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Introducción a la Programación Orientada a Objetos (POO)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POO es un paradigma de programación basado en el uso de 'objetos' que contienen datos y funciones.</a:t>
            </a:r>
          </a:p>
          <a:p>
            <a:endParaRPr/>
          </a:p>
          <a:p>
            <a:r>
              <a:t>Se enfoca en la representación de conceptos del mundo real a través de clases y objetos.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Actividad</a:t>
            </a:r>
            <a:r>
              <a:rPr dirty="0"/>
              <a:t> </a:t>
            </a:r>
            <a:r>
              <a:rPr dirty="0" err="1" smtClean="0"/>
              <a:t>Propuesta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-Instalar IDE De desarrollo Visual Studio </a:t>
            </a:r>
            <a:r>
              <a:rPr lang="es-ES" dirty="0" err="1" smtClean="0"/>
              <a:t>Code</a:t>
            </a:r>
            <a:endParaRPr lang="es-ES" dirty="0" smtClean="0"/>
          </a:p>
          <a:p>
            <a:pPr marL="0" indent="0">
              <a:buNone/>
            </a:pPr>
            <a:r>
              <a:rPr dirty="0" smtClean="0"/>
              <a:t>- </a:t>
            </a:r>
            <a:r>
              <a:rPr lang="es-ES" dirty="0" smtClean="0"/>
              <a:t>Crear un hola mundo en </a:t>
            </a:r>
            <a:r>
              <a:rPr lang="es-ES" dirty="0" err="1" smtClean="0"/>
              <a:t>html</a:t>
            </a:r>
            <a:endParaRPr lang="es-ES" dirty="0"/>
          </a:p>
          <a:p>
            <a:pPr>
              <a:buFontTx/>
              <a:buChar char="-"/>
            </a:pPr>
            <a:r>
              <a:rPr lang="es-ES" dirty="0" smtClean="0"/>
              <a:t>En el </a:t>
            </a:r>
            <a:r>
              <a:rPr lang="es-ES" dirty="0" err="1" smtClean="0"/>
              <a:t>html</a:t>
            </a:r>
            <a:r>
              <a:rPr lang="es-ES" dirty="0" smtClean="0"/>
              <a:t> incluir algo simple en JS</a:t>
            </a:r>
          </a:p>
          <a:p>
            <a:pPr>
              <a:buFontTx/>
              <a:buChar char="-"/>
            </a:pPr>
            <a:r>
              <a:rPr lang="es-ES" dirty="0" smtClean="0"/>
              <a:t>Dar estilo con CSS</a:t>
            </a:r>
          </a:p>
          <a:p>
            <a:pPr>
              <a:buFontTx/>
              <a:buChar char="-"/>
            </a:pPr>
            <a:r>
              <a:rPr lang="es-ES" dirty="0" smtClean="0"/>
              <a:t>Se recomienda usar links externos para no </a:t>
            </a:r>
            <a:r>
              <a:rPr lang="es-ES" smtClean="0"/>
              <a:t>descargar librerías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una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Una</a:t>
            </a:r>
            <a:r>
              <a:rPr dirty="0"/>
              <a:t> variable </a:t>
            </a:r>
            <a:r>
              <a:rPr dirty="0" err="1"/>
              <a:t>es</a:t>
            </a:r>
            <a:r>
              <a:rPr dirty="0"/>
              <a:t> un </a:t>
            </a:r>
            <a:r>
              <a:rPr dirty="0" err="1"/>
              <a:t>espacio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memoria</a:t>
            </a:r>
            <a:r>
              <a:rPr dirty="0"/>
              <a:t> para </a:t>
            </a:r>
            <a:r>
              <a:rPr dirty="0" err="1"/>
              <a:t>almacenar</a:t>
            </a:r>
            <a:r>
              <a:rPr dirty="0"/>
              <a:t> un </a:t>
            </a:r>
            <a:r>
              <a:rPr dirty="0" err="1"/>
              <a:t>dato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Ejemplo</a:t>
            </a:r>
            <a:r>
              <a:rPr dirty="0"/>
              <a:t> JS:</a:t>
            </a:r>
          </a:p>
          <a:p>
            <a:r>
              <a:rPr dirty="0"/>
              <a:t>let </a:t>
            </a:r>
            <a:r>
              <a:rPr dirty="0" err="1"/>
              <a:t>nombre</a:t>
            </a:r>
            <a:r>
              <a:rPr dirty="0"/>
              <a:t> = 'Ana';</a:t>
            </a:r>
          </a:p>
          <a:p>
            <a:endParaRPr dirty="0"/>
          </a:p>
          <a:p>
            <a:r>
              <a:rPr dirty="0" err="1"/>
              <a:t>Ejemplo</a:t>
            </a:r>
            <a:r>
              <a:rPr dirty="0"/>
              <a:t> Python:</a:t>
            </a:r>
          </a:p>
          <a:p>
            <a:r>
              <a:rPr dirty="0" err="1"/>
              <a:t>nombre</a:t>
            </a:r>
            <a:r>
              <a:rPr dirty="0"/>
              <a:t> = 'Ana'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Clase y Objeto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- </a:t>
            </a:r>
            <a:r>
              <a:rPr dirty="0" err="1"/>
              <a:t>Clase</a:t>
            </a:r>
            <a:r>
              <a:rPr dirty="0"/>
              <a:t>: </a:t>
            </a:r>
            <a:r>
              <a:rPr dirty="0" err="1"/>
              <a:t>Plantilla</a:t>
            </a:r>
            <a:r>
              <a:rPr dirty="0"/>
              <a:t> para </a:t>
            </a:r>
            <a:r>
              <a:rPr dirty="0" err="1"/>
              <a:t>crear</a:t>
            </a:r>
            <a:r>
              <a:rPr dirty="0"/>
              <a:t> </a:t>
            </a:r>
            <a:r>
              <a:rPr dirty="0" err="1"/>
              <a:t>objetos</a:t>
            </a:r>
            <a:r>
              <a:rPr dirty="0"/>
              <a:t>. Define </a:t>
            </a:r>
            <a:r>
              <a:rPr dirty="0" err="1"/>
              <a:t>atributos</a:t>
            </a:r>
            <a:r>
              <a:rPr dirty="0"/>
              <a:t> y </a:t>
            </a:r>
            <a:r>
              <a:rPr dirty="0" err="1"/>
              <a:t>métodos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Objeto</a:t>
            </a:r>
            <a:r>
              <a:rPr dirty="0"/>
              <a:t>: </a:t>
            </a:r>
            <a:r>
              <a:rPr dirty="0" err="1"/>
              <a:t>Instancia</a:t>
            </a:r>
            <a:r>
              <a:rPr dirty="0"/>
              <a:t> </a:t>
            </a:r>
            <a:r>
              <a:rPr dirty="0" err="1"/>
              <a:t>concreta</a:t>
            </a:r>
            <a:r>
              <a:rPr dirty="0"/>
              <a:t> de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lnSpc>
                <a:spcPct val="110000"/>
              </a:lnSpc>
              <a:buNone/>
            </a:pPr>
            <a:r>
              <a:rPr sz="2600" dirty="0" err="1"/>
              <a:t>Ejemplo</a:t>
            </a:r>
            <a:r>
              <a:rPr sz="2600" dirty="0"/>
              <a:t> JS:</a:t>
            </a:r>
          </a:p>
          <a:p>
            <a:pPr marL="0" indent="0">
              <a:lnSpc>
                <a:spcPct val="110000"/>
              </a:lnSpc>
              <a:buNone/>
            </a:pPr>
            <a:r>
              <a:rPr sz="2600" dirty="0"/>
              <a:t>class Persona {</a:t>
            </a:r>
          </a:p>
          <a:p>
            <a:pPr marL="0" indent="0">
              <a:lnSpc>
                <a:spcPct val="110000"/>
              </a:lnSpc>
              <a:buNone/>
            </a:pPr>
            <a:r>
              <a:rPr sz="2600" dirty="0"/>
              <a:t>  constructor(</a:t>
            </a:r>
            <a:r>
              <a:rPr sz="2600" dirty="0" err="1"/>
              <a:t>nombre</a:t>
            </a:r>
            <a:r>
              <a:rPr sz="2600" dirty="0"/>
              <a:t>) {</a:t>
            </a:r>
          </a:p>
          <a:p>
            <a:pPr marL="0" indent="0">
              <a:lnSpc>
                <a:spcPct val="110000"/>
              </a:lnSpc>
              <a:buNone/>
            </a:pPr>
            <a:r>
              <a:rPr sz="2600" dirty="0"/>
              <a:t>    </a:t>
            </a:r>
            <a:r>
              <a:rPr sz="2600" dirty="0" err="1"/>
              <a:t>this.nombre</a:t>
            </a:r>
            <a:r>
              <a:rPr sz="2600" dirty="0"/>
              <a:t> = </a:t>
            </a:r>
            <a:r>
              <a:rPr sz="2600" dirty="0" err="1"/>
              <a:t>nombre</a:t>
            </a:r>
            <a:r>
              <a:rPr sz="2600" dirty="0"/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sz="2600" dirty="0"/>
              <a:t>  }</a:t>
            </a:r>
          </a:p>
          <a:p>
            <a:pPr marL="0" indent="0">
              <a:lnSpc>
                <a:spcPct val="110000"/>
              </a:lnSpc>
              <a:buNone/>
            </a:pPr>
            <a:r>
              <a:rPr sz="26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Permite</a:t>
            </a:r>
            <a:r>
              <a:rPr dirty="0"/>
              <a:t> que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 </a:t>
            </a:r>
            <a:r>
              <a:rPr dirty="0" err="1"/>
              <a:t>herede</a:t>
            </a:r>
            <a:r>
              <a:rPr dirty="0"/>
              <a:t> </a:t>
            </a:r>
            <a:r>
              <a:rPr dirty="0" err="1"/>
              <a:t>propiedades</a:t>
            </a:r>
            <a:r>
              <a:rPr dirty="0"/>
              <a:t> y </a:t>
            </a:r>
            <a:r>
              <a:rPr dirty="0" err="1"/>
              <a:t>métodos</a:t>
            </a:r>
            <a:r>
              <a:rPr dirty="0"/>
              <a:t> de </a:t>
            </a:r>
            <a:r>
              <a:rPr dirty="0" err="1"/>
              <a:t>otra</a:t>
            </a:r>
            <a:r>
              <a:rPr dirty="0"/>
              <a:t> </a:t>
            </a:r>
            <a:r>
              <a:rPr dirty="0" err="1"/>
              <a:t>clase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buNone/>
            </a:pPr>
            <a:r>
              <a:rPr sz="2600" dirty="0" err="1"/>
              <a:t>Ejemplo</a:t>
            </a:r>
            <a:r>
              <a:rPr sz="2600" dirty="0"/>
              <a:t> JS:</a:t>
            </a:r>
          </a:p>
          <a:p>
            <a:pPr marL="0" indent="0">
              <a:buNone/>
            </a:pPr>
            <a:r>
              <a:rPr sz="2600" dirty="0"/>
              <a:t>class </a:t>
            </a:r>
            <a:r>
              <a:rPr sz="2600" dirty="0" err="1"/>
              <a:t>Estudiante</a:t>
            </a:r>
            <a:r>
              <a:rPr sz="2600" dirty="0"/>
              <a:t> extends Persona {</a:t>
            </a:r>
          </a:p>
          <a:p>
            <a:pPr marL="0" indent="0">
              <a:buNone/>
            </a:pPr>
            <a:r>
              <a:rPr sz="2600" dirty="0"/>
              <a:t>  constructor(</a:t>
            </a:r>
            <a:r>
              <a:rPr sz="2600" dirty="0" err="1"/>
              <a:t>nombre</a:t>
            </a:r>
            <a:r>
              <a:rPr sz="2600" dirty="0"/>
              <a:t>, </a:t>
            </a:r>
            <a:r>
              <a:rPr sz="2600" dirty="0" err="1"/>
              <a:t>curso</a:t>
            </a:r>
            <a:r>
              <a:rPr sz="2600" dirty="0"/>
              <a:t>) {</a:t>
            </a:r>
          </a:p>
          <a:p>
            <a:pPr marL="0" indent="0">
              <a:buNone/>
            </a:pPr>
            <a:r>
              <a:rPr sz="2600" dirty="0"/>
              <a:t>    super(</a:t>
            </a:r>
            <a:r>
              <a:rPr sz="2600" dirty="0" err="1"/>
              <a:t>nombre</a:t>
            </a:r>
            <a:r>
              <a:rPr sz="2600" dirty="0"/>
              <a:t>);</a:t>
            </a:r>
          </a:p>
          <a:p>
            <a:pPr marL="0" indent="0">
              <a:buNone/>
            </a:pPr>
            <a:r>
              <a:rPr sz="2600" dirty="0"/>
              <a:t>    </a:t>
            </a:r>
            <a:r>
              <a:rPr sz="2600" dirty="0" err="1"/>
              <a:t>this.curso</a:t>
            </a:r>
            <a:r>
              <a:rPr sz="2600" dirty="0"/>
              <a:t> = </a:t>
            </a:r>
            <a:r>
              <a:rPr sz="2600" dirty="0" err="1"/>
              <a:t>curso</a:t>
            </a:r>
            <a:r>
              <a:rPr sz="2600" dirty="0"/>
              <a:t>;</a:t>
            </a:r>
          </a:p>
          <a:p>
            <a:pPr marL="0" indent="0">
              <a:buNone/>
            </a:pPr>
            <a:r>
              <a:rPr sz="2600" dirty="0"/>
              <a:t>  }</a:t>
            </a:r>
          </a:p>
          <a:p>
            <a:pPr marL="0" indent="0">
              <a:buNone/>
            </a:pPr>
            <a:r>
              <a:rPr sz="26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Permite</a:t>
            </a:r>
            <a:r>
              <a:rPr dirty="0"/>
              <a:t> que </a:t>
            </a:r>
            <a:r>
              <a:rPr dirty="0" err="1"/>
              <a:t>métodos</a:t>
            </a:r>
            <a:r>
              <a:rPr dirty="0"/>
              <a:t> con el </a:t>
            </a:r>
            <a:r>
              <a:rPr dirty="0" err="1"/>
              <a:t>mismo</a:t>
            </a:r>
            <a:r>
              <a:rPr dirty="0"/>
              <a:t> </a:t>
            </a:r>
            <a:r>
              <a:rPr dirty="0" err="1"/>
              <a:t>nombre</a:t>
            </a:r>
            <a:r>
              <a:rPr dirty="0"/>
              <a:t> se </a:t>
            </a:r>
            <a:r>
              <a:rPr dirty="0" err="1"/>
              <a:t>comporten</a:t>
            </a:r>
            <a:r>
              <a:rPr dirty="0"/>
              <a:t> de </a:t>
            </a:r>
            <a:r>
              <a:rPr dirty="0" err="1"/>
              <a:t>manera</a:t>
            </a:r>
            <a:r>
              <a:rPr dirty="0"/>
              <a:t> </a:t>
            </a:r>
            <a:r>
              <a:rPr dirty="0" err="1"/>
              <a:t>diferente</a:t>
            </a:r>
            <a:r>
              <a:rPr dirty="0"/>
              <a:t> </a:t>
            </a:r>
            <a:r>
              <a:rPr dirty="0" err="1"/>
              <a:t>según</a:t>
            </a:r>
            <a:r>
              <a:rPr dirty="0"/>
              <a:t> el </a:t>
            </a:r>
            <a:r>
              <a:rPr dirty="0" err="1"/>
              <a:t>objeto</a:t>
            </a:r>
            <a:r>
              <a:rPr dirty="0"/>
              <a:t> que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invoque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lnSpc>
                <a:spcPct val="110000"/>
              </a:lnSpc>
              <a:buNone/>
            </a:pPr>
            <a:r>
              <a:rPr sz="2800" dirty="0" err="1"/>
              <a:t>Ejemplo</a:t>
            </a:r>
            <a:r>
              <a:rPr sz="2800" dirty="0"/>
              <a:t> JS:</a:t>
            </a:r>
          </a:p>
          <a:p>
            <a:pPr marL="0" indent="0">
              <a:lnSpc>
                <a:spcPct val="110000"/>
              </a:lnSpc>
              <a:buNone/>
            </a:pPr>
            <a:r>
              <a:rPr sz="2800" dirty="0"/>
              <a:t>class Animal {</a:t>
            </a:r>
          </a:p>
          <a:p>
            <a:pPr marL="0" indent="0">
              <a:lnSpc>
                <a:spcPct val="110000"/>
              </a:lnSpc>
              <a:buNone/>
            </a:pPr>
            <a:r>
              <a:rPr sz="2800" dirty="0"/>
              <a:t>  </a:t>
            </a:r>
            <a:r>
              <a:rPr sz="2800" dirty="0" err="1"/>
              <a:t>hablar</a:t>
            </a:r>
            <a:r>
              <a:rPr sz="2800" dirty="0"/>
              <a:t>() { console.log('</a:t>
            </a:r>
            <a:r>
              <a:rPr sz="2800" dirty="0" err="1"/>
              <a:t>Hace</a:t>
            </a:r>
            <a:r>
              <a:rPr sz="2800" dirty="0"/>
              <a:t> </a:t>
            </a:r>
            <a:r>
              <a:rPr sz="2800" dirty="0" err="1"/>
              <a:t>ruido</a:t>
            </a:r>
            <a:r>
              <a:rPr sz="2800" dirty="0"/>
              <a:t>'); }</a:t>
            </a:r>
          </a:p>
          <a:p>
            <a:pPr marL="0" indent="0">
              <a:lnSpc>
                <a:spcPct val="110000"/>
              </a:lnSpc>
              <a:buNone/>
            </a:pPr>
            <a:r>
              <a:rPr sz="2800" dirty="0"/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sz="2800" dirty="0"/>
              <a:t>class </a:t>
            </a:r>
            <a:r>
              <a:rPr sz="2800" dirty="0" err="1"/>
              <a:t>Perro</a:t>
            </a:r>
            <a:r>
              <a:rPr sz="2800" dirty="0"/>
              <a:t> extends Animal {</a:t>
            </a:r>
          </a:p>
          <a:p>
            <a:pPr marL="0" indent="0">
              <a:lnSpc>
                <a:spcPct val="110000"/>
              </a:lnSpc>
              <a:buNone/>
            </a:pPr>
            <a:r>
              <a:rPr sz="2800" dirty="0"/>
              <a:t>  </a:t>
            </a:r>
            <a:r>
              <a:rPr sz="2800" dirty="0" err="1"/>
              <a:t>hablar</a:t>
            </a:r>
            <a:r>
              <a:rPr sz="2800" dirty="0"/>
              <a:t>() { console.log('</a:t>
            </a:r>
            <a:r>
              <a:rPr sz="2800" dirty="0" err="1"/>
              <a:t>Ladra</a:t>
            </a:r>
            <a:r>
              <a:rPr sz="2800" dirty="0"/>
              <a:t>'); }</a:t>
            </a:r>
          </a:p>
          <a:p>
            <a:pPr marL="0" indent="0">
              <a:lnSpc>
                <a:spcPct val="110000"/>
              </a:lnSpc>
              <a:buNone/>
            </a:pPr>
            <a:r>
              <a:rPr sz="28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CL" sz="1200" dirty="0"/>
              <a:t>Encapsulamiento: Principio que oculta los detalles internos de un objeto y solo expone una interfaz pública controlada.</a:t>
            </a:r>
          </a:p>
          <a:p>
            <a:pPr marL="0" indent="0">
              <a:buNone/>
            </a:pPr>
            <a:endParaRPr lang="es-CL" sz="1200" dirty="0"/>
          </a:p>
          <a:p>
            <a:pPr marL="0" indent="0">
              <a:buNone/>
            </a:pPr>
            <a:r>
              <a:rPr lang="es-CL" sz="1200" dirty="0"/>
              <a:t>Ejemplo en </a:t>
            </a:r>
            <a:r>
              <a:rPr lang="es-CL" sz="1200" dirty="0" err="1"/>
              <a:t>TypeScript</a:t>
            </a:r>
            <a:r>
              <a:rPr lang="es-CL" sz="1200" dirty="0"/>
              <a:t> (con </a:t>
            </a:r>
            <a:r>
              <a:rPr lang="es-CL" sz="1200" dirty="0" err="1"/>
              <a:t>tipado</a:t>
            </a:r>
            <a:r>
              <a:rPr lang="es-CL" sz="1200" dirty="0"/>
              <a:t> fuerte y modificadores de acceso):</a:t>
            </a:r>
          </a:p>
          <a:p>
            <a:pPr marL="0" indent="0">
              <a:buNone/>
            </a:pPr>
            <a:r>
              <a:rPr lang="es-CL" sz="1200" dirty="0" err="1"/>
              <a:t>class</a:t>
            </a:r>
            <a:r>
              <a:rPr lang="es-CL" sz="1200" dirty="0"/>
              <a:t> Cuenta {</a:t>
            </a:r>
          </a:p>
          <a:p>
            <a:pPr marL="0" indent="0">
              <a:buNone/>
            </a:pPr>
            <a:r>
              <a:rPr lang="es-CL" sz="1200" dirty="0"/>
              <a:t>  </a:t>
            </a:r>
            <a:r>
              <a:rPr lang="es-CL" sz="1200" dirty="0" err="1"/>
              <a:t>private</a:t>
            </a:r>
            <a:r>
              <a:rPr lang="es-CL" sz="1200" dirty="0"/>
              <a:t> saldo: </a:t>
            </a:r>
            <a:r>
              <a:rPr lang="es-CL" sz="1200" dirty="0" err="1"/>
              <a:t>number</a:t>
            </a:r>
            <a:r>
              <a:rPr lang="es-CL" sz="1200" dirty="0"/>
              <a:t> = 0;  // Atributo privado (solo accesible dentro de la clase)</a:t>
            </a:r>
          </a:p>
          <a:p>
            <a:pPr marL="0" indent="0">
              <a:buNone/>
            </a:pPr>
            <a:endParaRPr lang="es-CL" sz="1200" dirty="0"/>
          </a:p>
          <a:p>
            <a:pPr marL="0" indent="0">
              <a:buNone/>
            </a:pPr>
            <a:r>
              <a:rPr lang="es-CL" sz="1200" dirty="0"/>
              <a:t>  </a:t>
            </a:r>
            <a:r>
              <a:rPr lang="es-CL" sz="1200" dirty="0" err="1"/>
              <a:t>public</a:t>
            </a:r>
            <a:r>
              <a:rPr lang="es-CL" sz="1200" dirty="0"/>
              <a:t> depositar(monto: </a:t>
            </a:r>
            <a:r>
              <a:rPr lang="es-CL" sz="1200" dirty="0" err="1"/>
              <a:t>number</a:t>
            </a:r>
            <a:r>
              <a:rPr lang="es-CL" sz="1200" dirty="0"/>
              <a:t>): </a:t>
            </a:r>
            <a:r>
              <a:rPr lang="es-CL" sz="1200" dirty="0" err="1"/>
              <a:t>void</a:t>
            </a:r>
            <a:r>
              <a:rPr lang="es-CL" sz="1200" dirty="0"/>
              <a:t> {  // Método público (interfaz externa)</a:t>
            </a:r>
          </a:p>
          <a:p>
            <a:pPr marL="0" indent="0">
              <a:buNone/>
            </a:pPr>
            <a:r>
              <a:rPr lang="es-CL" sz="1200" dirty="0"/>
              <a:t>    </a:t>
            </a:r>
            <a:r>
              <a:rPr lang="es-CL" sz="1200" dirty="0" err="1"/>
              <a:t>if</a:t>
            </a:r>
            <a:r>
              <a:rPr lang="es-CL" sz="1200" dirty="0"/>
              <a:t> (monto &gt; 0) {  // Validación adicional</a:t>
            </a:r>
          </a:p>
          <a:p>
            <a:pPr marL="0" indent="0">
              <a:buNone/>
            </a:pPr>
            <a:r>
              <a:rPr lang="es-CL" sz="1200" dirty="0"/>
              <a:t>      </a:t>
            </a:r>
            <a:r>
              <a:rPr lang="es-CL" sz="1200" dirty="0" err="1"/>
              <a:t>this.saldo</a:t>
            </a:r>
            <a:r>
              <a:rPr lang="es-CL" sz="1200" dirty="0"/>
              <a:t> += monto;</a:t>
            </a:r>
          </a:p>
          <a:p>
            <a:pPr marL="0" indent="0">
              <a:buNone/>
            </a:pPr>
            <a:r>
              <a:rPr lang="es-CL" sz="1200" dirty="0"/>
              <a:t>    }</a:t>
            </a:r>
          </a:p>
          <a:p>
            <a:pPr marL="0" indent="0">
              <a:buNone/>
            </a:pPr>
            <a:r>
              <a:rPr lang="es-CL" sz="1200" dirty="0"/>
              <a:t>  }</a:t>
            </a:r>
          </a:p>
          <a:p>
            <a:pPr marL="0" indent="0">
              <a:buNone/>
            </a:pPr>
            <a:endParaRPr lang="es-CL" sz="1200" dirty="0"/>
          </a:p>
          <a:p>
            <a:pPr marL="0" indent="0">
              <a:buNone/>
            </a:pPr>
            <a:r>
              <a:rPr lang="es-CL" sz="1200" dirty="0"/>
              <a:t>  </a:t>
            </a:r>
            <a:r>
              <a:rPr lang="es-CL" sz="1200" dirty="0" err="1"/>
              <a:t>public</a:t>
            </a:r>
            <a:r>
              <a:rPr lang="es-CL" sz="1200" dirty="0"/>
              <a:t> </a:t>
            </a:r>
            <a:r>
              <a:rPr lang="es-CL" sz="1200" dirty="0" err="1"/>
              <a:t>obtenerSaldo</a:t>
            </a:r>
            <a:r>
              <a:rPr lang="es-CL" sz="1200" dirty="0"/>
              <a:t>(): </a:t>
            </a:r>
            <a:r>
              <a:rPr lang="es-CL" sz="1200" dirty="0" err="1"/>
              <a:t>number</a:t>
            </a:r>
            <a:r>
              <a:rPr lang="es-CL" sz="1200" dirty="0"/>
              <a:t> {  // </a:t>
            </a:r>
            <a:r>
              <a:rPr lang="es-CL" sz="1200" dirty="0" err="1"/>
              <a:t>Getter</a:t>
            </a:r>
            <a:r>
              <a:rPr lang="es-CL" sz="1200" dirty="0"/>
              <a:t> público para acceso controlado</a:t>
            </a:r>
          </a:p>
          <a:p>
            <a:pPr marL="0" indent="0">
              <a:buNone/>
            </a:pPr>
            <a:r>
              <a:rPr lang="es-CL" sz="1200" dirty="0"/>
              <a:t>    </a:t>
            </a:r>
            <a:r>
              <a:rPr lang="es-CL" sz="1200" dirty="0" err="1"/>
              <a:t>return</a:t>
            </a:r>
            <a:r>
              <a:rPr lang="es-CL" sz="1200" dirty="0"/>
              <a:t> </a:t>
            </a:r>
            <a:r>
              <a:rPr lang="es-CL" sz="1200" dirty="0" err="1"/>
              <a:t>this.saldo</a:t>
            </a:r>
            <a:r>
              <a:rPr lang="es-CL" sz="1200" dirty="0"/>
              <a:t>;</a:t>
            </a:r>
          </a:p>
          <a:p>
            <a:pPr marL="0" indent="0">
              <a:buNone/>
            </a:pPr>
            <a:r>
              <a:rPr lang="es-CL" sz="1200" dirty="0"/>
              <a:t>  }</a:t>
            </a:r>
          </a:p>
          <a:p>
            <a:pPr marL="0" indent="0">
              <a:buNone/>
            </a:pPr>
            <a:r>
              <a:rPr lang="es-CL" sz="1200" dirty="0"/>
              <a:t>}</a:t>
            </a:r>
          </a:p>
          <a:p>
            <a:pPr marL="0" indent="0">
              <a:buNone/>
            </a:pPr>
            <a:endParaRPr lang="es-CL" sz="1200" dirty="0"/>
          </a:p>
          <a:p>
            <a:pPr marL="0" indent="0">
              <a:buNone/>
            </a:pPr>
            <a:r>
              <a:rPr lang="es-CL" sz="1200" dirty="0"/>
              <a:t>// Uso:</a:t>
            </a:r>
          </a:p>
          <a:p>
            <a:pPr marL="0" indent="0">
              <a:buNone/>
            </a:pPr>
            <a:r>
              <a:rPr lang="es-CL" sz="1200" dirty="0" err="1"/>
              <a:t>const</a:t>
            </a:r>
            <a:r>
              <a:rPr lang="es-CL" sz="1200" dirty="0"/>
              <a:t> </a:t>
            </a:r>
            <a:r>
              <a:rPr lang="es-CL" sz="1200" dirty="0" err="1"/>
              <a:t>miCuenta</a:t>
            </a:r>
            <a:r>
              <a:rPr lang="es-CL" sz="1200" dirty="0"/>
              <a:t> = new Cuenta();</a:t>
            </a:r>
          </a:p>
          <a:p>
            <a:pPr marL="0" indent="0">
              <a:buNone/>
            </a:pPr>
            <a:r>
              <a:rPr lang="es-CL" sz="1200" dirty="0" err="1"/>
              <a:t>miCuenta.depositar</a:t>
            </a:r>
            <a:r>
              <a:rPr lang="es-CL" sz="1200" dirty="0"/>
              <a:t>(100);      // Correcto (método público)</a:t>
            </a:r>
          </a:p>
          <a:p>
            <a:pPr marL="0" indent="0">
              <a:buNone/>
            </a:pPr>
            <a:r>
              <a:rPr lang="es-CL" sz="1200" dirty="0"/>
              <a:t>// </a:t>
            </a:r>
            <a:r>
              <a:rPr lang="es-CL" sz="1200" dirty="0" err="1"/>
              <a:t>miCuenta.saldo</a:t>
            </a:r>
            <a:r>
              <a:rPr lang="es-CL" sz="1200" dirty="0"/>
              <a:t> = 1000;     // Error (propiedad privada)</a:t>
            </a:r>
          </a:p>
          <a:p>
            <a:pPr marL="0" indent="0">
              <a:buNone/>
            </a:pPr>
            <a:r>
              <a:rPr lang="es-CL" sz="1200" dirty="0"/>
              <a:t>console.log(</a:t>
            </a:r>
            <a:r>
              <a:rPr lang="es-CL" sz="1200" dirty="0" err="1"/>
              <a:t>miCuenta.obtenerSaldo</a:t>
            </a:r>
            <a:r>
              <a:rPr lang="es-CL" sz="1200" dirty="0"/>
              <a:t>()); // 100</a:t>
            </a:r>
            <a:r>
              <a:rPr sz="1200" dirty="0" smtClean="0"/>
              <a:t>}</a:t>
            </a:r>
            <a:endParaRPr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Encapsulamiento: Principio que oculta los detalles internos de un objeto y solo expone una interfaz pública controlada. Ejemplo en TypeScript (con tipado fuerte y modificadores de acceso): class Cuenta { private saldo: number = 0; // Atributo privado (solo accesible dentro de la clase) public depositar(monto: number): void { // Método público (interfaz externa) if (monto &gt; 0) { // Validación adicional this.saldo += monto; } } public obtenerSaldo(): number { // Getter público para acceso controlado return this.saldo; } } // Uso: const miCuenta = new Cuenta(); miCuenta.depositar(100); // Correcto (método público) // miCuenta.saldo = 1000; // Error (propiedad privada) console.log(miCuenta.obtenerSaldo()); // 100</a:t>
            </a:r>
            <a:r>
              <a:rPr kumimoji="0" lang="es-CL" altLang="es-CL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L" alt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Encapsulamiento: Principio que oculta los detalles internos de un objeto y solo expone una interfaz pública controlada. Ejemplo en TypeScript (con tipado fuerte y modificadores de acceso): class Cuenta { private saldo: number = 0; // Atributo privado (solo accesible dentro de la clase) public depositar(monto: number): void { // Método público (interfaz externa) if (monto &gt; 0) { // Validación adicional this.saldo += monto; } } public obtenerSaldo(): number { // Getter público para acceso controlado return this.saldo; } } // Uso: const miCuenta = new Cuenta(); miCuenta.depositar(100); // Correcto (método público) // miCuenta.saldo = 1000; // Error (propiedad privada) console.log(miCuenta.obtenerSaldo()); // 100</a:t>
            </a:r>
            <a:r>
              <a:rPr kumimoji="0" lang="es-CL" altLang="es-CL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L" alt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Encapsulamiento: Principio que oculta los detalles internos de un objeto y solo expone una interfaz pública controlada. Ejemplo en TypeScript (con tipado fuerte y modificadores de acceso): class Cuenta { private saldo: number = 0; // Atributo privado (solo accesible dentro de la clase) public depositar(monto: number): void { // Método público (interfaz externa) if (monto &gt; 0) { // Validación adicional this.saldo += monto; } } public obtenerSaldo(): number { // Getter público para acceso controlado return this.saldo; } } // Uso: const miCuenta = new Cuenta(); miCuenta.depositar(100); // Correcto (método público) // miCuenta.saldo = 1000; // Error (propiedad privada) console.log(miCuenta.obtenerSaldo()); // 100</a:t>
            </a:r>
            <a:r>
              <a:rPr kumimoji="0" lang="es-CL" altLang="es-CL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L" altLang="es-C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4537" y="231922"/>
            <a:ext cx="90213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>
                <a:solidFill>
                  <a:srgbClr val="404040"/>
                </a:solidFill>
                <a:latin typeface="DeepSeek-CJK-patch"/>
              </a:rPr>
              <a:t> Usé </a:t>
            </a:r>
            <a:r>
              <a:rPr lang="es-ES" dirty="0" err="1">
                <a:solidFill>
                  <a:srgbClr val="404040"/>
                </a:solidFill>
                <a:latin typeface="DeepSeek-CJK-patch"/>
              </a:rPr>
              <a:t>TypeScript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 para mostrar </a:t>
            </a:r>
            <a:r>
              <a:rPr lang="es-ES" dirty="0" err="1">
                <a:solidFill>
                  <a:srgbClr val="404040"/>
                </a:solidFill>
                <a:latin typeface="DeepSeek-CJK-patch"/>
              </a:rPr>
              <a:t>tipado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 estático (</a:t>
            </a:r>
            <a:r>
              <a:rPr lang="es-ES" dirty="0" err="1">
                <a:solidFill>
                  <a:srgbClr val="404040"/>
                </a:solidFill>
                <a:latin typeface="DeepSeek-CJK-patch"/>
              </a:rPr>
              <a:t>number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, </a:t>
            </a:r>
            <a:r>
              <a:rPr lang="es-ES" dirty="0" err="1">
                <a:solidFill>
                  <a:srgbClr val="404040"/>
                </a:solidFill>
                <a:latin typeface="DeepSeek-CJK-patch"/>
              </a:rPr>
              <a:t>void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s-ES" dirty="0" err="1" smtClean="0">
                <a:solidFill>
                  <a:srgbClr val="404040"/>
                </a:solidFill>
                <a:latin typeface="DeepSeek-CJK-patch"/>
              </a:rPr>
              <a:t>Especificé</a:t>
            </a:r>
            <a:r>
              <a:rPr lang="es-ES" dirty="0" smtClean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modificadores de acceso (</a:t>
            </a:r>
            <a:r>
              <a:rPr lang="es-ES" dirty="0" err="1">
                <a:solidFill>
                  <a:srgbClr val="404040"/>
                </a:solidFill>
                <a:latin typeface="DeepSeek-CJK-patch"/>
              </a:rPr>
              <a:t>private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/</a:t>
            </a:r>
            <a:r>
              <a:rPr lang="es-ES" dirty="0" err="1">
                <a:solidFill>
                  <a:srgbClr val="404040"/>
                </a:solidFill>
                <a:latin typeface="DeepSeek-CJK-patch"/>
              </a:rPr>
              <a:t>public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>
                <a:solidFill>
                  <a:srgbClr val="404040"/>
                </a:solidFill>
                <a:latin typeface="DeepSeek-CJK-patch"/>
              </a:rPr>
              <a:t> Añadí 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un </a:t>
            </a:r>
            <a:r>
              <a:rPr lang="es-ES" dirty="0" err="1">
                <a:solidFill>
                  <a:srgbClr val="404040"/>
                </a:solidFill>
                <a:latin typeface="DeepSeek-CJK-patch"/>
              </a:rPr>
              <a:t>getter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 para acceso controlado al saldo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>
                <a:solidFill>
                  <a:srgbClr val="404040"/>
                </a:solidFill>
                <a:latin typeface="DeepSeek-CJK-patch"/>
              </a:rPr>
              <a:t> Incluí 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validación en el método depositar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>
                <a:solidFill>
                  <a:srgbClr val="404040"/>
                </a:solidFill>
                <a:latin typeface="DeepSeek-CJK-patch"/>
              </a:rPr>
              <a:t> Mostré 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un ejemplo de intento de acceso incorrecto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dirty="0" smtClean="0">
                <a:solidFill>
                  <a:srgbClr val="404040"/>
                </a:solidFill>
                <a:latin typeface="DeepSeek-CJK-patch"/>
              </a:rPr>
              <a:t> La 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explicación inicial es más completa y técnica</a:t>
            </a:r>
          </a:p>
          <a:p>
            <a:pPr>
              <a:lnSpc>
                <a:spcPct val="200000"/>
              </a:lnSpc>
            </a:pPr>
            <a:r>
              <a:rPr lang="es-ES" dirty="0">
                <a:solidFill>
                  <a:srgbClr val="404040"/>
                </a:solidFill>
                <a:latin typeface="DeepSeek-CJK-patch"/>
              </a:rPr>
              <a:t>El ejemplo ahora muestra mejor el encapsulamiento al: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404040"/>
                </a:solidFill>
                <a:latin typeface="DeepSeek-CJK-patch"/>
              </a:rPr>
              <a:t> Ocultar 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completamente el atributo saldo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404040"/>
                </a:solidFill>
                <a:latin typeface="DeepSeek-CJK-patch"/>
              </a:rPr>
              <a:t> Exponer 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solo métodos públicos necesarios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rgbClr val="404040"/>
                </a:solidFill>
                <a:latin typeface="DeepSeek-CJK-patch"/>
              </a:rPr>
              <a:t> Controlar </a:t>
            </a:r>
            <a:r>
              <a:rPr lang="es-ES" dirty="0">
                <a:solidFill>
                  <a:srgbClr val="404040"/>
                </a:solidFill>
                <a:latin typeface="DeepSeek-CJK-patch"/>
              </a:rPr>
              <a:t>cómo se modifican los datos internos</a:t>
            </a:r>
            <a:endParaRPr lang="es-E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694027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- </a:t>
            </a:r>
            <a:r>
              <a:rPr dirty="0" err="1"/>
              <a:t>Numéricos</a:t>
            </a:r>
            <a:r>
              <a:rPr dirty="0"/>
              <a:t>: </a:t>
            </a:r>
            <a:r>
              <a:rPr dirty="0" err="1"/>
              <a:t>int</a:t>
            </a:r>
            <a:r>
              <a:rPr dirty="0"/>
              <a:t>, float</a:t>
            </a:r>
          </a:p>
          <a:p>
            <a:r>
              <a:rPr dirty="0"/>
              <a:t>- </a:t>
            </a:r>
            <a:r>
              <a:rPr dirty="0" err="1"/>
              <a:t>Texto</a:t>
            </a:r>
            <a:r>
              <a:rPr dirty="0"/>
              <a:t>: string</a:t>
            </a:r>
          </a:p>
          <a:p>
            <a:r>
              <a:rPr dirty="0"/>
              <a:t>- </a:t>
            </a:r>
            <a:r>
              <a:rPr dirty="0" err="1"/>
              <a:t>Booleanos</a:t>
            </a:r>
            <a:r>
              <a:rPr dirty="0"/>
              <a:t>: true/false</a:t>
            </a:r>
          </a:p>
          <a:p>
            <a:r>
              <a:rPr dirty="0"/>
              <a:t>- </a:t>
            </a:r>
            <a:r>
              <a:rPr dirty="0" err="1"/>
              <a:t>Listas</a:t>
            </a:r>
            <a:r>
              <a:rPr dirty="0"/>
              <a:t> y </a:t>
            </a:r>
            <a:r>
              <a:rPr dirty="0" err="1"/>
              <a:t>arreglos</a:t>
            </a:r>
            <a:endParaRPr dirty="0"/>
          </a:p>
          <a:p>
            <a:endParaRPr dirty="0"/>
          </a:p>
          <a:p>
            <a:r>
              <a:rPr dirty="0" err="1"/>
              <a:t>Ejemplo</a:t>
            </a:r>
            <a:r>
              <a:rPr dirty="0"/>
              <a:t> JS:</a:t>
            </a:r>
          </a:p>
          <a:p>
            <a:r>
              <a:rPr dirty="0"/>
              <a:t>let </a:t>
            </a:r>
            <a:r>
              <a:rPr dirty="0" err="1"/>
              <a:t>edad</a:t>
            </a:r>
            <a:r>
              <a:rPr dirty="0"/>
              <a:t> = 30;</a:t>
            </a:r>
          </a:p>
          <a:p>
            <a:r>
              <a:rPr dirty="0"/>
              <a:t>let </a:t>
            </a:r>
            <a:r>
              <a:rPr dirty="0" err="1"/>
              <a:t>activo</a:t>
            </a:r>
            <a:r>
              <a:rPr dirty="0"/>
              <a:t> = true;</a:t>
            </a:r>
          </a:p>
          <a:p>
            <a:endParaRPr dirty="0"/>
          </a:p>
          <a:p>
            <a:r>
              <a:rPr dirty="0" err="1"/>
              <a:t>Ejemplo</a:t>
            </a:r>
            <a:r>
              <a:rPr dirty="0"/>
              <a:t> Python:</a:t>
            </a:r>
          </a:p>
          <a:p>
            <a:r>
              <a:rPr dirty="0" err="1"/>
              <a:t>edad</a:t>
            </a:r>
            <a:r>
              <a:rPr dirty="0"/>
              <a:t> = 30</a:t>
            </a:r>
          </a:p>
          <a:p>
            <a:r>
              <a:rPr dirty="0" err="1"/>
              <a:t>activo</a:t>
            </a:r>
            <a:r>
              <a:rPr dirty="0"/>
              <a:t> = True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Extensión de Archivos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Indican el tipo de contenido de un archivo.</a:t>
            </a:r>
          </a:p>
          <a:p>
            <a:r>
              <a:t>- Ejemplos:</a:t>
            </a:r>
          </a:p>
          <a:p>
            <a:r>
              <a:t>  - .js (JavaScript)</a:t>
            </a:r>
          </a:p>
          <a:p>
            <a:r>
              <a:t>  - .py (Python)</a:t>
            </a:r>
          </a:p>
          <a:p>
            <a:r>
              <a:t>  - .html (HTML)</a:t>
            </a:r>
          </a:p>
          <a:p>
            <a:r>
              <a:t>  - .pptx (PowerPoint)</a:t>
            </a:r>
          </a:p>
          <a:p>
            <a:endParaRPr/>
          </a:p>
          <a:p>
            <a:r>
              <a:t>Ejemplo uso:</a:t>
            </a:r>
          </a:p>
          <a:p>
            <a:r>
              <a:t>  script.js -&gt; contiene código JavaScript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960</Words>
  <Application>Microsoft Office PowerPoint</Application>
  <PresentationFormat>Presentación en pantalla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DeepSeek-CJK-patch</vt:lpstr>
      <vt:lpstr>Menlo</vt:lpstr>
      <vt:lpstr>Office Theme</vt:lpstr>
      <vt:lpstr>Introducción a la Programación Orientada a Objetos (POO)</vt:lpstr>
      <vt:lpstr>¿Qué es una variable?</vt:lpstr>
      <vt:lpstr>Clase y Objeto</vt:lpstr>
      <vt:lpstr>Herencia</vt:lpstr>
      <vt:lpstr>Polimorfismo</vt:lpstr>
      <vt:lpstr>Encapsulamiento</vt:lpstr>
      <vt:lpstr>Presentación de PowerPoint</vt:lpstr>
      <vt:lpstr>Tipos de Datos</vt:lpstr>
      <vt:lpstr>Extensión de Archivos</vt:lpstr>
      <vt:lpstr>Actividad Propuesta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Orientada a Objetos (POO)</dc:title>
  <dc:subject/>
  <dc:creator>nicolás</dc:creator>
  <cp:keywords/>
  <dc:description>generated using python-pptx</dc:description>
  <cp:lastModifiedBy>NTBK-C1-01</cp:lastModifiedBy>
  <cp:revision>9</cp:revision>
  <dcterms:created xsi:type="dcterms:W3CDTF">2013-01-27T09:14:16Z</dcterms:created>
  <dcterms:modified xsi:type="dcterms:W3CDTF">2025-04-10T18:47:20Z</dcterms:modified>
  <cp:category/>
</cp:coreProperties>
</file>