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Ubuntu Light"/>
      <p:regular r:id="rId32"/>
      <p:bold r:id="rId33"/>
      <p:italic r:id="rId34"/>
      <p:boldItalic r:id="rId35"/>
    </p:embeddedFont>
    <p:embeddedFont>
      <p:font typeface="Ubuntu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jDlWm2xxwLHxcKsVvWI0al0MQ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AC391-8A4A-4072-8172-BC0136949D45}">
  <a:tblStyle styleId="{6AAAC391-8A4A-4072-8172-BC0136949D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UbuntuLight-bold.fntdata"/><Relationship Id="rId10" Type="http://schemas.openxmlformats.org/officeDocument/2006/relationships/slide" Target="slides/slide4.xml"/><Relationship Id="rId32" Type="http://schemas.openxmlformats.org/officeDocument/2006/relationships/font" Target="fonts/UbuntuLight-regular.fntdata"/><Relationship Id="rId13" Type="http://schemas.openxmlformats.org/officeDocument/2006/relationships/slide" Target="slides/slide7.xml"/><Relationship Id="rId35" Type="http://schemas.openxmlformats.org/officeDocument/2006/relationships/font" Target="fonts/Ubuntu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UbuntuLight-italic.fntdata"/><Relationship Id="rId15" Type="http://schemas.openxmlformats.org/officeDocument/2006/relationships/slide" Target="slides/slide9.xml"/><Relationship Id="rId37" Type="http://schemas.openxmlformats.org/officeDocument/2006/relationships/font" Target="fonts/Ubuntu-bold.fntdata"/><Relationship Id="rId14" Type="http://schemas.openxmlformats.org/officeDocument/2006/relationships/slide" Target="slides/slide8.xml"/><Relationship Id="rId36" Type="http://schemas.openxmlformats.org/officeDocument/2006/relationships/font" Target="fonts/Ubuntu-regular.fntdata"/><Relationship Id="rId17" Type="http://schemas.openxmlformats.org/officeDocument/2006/relationships/slide" Target="slides/slide11.xml"/><Relationship Id="rId39" Type="http://schemas.openxmlformats.org/officeDocument/2006/relationships/font" Target="fonts/Ubuntu-boldItalic.fntdata"/><Relationship Id="rId16" Type="http://schemas.openxmlformats.org/officeDocument/2006/relationships/slide" Target="slides/slide10.xml"/><Relationship Id="rId38" Type="http://schemas.openxmlformats.org/officeDocument/2006/relationships/font" Target="fonts/Ubuntu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50a8abad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1f50a8abad4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0a8abad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f50a8abad4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50a8abad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1f50a8abad4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50a8abad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1f50a8abad4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50a8abad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1f50a8abad4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50a8abad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1f50a8abad4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50a8abad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1f50a8abad4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50a8abad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1f50a8abad4_0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50a8abad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1f50a8abad4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50a8abad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1f50a8abad4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f588f9e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1f588f9e7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50a8abad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1f50a8abad4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50a8abad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1f50a8abad4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50a8aba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1f50a8abad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50a8aba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f50a8abad4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50a8aba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f50a8abad4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50a8aba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f50a8abad4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50a8aba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1f50a8abad4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hyperlink" Target="https://github.com/nicopicon98/git-add-file-name-patterns/blob/master/file-name-patterns-git-add.m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hyperlink" Target="https://github.com/nicopicon98/git-add-file-name-patterns/blob/master/git-file-storage-system.m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0" Type="http://schemas.openxmlformats.org/officeDocument/2006/relationships/hyperlink" Target="https://medium.com/@jmz12/buenas-pr%C3%A1cticas-para-commits-5eb4c86b9a47" TargetMode="External"/><Relationship Id="rId9" Type="http://schemas.openxmlformats.org/officeDocument/2006/relationships/hyperlink" Target="https://www.youtube.com/watch?v=SigVVJmUGv8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midu.dev/buenas-practicas-escribir-commits-git/" TargetMode="External"/><Relationship Id="rId7" Type="http://schemas.openxmlformats.org/officeDocument/2006/relationships/hyperlink" Target="https://midu.dev/buenas-practicas-escribir-commits-git/" TargetMode="External"/><Relationship Id="rId8" Type="http://schemas.openxmlformats.org/officeDocument/2006/relationships/hyperlink" Target="https://midu.dev/buenas-practicas-escribir-commits-gi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hyperlink" Target="https://drive.google.com/file/d/1yCDolrPhuqtHbayOpZTGxqqY-uWkIDU9/view?usp=sharing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hyperlink" Target="https://drive.google.com/file/d/1eFw4LPAf18HF-0idXwDKd8fY5B_SwBDN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b="0" i="0" lang="es-CO" sz="18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b="0" i="0" lang="es-CO" sz="1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b="0" i="0" sz="18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79423" t="75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0" l="0" r="79423" t="75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9661" y="5566877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2696825" y="1551425"/>
            <a:ext cx="728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Problemas potenciales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2424200" y="2603900"/>
            <a:ext cx="71046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Diferencias innecesarias</a:t>
            </a:r>
            <a:r>
              <a:rPr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: Al colaborar en proyectos multiplataforma, si un archivo se edita en Windows y luego se sube a un repositorio sin normalizar los finales de línea, Git puede interpretar todo el archivo como modificado debido a los cambios en los caracteres de finales de línea de LF a CRLF. Esto hace que las revisiones de código sean más difíciles porque aparecen cambios en líneas que no fueron modificadas intencionalmente.</a:t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Conflictos de merge</a:t>
            </a:r>
            <a:r>
              <a:rPr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: Similar al problema anterior, cuando se mezclan ramas que tienen diferentes finales de línea, pueden surgir conflictos de merge que son difíciles de resolver y entender, ya que visualmente no parece haber una diferencia real en el contenido del archivo más allá de los finales de línea.</a:t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f50a8abad4_0_141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2" y="1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f50a8abad4_0_141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f50a8abad4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9661" y="5566877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f50a8abad4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092" y="397089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f50a8abad4_0_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f50a8abad4_0_141"/>
          <p:cNvSpPr txBox="1"/>
          <p:nvPr/>
        </p:nvSpPr>
        <p:spPr>
          <a:xfrm>
            <a:off x="2696825" y="1551425"/>
            <a:ext cx="728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Problemas potenciales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g1f50a8abad4_0_141"/>
          <p:cNvSpPr txBox="1"/>
          <p:nvPr/>
        </p:nvSpPr>
        <p:spPr>
          <a:xfrm>
            <a:off x="2543700" y="2731575"/>
            <a:ext cx="71046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Problemas con scripts y herramientas: </a:t>
            </a:r>
            <a:r>
              <a:rPr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Algunos scripts y herramientas pueden esperar específicamente LF como el final de línea y pueden no funcionar correctamente si encuentran CRLF. Esto es más común en entornos Unix/Linux, donde LF es el estándar.</a:t>
            </a:r>
            <a:endParaRPr b="1"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Inconsistencias en el repositorio: </a:t>
            </a:r>
            <a:r>
              <a:rPr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Sin una política clara para el manejo de finales de línea, es fácil terminar con un repositorio inconsistente donde algunos archivos usan CRLF y otros LF, lo que puede llevar a confusión y errores.</a:t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1f50a8abad4_0_127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2" y="1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f50a8abad4_0_127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f50a8abad4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4836" y="518990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f50a8abad4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067" y="62316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f50a8abad4_0_1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f50a8abad4_0_127"/>
          <p:cNvSpPr txBox="1"/>
          <p:nvPr/>
        </p:nvSpPr>
        <p:spPr>
          <a:xfrm>
            <a:off x="2456725" y="2195125"/>
            <a:ext cx="71046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O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Para evitar estos problemas, se recomienda normalizar los finales de línea en los repositorios de Git. Configurar core.autocrlf es una forma de lograr esta normalización: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En </a:t>
            </a:r>
            <a:r>
              <a:rPr b="1"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Windows</a:t>
            </a:r>
            <a:r>
              <a:rPr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, se suele recomendar git config --global core.autocrlf true, que convierte LF a CRLF al hacer checkout de un archivo y viceversa al hacer commit.</a:t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En </a:t>
            </a:r>
            <a:r>
              <a:rPr b="1"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Linux y macOS</a:t>
            </a:r>
            <a:r>
              <a:rPr lang="es-CO" sz="18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, se suele recomendar git config --global core.autocrlf input, que asegura que se conviertan los CRLF a LF al hacer commit, pero no se alteran al hacer checkout.</a:t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1f50a8abad4_0_167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2" y="1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f50a8abad4_0_167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f50a8abad4_0_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4836" y="518990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f50a8abad4_0_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067" y="62316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f50a8abad4_0_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f50a8abad4_0_167"/>
          <p:cNvSpPr txBox="1"/>
          <p:nvPr/>
        </p:nvSpPr>
        <p:spPr>
          <a:xfrm>
            <a:off x="2543700" y="1992125"/>
            <a:ext cx="7104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0" name="Google Shape;250;g1f50a8abad4_0_167"/>
          <p:cNvSpPr txBox="1"/>
          <p:nvPr/>
        </p:nvSpPr>
        <p:spPr>
          <a:xfrm>
            <a:off x="2696825" y="1551425"/>
            <a:ext cx="7281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Comodines y patrones de nombre de archivo para el stage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g1f50a8abad4_0_167"/>
          <p:cNvSpPr txBox="1"/>
          <p:nvPr/>
        </p:nvSpPr>
        <p:spPr>
          <a:xfrm>
            <a:off x="2696825" y="4007475"/>
            <a:ext cx="2377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README.md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1f50a8abad4_0_152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2" y="1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f50a8abad4_0_152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f50a8abad4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4836" y="518990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f50a8abad4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067" y="62316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f50a8abad4_0_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f50a8abad4_0_152"/>
          <p:cNvSpPr txBox="1"/>
          <p:nvPr/>
        </p:nvSpPr>
        <p:spPr>
          <a:xfrm>
            <a:off x="1694475" y="1714500"/>
            <a:ext cx="8820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Devolviendo archivos del stage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f50a8abad4_0_152"/>
          <p:cNvSpPr txBox="1"/>
          <p:nvPr/>
        </p:nvSpPr>
        <p:spPr>
          <a:xfrm>
            <a:off x="2048400" y="3581225"/>
            <a:ext cx="809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600">
                <a:solidFill>
                  <a:schemeClr val="lt1"/>
                </a:solidFill>
                <a:highlight>
                  <a:schemeClr val="accent5"/>
                </a:highlight>
                <a:latin typeface="Ubuntu"/>
                <a:ea typeface="Ubuntu"/>
                <a:cs typeface="Ubuntu"/>
                <a:sym typeface="Ubuntu"/>
              </a:rPr>
              <a:t>git reset &lt;stage_file&gt;</a:t>
            </a:r>
            <a:endParaRPr b="1" i="1" sz="2600">
              <a:solidFill>
                <a:schemeClr val="lt1"/>
              </a:solidFill>
              <a:highlight>
                <a:schemeClr val="accent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600">
                <a:solidFill>
                  <a:schemeClr val="lt1"/>
                </a:solidFill>
                <a:highlight>
                  <a:schemeClr val="accent5"/>
                </a:highlight>
                <a:latin typeface="Ubuntu"/>
                <a:ea typeface="Ubuntu"/>
                <a:cs typeface="Ubuntu"/>
                <a:sym typeface="Ubuntu"/>
              </a:rPr>
              <a:t>git restore  --staged &lt;staged_file&gt;</a:t>
            </a:r>
            <a:endParaRPr b="1" i="1" sz="2600">
              <a:solidFill>
                <a:schemeClr val="lt1"/>
              </a:solidFill>
              <a:highlight>
                <a:schemeClr val="accent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600">
                <a:solidFill>
                  <a:schemeClr val="lt1"/>
                </a:solidFill>
                <a:highlight>
                  <a:schemeClr val="accent5"/>
                </a:highlight>
                <a:latin typeface="Ubuntu"/>
                <a:ea typeface="Ubuntu"/>
                <a:cs typeface="Ubuntu"/>
                <a:sym typeface="Ubuntu"/>
              </a:rPr>
              <a:t>git rm --cached &lt;staged_file&gt;</a:t>
            </a:r>
            <a:endParaRPr b="1" i="1" sz="2600">
              <a:solidFill>
                <a:schemeClr val="lt1"/>
              </a:solidFill>
              <a:highlight>
                <a:schemeClr val="accent5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1f50a8abad4_0_188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5" y="1"/>
            <a:ext cx="369705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f50a8abad4_0_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2686" y="5537877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f50a8abad4_0_1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507" y="6420402"/>
            <a:ext cx="724831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g1f50a8abad4_0_188"/>
          <p:cNvGraphicFramePr/>
          <p:nvPr/>
        </p:nvGraphicFramePr>
        <p:xfrm>
          <a:off x="208000" y="48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{6AAAC391-8A4A-4072-8172-BC0136949D45}</a:tableStyleId>
              </a:tblPr>
              <a:tblGrid>
                <a:gridCol w="2369675"/>
                <a:gridCol w="1876750"/>
                <a:gridCol w="1789750"/>
                <a:gridCol w="1818725"/>
                <a:gridCol w="3921100"/>
              </a:tblGrid>
              <a:tr h="80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700">
                          <a:solidFill>
                            <a:schemeClr val="lt1"/>
                          </a:solidFill>
                        </a:rPr>
                        <a:t>Comando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700"/>
                        <a:t>Uso</a:t>
                      </a:r>
                      <a:endParaRPr b="1" sz="17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700"/>
                        <a:t>Efecto en el staging Area</a:t>
                      </a:r>
                      <a:endParaRPr b="1" sz="17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700"/>
                        <a:t>Efecto en el Working directory</a:t>
                      </a:r>
                      <a:endParaRPr b="1" sz="17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700"/>
                        <a:t>Casos de uso Típico</a:t>
                      </a:r>
                      <a:endParaRPr b="1" sz="17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500">
                          <a:solidFill>
                            <a:schemeClr val="lt1"/>
                          </a:solidFill>
                        </a:rPr>
                        <a:t>git reset &lt;file&gt;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Mueve los cambios del archivo &lt;file&gt; del staging area al working directory.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Elimina &lt;file&gt; del staging area, sin borrar el archivo.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No modifica el archivo.	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Cuando has agregado archivos al staging area por error y deseas deshacer ese estado, pero manteniendo los cambios actuales en tu working directory.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500">
                          <a:solidFill>
                            <a:schemeClr val="lt1"/>
                          </a:solidFill>
                        </a:rPr>
                        <a:t>git restore --staged &lt;file&gt;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Saca &lt;file&gt; del staging area y lo deja en el working directory. Debe existir al menos un commit.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Elimina &lt;file&gt; del staging area, sin borrar el archivo.	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No modifica el archivo.	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Similar a git reset &lt;file&gt; en cuanto a que saca el archivo del staging area. git restore se introdujo en Git 2.23 para ofrecer una interfaz más intuitiva.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500">
                          <a:solidFill>
                            <a:schemeClr val="lt1"/>
                          </a:solidFill>
                        </a:rPr>
                        <a:t>git rm --cached &lt;file&gt;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Elimina &lt;file&gt; del staging area pero lo mantiene en el working directory.	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Elimina &lt;file&gt; del staging area y del próximo commit.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No modifica el archivo, lo mantiene existente.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/>
                        <a:t>Cuando se desea mantener un archivo en tu directorio de trabajo local pero lo quieres excluir de tus commits futuros, usualmente para archivos recién rastreados.</a:t>
                      </a:r>
                      <a:endParaRPr sz="15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1f50a8abad4_0_178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2" y="1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f50a8abad4_0_178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f50a8abad4_0_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4836" y="518990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f50a8abad4_0_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067" y="62316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f50a8abad4_0_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f50a8abad4_0_178"/>
          <p:cNvSpPr txBox="1"/>
          <p:nvPr/>
        </p:nvSpPr>
        <p:spPr>
          <a:xfrm>
            <a:off x="1694470" y="1714509"/>
            <a:ext cx="8343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Tomando nuestra primera “foto”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f50a8abad4_0_178"/>
          <p:cNvSpPr txBox="1"/>
          <p:nvPr/>
        </p:nvSpPr>
        <p:spPr>
          <a:xfrm>
            <a:off x="2048400" y="3581225"/>
            <a:ext cx="8095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600">
                <a:solidFill>
                  <a:schemeClr val="lt1"/>
                </a:solidFill>
                <a:highlight>
                  <a:schemeClr val="accent5"/>
                </a:highlight>
                <a:latin typeface="Ubuntu"/>
                <a:ea typeface="Ubuntu"/>
                <a:cs typeface="Ubuntu"/>
                <a:sym typeface="Ubuntu"/>
              </a:rPr>
              <a:t>git commit -h</a:t>
            </a:r>
            <a:endParaRPr b="1" i="1" sz="2600">
              <a:solidFill>
                <a:schemeClr val="lt1"/>
              </a:solidFill>
              <a:highlight>
                <a:schemeClr val="accent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600">
                <a:solidFill>
                  <a:schemeClr val="lt1"/>
                </a:solidFill>
                <a:highlight>
                  <a:schemeClr val="accent5"/>
                </a:highlight>
                <a:latin typeface="Ubuntu"/>
                <a:ea typeface="Ubuntu"/>
                <a:cs typeface="Ubuntu"/>
                <a:sym typeface="Ubuntu"/>
              </a:rPr>
              <a:t>git commit  --message o -m “my commit message”</a:t>
            </a:r>
            <a:endParaRPr b="1" i="1" sz="2600">
              <a:solidFill>
                <a:schemeClr val="lt1"/>
              </a:solidFill>
              <a:highlight>
                <a:schemeClr val="accent5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1f50a8abad4_0_201"/>
          <p:cNvPicPr preferRelativeResize="0"/>
          <p:nvPr/>
        </p:nvPicPr>
        <p:blipFill rotWithShape="1">
          <a:blip r:embed="rId3">
            <a:alphaModFix/>
          </a:blip>
          <a:srcRect b="0" l="0" r="5900" t="0"/>
          <a:stretch/>
        </p:blipFill>
        <p:spPr>
          <a:xfrm>
            <a:off x="7039133" y="4314956"/>
            <a:ext cx="5152869" cy="254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f50a8abad4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422" y="52432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f50a8abad4_0_201"/>
          <p:cNvSpPr/>
          <p:nvPr/>
        </p:nvSpPr>
        <p:spPr>
          <a:xfrm>
            <a:off x="0" y="2804160"/>
            <a:ext cx="254100" cy="62490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f50a8abad4_0_201"/>
          <p:cNvSpPr/>
          <p:nvPr/>
        </p:nvSpPr>
        <p:spPr>
          <a:xfrm>
            <a:off x="0" y="3728720"/>
            <a:ext cx="2541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f50a8abad4_0_201"/>
          <p:cNvSpPr/>
          <p:nvPr/>
        </p:nvSpPr>
        <p:spPr>
          <a:xfrm>
            <a:off x="0" y="5334000"/>
            <a:ext cx="2541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g1f50a8abad4_0_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f50a8abad4_0_201"/>
          <p:cNvSpPr txBox="1"/>
          <p:nvPr/>
        </p:nvSpPr>
        <p:spPr>
          <a:xfrm>
            <a:off x="6096000" y="324775"/>
            <a:ext cx="52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f50a8abad4_0_201"/>
          <p:cNvSpPr txBox="1"/>
          <p:nvPr/>
        </p:nvSpPr>
        <p:spPr>
          <a:xfrm>
            <a:off x="1685838" y="786475"/>
            <a:ext cx="8820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Git Workflow - part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1f50a8abad4_0_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500" y="2063505"/>
            <a:ext cx="10446999" cy="3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0" l="0" r="79423" t="75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 txBox="1"/>
          <p:nvPr/>
        </p:nvSpPr>
        <p:spPr>
          <a:xfrm>
            <a:off x="2141970" y="291147"/>
            <a:ext cx="834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Partes de un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 b="0" l="0" r="79423" t="75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7136" y="281085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67" y="13021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038" y="2643686"/>
            <a:ext cx="11209924" cy="25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1f50a8abad4_0_243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2" y="1"/>
            <a:ext cx="320618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f50a8abad4_0_243"/>
          <p:cNvSpPr txBox="1"/>
          <p:nvPr/>
        </p:nvSpPr>
        <p:spPr>
          <a:xfrm>
            <a:off x="2141970" y="291147"/>
            <a:ext cx="834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Partes de un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1f50a8abad4_0_243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f50a8abad4_0_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7136" y="281085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f50a8abad4_0_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67" y="13021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f50a8abad4_0_2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g1f50a8abad4_0_243"/>
          <p:cNvGraphicFramePr/>
          <p:nvPr/>
        </p:nvGraphicFramePr>
        <p:xfrm>
          <a:off x="423550" y="16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{6AAAC391-8A4A-4072-8172-BC0136949D45}</a:tableStyleId>
              </a:tblPr>
              <a:tblGrid>
                <a:gridCol w="3181800"/>
                <a:gridCol w="6342600"/>
              </a:tblGrid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Resultado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Significado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[master 9376e3e] adds index.html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master hace referencia a la rama con la cual se efectuó el commit, mientras que 9376e3e son los primeros 7 caracteres del identificador SHA-1 (Secure Hash Algorithm). Por otra parte, “adds index.html” Es el mensaje del commit definido por 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1 file changed, 36 insertions (+)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Un archivo ha cambiado y 36 nuevas líneas han sido ingresadas al repositorio.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create mode 100644 index.html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Con respecto al modo de creación, recordar que git fue creado bajo el mismo sistema de permisos de linux, lo cual divide el </a:t>
                      </a:r>
                      <a:r>
                        <a:rPr lang="es-CO"/>
                        <a:t>número</a:t>
                      </a:r>
                      <a:r>
                        <a:rPr lang="es-CO"/>
                        <a:t> en dos partes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s-CO"/>
                        <a:t>100: Hace referencia a un archivo regular unix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s-CO"/>
                        <a:t>644: Hace referencia a los permisos de lectura, escritura y </a:t>
                      </a:r>
                      <a:r>
                        <a:rPr lang="es-CO"/>
                        <a:t>ejecución</a:t>
                      </a:r>
                      <a:r>
                        <a:rPr lang="es-CO"/>
                        <a:t> de los usuarios, grupos y otros. (Este </a:t>
                      </a:r>
                      <a:r>
                        <a:rPr lang="es-CO"/>
                        <a:t>número</a:t>
                      </a:r>
                      <a:r>
                        <a:rPr lang="es-CO"/>
                        <a:t> no tiene efecto en Windows)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500"/>
                        <a:t>En </a:t>
                      </a:r>
                      <a:r>
                        <a:rPr b="1" lang="es-CO" sz="1500"/>
                        <a:t>conclusión</a:t>
                      </a:r>
                      <a:r>
                        <a:rPr b="1" lang="es-CO" sz="1500"/>
                        <a:t>, esta </a:t>
                      </a:r>
                      <a:r>
                        <a:rPr b="1" lang="es-CO" sz="1500"/>
                        <a:t>línea</a:t>
                      </a:r>
                      <a:r>
                        <a:rPr b="1" lang="es-CO" sz="1500"/>
                        <a:t> nos dice que el archivo index.html, fue creado en el repositorio con permisos de lectura y escritura para usuarios y solo lectura para grupos y otros.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a persona sentada frente a una computadora&#10;&#10;Descripción generada automáticamente con confianza media" id="90" name="Google Shape;90;p2"/>
          <p:cNvPicPr preferRelativeResize="0"/>
          <p:nvPr/>
        </p:nvPicPr>
        <p:blipFill rotWithShape="1">
          <a:blip r:embed="rId3">
            <a:alphaModFix/>
          </a:blip>
          <a:srcRect b="0" l="18621" r="106" t="0"/>
          <a:stretch/>
        </p:blipFill>
        <p:spPr>
          <a:xfrm>
            <a:off x="0" y="0"/>
            <a:ext cx="836052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7310" t="0"/>
          <a:stretch/>
        </p:blipFill>
        <p:spPr>
          <a:xfrm>
            <a:off x="3873030" y="0"/>
            <a:ext cx="831897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2862" y="40589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6868161" y="3035810"/>
            <a:ext cx="4171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Comandos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83200" y="4202705"/>
            <a:ext cx="3193059" cy="13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f50a8abad4_0_231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2" y="1"/>
            <a:ext cx="320618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f50a8abad4_0_231"/>
          <p:cNvSpPr txBox="1"/>
          <p:nvPr/>
        </p:nvSpPr>
        <p:spPr>
          <a:xfrm>
            <a:off x="1924495" y="945009"/>
            <a:ext cx="834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Partes de un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g1f50a8abad4_0_231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1f50a8abad4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4836" y="518990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1f50a8abad4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067" y="188189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f50a8abad4_0_2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f50a8abad4_0_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363" y="2800825"/>
            <a:ext cx="11383275" cy="19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1f50a8abad4_0_254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5" y="1"/>
            <a:ext cx="427702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f50a8abad4_0_254"/>
          <p:cNvSpPr txBox="1"/>
          <p:nvPr/>
        </p:nvSpPr>
        <p:spPr>
          <a:xfrm>
            <a:off x="2141970" y="291147"/>
            <a:ext cx="834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Partes de un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1f50a8abad4_0_254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1f50a8abad4_0_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9153" y="5958950"/>
            <a:ext cx="1972850" cy="8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f50a8abad4_0_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67" y="13021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f50a8abad4_0_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8" name="Google Shape;338;g1f50a8abad4_0_254"/>
          <p:cNvGraphicFramePr/>
          <p:nvPr/>
        </p:nvGraphicFramePr>
        <p:xfrm>
          <a:off x="423550" y="16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{6AAAC391-8A4A-4072-8172-BC0136949D45}</a:tableStyleId>
              </a:tblPr>
              <a:tblGrid>
                <a:gridCol w="4849200"/>
                <a:gridCol w="6919250"/>
              </a:tblGrid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Resultado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Significado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commit 9376e3ef738da2edced3e81cf99213d098d35e76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Este es el identificador único SHA-1 del commit. Es un hash de 40 caracteres que representa de manera única los datos de este commit.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(HEAD -&gt; master, origin/master)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Este fragmento indica que el HEAD actualmente apunta a la rama local master. HEAD es un puntero que apunta siempre al último commit del estado actual de tu trabajo. Además, indica que master está alineado con origin/master, que es la rama master en el remoto llamado origin.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Author: Nicolas Picon &lt;nicolaspicon98@gmail.com&gt;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Muestra el nombre del autor del commit y su correo electrónico. Esta es la persona que realizó el commit. Según información añadida en el archivo de configuración.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Date: Sun Mar 31 12:28:17 2024 - 0500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La fecha y la hora cuando se realizó el commit, seguidas de la zona horaria. El signo -0500 en la zona horaria indica que el horario del commit fue registrado con un desfase de 5 horas detrás (o al oeste) del Tiempo Universal Coordinado (UTC). Este es el formato estándar para representar zonas horarias en relación con UTC.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adds git-config.md and git-hierarchy.md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</a:t>
                      </a:r>
                      <a:r>
                        <a:rPr lang="es-CO"/>
                        <a:t>l mensaje de commit que se escribió para describir qué hace este commit o qué cambios contiene.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1f588f9e701_0_0"/>
          <p:cNvPicPr preferRelativeResize="0"/>
          <p:nvPr/>
        </p:nvPicPr>
        <p:blipFill rotWithShape="1">
          <a:blip r:embed="rId3">
            <a:alphaModFix/>
          </a:blip>
          <a:srcRect b="0" l="0" r="5900" t="0"/>
          <a:stretch/>
        </p:blipFill>
        <p:spPr>
          <a:xfrm>
            <a:off x="7039133" y="4314956"/>
            <a:ext cx="5152869" cy="254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f588f9e70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422" y="52432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f588f9e701_0_0"/>
          <p:cNvSpPr/>
          <p:nvPr/>
        </p:nvSpPr>
        <p:spPr>
          <a:xfrm>
            <a:off x="0" y="2804160"/>
            <a:ext cx="254100" cy="62490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f588f9e701_0_0"/>
          <p:cNvSpPr/>
          <p:nvPr/>
        </p:nvSpPr>
        <p:spPr>
          <a:xfrm>
            <a:off x="0" y="3728720"/>
            <a:ext cx="2541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1f588f9e701_0_0"/>
          <p:cNvSpPr/>
          <p:nvPr/>
        </p:nvSpPr>
        <p:spPr>
          <a:xfrm>
            <a:off x="0" y="5334000"/>
            <a:ext cx="2541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g1f588f9e70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f588f9e701_0_0"/>
          <p:cNvSpPr txBox="1"/>
          <p:nvPr/>
        </p:nvSpPr>
        <p:spPr>
          <a:xfrm>
            <a:off x="6096000" y="324775"/>
            <a:ext cx="52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1f588f9e701_0_0"/>
          <p:cNvSpPr txBox="1"/>
          <p:nvPr/>
        </p:nvSpPr>
        <p:spPr>
          <a:xfrm>
            <a:off x="1685838" y="786475"/>
            <a:ext cx="8820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Más</a:t>
            </a: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información</a:t>
            </a: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 sobre el sistema de </a:t>
            </a: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compresión</a:t>
            </a: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modificación</a:t>
            </a: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 y </a:t>
            </a: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demás</a:t>
            </a: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 de git.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f588f9e701_0_0"/>
          <p:cNvSpPr txBox="1"/>
          <p:nvPr/>
        </p:nvSpPr>
        <p:spPr>
          <a:xfrm>
            <a:off x="1685845" y="3953572"/>
            <a:ext cx="834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1f50a8abad4_0_265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5" y="1"/>
            <a:ext cx="275462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f50a8abad4_0_265"/>
          <p:cNvSpPr txBox="1"/>
          <p:nvPr/>
        </p:nvSpPr>
        <p:spPr>
          <a:xfrm>
            <a:off x="2141970" y="291147"/>
            <a:ext cx="834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Recursos sobre commits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1f50a8abad4_0_265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10007175" y="0"/>
            <a:ext cx="2184825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1f50a8abad4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9153" y="5958950"/>
            <a:ext cx="1972850" cy="8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1f50a8abad4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67" y="13021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f50a8abad4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f50a8abad4_0_265"/>
          <p:cNvSpPr txBox="1"/>
          <p:nvPr/>
        </p:nvSpPr>
        <p:spPr>
          <a:xfrm>
            <a:off x="2250225" y="1948650"/>
            <a:ext cx="86994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s-CO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miduweb: buenas </a:t>
            </a:r>
            <a:r>
              <a:rPr lang="es-CO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prácticas</a:t>
            </a:r>
            <a:r>
              <a:rPr lang="es-CO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 para escribir commits en git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O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Carlos Azaustre: Haz tus mensajes de GIT Commit PROFESIONALES con CONVENTIONAL COMMITS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O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Medium: Recomendaciones para generar un buen commit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g1f50a8abad4_0_219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2" y="1"/>
            <a:ext cx="320618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f50a8abad4_0_219"/>
          <p:cNvSpPr txBox="1"/>
          <p:nvPr/>
        </p:nvSpPr>
        <p:spPr>
          <a:xfrm>
            <a:off x="1635470" y="3067459"/>
            <a:ext cx="834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Taller 1 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1f50a8abad4_0_219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f50a8abad4_0_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4836" y="518990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f50a8abad4_0_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8067" y="62316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f50a8abad4_0_2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 txBox="1"/>
          <p:nvPr/>
        </p:nvSpPr>
        <p:spPr>
          <a:xfrm>
            <a:off x="3048965" y="6282253"/>
            <a:ext cx="60940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Susana Giraldo     |     Directora Comercial     |    314 245 56 59</a:t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 b="0" l="0" r="79423" t="75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/>
        </p:nvSpPr>
        <p:spPr>
          <a:xfrm>
            <a:off x="1738545" y="2111334"/>
            <a:ext cx="8343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Creando nuestro primer repositorio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2790187" y="3829294"/>
            <a:ext cx="6093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79423" t="75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4836" y="518990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/>
          <p:nvPr/>
        </p:nvSpPr>
        <p:spPr>
          <a:xfrm>
            <a:off x="2435850" y="3829300"/>
            <a:ext cx="487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600">
                <a:solidFill>
                  <a:schemeClr val="lt1"/>
                </a:solidFill>
                <a:highlight>
                  <a:schemeClr val="accent5"/>
                </a:highlight>
                <a:latin typeface="Ubuntu"/>
                <a:ea typeface="Ubuntu"/>
                <a:cs typeface="Ubuntu"/>
                <a:sym typeface="Ubuntu"/>
              </a:rPr>
              <a:t>git init</a:t>
            </a:r>
            <a:endParaRPr b="1" i="1" sz="2600">
              <a:solidFill>
                <a:schemeClr val="lt1"/>
              </a:solidFill>
              <a:highlight>
                <a:schemeClr val="accent5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Google Shape;109;p9"/>
          <p:cNvSpPr txBox="1"/>
          <p:nvPr/>
        </p:nvSpPr>
        <p:spPr>
          <a:xfrm flipH="1">
            <a:off x="2435850" y="4442075"/>
            <a:ext cx="414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700" u="sng">
                <a:solidFill>
                  <a:schemeClr val="hlink"/>
                </a:solidFill>
                <a:hlinkClick r:id="rId6"/>
              </a:rPr>
              <a:t>downloadable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5904" t="0"/>
          <a:stretch/>
        </p:blipFill>
        <p:spPr>
          <a:xfrm>
            <a:off x="7039133" y="4314956"/>
            <a:ext cx="5152867" cy="25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8950" y="2950675"/>
            <a:ext cx="5650100" cy="365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/>
          <p:nvPr/>
        </p:nvSpPr>
        <p:spPr>
          <a:xfrm>
            <a:off x="287450" y="2316600"/>
            <a:ext cx="5152800" cy="184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3"/>
          <p:cNvCxnSpPr>
            <a:stCxn id="123" idx="3"/>
          </p:cNvCxnSpPr>
          <p:nvPr/>
        </p:nvCxnSpPr>
        <p:spPr>
          <a:xfrm>
            <a:off x="5473700" y="3167825"/>
            <a:ext cx="2576100" cy="13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3"/>
          <p:cNvSpPr/>
          <p:nvPr/>
        </p:nvSpPr>
        <p:spPr>
          <a:xfrm>
            <a:off x="427900" y="4911775"/>
            <a:ext cx="4688700" cy="9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254000" y="2244275"/>
            <a:ext cx="5219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 todos los objetos de Git, que incluyen blobs (contenido de archivos), trees (estructura de directorios y metadatos de archivo), y commits (información de commit). Los objetos están almacenados en una estructura de directorio basada en su hash SHA-1.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401800" y="4947925"/>
            <a:ext cx="521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refs: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referencias a objetos de Git, como ramas (refs/heads/) y etiquetas (refs/tags/). Estas referencias son punteros a commits específicos.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3"/>
          <p:cNvCxnSpPr>
            <a:stCxn id="125" idx="0"/>
          </p:cNvCxnSpPr>
          <p:nvPr/>
        </p:nvCxnSpPr>
        <p:spPr>
          <a:xfrm flipH="1" rot="10800000">
            <a:off x="3011650" y="4848325"/>
            <a:ext cx="50238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3"/>
          <p:cNvSpPr txBox="1"/>
          <p:nvPr/>
        </p:nvSpPr>
        <p:spPr>
          <a:xfrm>
            <a:off x="6096000" y="324775"/>
            <a:ext cx="52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657600" y="786475"/>
            <a:ext cx="5152800" cy="12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hooks: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scripts que se pueden ejecutar automáticamente en ciertos puntos críticos del flujo de trabajo de Git, como antes de un commit (pre-commit) o antes de un push (pre-push).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3"/>
          <p:cNvCxnSpPr>
            <a:stCxn id="128" idx="2"/>
          </p:cNvCxnSpPr>
          <p:nvPr/>
        </p:nvCxnSpPr>
        <p:spPr>
          <a:xfrm flipH="1">
            <a:off x="8368800" y="2079175"/>
            <a:ext cx="865200" cy="20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3"/>
          <p:cNvSpPr/>
          <p:nvPr/>
        </p:nvSpPr>
        <p:spPr>
          <a:xfrm>
            <a:off x="1135800" y="120175"/>
            <a:ext cx="5152800" cy="12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102350" y="120175"/>
            <a:ext cx="521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info: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Incluye un archivo exclude, similar a .gitignore, que permite excluir archivos y patrones de archivos de ser rastreados por Git. La diferencia es que exclude es específico del repositorio local.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3"/>
          <p:cNvCxnSpPr/>
          <p:nvPr/>
        </p:nvCxnSpPr>
        <p:spPr>
          <a:xfrm>
            <a:off x="5758975" y="1426700"/>
            <a:ext cx="2334300" cy="28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f50a8abad4_0_23"/>
          <p:cNvPicPr preferRelativeResize="0"/>
          <p:nvPr/>
        </p:nvPicPr>
        <p:blipFill rotWithShape="1">
          <a:blip r:embed="rId3">
            <a:alphaModFix/>
          </a:blip>
          <a:srcRect b="0" l="0" r="5900" t="0"/>
          <a:stretch/>
        </p:blipFill>
        <p:spPr>
          <a:xfrm>
            <a:off x="7039133" y="4314956"/>
            <a:ext cx="5152869" cy="254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f50a8abad4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f50a8abad4_0_23"/>
          <p:cNvSpPr/>
          <p:nvPr/>
        </p:nvSpPr>
        <p:spPr>
          <a:xfrm>
            <a:off x="0" y="2804160"/>
            <a:ext cx="254100" cy="62490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f50a8abad4_0_23"/>
          <p:cNvSpPr/>
          <p:nvPr/>
        </p:nvSpPr>
        <p:spPr>
          <a:xfrm>
            <a:off x="0" y="3728720"/>
            <a:ext cx="2541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f50a8abad4_0_23"/>
          <p:cNvSpPr/>
          <p:nvPr/>
        </p:nvSpPr>
        <p:spPr>
          <a:xfrm>
            <a:off x="0" y="5334000"/>
            <a:ext cx="2541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f50a8abad4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f50a8abad4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8950" y="2950675"/>
            <a:ext cx="5650100" cy="365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f50a8abad4_0_23"/>
          <p:cNvSpPr/>
          <p:nvPr/>
        </p:nvSpPr>
        <p:spPr>
          <a:xfrm>
            <a:off x="823900" y="2508050"/>
            <a:ext cx="5152800" cy="111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f50a8abad4_0_23"/>
          <p:cNvSpPr/>
          <p:nvPr/>
        </p:nvSpPr>
        <p:spPr>
          <a:xfrm>
            <a:off x="427900" y="4911775"/>
            <a:ext cx="5152800" cy="129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f50a8abad4_0_23"/>
          <p:cNvSpPr txBox="1"/>
          <p:nvPr/>
        </p:nvSpPr>
        <p:spPr>
          <a:xfrm>
            <a:off x="790450" y="2435725"/>
            <a:ext cx="521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 de configuración local para el repositorio. Almacena configuraciones específicas del repositorio, como la URL del remoto, ramas rastreadas, y configuraciones de usuario específicas.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f50a8abad4_0_23"/>
          <p:cNvSpPr txBox="1"/>
          <p:nvPr/>
        </p:nvSpPr>
        <p:spPr>
          <a:xfrm>
            <a:off x="401800" y="4947925"/>
            <a:ext cx="52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f50a8abad4_0_23"/>
          <p:cNvSpPr txBox="1"/>
          <p:nvPr/>
        </p:nvSpPr>
        <p:spPr>
          <a:xfrm>
            <a:off x="6096000" y="324775"/>
            <a:ext cx="52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f50a8abad4_0_23"/>
          <p:cNvSpPr/>
          <p:nvPr/>
        </p:nvSpPr>
        <p:spPr>
          <a:xfrm>
            <a:off x="6657600" y="786475"/>
            <a:ext cx="5152800" cy="12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config: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 de configuración local para el repositorio. Almacena configuraciones específicas del repositorio, como la URL del repositorio remoto, ramas rastreadas, y configuraciones de usuario específicas.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1f50a8abad4_0_23"/>
          <p:cNvCxnSpPr>
            <a:stCxn id="149" idx="2"/>
          </p:cNvCxnSpPr>
          <p:nvPr/>
        </p:nvCxnSpPr>
        <p:spPr>
          <a:xfrm flipH="1">
            <a:off x="8513700" y="2079175"/>
            <a:ext cx="720300" cy="29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1f50a8abad4_0_23"/>
          <p:cNvCxnSpPr>
            <a:stCxn id="146" idx="3"/>
          </p:cNvCxnSpPr>
          <p:nvPr/>
        </p:nvCxnSpPr>
        <p:spPr>
          <a:xfrm>
            <a:off x="6010150" y="3082225"/>
            <a:ext cx="2054100" cy="2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g1f50a8abad4_0_23"/>
          <p:cNvSpPr txBox="1"/>
          <p:nvPr/>
        </p:nvSpPr>
        <p:spPr>
          <a:xfrm>
            <a:off x="401800" y="4911775"/>
            <a:ext cx="521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HEAD: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Apunta a la rama actualmente activa. Por defecto, apunta a refs/heads/master después de la inicialización del repositorio. Este archivo es crucial para determinar el estado actual del HEAD.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1f50a8abad4_0_23"/>
          <p:cNvCxnSpPr>
            <a:stCxn id="152" idx="3"/>
          </p:cNvCxnSpPr>
          <p:nvPr/>
        </p:nvCxnSpPr>
        <p:spPr>
          <a:xfrm flipH="1" rot="10800000">
            <a:off x="5621500" y="5500975"/>
            <a:ext cx="2428200" cy="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1f50a8abad4_0_57"/>
          <p:cNvPicPr preferRelativeResize="0"/>
          <p:nvPr/>
        </p:nvPicPr>
        <p:blipFill rotWithShape="1">
          <a:blip r:embed="rId3">
            <a:alphaModFix/>
          </a:blip>
          <a:srcRect b="0" l="0" r="5900" t="0"/>
          <a:stretch/>
        </p:blipFill>
        <p:spPr>
          <a:xfrm>
            <a:off x="7039133" y="4314956"/>
            <a:ext cx="5152869" cy="254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f50a8abad4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f50a8abad4_0_57"/>
          <p:cNvSpPr/>
          <p:nvPr/>
        </p:nvSpPr>
        <p:spPr>
          <a:xfrm>
            <a:off x="0" y="2804160"/>
            <a:ext cx="254100" cy="62490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f50a8abad4_0_57"/>
          <p:cNvSpPr/>
          <p:nvPr/>
        </p:nvSpPr>
        <p:spPr>
          <a:xfrm>
            <a:off x="0" y="3728720"/>
            <a:ext cx="2541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f50a8abad4_0_57"/>
          <p:cNvSpPr/>
          <p:nvPr/>
        </p:nvSpPr>
        <p:spPr>
          <a:xfrm>
            <a:off x="0" y="5334000"/>
            <a:ext cx="2541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1f50a8abad4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f50a8abad4_0_57"/>
          <p:cNvSpPr txBox="1"/>
          <p:nvPr/>
        </p:nvSpPr>
        <p:spPr>
          <a:xfrm>
            <a:off x="6096000" y="324775"/>
            <a:ext cx="52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f50a8abad4_0_57"/>
          <p:cNvSpPr txBox="1"/>
          <p:nvPr/>
        </p:nvSpPr>
        <p:spPr>
          <a:xfrm>
            <a:off x="3519600" y="999700"/>
            <a:ext cx="5152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TOCAR LA CARPETA .git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1f50a8abad4_0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5863" y="1837825"/>
            <a:ext cx="8780277" cy="4724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1f50a8abad4_0_57"/>
          <p:cNvCxnSpPr/>
          <p:nvPr/>
        </p:nvCxnSpPr>
        <p:spPr>
          <a:xfrm>
            <a:off x="1032325" y="774250"/>
            <a:ext cx="2740200" cy="252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f50a8abad4_0_84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 rot="10800000">
            <a:off x="3072" y="1"/>
            <a:ext cx="320618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f50a8abad4_0_84"/>
          <p:cNvSpPr txBox="1"/>
          <p:nvPr/>
        </p:nvSpPr>
        <p:spPr>
          <a:xfrm>
            <a:off x="1665470" y="1864859"/>
            <a:ext cx="8343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Creando nuestro primer repositorio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f50a8abad4_0_84"/>
          <p:cNvSpPr txBox="1"/>
          <p:nvPr/>
        </p:nvSpPr>
        <p:spPr>
          <a:xfrm>
            <a:off x="2790187" y="3829294"/>
            <a:ext cx="6093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5" name="Google Shape;175;g1f50a8abad4_0_84"/>
          <p:cNvPicPr preferRelativeResize="0"/>
          <p:nvPr/>
        </p:nvPicPr>
        <p:blipFill rotWithShape="1">
          <a:blip r:embed="rId3">
            <a:alphaModFix/>
          </a:blip>
          <a:srcRect b="0" l="0" r="79423" t="754"/>
          <a:stretch/>
        </p:blipFill>
        <p:spPr>
          <a:xfrm>
            <a:off x="8985812" y="0"/>
            <a:ext cx="32061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f50a8abad4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4836" y="5189902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f50a8abad4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067" y="623164"/>
            <a:ext cx="2574872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f50a8abad4_0_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f50a8abad4_0_84"/>
          <p:cNvSpPr txBox="1"/>
          <p:nvPr/>
        </p:nvSpPr>
        <p:spPr>
          <a:xfrm>
            <a:off x="2435850" y="3829300"/>
            <a:ext cx="5613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600">
                <a:solidFill>
                  <a:schemeClr val="lt1"/>
                </a:solidFill>
                <a:highlight>
                  <a:schemeClr val="accent5"/>
                </a:highlight>
                <a:latin typeface="Ubuntu"/>
                <a:ea typeface="Ubuntu"/>
                <a:cs typeface="Ubuntu"/>
                <a:sym typeface="Ubuntu"/>
              </a:rPr>
              <a:t>git status</a:t>
            </a:r>
            <a:endParaRPr b="1" i="1" sz="2600">
              <a:solidFill>
                <a:schemeClr val="lt1"/>
              </a:solidFill>
              <a:highlight>
                <a:schemeClr val="accent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600">
                <a:solidFill>
                  <a:schemeClr val="lt1"/>
                </a:solidFill>
                <a:highlight>
                  <a:schemeClr val="accent5"/>
                </a:highlight>
                <a:latin typeface="Ubuntu"/>
                <a:ea typeface="Ubuntu"/>
                <a:cs typeface="Ubuntu"/>
                <a:sym typeface="Ubuntu"/>
              </a:rPr>
              <a:t>git add</a:t>
            </a:r>
            <a:endParaRPr b="1" i="1" sz="2600">
              <a:solidFill>
                <a:schemeClr val="lt1"/>
              </a:solidFill>
              <a:highlight>
                <a:schemeClr val="accent5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f50a8abad4_0_96"/>
          <p:cNvPicPr preferRelativeResize="0"/>
          <p:nvPr/>
        </p:nvPicPr>
        <p:blipFill rotWithShape="1">
          <a:blip r:embed="rId3">
            <a:alphaModFix/>
          </a:blip>
          <a:srcRect b="0" l="0" r="5900" t="0"/>
          <a:stretch/>
        </p:blipFill>
        <p:spPr>
          <a:xfrm>
            <a:off x="7039133" y="4314956"/>
            <a:ext cx="5152869" cy="254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f50a8abad4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f50a8abad4_0_96"/>
          <p:cNvSpPr/>
          <p:nvPr/>
        </p:nvSpPr>
        <p:spPr>
          <a:xfrm>
            <a:off x="0" y="2804160"/>
            <a:ext cx="254100" cy="62490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f50a8abad4_0_96"/>
          <p:cNvSpPr/>
          <p:nvPr/>
        </p:nvSpPr>
        <p:spPr>
          <a:xfrm>
            <a:off x="0" y="3728720"/>
            <a:ext cx="2541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f50a8abad4_0_96"/>
          <p:cNvSpPr/>
          <p:nvPr/>
        </p:nvSpPr>
        <p:spPr>
          <a:xfrm>
            <a:off x="0" y="5334000"/>
            <a:ext cx="2541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f50a8abad4_0_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f50a8abad4_0_96"/>
          <p:cNvSpPr txBox="1"/>
          <p:nvPr/>
        </p:nvSpPr>
        <p:spPr>
          <a:xfrm>
            <a:off x="6096000" y="324775"/>
            <a:ext cx="52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1f50a8abad4_0_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138" y="786475"/>
            <a:ext cx="107346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f50a8abad4_0_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6125" y="2527775"/>
            <a:ext cx="64484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f50a8abad4_0_96"/>
          <p:cNvSpPr txBox="1"/>
          <p:nvPr/>
        </p:nvSpPr>
        <p:spPr>
          <a:xfrm>
            <a:off x="707563" y="2137150"/>
            <a:ext cx="43206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defecto, ambos sistemas operativos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agregan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caracteres para identificar los saltos de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 al final de cada sentencia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 (carriage return) y LF (line feed)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macOS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LF (line feed)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f50a8abad4_0_112"/>
          <p:cNvPicPr preferRelativeResize="0"/>
          <p:nvPr/>
        </p:nvPicPr>
        <p:blipFill rotWithShape="1">
          <a:blip r:embed="rId3">
            <a:alphaModFix/>
          </a:blip>
          <a:srcRect b="0" l="0" r="5900" t="0"/>
          <a:stretch/>
        </p:blipFill>
        <p:spPr>
          <a:xfrm>
            <a:off x="7039133" y="4314956"/>
            <a:ext cx="5152869" cy="254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f50a8abad4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f50a8abad4_0_112"/>
          <p:cNvSpPr/>
          <p:nvPr/>
        </p:nvSpPr>
        <p:spPr>
          <a:xfrm>
            <a:off x="0" y="2804160"/>
            <a:ext cx="254100" cy="62490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f50a8abad4_0_112"/>
          <p:cNvSpPr/>
          <p:nvPr/>
        </p:nvSpPr>
        <p:spPr>
          <a:xfrm>
            <a:off x="0" y="3728720"/>
            <a:ext cx="2541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f50a8abad4_0_112"/>
          <p:cNvSpPr/>
          <p:nvPr/>
        </p:nvSpPr>
        <p:spPr>
          <a:xfrm>
            <a:off x="0" y="5334000"/>
            <a:ext cx="2541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1f50a8abad4_0_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31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f50a8abad4_0_112"/>
          <p:cNvSpPr txBox="1"/>
          <p:nvPr/>
        </p:nvSpPr>
        <p:spPr>
          <a:xfrm>
            <a:off x="6096000" y="324775"/>
            <a:ext cx="52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1f50a8abad4_0_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138" y="786475"/>
            <a:ext cx="107346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f50a8abad4_0_112"/>
          <p:cNvSpPr txBox="1"/>
          <p:nvPr/>
        </p:nvSpPr>
        <p:spPr>
          <a:xfrm>
            <a:off x="591595" y="1861675"/>
            <a:ext cx="112860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caso de windows, el usuario debe eliminar el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carácter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 cuando desee subir cambios y agregar el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carácter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 cuando desee recibir cambios.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1f50a8abad4_0_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4800" y="3170650"/>
            <a:ext cx="8785376" cy="3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2023-04-19T20:56:41Z</dcterms:created>
  <dc:creator>Alejandra Maria Martinez Ocampo</dc:creator>
</cp:coreProperties>
</file>