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64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395CF-3C06-457D-A213-F5E60FC2E887}" type="datetimeFigureOut">
              <a:rPr lang="es-AR" smtClean="0"/>
              <a:t>16/9/2020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537A9-F33B-4CC4-92FE-DF9602C197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946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37A9-F33B-4CC4-92FE-DF9602C19730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6818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87C8-83E8-47FB-9D4A-BC85DEE0758D}" type="datetimeFigureOut">
              <a:rPr lang="es-AR" smtClean="0"/>
              <a:t>16/9/2020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AA1C073-2BCE-491D-9C06-D6443C17C4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3606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87C8-83E8-47FB-9D4A-BC85DEE0758D}" type="datetimeFigureOut">
              <a:rPr lang="es-AR" smtClean="0"/>
              <a:t>16/9/2020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C073-2BCE-491D-9C06-D6443C17C4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70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87C8-83E8-47FB-9D4A-BC85DEE0758D}" type="datetimeFigureOut">
              <a:rPr lang="es-AR" smtClean="0"/>
              <a:t>16/9/2020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C073-2BCE-491D-9C06-D6443C17C4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0766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03200"/>
            <a:ext cx="11493500" cy="11811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0"/>
            <a:ext cx="11493500" cy="4572000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87C8-83E8-47FB-9D4A-BC85DEE0758D}" type="datetimeFigureOut">
              <a:rPr lang="es-AR" smtClean="0"/>
              <a:t>16/9/2020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C073-2BCE-491D-9C06-D6443C17C4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0234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3CB87C8-83E8-47FB-9D4A-BC85DEE0758D}" type="datetimeFigureOut">
              <a:rPr lang="es-AR" smtClean="0"/>
              <a:t>16/9/2020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A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AA1C073-2BCE-491D-9C06-D6443C17C4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6267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87C8-83E8-47FB-9D4A-BC85DEE0758D}" type="datetimeFigureOut">
              <a:rPr lang="es-AR" smtClean="0"/>
              <a:t>16/9/2020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C073-2BCE-491D-9C06-D6443C17C4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280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87C8-83E8-47FB-9D4A-BC85DEE0758D}" type="datetimeFigureOut">
              <a:rPr lang="es-AR" smtClean="0"/>
              <a:t>16/9/2020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C073-2BCE-491D-9C06-D6443C17C4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4121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87C8-83E8-47FB-9D4A-BC85DEE0758D}" type="datetimeFigureOut">
              <a:rPr lang="es-AR" smtClean="0"/>
              <a:t>16/9/2020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C073-2BCE-491D-9C06-D6443C17C4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9137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87C8-83E8-47FB-9D4A-BC85DEE0758D}" type="datetimeFigureOut">
              <a:rPr lang="es-AR" smtClean="0"/>
              <a:t>16/9/2020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C073-2BCE-491D-9C06-D6443C17C4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889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87C8-83E8-47FB-9D4A-BC85DEE0758D}" type="datetimeFigureOut">
              <a:rPr lang="es-AR" smtClean="0"/>
              <a:t>16/9/2020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C073-2BCE-491D-9C06-D6443C17C4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4298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87C8-83E8-47FB-9D4A-BC85DEE0758D}" type="datetimeFigureOut">
              <a:rPr lang="es-AR" smtClean="0"/>
              <a:t>16/9/2020</a:t>
            </a:fld>
            <a:endParaRPr lang="es-A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C073-2BCE-491D-9C06-D6443C17C4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1481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999" y="101600"/>
            <a:ext cx="11604925" cy="1384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999" y="1638299"/>
            <a:ext cx="11607800" cy="4999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3CB87C8-83E8-47FB-9D4A-BC85DEE0758D}" type="datetimeFigureOut">
              <a:rPr lang="es-AR" smtClean="0"/>
              <a:t>16/9/2020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AA1C073-2BCE-491D-9C06-D6443C17C4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47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Diagrama de Flujo de Datos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DFD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117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para la construcción del DFD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600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Definir los nombres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5600" y="1600200"/>
            <a:ext cx="7783848" cy="457200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Seleccionar nombre con significados precisos para proceso, flujo, almacén y terminadores. </a:t>
            </a:r>
          </a:p>
          <a:p>
            <a:endParaRPr lang="es-AR" dirty="0" smtClean="0"/>
          </a:p>
          <a:p>
            <a:r>
              <a:rPr lang="es-AR" dirty="0" smtClean="0"/>
              <a:t>Se asigna el nombre de la acción y no de quien lo hace. </a:t>
            </a:r>
          </a:p>
          <a:p>
            <a:endParaRPr lang="es-AR" dirty="0" smtClean="0"/>
          </a:p>
          <a:p>
            <a:r>
              <a:rPr lang="es-AR" dirty="0" smtClean="0"/>
              <a:t>Se etiqueta con un VERBO y un OBJETO. Sin nombre ambiguos (</a:t>
            </a:r>
            <a:r>
              <a:rPr lang="es-AR" dirty="0" err="1" smtClean="0"/>
              <a:t>ej</a:t>
            </a:r>
            <a:r>
              <a:rPr lang="es-AR" dirty="0" smtClean="0"/>
              <a:t>: “hacer”)</a:t>
            </a:r>
          </a:p>
          <a:p>
            <a:endParaRPr lang="es-AR" dirty="0" smtClean="0"/>
          </a:p>
          <a:p>
            <a:r>
              <a:rPr lang="es-AR" dirty="0" smtClean="0"/>
              <a:t>No se colocan abreviaturas.</a:t>
            </a:r>
          </a:p>
          <a:p>
            <a:endParaRPr lang="es-AR" dirty="0" smtClean="0"/>
          </a:p>
          <a:p>
            <a:r>
              <a:rPr lang="es-AR" dirty="0" smtClean="0"/>
              <a:t>Evitar nombres de programación como rutinas, procedimientos, etc.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448" y="1248176"/>
            <a:ext cx="3969994" cy="49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Definir los procesos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5600" y="1600200"/>
            <a:ext cx="8028546" cy="5096814"/>
          </a:xfrm>
        </p:spPr>
        <p:txBody>
          <a:bodyPr/>
          <a:lstStyle/>
          <a:p>
            <a:r>
              <a:rPr lang="es-AR" dirty="0" smtClean="0"/>
              <a:t>El DFD es un red de procesos asincrónicos que se intercomunican.</a:t>
            </a:r>
          </a:p>
          <a:p>
            <a:r>
              <a:rPr lang="es-AR" dirty="0" smtClean="0"/>
              <a:t>Es necesaria ser las mas claro posible. Debe ser fácilmente entendido.</a:t>
            </a:r>
          </a:p>
          <a:p>
            <a:r>
              <a:rPr lang="es-AR" dirty="0" smtClean="0"/>
              <a:t>El DFD posee una jerarquía, trasferida en niveles. </a:t>
            </a:r>
          </a:p>
          <a:p>
            <a:r>
              <a:rPr lang="es-AR" dirty="0" smtClean="0"/>
              <a:t>Definir 12 procesos en un hoja aproximadamente. </a:t>
            </a:r>
          </a:p>
          <a:p>
            <a:r>
              <a:rPr lang="es-AR" dirty="0" smtClean="0"/>
              <a:t>Evitar burbujas con solo entrada o solo salida. Generalmente contienen una entrada y una salida. </a:t>
            </a:r>
          </a:p>
          <a:p>
            <a:r>
              <a:rPr lang="es-AR" dirty="0" smtClean="0"/>
              <a:t>Se desarrollan en base a niveles: </a:t>
            </a:r>
          </a:p>
          <a:p>
            <a:pPr lvl="1"/>
            <a:r>
              <a:rPr lang="es-AR" dirty="0" smtClean="0"/>
              <a:t>Diagrama de contexto, figura 0, figura 1, etc.</a:t>
            </a:r>
          </a:p>
          <a:p>
            <a:r>
              <a:rPr lang="es-AR" dirty="0" smtClean="0"/>
              <a:t>Sistema:</a:t>
            </a:r>
          </a:p>
          <a:p>
            <a:r>
              <a:rPr lang="es-AR" smtClean="0"/>
              <a:t> </a:t>
            </a:r>
            <a:r>
              <a:rPr lang="es-AR" dirty="0" smtClean="0"/>
              <a:t>simple 2-3, </a:t>
            </a:r>
            <a:r>
              <a:rPr lang="es-AR" smtClean="0"/>
              <a:t>medio </a:t>
            </a:r>
            <a:r>
              <a:rPr lang="es-AR" smtClean="0"/>
              <a:t>3-6 </a:t>
            </a:r>
            <a:r>
              <a:rPr lang="es-AR" dirty="0" smtClean="0"/>
              <a:t>y </a:t>
            </a:r>
            <a:r>
              <a:rPr lang="es-AR" smtClean="0"/>
              <a:t>grade </a:t>
            </a:r>
            <a:r>
              <a:rPr lang="es-AR" smtClean="0"/>
              <a:t>6-8 </a:t>
            </a:r>
            <a:r>
              <a:rPr lang="es-AR" dirty="0" smtClean="0"/>
              <a:t>burbujas.  </a:t>
            </a:r>
          </a:p>
          <a:p>
            <a:pPr marL="0" indent="0">
              <a:buNone/>
            </a:pPr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146" y="71445"/>
            <a:ext cx="3683359" cy="678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8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Conceptos básicos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96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¿Qué es un DFD?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616" y="1384300"/>
            <a:ext cx="9645740" cy="4156230"/>
          </a:xfrm>
        </p:spPr>
        <p:txBody>
          <a:bodyPr/>
          <a:lstStyle/>
          <a:p>
            <a:r>
              <a:rPr lang="es-AR" dirty="0" smtClean="0"/>
              <a:t>El DFD permite visualizar un sistema, en niveles, como una red de procesos funcionales, conectados entre si por relaciones y almacenamientos de datos.</a:t>
            </a:r>
          </a:p>
          <a:p>
            <a:r>
              <a:rPr lang="es-AR" dirty="0" smtClean="0"/>
              <a:t>Ejemplo: </a:t>
            </a:r>
          </a:p>
        </p:txBody>
      </p:sp>
      <p:pic>
        <p:nvPicPr>
          <p:cNvPr id="1030" name="Picture 6" descr="Diagrama de flujo de datos (DFD) multinivel.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914" y="2091067"/>
            <a:ext cx="7366871" cy="463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Componentes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5600" y="1228298"/>
            <a:ext cx="11493500" cy="4943901"/>
          </a:xfrm>
        </p:spPr>
        <p:txBody>
          <a:bodyPr/>
          <a:lstStyle/>
          <a:p>
            <a:r>
              <a:rPr lang="es-AR" dirty="0" smtClean="0"/>
              <a:t>Se compone de: Procesos, Flujos, Almacén de datos y Terminadores</a:t>
            </a:r>
          </a:p>
          <a:p>
            <a:r>
              <a:rPr lang="es-AR" dirty="0" smtClean="0"/>
              <a:t>La notación es intuitiva para el usuario.</a:t>
            </a:r>
          </a:p>
          <a:p>
            <a:r>
              <a:rPr lang="es-AR" dirty="0" smtClean="0"/>
              <a:t>El diagrama cabe en una página.</a:t>
            </a:r>
          </a:p>
          <a:p>
            <a:r>
              <a:rPr lang="es-AR" dirty="0" smtClean="0"/>
              <a:t>Se utiliza una herramienta para su creación (</a:t>
            </a:r>
            <a:r>
              <a:rPr lang="es-AR" dirty="0" err="1" smtClean="0"/>
              <a:t>visio</a:t>
            </a:r>
            <a:r>
              <a:rPr lang="es-AR" dirty="0" smtClean="0"/>
              <a:t>, </a:t>
            </a:r>
            <a:r>
              <a:rPr lang="es-AR" dirty="0" err="1" smtClean="0"/>
              <a:t>lucidchart</a:t>
            </a:r>
            <a:r>
              <a:rPr lang="es-AR" dirty="0" smtClean="0"/>
              <a:t>, etc</a:t>
            </a:r>
            <a:r>
              <a:rPr lang="es-AR" dirty="0"/>
              <a:t>.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036" y="2912730"/>
            <a:ext cx="8602682" cy="412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6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Componentes: (1)Proceso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5600" y="1384300"/>
            <a:ext cx="7901296" cy="4787900"/>
          </a:xfrm>
        </p:spPr>
        <p:txBody>
          <a:bodyPr/>
          <a:lstStyle/>
          <a:p>
            <a:r>
              <a:rPr lang="es-AR" dirty="0" smtClean="0"/>
              <a:t>Son sinónimos de procesos: burbuja, función o transformación. </a:t>
            </a:r>
          </a:p>
          <a:p>
            <a:endParaRPr lang="es-AR" dirty="0" smtClean="0"/>
          </a:p>
          <a:p>
            <a:r>
              <a:rPr lang="es-AR" dirty="0" smtClean="0"/>
              <a:t>Parte del sistema que transforma entradas en salidas. </a:t>
            </a:r>
          </a:p>
          <a:p>
            <a:endParaRPr lang="es-AR" dirty="0" smtClean="0"/>
          </a:p>
          <a:p>
            <a:r>
              <a:rPr lang="es-AR" dirty="0" smtClean="0"/>
              <a:t>Pueden cambiar de forma según el autor (ejemplo:)</a:t>
            </a:r>
          </a:p>
          <a:p>
            <a:endParaRPr lang="es-AR" dirty="0" smtClean="0"/>
          </a:p>
          <a:p>
            <a:r>
              <a:rPr lang="es-AR" dirty="0" smtClean="0"/>
              <a:t>El proceso describe lo que hace en “verbo – objeto”.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243" y="1384301"/>
            <a:ext cx="3830449" cy="471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Componentes: </a:t>
            </a:r>
            <a:r>
              <a:rPr lang="es-AR" dirty="0" smtClean="0"/>
              <a:t>(2)flujo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flujo se representa mediante flejas que ingresan y salen de los procesos. </a:t>
            </a:r>
          </a:p>
          <a:p>
            <a:r>
              <a:rPr lang="es-AR" dirty="0" smtClean="0"/>
              <a:t>Representa datos en movimiento.</a:t>
            </a:r>
          </a:p>
          <a:p>
            <a:r>
              <a:rPr lang="es-AR" dirty="0" smtClean="0"/>
              <a:t>Se coloca mayormente en singular. 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90" y="2871573"/>
            <a:ext cx="4016008" cy="20292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370" y="2613120"/>
            <a:ext cx="5202640" cy="260132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700" y="5214440"/>
            <a:ext cx="4813283" cy="164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Componentes: (</a:t>
            </a:r>
            <a:r>
              <a:rPr lang="es-AR" dirty="0" smtClean="0"/>
              <a:t>2)flujo-II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5600" y="1600200"/>
            <a:ext cx="6754884" cy="4572000"/>
          </a:xfrm>
        </p:spPr>
        <p:txBody>
          <a:bodyPr/>
          <a:lstStyle/>
          <a:p>
            <a:endParaRPr lang="es-AR" dirty="0" smtClean="0"/>
          </a:p>
          <a:p>
            <a:r>
              <a:rPr lang="es-AR" dirty="0" err="1" smtClean="0"/>
              <a:t>Divérgente</a:t>
            </a:r>
            <a:r>
              <a:rPr lang="es-AR" dirty="0" smtClean="0"/>
              <a:t>: Enviar copias por duplicado de un paquete de datos a diferentes partes.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Convergente: Varios paquetes están uniéndose para formas agregados mas complejos de paquetes de datos. 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484" y="1384300"/>
            <a:ext cx="2374711" cy="221300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7709" y="1384301"/>
            <a:ext cx="2634291" cy="22130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438" y="4629349"/>
            <a:ext cx="4214662" cy="122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Componentes: (3) Almacén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5600" y="1384300"/>
            <a:ext cx="11493500" cy="4787900"/>
          </a:xfrm>
        </p:spPr>
        <p:txBody>
          <a:bodyPr/>
          <a:lstStyle/>
          <a:p>
            <a:r>
              <a:rPr lang="es-AR" dirty="0" smtClean="0"/>
              <a:t>El almacén modela una colección de paquetes de datos en reposo. Son base de datos. 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r>
              <a:rPr lang="es-AR" dirty="0" smtClean="0"/>
              <a:t>Cada almacén representa un conjunto de datos.</a:t>
            </a:r>
          </a:p>
          <a:p>
            <a:pPr lvl="1"/>
            <a:r>
              <a:rPr lang="es-AR" dirty="0" smtClean="0"/>
              <a:t>Flujo no etiquetado:</a:t>
            </a:r>
          </a:p>
          <a:p>
            <a:pPr lvl="2"/>
            <a:r>
              <a:rPr lang="es-AR" dirty="0" smtClean="0"/>
              <a:t>Se recupera todo el paquete de información</a:t>
            </a:r>
          </a:p>
          <a:p>
            <a:pPr lvl="1"/>
            <a:r>
              <a:rPr lang="es-AR" dirty="0" smtClean="0"/>
              <a:t>Etiqueta del flujo igual </a:t>
            </a:r>
            <a:r>
              <a:rPr lang="es-AR" dirty="0"/>
              <a:t>al del </a:t>
            </a:r>
            <a:r>
              <a:rPr lang="es-AR" dirty="0" smtClean="0"/>
              <a:t>almacén :</a:t>
            </a:r>
          </a:p>
          <a:p>
            <a:pPr lvl="2"/>
            <a:r>
              <a:rPr lang="es-AR" dirty="0" smtClean="0"/>
              <a:t>Se recupera todo un paquete</a:t>
            </a:r>
          </a:p>
          <a:p>
            <a:pPr lvl="1"/>
            <a:r>
              <a:rPr lang="es-AR" dirty="0" smtClean="0"/>
              <a:t>Etiqueta del flujo distinto al del almacén:</a:t>
            </a:r>
          </a:p>
          <a:p>
            <a:pPr lvl="2"/>
            <a:r>
              <a:rPr lang="es-AR" dirty="0" smtClean="0"/>
              <a:t>Se recupera uno o mas componentes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2089150"/>
            <a:ext cx="3543300" cy="952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087" y="2295241"/>
            <a:ext cx="3438525" cy="7715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369" y="2174875"/>
            <a:ext cx="3076575" cy="7810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139" y="3404478"/>
            <a:ext cx="5563961" cy="27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Componentes: (4)Terminadores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Representan entidades externas con los cuales el sistema se comunica. </a:t>
            </a:r>
          </a:p>
          <a:p>
            <a:r>
              <a:rPr lang="es-AR" dirty="0" smtClean="0"/>
              <a:t>Puede ser persona, sistema de computo, organización, etc. </a:t>
            </a:r>
          </a:p>
          <a:p>
            <a:r>
              <a:rPr lang="es-AR" dirty="0" smtClean="0"/>
              <a:t>Se debe tener en cuenta:</a:t>
            </a:r>
          </a:p>
          <a:p>
            <a:pPr lvl="1"/>
            <a:r>
              <a:rPr lang="es-AR" dirty="0" smtClean="0"/>
              <a:t>Son externos al sistema.</a:t>
            </a:r>
          </a:p>
          <a:p>
            <a:pPr lvl="1"/>
            <a:r>
              <a:rPr lang="es-AR" dirty="0" smtClean="0"/>
              <a:t>No son analizables ya que son externos. </a:t>
            </a:r>
          </a:p>
          <a:p>
            <a:pPr lvl="1"/>
            <a:r>
              <a:rPr lang="es-AR" dirty="0" smtClean="0"/>
              <a:t>Las relaciones de terminadores no se muestran en el DFD. </a:t>
            </a:r>
          </a:p>
          <a:p>
            <a:pPr lvl="1"/>
            <a:endParaRPr lang="es-AR" dirty="0" smtClean="0"/>
          </a:p>
          <a:p>
            <a:pPr lvl="1"/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629" y="3737121"/>
            <a:ext cx="5011572" cy="191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5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578</TotalTime>
  <Words>489</Words>
  <Application>Microsoft Office PowerPoint</Application>
  <PresentationFormat>Panorámica</PresentationFormat>
  <Paragraphs>85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Calibri</vt:lpstr>
      <vt:lpstr>Rockwell</vt:lpstr>
      <vt:lpstr>Rockwell Condensed</vt:lpstr>
      <vt:lpstr>Wingdings</vt:lpstr>
      <vt:lpstr>Tipo de madera</vt:lpstr>
      <vt:lpstr>Diagrama de Flujo de Datos</vt:lpstr>
      <vt:lpstr>Conceptos básicos</vt:lpstr>
      <vt:lpstr>¿Qué es un DFD?</vt:lpstr>
      <vt:lpstr>Componentes</vt:lpstr>
      <vt:lpstr>Componentes: (1)Proceso</vt:lpstr>
      <vt:lpstr>Componentes: (2)flujo</vt:lpstr>
      <vt:lpstr>Componentes: (2)flujo-II</vt:lpstr>
      <vt:lpstr>Componentes: (3) Almacén</vt:lpstr>
      <vt:lpstr>Componentes: (4)Terminadores</vt:lpstr>
      <vt:lpstr>Guía para la construcción del DFD</vt:lpstr>
      <vt:lpstr>Definir los nombres</vt:lpstr>
      <vt:lpstr>Definir los procesos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Flujo de Datos</dc:title>
  <dc:creator>Rodrigo -</dc:creator>
  <cp:lastModifiedBy>Rodrigo -</cp:lastModifiedBy>
  <cp:revision>25</cp:revision>
  <dcterms:created xsi:type="dcterms:W3CDTF">2020-09-14T23:26:19Z</dcterms:created>
  <dcterms:modified xsi:type="dcterms:W3CDTF">2020-09-16T22:09:11Z</dcterms:modified>
</cp:coreProperties>
</file>