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3E66-39AA-4107-A6C1-B68CC22026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A6FF81-E770-4EBB-BF8B-E542232BC2BA}">
      <dgm:prSet/>
      <dgm:spPr/>
      <dgm:t>
        <a:bodyPr/>
        <a:lstStyle/>
        <a:p>
          <a:r>
            <a:rPr lang="it-IT"/>
            <a:t>5G architecture, network slices</a:t>
          </a:r>
          <a:endParaRPr lang="en-US"/>
        </a:p>
      </dgm:t>
    </dgm:pt>
    <dgm:pt modelId="{F82FA66B-FD12-4044-9656-FBB2AE3CE83A}" type="parTrans" cxnId="{D6950118-C556-4692-B32F-217B535690A3}">
      <dgm:prSet/>
      <dgm:spPr/>
      <dgm:t>
        <a:bodyPr/>
        <a:lstStyle/>
        <a:p>
          <a:endParaRPr lang="en-US"/>
        </a:p>
      </dgm:t>
    </dgm:pt>
    <dgm:pt modelId="{976845EE-5A0D-4953-8FDF-0C92312F7B27}" type="sibTrans" cxnId="{D6950118-C556-4692-B32F-217B535690A3}">
      <dgm:prSet/>
      <dgm:spPr/>
      <dgm:t>
        <a:bodyPr/>
        <a:lstStyle/>
        <a:p>
          <a:endParaRPr lang="en-US"/>
        </a:p>
      </dgm:t>
    </dgm:pt>
    <dgm:pt modelId="{EE94D4AC-0C12-499B-9604-301FA447B3A4}">
      <dgm:prSet/>
      <dgm:spPr/>
      <dgm:t>
        <a:bodyPr/>
        <a:lstStyle/>
        <a:p>
          <a:r>
            <a:rPr lang="it-IT"/>
            <a:t>Federated Learning </a:t>
          </a:r>
          <a:endParaRPr lang="en-US"/>
        </a:p>
      </dgm:t>
    </dgm:pt>
    <dgm:pt modelId="{11AB350C-7021-44BD-B500-6275D43A5820}" type="parTrans" cxnId="{B45E8C29-62FC-47D1-B5F0-ABC98931636B}">
      <dgm:prSet/>
      <dgm:spPr/>
      <dgm:t>
        <a:bodyPr/>
        <a:lstStyle/>
        <a:p>
          <a:endParaRPr lang="en-US"/>
        </a:p>
      </dgm:t>
    </dgm:pt>
    <dgm:pt modelId="{EBFE44F2-DE81-4C47-9969-F5EB6B593FF9}" type="sibTrans" cxnId="{B45E8C29-62FC-47D1-B5F0-ABC98931636B}">
      <dgm:prSet/>
      <dgm:spPr/>
      <dgm:t>
        <a:bodyPr/>
        <a:lstStyle/>
        <a:p>
          <a:endParaRPr lang="en-US"/>
        </a:p>
      </dgm:t>
    </dgm:pt>
    <dgm:pt modelId="{2EF7B8C5-ED6F-4CAC-B571-C7259CB609CF}">
      <dgm:prSet/>
      <dgm:spPr/>
      <dgm:t>
        <a:bodyPr/>
        <a:lstStyle/>
        <a:p>
          <a:r>
            <a:rPr lang="it-IT"/>
            <a:t>Application of FL models to enhance 5G capabilities</a:t>
          </a:r>
          <a:endParaRPr lang="en-US"/>
        </a:p>
      </dgm:t>
    </dgm:pt>
    <dgm:pt modelId="{7380D7FC-5A0C-44A1-8AD1-7A33FDFA0E25}" type="parTrans" cxnId="{780B1CB6-C302-4D3D-8A5A-0197097257F3}">
      <dgm:prSet/>
      <dgm:spPr/>
      <dgm:t>
        <a:bodyPr/>
        <a:lstStyle/>
        <a:p>
          <a:endParaRPr lang="en-US"/>
        </a:p>
      </dgm:t>
    </dgm:pt>
    <dgm:pt modelId="{A0848200-631C-4212-8F6D-C5049C6751DE}" type="sibTrans" cxnId="{780B1CB6-C302-4D3D-8A5A-0197097257F3}">
      <dgm:prSet/>
      <dgm:spPr/>
      <dgm:t>
        <a:bodyPr/>
        <a:lstStyle/>
        <a:p>
          <a:endParaRPr lang="en-US"/>
        </a:p>
      </dgm:t>
    </dgm:pt>
    <dgm:pt modelId="{61C1F979-6927-4EB9-8C09-BE2D177363CA}">
      <dgm:prSet/>
      <dgm:spPr/>
      <dgm:t>
        <a:bodyPr/>
        <a:lstStyle/>
        <a:p>
          <a:r>
            <a:rPr lang="it-IT"/>
            <a:t>Kubernetes</a:t>
          </a:r>
          <a:endParaRPr lang="en-US"/>
        </a:p>
      </dgm:t>
    </dgm:pt>
    <dgm:pt modelId="{2C48D4AB-1CE5-4EAC-BF39-FF681665CAA6}" type="parTrans" cxnId="{EC387C4D-92E1-41D6-8535-C563A72FD042}">
      <dgm:prSet/>
      <dgm:spPr/>
      <dgm:t>
        <a:bodyPr/>
        <a:lstStyle/>
        <a:p>
          <a:endParaRPr lang="en-US"/>
        </a:p>
      </dgm:t>
    </dgm:pt>
    <dgm:pt modelId="{5650854F-90D1-4E52-98DE-32F2C831699B}" type="sibTrans" cxnId="{EC387C4D-92E1-41D6-8535-C563A72FD042}">
      <dgm:prSet/>
      <dgm:spPr/>
      <dgm:t>
        <a:bodyPr/>
        <a:lstStyle/>
        <a:p>
          <a:endParaRPr lang="en-US"/>
        </a:p>
      </dgm:t>
    </dgm:pt>
    <dgm:pt modelId="{EAF50ADD-96C0-4DA9-B20F-B1DD60BA50C9}" type="pres">
      <dgm:prSet presAssocID="{516A3E66-39AA-4107-A6C1-B68CC220264C}" presName="linear" presStyleCnt="0">
        <dgm:presLayoutVars>
          <dgm:animLvl val="lvl"/>
          <dgm:resizeHandles val="exact"/>
        </dgm:presLayoutVars>
      </dgm:prSet>
      <dgm:spPr/>
    </dgm:pt>
    <dgm:pt modelId="{B9639709-E2B8-40BB-8FE2-601D55A124C1}" type="pres">
      <dgm:prSet presAssocID="{DEA6FF81-E770-4EBB-BF8B-E542232BC2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A583E1-FF6F-43EC-940A-7CE9ADF42A88}" type="pres">
      <dgm:prSet presAssocID="{976845EE-5A0D-4953-8FDF-0C92312F7B27}" presName="spacer" presStyleCnt="0"/>
      <dgm:spPr/>
    </dgm:pt>
    <dgm:pt modelId="{31847A60-C71E-4FC7-A5BD-7FF3C9B1D1A1}" type="pres">
      <dgm:prSet presAssocID="{EE94D4AC-0C12-499B-9604-301FA447B3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DC5F23-67A6-4869-873F-9E489D9644D0}" type="pres">
      <dgm:prSet presAssocID="{EBFE44F2-DE81-4C47-9969-F5EB6B593FF9}" presName="spacer" presStyleCnt="0"/>
      <dgm:spPr/>
    </dgm:pt>
    <dgm:pt modelId="{CC12EA4F-D248-4B76-976D-9DE2B06FB2E4}" type="pres">
      <dgm:prSet presAssocID="{2EF7B8C5-ED6F-4CAC-B571-C7259CB609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2EC310-8F08-40B8-B8E8-9A3999CA46F4}" type="pres">
      <dgm:prSet presAssocID="{A0848200-631C-4212-8F6D-C5049C6751DE}" presName="spacer" presStyleCnt="0"/>
      <dgm:spPr/>
    </dgm:pt>
    <dgm:pt modelId="{8228A625-A5CB-4325-9ADF-19CDDAFED441}" type="pres">
      <dgm:prSet presAssocID="{61C1F979-6927-4EB9-8C09-BE2D177363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950118-C556-4692-B32F-217B535690A3}" srcId="{516A3E66-39AA-4107-A6C1-B68CC220264C}" destId="{DEA6FF81-E770-4EBB-BF8B-E542232BC2BA}" srcOrd="0" destOrd="0" parTransId="{F82FA66B-FD12-4044-9656-FBB2AE3CE83A}" sibTransId="{976845EE-5A0D-4953-8FDF-0C92312F7B27}"/>
    <dgm:cxn modelId="{052CEE1F-86E8-46AD-AC1F-AC26D2CDA721}" type="presOf" srcId="{2EF7B8C5-ED6F-4CAC-B571-C7259CB609CF}" destId="{CC12EA4F-D248-4B76-976D-9DE2B06FB2E4}" srcOrd="0" destOrd="0" presId="urn:microsoft.com/office/officeart/2005/8/layout/vList2"/>
    <dgm:cxn modelId="{B45E8C29-62FC-47D1-B5F0-ABC98931636B}" srcId="{516A3E66-39AA-4107-A6C1-B68CC220264C}" destId="{EE94D4AC-0C12-499B-9604-301FA447B3A4}" srcOrd="1" destOrd="0" parTransId="{11AB350C-7021-44BD-B500-6275D43A5820}" sibTransId="{EBFE44F2-DE81-4C47-9969-F5EB6B593FF9}"/>
    <dgm:cxn modelId="{EC387C4D-92E1-41D6-8535-C563A72FD042}" srcId="{516A3E66-39AA-4107-A6C1-B68CC220264C}" destId="{61C1F979-6927-4EB9-8C09-BE2D177363CA}" srcOrd="3" destOrd="0" parTransId="{2C48D4AB-1CE5-4EAC-BF39-FF681665CAA6}" sibTransId="{5650854F-90D1-4E52-98DE-32F2C831699B}"/>
    <dgm:cxn modelId="{283DE782-2B7B-4DF3-9875-CCE8812AAFA5}" type="presOf" srcId="{EE94D4AC-0C12-499B-9604-301FA447B3A4}" destId="{31847A60-C71E-4FC7-A5BD-7FF3C9B1D1A1}" srcOrd="0" destOrd="0" presId="urn:microsoft.com/office/officeart/2005/8/layout/vList2"/>
    <dgm:cxn modelId="{D57E4A85-E418-45C8-8F74-CC687A8A4DEC}" type="presOf" srcId="{DEA6FF81-E770-4EBB-BF8B-E542232BC2BA}" destId="{B9639709-E2B8-40BB-8FE2-601D55A124C1}" srcOrd="0" destOrd="0" presId="urn:microsoft.com/office/officeart/2005/8/layout/vList2"/>
    <dgm:cxn modelId="{780B1CB6-C302-4D3D-8A5A-0197097257F3}" srcId="{516A3E66-39AA-4107-A6C1-B68CC220264C}" destId="{2EF7B8C5-ED6F-4CAC-B571-C7259CB609CF}" srcOrd="2" destOrd="0" parTransId="{7380D7FC-5A0C-44A1-8AD1-7A33FDFA0E25}" sibTransId="{A0848200-631C-4212-8F6D-C5049C6751DE}"/>
    <dgm:cxn modelId="{9D9743DC-8BFA-4DBD-91ED-EFF16D0E59BD}" type="presOf" srcId="{61C1F979-6927-4EB9-8C09-BE2D177363CA}" destId="{8228A625-A5CB-4325-9ADF-19CDDAFED441}" srcOrd="0" destOrd="0" presId="urn:microsoft.com/office/officeart/2005/8/layout/vList2"/>
    <dgm:cxn modelId="{0EB462E0-4383-4A1C-8B4C-790838AD41BF}" type="presOf" srcId="{516A3E66-39AA-4107-A6C1-B68CC220264C}" destId="{EAF50ADD-96C0-4DA9-B20F-B1DD60BA50C9}" srcOrd="0" destOrd="0" presId="urn:microsoft.com/office/officeart/2005/8/layout/vList2"/>
    <dgm:cxn modelId="{506C1262-E6A3-4A25-9D42-B8CA66273D71}" type="presParOf" srcId="{EAF50ADD-96C0-4DA9-B20F-B1DD60BA50C9}" destId="{B9639709-E2B8-40BB-8FE2-601D55A124C1}" srcOrd="0" destOrd="0" presId="urn:microsoft.com/office/officeart/2005/8/layout/vList2"/>
    <dgm:cxn modelId="{70F5A191-8BE4-4E48-8DFD-E019CCA715B2}" type="presParOf" srcId="{EAF50ADD-96C0-4DA9-B20F-B1DD60BA50C9}" destId="{6EA583E1-FF6F-43EC-940A-7CE9ADF42A88}" srcOrd="1" destOrd="0" presId="urn:microsoft.com/office/officeart/2005/8/layout/vList2"/>
    <dgm:cxn modelId="{B4A9F2B4-8847-4907-932A-B9873EA6B1D3}" type="presParOf" srcId="{EAF50ADD-96C0-4DA9-B20F-B1DD60BA50C9}" destId="{31847A60-C71E-4FC7-A5BD-7FF3C9B1D1A1}" srcOrd="2" destOrd="0" presId="urn:microsoft.com/office/officeart/2005/8/layout/vList2"/>
    <dgm:cxn modelId="{A009F85B-B59C-4A9F-B980-0319761E9EC2}" type="presParOf" srcId="{EAF50ADD-96C0-4DA9-B20F-B1DD60BA50C9}" destId="{C0DC5F23-67A6-4869-873F-9E489D9644D0}" srcOrd="3" destOrd="0" presId="urn:microsoft.com/office/officeart/2005/8/layout/vList2"/>
    <dgm:cxn modelId="{EE583CC7-659E-454E-998E-94CDDB62E069}" type="presParOf" srcId="{EAF50ADD-96C0-4DA9-B20F-B1DD60BA50C9}" destId="{CC12EA4F-D248-4B76-976D-9DE2B06FB2E4}" srcOrd="4" destOrd="0" presId="urn:microsoft.com/office/officeart/2005/8/layout/vList2"/>
    <dgm:cxn modelId="{9A0D613D-D407-4D70-9DF2-442059E7067D}" type="presParOf" srcId="{EAF50ADD-96C0-4DA9-B20F-B1DD60BA50C9}" destId="{FD2EC310-8F08-40B8-B8E8-9A3999CA46F4}" srcOrd="5" destOrd="0" presId="urn:microsoft.com/office/officeart/2005/8/layout/vList2"/>
    <dgm:cxn modelId="{C6767616-3B4A-4092-8B5F-B72091E8D30C}" type="presParOf" srcId="{EAF50ADD-96C0-4DA9-B20F-B1DD60BA50C9}" destId="{8228A625-A5CB-4325-9ADF-19CDDAFED4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9709-E2B8-40BB-8FE2-601D55A124C1}">
      <dsp:nvSpPr>
        <dsp:cNvPr id="0" name=""/>
        <dsp:cNvSpPr/>
      </dsp:nvSpPr>
      <dsp:spPr>
        <a:xfrm>
          <a:off x="0" y="24575"/>
          <a:ext cx="6111297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5G architecture, network slices</a:t>
          </a:r>
          <a:endParaRPr lang="en-US" sz="2700" kern="1200"/>
        </a:p>
      </dsp:txBody>
      <dsp:txXfrm>
        <a:off x="52359" y="76934"/>
        <a:ext cx="6006579" cy="967861"/>
      </dsp:txXfrm>
    </dsp:sp>
    <dsp:sp modelId="{31847A60-C71E-4FC7-A5BD-7FF3C9B1D1A1}">
      <dsp:nvSpPr>
        <dsp:cNvPr id="0" name=""/>
        <dsp:cNvSpPr/>
      </dsp:nvSpPr>
      <dsp:spPr>
        <a:xfrm>
          <a:off x="0" y="1174914"/>
          <a:ext cx="6111297" cy="10725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Federated Learning </a:t>
          </a:r>
          <a:endParaRPr lang="en-US" sz="2700" kern="1200"/>
        </a:p>
      </dsp:txBody>
      <dsp:txXfrm>
        <a:off x="52359" y="1227273"/>
        <a:ext cx="6006579" cy="967861"/>
      </dsp:txXfrm>
    </dsp:sp>
    <dsp:sp modelId="{CC12EA4F-D248-4B76-976D-9DE2B06FB2E4}">
      <dsp:nvSpPr>
        <dsp:cNvPr id="0" name=""/>
        <dsp:cNvSpPr/>
      </dsp:nvSpPr>
      <dsp:spPr>
        <a:xfrm>
          <a:off x="0" y="2325253"/>
          <a:ext cx="6111297" cy="10725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Application of FL models to enhance 5G capabilities</a:t>
          </a:r>
          <a:endParaRPr lang="en-US" sz="2700" kern="1200"/>
        </a:p>
      </dsp:txBody>
      <dsp:txXfrm>
        <a:off x="52359" y="2377612"/>
        <a:ext cx="6006579" cy="967861"/>
      </dsp:txXfrm>
    </dsp:sp>
    <dsp:sp modelId="{8228A625-A5CB-4325-9ADF-19CDDAFED441}">
      <dsp:nvSpPr>
        <dsp:cNvPr id="0" name=""/>
        <dsp:cNvSpPr/>
      </dsp:nvSpPr>
      <dsp:spPr>
        <a:xfrm>
          <a:off x="0" y="3475592"/>
          <a:ext cx="6111297" cy="1072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Kubernetes</a:t>
          </a:r>
          <a:endParaRPr lang="en-US" sz="2700" kern="1200"/>
        </a:p>
      </dsp:txBody>
      <dsp:txXfrm>
        <a:off x="52359" y="3527951"/>
        <a:ext cx="6006579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4F4C9-9FB7-4BE8-A51B-CF3EB78F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51AF8D-017F-4822-B61F-F423B64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4A77EF-4108-4C2E-9F23-339B9B89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519663-7BA3-43A2-89CD-380E9FF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91DD0C-0978-459A-84D3-CFE5082A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5E958-1828-466D-83EB-C67924B4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107FB3-EB8B-4C00-AB6F-15191F00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3B187-4775-46FA-B0FC-9338D093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BB93C8-9540-4F5D-9716-504868B3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6C9B52-D343-4419-A2EE-22630364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1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864995-067C-4D63-97EB-D556A694F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406A0E-6373-4D60-A2E4-D8073EB1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CCF0B2-E08D-4685-AAFC-22415917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EB500C-0AAA-4802-B560-8309EA46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2594CC-585A-42D9-BB29-62CB1E84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DB3B1-2B29-4E4E-8EB0-EAE722EB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9E36F3-2A88-4995-9416-F4D922E5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F24B40-101C-4CEC-B11E-C766346F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841B0F-1E81-4257-A2AD-F3E54B57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1A944A-7D03-4D79-9BFA-9EE5A613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2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60C8E-2FB1-43D9-9C14-EE61B885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F27635-088D-4710-AF81-E1141ED6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EC8585-3765-43D9-A97A-EADFB84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FEAB98-5969-4CCD-9290-EB9D3008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0FEF2-C647-4F36-A41F-DC0E730F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6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A0038-B589-4428-B32A-8E551891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CB23B-CF39-4C6D-9CD1-283D2323F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2DF520-FE53-4985-856E-151723EB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1BC301-3C9E-40D8-9D01-689AD81B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D6623D-6EC3-4DA8-A6A9-21B432BD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28DAF9-4250-4958-B98F-A6126DB7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17B1A-F514-413E-93E9-54866208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069A9D-776F-4135-B53F-AA83D899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73663B-2234-4D16-888C-105F8A96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3436F6-5677-49B5-B99A-A03279F86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779692-8873-4A17-8E84-2214BE4F7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21A41E-8BEB-4D52-8EE3-09B1D1D6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1DCB0BD-D23A-44A2-81C0-4E2FDFEC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EF9853-4114-41E4-AC1F-4EC17C98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69783-5877-459A-A422-63D9212E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85FE06-ADF7-410D-B8CC-ECE41A03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555ED5-59FA-4BED-9FA1-45450911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0FEA4F-C553-452F-825E-EFCE70D7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2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73D551-D4D3-4A8F-AAA1-FEAC3E04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6BC8A8-544C-4F75-8CF3-7723AA61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8DD6AC-2226-413F-9FCE-99C7A56E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8DD5F-BA9D-48D1-906B-AA35C97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62A71B-D25A-4B05-A12D-C9B067DF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B067C3-3AF2-47EB-B0F6-81BE99B6B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F19C96-4419-435D-8061-A93C91BB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6454BA-BB44-4C1A-A65C-04AFE55E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123D75-C470-481E-A8FE-CC4012D4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66DB6-3058-432E-A23A-C78E2B4F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8D1479-171F-47E6-B3F8-FFF79CB84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B11861-D0F8-41DF-A684-C239E60A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2F5FD1-0D53-46A4-A548-48285784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747CF-9DCC-4853-8413-D97452A4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D5AE49-3BAC-4B67-AA10-41BFD7C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9421C35-DE0E-470F-8840-BD4EAD3B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DFEEE4-19D5-429F-9859-7272D4C9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D1C11E-420A-405C-A2F6-E3F2C2652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56D2-0449-44C6-B878-90221FBA592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859D5C-EE14-40C6-8B9B-287BE171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3F5FAE-19D4-4EEA-B31C-90DFBE93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421E-D530-4FA5-BD74-814D2F539F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flow/manif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7876EA-FA6B-487B-BDEE-3FEB2C40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it-IT"/>
              <a:t>Summary</a:t>
            </a:r>
            <a:r>
              <a:rPr lang="it-IT" dirty="0"/>
              <a:t> of Project Architecture and </a:t>
            </a:r>
            <a:r>
              <a:rPr lang="it-IT"/>
              <a:t>Objectives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045198-3394-453C-B920-38639E1E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>
                    <a:lumMod val="85000"/>
                    <a:lumOff val="15000"/>
                  </a:schemeClr>
                </a:solidFill>
              </a:rPr>
              <a:t>Background Arguments</a:t>
            </a:r>
            <a:endParaRPr lang="en-GB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3E0BB40-9346-4D6C-85BE-032DA5042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842903"/>
              </p:ext>
            </p:extLst>
          </p:nvPr>
        </p:nvGraphicFramePr>
        <p:xfrm>
          <a:off x="5683624" y="1409700"/>
          <a:ext cx="6111297" cy="457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84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72FD6-3438-4B5F-880B-DBFF5D8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14" y="434237"/>
            <a:ext cx="5141686" cy="1325563"/>
          </a:xfrm>
        </p:spPr>
        <p:txBody>
          <a:bodyPr/>
          <a:lstStyle/>
          <a:p>
            <a:r>
              <a:rPr lang="it-IT" dirty="0" err="1"/>
              <a:t>Kubeflow</a:t>
            </a:r>
            <a:r>
              <a:rPr lang="it-IT" dirty="0"/>
              <a:t> Platform 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617B230-B47E-4BD4-BEDD-6F137B30E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5" y="296012"/>
            <a:ext cx="1477217" cy="14637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5DEA80-B75F-4069-AB4F-30EBE14E448A}"/>
              </a:ext>
            </a:extLst>
          </p:cNvPr>
          <p:cNvSpPr txBox="1"/>
          <p:nvPr/>
        </p:nvSpPr>
        <p:spPr>
          <a:xfrm>
            <a:off x="246743" y="2235200"/>
            <a:ext cx="115098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Kubeflow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an open-source </a:t>
            </a:r>
            <a:r>
              <a:rPr lang="it-IT" sz="2200" dirty="0" err="1"/>
              <a:t>platform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aims</a:t>
            </a:r>
            <a:r>
              <a:rPr lang="it-IT" sz="2200" dirty="0"/>
              <a:t> to </a:t>
            </a:r>
            <a:r>
              <a:rPr lang="it-IT" sz="2200" dirty="0" err="1"/>
              <a:t>easily</a:t>
            </a:r>
            <a:r>
              <a:rPr lang="it-IT" sz="2200" dirty="0"/>
              <a:t> </a:t>
            </a:r>
            <a:r>
              <a:rPr lang="it-IT" sz="2200" dirty="0" err="1"/>
              <a:t>manage</a:t>
            </a:r>
            <a:r>
              <a:rPr lang="it-IT" sz="2200" dirty="0"/>
              <a:t> and </a:t>
            </a:r>
            <a:r>
              <a:rPr lang="it-IT" sz="2200" dirty="0" err="1"/>
              <a:t>deploy</a:t>
            </a:r>
            <a:r>
              <a:rPr lang="it-IT" sz="2200" dirty="0"/>
              <a:t> End-to-End ML </a:t>
            </a:r>
            <a:r>
              <a:rPr lang="it-IT" sz="2200" dirty="0" err="1"/>
              <a:t>procedures</a:t>
            </a:r>
            <a:r>
              <a:rPr lang="it-IT" sz="2200" dirty="0"/>
              <a:t>.</a:t>
            </a:r>
          </a:p>
          <a:p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was</a:t>
            </a:r>
            <a:r>
              <a:rPr lang="it-IT" sz="2200" dirty="0"/>
              <a:t> </a:t>
            </a:r>
            <a:r>
              <a:rPr lang="it-IT" sz="2200" dirty="0" err="1"/>
              <a:t>born</a:t>
            </a:r>
            <a:r>
              <a:rPr lang="it-IT" sz="2200" dirty="0"/>
              <a:t> with the idea of  </a:t>
            </a:r>
            <a:r>
              <a:rPr lang="it-IT" sz="2200" dirty="0" err="1"/>
              <a:t>being</a:t>
            </a:r>
            <a:r>
              <a:rPr lang="it-IT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COMPOSABLE:</a:t>
            </a:r>
          </a:p>
          <a:p>
            <a:r>
              <a:rPr lang="it-IT" sz="2200" dirty="0"/>
              <a:t>     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compatible</a:t>
            </a:r>
            <a:r>
              <a:rPr lang="it-IT" sz="2200" dirty="0"/>
              <a:t> with the </a:t>
            </a:r>
            <a:r>
              <a:rPr lang="it-IT" sz="2200" dirty="0" err="1"/>
              <a:t>most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r>
              <a:rPr lang="it-IT" sz="2200" dirty="0"/>
              <a:t> ML </a:t>
            </a:r>
            <a:r>
              <a:rPr lang="it-IT" sz="2200" dirty="0" err="1"/>
              <a:t>platform</a:t>
            </a:r>
            <a:r>
              <a:rPr lang="it-IT" sz="2200" dirty="0"/>
              <a:t> in the Data Science and ML community</a:t>
            </a:r>
          </a:p>
          <a:p>
            <a:r>
              <a:rPr lang="it-IT" sz="2200" dirty="0"/>
              <a:t>     ( </a:t>
            </a:r>
            <a:r>
              <a:rPr lang="it-IT" sz="2200" dirty="0" err="1"/>
              <a:t>Tensorflow,PyTorch</a:t>
            </a:r>
            <a:r>
              <a:rPr lang="it-IT" sz="2200" dirty="0"/>
              <a:t>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PORTABLE:</a:t>
            </a:r>
          </a:p>
          <a:p>
            <a:r>
              <a:rPr lang="it-IT" sz="2200" dirty="0"/>
              <a:t>     </a:t>
            </a:r>
            <a:r>
              <a:rPr lang="it-IT" sz="2200" dirty="0" err="1"/>
              <a:t>Since</a:t>
            </a:r>
            <a:r>
              <a:rPr lang="it-IT" sz="2200" dirty="0"/>
              <a:t> under the </a:t>
            </a:r>
            <a:r>
              <a:rPr lang="it-IT" sz="2200" dirty="0" err="1"/>
              <a:t>hood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supported</a:t>
            </a:r>
            <a:r>
              <a:rPr lang="it-IT" sz="2200" dirty="0"/>
              <a:t> by a K8s cluster </a:t>
            </a:r>
            <a:r>
              <a:rPr lang="it-IT" sz="2200" dirty="0" err="1"/>
              <a:t>it</a:t>
            </a:r>
            <a:r>
              <a:rPr lang="it-IT" sz="2200" dirty="0"/>
              <a:t> can be </a:t>
            </a:r>
            <a:r>
              <a:rPr lang="it-IT" sz="2200" dirty="0" err="1"/>
              <a:t>runned</a:t>
            </a:r>
            <a:r>
              <a:rPr lang="it-IT" sz="2200" dirty="0"/>
              <a:t> </a:t>
            </a:r>
            <a:r>
              <a:rPr lang="it-IT" sz="2200" dirty="0" err="1"/>
              <a:t>anywhere</a:t>
            </a:r>
            <a:r>
              <a:rPr lang="it-IT" sz="2200" dirty="0"/>
              <a:t> K8s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present</a:t>
            </a:r>
            <a:endParaRPr lang="it-IT" sz="2200" dirty="0"/>
          </a:p>
          <a:p>
            <a:r>
              <a:rPr lang="it-IT" sz="2200" dirty="0"/>
              <a:t>    ( </a:t>
            </a:r>
            <a:r>
              <a:rPr lang="it-IT" sz="2200" dirty="0" err="1"/>
              <a:t>Onprem</a:t>
            </a:r>
            <a:r>
              <a:rPr lang="it-IT" sz="2200" dirty="0"/>
              <a:t>, GCP , 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SCALABLE:</a:t>
            </a:r>
          </a:p>
          <a:p>
            <a:r>
              <a:rPr lang="en-GB" sz="2200" dirty="0"/>
              <a:t>     Exploiting  Kubernetes ‘s orchestration abilities it is possible to design scalable ML procedures</a:t>
            </a:r>
          </a:p>
          <a:p>
            <a:r>
              <a:rPr lang="en-GB" sz="2200" dirty="0"/>
              <a:t>     with different  type of  resources (</a:t>
            </a:r>
            <a:r>
              <a:rPr lang="en-GB" sz="2200" dirty="0" err="1"/>
              <a:t>CPUs,GPUs,TPUs</a:t>
            </a:r>
            <a:r>
              <a:rPr lang="en-GB" sz="2200" dirty="0"/>
              <a:t>) and augment and reduce </a:t>
            </a:r>
            <a:r>
              <a:rPr lang="en-GB" sz="2200" dirty="0" err="1"/>
              <a:t>theyr</a:t>
            </a:r>
            <a:r>
              <a:rPr lang="en-GB" sz="2200" dirty="0"/>
              <a:t> number by</a:t>
            </a:r>
          </a:p>
          <a:p>
            <a:r>
              <a:rPr lang="en-GB" sz="2200" dirty="0"/>
              <a:t>     need.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39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36E304-B4B5-4F6E-9FD0-19A92DCE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 PROJECT ARCHITECTURE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4AB4E8-9120-4D82-97E5-C2CF69D68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812799"/>
            <a:ext cx="7514191" cy="57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34947-D095-40EE-B36C-45E6F4EE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Kubeflow</a:t>
            </a:r>
            <a:r>
              <a:rPr lang="it-IT" dirty="0"/>
              <a:t> Installation 	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B96CBF-B394-45C3-B86D-AD5556D9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6" y="1825625"/>
            <a:ext cx="10608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 err="1"/>
              <a:t>Altough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comes</a:t>
            </a:r>
            <a:r>
              <a:rPr lang="it-IT" sz="1800" dirty="0"/>
              <a:t> in </a:t>
            </a:r>
            <a:r>
              <a:rPr lang="it-IT" sz="1800" dirty="0" err="1"/>
              <a:t>many</a:t>
            </a:r>
            <a:r>
              <a:rPr lang="it-IT" sz="1800" dirty="0"/>
              <a:t> ready to use </a:t>
            </a:r>
            <a:r>
              <a:rPr lang="it-IT" sz="1800" dirty="0" err="1"/>
              <a:t>distribution</a:t>
            </a:r>
            <a:r>
              <a:rPr lang="it-IT" sz="1800" dirty="0"/>
              <a:t> </a:t>
            </a:r>
            <a:r>
              <a:rPr lang="it-IT" sz="1800" dirty="0" err="1"/>
              <a:t>exploiting</a:t>
            </a:r>
            <a:r>
              <a:rPr lang="it-IT" sz="1800" dirty="0"/>
              <a:t> </a:t>
            </a:r>
            <a:r>
              <a:rPr lang="it-IT" sz="1800" dirty="0" err="1"/>
              <a:t>third</a:t>
            </a:r>
            <a:r>
              <a:rPr lang="it-IT" sz="1800" dirty="0"/>
              <a:t> part companies </a:t>
            </a:r>
            <a:r>
              <a:rPr lang="it-IT" sz="1800" dirty="0" err="1"/>
              <a:t>expecially</a:t>
            </a:r>
            <a:r>
              <a:rPr lang="it-IT" sz="1800" dirty="0"/>
              <a:t> in the GCP and AWS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have</a:t>
            </a:r>
            <a:r>
              <a:rPr lang="it-IT" sz="1800" dirty="0"/>
              <a:t> </a:t>
            </a:r>
            <a:r>
              <a:rPr lang="it-IT" sz="1800" dirty="0" err="1"/>
              <a:t>decided</a:t>
            </a:r>
            <a:r>
              <a:rPr lang="it-IT" sz="1800" dirty="0"/>
              <a:t> to </a:t>
            </a:r>
            <a:r>
              <a:rPr lang="it-IT" sz="1800" dirty="0" err="1"/>
              <a:t>deploy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manually</a:t>
            </a:r>
            <a:r>
              <a:rPr lang="it-IT" sz="1800" dirty="0"/>
              <a:t> on an On-</a:t>
            </a:r>
            <a:r>
              <a:rPr lang="it-IT" sz="1800" dirty="0" err="1"/>
              <a:t>prem</a:t>
            </a:r>
            <a:r>
              <a:rPr lang="it-IT" sz="1800" dirty="0"/>
              <a:t> K8s cluster </a:t>
            </a:r>
            <a:r>
              <a:rPr lang="it-IT" sz="1800" dirty="0" err="1"/>
              <a:t>hosted</a:t>
            </a:r>
            <a:r>
              <a:rPr lang="it-IT" sz="1800" dirty="0"/>
              <a:t> in the CTTC network.</a:t>
            </a:r>
          </a:p>
          <a:p>
            <a:pPr marL="0" indent="0">
              <a:buNone/>
            </a:pPr>
            <a:r>
              <a:rPr lang="it-IT" sz="1800" dirty="0"/>
              <a:t>The </a:t>
            </a:r>
            <a:r>
              <a:rPr lang="it-IT" sz="1800" dirty="0" err="1"/>
              <a:t>installed</a:t>
            </a:r>
            <a:r>
              <a:rPr lang="it-IT" sz="1800" dirty="0"/>
              <a:t> </a:t>
            </a:r>
            <a:r>
              <a:rPr lang="it-IT" sz="1800" dirty="0" err="1"/>
              <a:t>version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1.4 following the </a:t>
            </a:r>
            <a:r>
              <a:rPr lang="it-IT" sz="1800" dirty="0" err="1"/>
              <a:t>Kubeflow</a:t>
            </a:r>
            <a:r>
              <a:rPr lang="it-IT" sz="1800" dirty="0"/>
              <a:t> </a:t>
            </a:r>
            <a:r>
              <a:rPr lang="it-IT" sz="1800" dirty="0" err="1"/>
              <a:t>manifests</a:t>
            </a:r>
            <a:r>
              <a:rPr lang="it-IT" sz="1800" dirty="0"/>
              <a:t> WG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en-GB" sz="1800" dirty="0">
                <a:hlinkClick r:id="rId2"/>
              </a:rPr>
              <a:t>https://github.com/kubeflow/manifests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r>
              <a:rPr lang="en-GB" sz="1800" dirty="0"/>
              <a:t>The tool used for the installation are :</a:t>
            </a:r>
          </a:p>
          <a:p>
            <a:r>
              <a:rPr lang="en-GB" sz="1800" dirty="0" err="1"/>
              <a:t>Kubeadm</a:t>
            </a:r>
            <a:r>
              <a:rPr lang="en-GB" sz="1800" dirty="0"/>
              <a:t>, </a:t>
            </a:r>
            <a:r>
              <a:rPr lang="en-GB" sz="1800" dirty="0" err="1"/>
              <a:t>Kubelet</a:t>
            </a:r>
            <a:r>
              <a:rPr lang="en-GB" sz="1800" dirty="0"/>
              <a:t> v1.20 : needed to set up the K8s single-node cluster</a:t>
            </a:r>
          </a:p>
          <a:p>
            <a:r>
              <a:rPr lang="en-GB" sz="1800" dirty="0" err="1"/>
              <a:t>Kustomize</a:t>
            </a:r>
            <a:r>
              <a:rPr lang="en-GB" sz="1800" dirty="0"/>
              <a:t> v 3.2.0 : needed to deploy manifests from the cloned directory piped with </a:t>
            </a:r>
            <a:r>
              <a:rPr lang="en-GB" sz="1800" dirty="0" err="1"/>
              <a:t>kubectl</a:t>
            </a:r>
            <a:endParaRPr lang="en-GB" sz="1800" dirty="0"/>
          </a:p>
          <a:p>
            <a:r>
              <a:rPr lang="en-GB" sz="1800" dirty="0" err="1"/>
              <a:t>Kubectl</a:t>
            </a:r>
            <a:r>
              <a:rPr lang="en-GB" sz="1800" dirty="0"/>
              <a:t> v1.20 : needed to connect to k8s cluster from “VM GUI” and “Kubeflow VM” and to use </a:t>
            </a:r>
            <a:r>
              <a:rPr lang="en-GB" sz="1800" dirty="0" err="1"/>
              <a:t>kustomize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1973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AEFC8-5C3F-4335-9BAC-00883ACE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Kubeflow</a:t>
            </a:r>
            <a:r>
              <a:rPr lang="it-IT" dirty="0"/>
              <a:t> Pipelines	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DA558D-0992-4798-A8DB-1C0F9BE3A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22" y="2338829"/>
            <a:ext cx="5873287" cy="367114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5D74C8-379A-405D-8961-72C8AFE080B7}"/>
              </a:ext>
            </a:extLst>
          </p:cNvPr>
          <p:cNvSpPr txBox="1"/>
          <p:nvPr/>
        </p:nvSpPr>
        <p:spPr>
          <a:xfrm>
            <a:off x="222713" y="1782032"/>
            <a:ext cx="596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powerful</a:t>
            </a:r>
            <a:r>
              <a:rPr lang="it-IT" dirty="0"/>
              <a:t> tool to </a:t>
            </a:r>
            <a:r>
              <a:rPr lang="it-IT" dirty="0" err="1"/>
              <a:t>deploy</a:t>
            </a:r>
            <a:r>
              <a:rPr lang="it-IT" dirty="0"/>
              <a:t> ML </a:t>
            </a:r>
            <a:r>
              <a:rPr lang="it-IT" dirty="0" err="1"/>
              <a:t>procedures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whole</a:t>
            </a:r>
            <a:r>
              <a:rPr lang="it-IT" dirty="0"/>
              <a:t> KF pipeline </a:t>
            </a:r>
            <a:r>
              <a:rPr lang="it-IT" dirty="0" err="1"/>
              <a:t>composed</a:t>
            </a:r>
            <a:r>
              <a:rPr lang="it-IT" dirty="0"/>
              <a:t> by the ML </a:t>
            </a:r>
            <a:r>
              <a:rPr lang="it-IT" dirty="0" err="1"/>
              <a:t>algorithm’s</a:t>
            </a:r>
            <a:r>
              <a:rPr lang="it-IT" dirty="0"/>
              <a:t> </a:t>
            </a:r>
            <a:r>
              <a:rPr lang="it-IT" dirty="0" err="1"/>
              <a:t>fundamental</a:t>
            </a:r>
            <a:r>
              <a:rPr lang="it-IT" dirty="0"/>
              <a:t> steps </a:t>
            </a:r>
          </a:p>
          <a:p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single pipeline </a:t>
            </a:r>
            <a:r>
              <a:rPr lang="it-IT" dirty="0" err="1"/>
              <a:t>components</a:t>
            </a:r>
            <a:r>
              <a:rPr lang="it-IT" dirty="0"/>
              <a:t> with precise input and outputs ( </a:t>
            </a:r>
            <a:r>
              <a:rPr lang="it-IT" dirty="0" err="1"/>
              <a:t>forming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) and </a:t>
            </a:r>
            <a:r>
              <a:rPr lang="it-IT" dirty="0" err="1"/>
              <a:t>containerized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kubernetes</a:t>
            </a:r>
            <a:r>
              <a:rPr lang="it-IT" dirty="0"/>
              <a:t> can orchestrate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advantages</a:t>
            </a:r>
            <a:r>
              <a:rPr lang="it-IT" dirty="0"/>
              <a:t> in </a:t>
            </a:r>
            <a:r>
              <a:rPr lang="it-IT" dirty="0" err="1"/>
              <a:t>using</a:t>
            </a:r>
            <a:r>
              <a:rPr lang="it-IT" dirty="0"/>
              <a:t> KF pipelines are :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0803D-0F03-4820-8CD2-8CE9076B709F}"/>
              </a:ext>
            </a:extLst>
          </p:cNvPr>
          <p:cNvSpPr txBox="1"/>
          <p:nvPr/>
        </p:nvSpPr>
        <p:spPr>
          <a:xfrm>
            <a:off x="222713" y="3814536"/>
            <a:ext cx="506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kern="150" dirty="0">
                <a:effectLst/>
                <a:latin typeface="OpenSymbol"/>
                <a:ea typeface="OpenSymbol"/>
                <a:cs typeface="OpenSymbol"/>
              </a:rPr>
              <a:t>Simplify the Hyperparameters tuning and Serving workflows using an intuitive UI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kern="150" dirty="0">
                <a:effectLst/>
                <a:latin typeface="OpenSymbol"/>
                <a:ea typeface="OpenSymbol"/>
                <a:cs typeface="OpenSymbol"/>
              </a:rPr>
              <a:t>Accelerate the time to production by reducing the  needed time  for training  and from training to serving</a:t>
            </a:r>
            <a:endParaRPr lang="en-GB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OpenSymbol"/>
                <a:ea typeface="OpenSymbol"/>
                <a:cs typeface="OpenSymbol"/>
              </a:rPr>
              <a:t>C</a:t>
            </a:r>
            <a:r>
              <a:rPr lang="en-US" sz="1800" kern="150" dirty="0">
                <a:effectLst/>
                <a:latin typeface="OpenSymbol"/>
                <a:ea typeface="OpenSymbol"/>
                <a:cs typeface="OpenSymbol"/>
              </a:rPr>
              <a:t>ollaborate faster within the team especially between Data scientists and the </a:t>
            </a:r>
            <a:r>
              <a:rPr lang="en-US" sz="1800" kern="150" dirty="0" err="1">
                <a:effectLst/>
                <a:latin typeface="OpenSymbol"/>
                <a:ea typeface="OpenSymbol"/>
                <a:cs typeface="OpenSymbol"/>
              </a:rPr>
              <a:t>MLOps</a:t>
            </a:r>
            <a:r>
              <a:rPr lang="en-US" sz="1800" kern="150" dirty="0">
                <a:effectLst/>
                <a:latin typeface="OpenSymbol"/>
                <a:ea typeface="OpenSymbol"/>
                <a:cs typeface="OpenSymbol"/>
              </a:rPr>
              <a:t> team.</a:t>
            </a:r>
            <a:endParaRPr lang="en-GB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1800" kern="150" dirty="0">
              <a:effectLst/>
              <a:latin typeface="OpenSymbol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09348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A1D56-CD91-40B3-8E02-2143F375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Objectives</a:t>
            </a:r>
            <a:r>
              <a:rPr lang="it-IT" dirty="0"/>
              <a:t> and Next Steps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22771-B953-40A6-B1E1-7BF0B50E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The </a:t>
            </a:r>
            <a:r>
              <a:rPr lang="it-IT" sz="1800" dirty="0" err="1"/>
              <a:t>actual</a:t>
            </a:r>
            <a:r>
              <a:rPr lang="it-IT" sz="1800" dirty="0"/>
              <a:t> </a:t>
            </a:r>
            <a:r>
              <a:rPr lang="it-IT" sz="1800" dirty="0" err="1"/>
              <a:t>architecture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composed</a:t>
            </a:r>
            <a:r>
              <a:rPr lang="it-IT" sz="1800" dirty="0"/>
              <a:t> by a single-</a:t>
            </a:r>
            <a:r>
              <a:rPr lang="it-IT" sz="1800" dirty="0" err="1"/>
              <a:t>node</a:t>
            </a:r>
            <a:r>
              <a:rPr lang="it-IT" sz="1800" dirty="0"/>
              <a:t> K8s cluster.</a:t>
            </a:r>
          </a:p>
          <a:p>
            <a:pPr marL="0" indent="0">
              <a:buNone/>
            </a:pPr>
            <a:r>
              <a:rPr lang="it-IT" sz="1800" dirty="0"/>
              <a:t>After </a:t>
            </a:r>
            <a:r>
              <a:rPr lang="it-IT" sz="1800" dirty="0" err="1"/>
              <a:t>select</a:t>
            </a:r>
            <a:r>
              <a:rPr lang="it-IT" sz="1800" dirty="0"/>
              <a:t> the </a:t>
            </a:r>
            <a:r>
              <a:rPr lang="it-IT" sz="1800" dirty="0" err="1"/>
              <a:t>right</a:t>
            </a:r>
            <a:r>
              <a:rPr lang="it-IT" sz="1800" dirty="0"/>
              <a:t> FL </a:t>
            </a:r>
            <a:r>
              <a:rPr lang="it-IT" sz="1800" dirty="0" err="1"/>
              <a:t>algorithm</a:t>
            </a:r>
            <a:r>
              <a:rPr lang="it-IT" sz="1800" dirty="0"/>
              <a:t> candidate the idea </a:t>
            </a:r>
            <a:r>
              <a:rPr lang="it-IT" sz="1800" dirty="0" err="1"/>
              <a:t>is</a:t>
            </a:r>
            <a:r>
              <a:rPr lang="it-IT" sz="1800" dirty="0"/>
              <a:t> to </a:t>
            </a:r>
            <a:r>
              <a:rPr lang="it-IT" sz="1800" dirty="0" err="1"/>
              <a:t>apply</a:t>
            </a:r>
            <a:r>
              <a:rPr lang="it-IT" sz="1800" dirty="0"/>
              <a:t> the </a:t>
            </a:r>
            <a:r>
              <a:rPr lang="it-IT" sz="1800" dirty="0" err="1"/>
              <a:t>whole</a:t>
            </a:r>
            <a:r>
              <a:rPr lang="it-IT" sz="1800" dirty="0"/>
              <a:t> ML </a:t>
            </a:r>
            <a:r>
              <a:rPr lang="it-IT" sz="1800" dirty="0" err="1"/>
              <a:t>cycle</a:t>
            </a:r>
            <a:r>
              <a:rPr lang="it-IT" sz="1800" dirty="0"/>
              <a:t> :</a:t>
            </a:r>
          </a:p>
          <a:p>
            <a:r>
              <a:rPr lang="it-IT" sz="1800" dirty="0" err="1"/>
              <a:t>Transorm</a:t>
            </a:r>
            <a:r>
              <a:rPr lang="it-IT" sz="1800" dirty="0"/>
              <a:t> the ML </a:t>
            </a:r>
            <a:r>
              <a:rPr lang="it-IT" sz="1800" dirty="0" err="1"/>
              <a:t>algorithm</a:t>
            </a:r>
            <a:r>
              <a:rPr lang="it-IT" sz="1800" dirty="0"/>
              <a:t> ( ex notebook) in a </a:t>
            </a:r>
            <a:r>
              <a:rPr lang="it-IT" sz="1800" dirty="0" err="1"/>
              <a:t>KFPipeline</a:t>
            </a:r>
            <a:r>
              <a:rPr lang="it-IT" sz="1800" dirty="0"/>
              <a:t> </a:t>
            </a:r>
          </a:p>
          <a:p>
            <a:r>
              <a:rPr lang="it-IT" sz="1800" dirty="0" err="1"/>
              <a:t>Deploy</a:t>
            </a:r>
            <a:r>
              <a:rPr lang="it-IT" sz="1800" dirty="0"/>
              <a:t> the pipeline</a:t>
            </a:r>
          </a:p>
          <a:p>
            <a:r>
              <a:rPr lang="it-IT" sz="1800" dirty="0" err="1"/>
              <a:t>Perform</a:t>
            </a:r>
            <a:r>
              <a:rPr lang="it-IT" sz="1800" dirty="0"/>
              <a:t> </a:t>
            </a:r>
            <a:r>
              <a:rPr lang="it-IT" sz="1800" dirty="0" err="1"/>
              <a:t>parallel</a:t>
            </a:r>
            <a:r>
              <a:rPr lang="it-IT" sz="1800" dirty="0"/>
              <a:t> Training rounds </a:t>
            </a:r>
            <a:r>
              <a:rPr lang="it-IT" sz="1800" dirty="0" err="1"/>
              <a:t>using</a:t>
            </a:r>
            <a:r>
              <a:rPr lang="it-IT" sz="1800" dirty="0"/>
              <a:t> </a:t>
            </a:r>
            <a:r>
              <a:rPr lang="it-IT" sz="1800" dirty="0" err="1"/>
              <a:t>Kubeflow</a:t>
            </a:r>
            <a:r>
              <a:rPr lang="it-IT" sz="1800" dirty="0"/>
              <a:t> </a:t>
            </a:r>
          </a:p>
          <a:p>
            <a:r>
              <a:rPr lang="it-IT" sz="1800" dirty="0" err="1"/>
              <a:t>Get</a:t>
            </a:r>
            <a:r>
              <a:rPr lang="it-IT" sz="1800" dirty="0"/>
              <a:t> the best </a:t>
            </a:r>
            <a:r>
              <a:rPr lang="it-IT" sz="1800" dirty="0" err="1"/>
              <a:t>HyperParameters</a:t>
            </a:r>
            <a:r>
              <a:rPr lang="it-IT" sz="1800" dirty="0"/>
              <a:t> and some </a:t>
            </a:r>
            <a:r>
              <a:rPr lang="it-IT" sz="1800" dirty="0" err="1"/>
              <a:t>other</a:t>
            </a:r>
            <a:r>
              <a:rPr lang="it-IT" sz="1800" dirty="0"/>
              <a:t> </a:t>
            </a:r>
            <a:r>
              <a:rPr lang="it-IT" sz="1800" dirty="0" err="1"/>
              <a:t>Metric</a:t>
            </a:r>
            <a:r>
              <a:rPr lang="it-IT" sz="1800" dirty="0"/>
              <a:t> to be </a:t>
            </a:r>
            <a:r>
              <a:rPr lang="it-IT" sz="1800" dirty="0" err="1"/>
              <a:t>decided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</a:t>
            </a:r>
            <a:r>
              <a:rPr lang="it-IT" sz="1800" dirty="0" err="1"/>
              <a:t>Katib</a:t>
            </a:r>
            <a:r>
              <a:rPr lang="it-IT" sz="1800" dirty="0"/>
              <a:t> </a:t>
            </a:r>
          </a:p>
          <a:p>
            <a:r>
              <a:rPr lang="it-IT" sz="1800" dirty="0"/>
              <a:t> </a:t>
            </a:r>
            <a:r>
              <a:rPr lang="it-IT" sz="1800" dirty="0" err="1"/>
              <a:t>Add</a:t>
            </a:r>
            <a:r>
              <a:rPr lang="it-IT" sz="1800" dirty="0"/>
              <a:t> some worker </a:t>
            </a:r>
            <a:r>
              <a:rPr lang="it-IT" sz="1800" dirty="0" err="1"/>
              <a:t>node</a:t>
            </a:r>
            <a:r>
              <a:rPr lang="it-IT" sz="1800" dirty="0"/>
              <a:t> to the cluster so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will</a:t>
            </a:r>
            <a:r>
              <a:rPr lang="it-IT" sz="1800" dirty="0"/>
              <a:t> be multi-</a:t>
            </a:r>
            <a:r>
              <a:rPr lang="it-IT" sz="1800" dirty="0" err="1"/>
              <a:t>node</a:t>
            </a:r>
            <a:endParaRPr lang="it-IT" sz="1800" dirty="0"/>
          </a:p>
          <a:p>
            <a:r>
              <a:rPr lang="it-IT" sz="1800" dirty="0" err="1"/>
              <a:t>Repeat</a:t>
            </a:r>
            <a:r>
              <a:rPr lang="it-IT" sz="1800" dirty="0"/>
              <a:t> the steps </a:t>
            </a:r>
            <a:r>
              <a:rPr lang="it-IT" sz="1800" dirty="0" err="1"/>
              <a:t>before</a:t>
            </a:r>
            <a:r>
              <a:rPr lang="it-IT" sz="1800" dirty="0"/>
              <a:t> with the new </a:t>
            </a:r>
            <a:r>
              <a:rPr lang="it-IT" sz="1800"/>
              <a:t>k8s cluster </a:t>
            </a:r>
            <a:r>
              <a:rPr lang="it-IT" sz="1800" dirty="0"/>
              <a:t>to test the </a:t>
            </a:r>
            <a:r>
              <a:rPr lang="it-IT" sz="1800" dirty="0" err="1"/>
              <a:t>scalability</a:t>
            </a:r>
            <a:r>
              <a:rPr lang="it-IT" sz="1800" dirty="0"/>
              <a:t> and </a:t>
            </a:r>
            <a:r>
              <a:rPr lang="it-IT" sz="1800" dirty="0" err="1"/>
              <a:t>robustness</a:t>
            </a:r>
            <a:r>
              <a:rPr lang="it-IT" sz="1800" dirty="0"/>
              <a:t> of the </a:t>
            </a:r>
            <a:r>
              <a:rPr lang="it-IT" sz="1800" dirty="0" err="1"/>
              <a:t>platform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9090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OpenSymbol</vt:lpstr>
      <vt:lpstr>Tema di Office</vt:lpstr>
      <vt:lpstr>Summary of Project Architecture and Objectives</vt:lpstr>
      <vt:lpstr>Background Arguments</vt:lpstr>
      <vt:lpstr>Kubeflow Platform </vt:lpstr>
      <vt:lpstr>ACTUAL PROJECT ARCHITECTURE</vt:lpstr>
      <vt:lpstr>Kubeflow Installation  </vt:lpstr>
      <vt:lpstr>Kubeflow Pipelines </vt:lpstr>
      <vt:lpstr>Objectives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Project Architecture and Objectives</dc:title>
  <dc:creator>Nicolò Saccone - nicolo.saccone@studio.unibo.it</dc:creator>
  <cp:lastModifiedBy>Nicolò Saccone - nicolo.saccone@studio.unibo.it</cp:lastModifiedBy>
  <cp:revision>5</cp:revision>
  <dcterms:created xsi:type="dcterms:W3CDTF">2022-01-13T14:56:44Z</dcterms:created>
  <dcterms:modified xsi:type="dcterms:W3CDTF">2022-01-13T15:55:14Z</dcterms:modified>
</cp:coreProperties>
</file>