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68" r:id="rId10"/>
    <p:sldId id="269" r:id="rId11"/>
    <p:sldId id="271" r:id="rId12"/>
    <p:sldId id="272" r:id="rId13"/>
    <p:sldId id="261" r:id="rId14"/>
    <p:sldId id="26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10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121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41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37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028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735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575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318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082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801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106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0436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oursquar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EB713CE2-00AC-4214-9F38-E1005BADFE05}"/>
              </a:ext>
            </a:extLst>
          </p:cNvPr>
          <p:cNvPicPr>
            <a:picLocks noChangeAspect="1"/>
          </p:cNvPicPr>
          <p:nvPr/>
        </p:nvPicPr>
        <p:blipFill rotWithShape="1">
          <a:blip r:embed="rId3">
            <a:alphaModFix amt="35000"/>
          </a:blip>
          <a:srcRect t="2717" b="13014"/>
          <a:stretch/>
        </p:blipFill>
        <p:spPr>
          <a:xfrm>
            <a:off x="-1" y="-154734"/>
            <a:ext cx="12191999" cy="6857990"/>
          </a:xfrm>
          <a:prstGeom prst="rect">
            <a:avLst/>
          </a:prstGeom>
        </p:spPr>
      </p:pic>
      <p:sp>
        <p:nvSpPr>
          <p:cNvPr id="2" name="Title 1">
            <a:extLst>
              <a:ext uri="{FF2B5EF4-FFF2-40B4-BE49-F238E27FC236}">
                <a16:creationId xmlns:a16="http://schemas.microsoft.com/office/drawing/2014/main" id="{57301B4F-222A-46AE-987A-C0C4A6126752}"/>
              </a:ext>
            </a:extLst>
          </p:cNvPr>
          <p:cNvSpPr>
            <a:spLocks noGrp="1"/>
          </p:cNvSpPr>
          <p:nvPr>
            <p:ph type="ctrTitle"/>
          </p:nvPr>
        </p:nvSpPr>
        <p:spPr>
          <a:xfrm>
            <a:off x="1097280" y="758952"/>
            <a:ext cx="10058400" cy="3566160"/>
          </a:xfrm>
        </p:spPr>
        <p:txBody>
          <a:bodyPr>
            <a:normAutofit/>
          </a:bodyPr>
          <a:lstStyle/>
          <a:p>
            <a:r>
              <a:rPr lang="en-GB" sz="7400" b="1" dirty="0">
                <a:solidFill>
                  <a:srgbClr val="FFFFFF"/>
                </a:solidFill>
              </a:rPr>
              <a:t>Capstone Project - The Battle of </a:t>
            </a:r>
            <a:r>
              <a:rPr lang="en-GB" sz="7400" b="1" dirty="0" err="1">
                <a:solidFill>
                  <a:srgbClr val="FFFFFF"/>
                </a:solidFill>
              </a:rPr>
              <a:t>Neighborhoods</a:t>
            </a:r>
            <a:br>
              <a:rPr lang="en-GB" sz="7400" b="1" dirty="0">
                <a:solidFill>
                  <a:srgbClr val="FFFFFF"/>
                </a:solidFill>
              </a:rPr>
            </a:br>
            <a:r>
              <a:rPr lang="en-GB" sz="2000" b="1" dirty="0">
                <a:solidFill>
                  <a:srgbClr val="FFFFFF"/>
                </a:solidFill>
              </a:rPr>
              <a:t>Author: </a:t>
            </a:r>
            <a:r>
              <a:rPr lang="en-GB" sz="2000" b="1" dirty="0"/>
              <a:t>Nicolás</a:t>
            </a:r>
            <a:r>
              <a:rPr lang="en-GB" sz="2000" b="1" dirty="0">
                <a:solidFill>
                  <a:srgbClr val="FFFFFF"/>
                </a:solidFill>
              </a:rPr>
              <a:t> Sacco</a:t>
            </a:r>
            <a:br>
              <a:rPr lang="en-GB" sz="7400" b="1" dirty="0">
                <a:solidFill>
                  <a:srgbClr val="FFFFFF"/>
                </a:solidFill>
              </a:rPr>
            </a:br>
            <a:endParaRPr lang="en-GB" sz="7400" dirty="0">
              <a:solidFill>
                <a:srgbClr val="FFFFFF"/>
              </a:solidFill>
            </a:endParaRPr>
          </a:p>
        </p:txBody>
      </p:sp>
      <p:sp>
        <p:nvSpPr>
          <p:cNvPr id="3" name="Subtitle 2">
            <a:extLst>
              <a:ext uri="{FF2B5EF4-FFF2-40B4-BE49-F238E27FC236}">
                <a16:creationId xmlns:a16="http://schemas.microsoft.com/office/drawing/2014/main" id="{AEF752DB-78CA-49A8-A9A5-53F082E199A2}"/>
              </a:ext>
            </a:extLst>
          </p:cNvPr>
          <p:cNvSpPr>
            <a:spLocks noGrp="1"/>
          </p:cNvSpPr>
          <p:nvPr>
            <p:ph type="subTitle" idx="1"/>
          </p:nvPr>
        </p:nvSpPr>
        <p:spPr>
          <a:xfrm>
            <a:off x="1100051" y="4645152"/>
            <a:ext cx="10058400" cy="1143000"/>
          </a:xfrm>
        </p:spPr>
        <p:txBody>
          <a:bodyPr>
            <a:normAutofit/>
          </a:bodyPr>
          <a:lstStyle/>
          <a:p>
            <a:r>
              <a:rPr lang="en-GB" sz="2600" b="1" u="sng" dirty="0">
                <a:solidFill>
                  <a:srgbClr val="FFFFFF"/>
                </a:solidFill>
              </a:rPr>
              <a:t>Aurora Coffee Shop</a:t>
            </a:r>
            <a:endParaRPr lang="en-GB" sz="2600" u="sng" dirty="0">
              <a:solidFill>
                <a:srgbClr val="FFFFFF"/>
              </a:solidFill>
            </a:endParaRPr>
          </a:p>
        </p:txBody>
      </p:sp>
      <p:cxnSp>
        <p:nvCxnSpPr>
          <p:cNvPr id="20" name="Straight Connector 19">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39D38B17-9F84-46C1-835C-1889714243B3}"/>
              </a:ext>
            </a:extLst>
          </p:cNvPr>
          <p:cNvPicPr>
            <a:picLocks noChangeAspect="1"/>
          </p:cNvPicPr>
          <p:nvPr/>
        </p:nvPicPr>
        <p:blipFill>
          <a:blip r:embed="rId4"/>
          <a:stretch>
            <a:fillRect/>
          </a:stretch>
        </p:blipFill>
        <p:spPr>
          <a:xfrm>
            <a:off x="5038798" y="4763130"/>
            <a:ext cx="1495425" cy="1543050"/>
          </a:xfrm>
          <a:prstGeom prst="rect">
            <a:avLst/>
          </a:prstGeom>
        </p:spPr>
      </p:pic>
    </p:spTree>
    <p:extLst>
      <p:ext uri="{BB962C8B-B14F-4D97-AF65-F5344CB8AC3E}">
        <p14:creationId xmlns:p14="http://schemas.microsoft.com/office/powerpoint/2010/main" val="20858397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82D457-19A3-4E2B-8824-5D4A407E466F}"/>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endParaRPr lang="en-GB" sz="4400" dirty="0">
              <a:solidFill>
                <a:srgbClr val="FFFFFF"/>
              </a:solidFill>
            </a:endParaRPr>
          </a:p>
        </p:txBody>
      </p:sp>
      <p:sp>
        <p:nvSpPr>
          <p:cNvPr id="3" name="Content Placeholder 2">
            <a:extLst>
              <a:ext uri="{FF2B5EF4-FFF2-40B4-BE49-F238E27FC236}">
                <a16:creationId xmlns:a16="http://schemas.microsoft.com/office/drawing/2014/main" id="{F4D713BE-2FB2-40C6-BFEC-8FEBB77E6377}"/>
              </a:ext>
            </a:extLst>
          </p:cNvPr>
          <p:cNvSpPr>
            <a:spLocks noGrp="1"/>
          </p:cNvSpPr>
          <p:nvPr>
            <p:ph idx="1"/>
          </p:nvPr>
        </p:nvSpPr>
        <p:spPr>
          <a:xfrm>
            <a:off x="5231958" y="605896"/>
            <a:ext cx="5923721" cy="5646208"/>
          </a:xfrm>
        </p:spPr>
        <p:txBody>
          <a:bodyPr anchor="ctr">
            <a:normAutofit fontScale="85000" lnSpcReduction="10000"/>
          </a:bodyPr>
          <a:lstStyle/>
          <a:p>
            <a:r>
              <a:rPr lang="en-GB" b="1" dirty="0">
                <a:latin typeface="+mj-lt"/>
              </a:rPr>
              <a:t>5- C) We put that into a pandas </a:t>
            </a:r>
            <a:r>
              <a:rPr lang="en-GB" b="1" dirty="0" err="1">
                <a:latin typeface="+mj-lt"/>
              </a:rPr>
              <a:t>dataframe</a:t>
            </a:r>
            <a:r>
              <a:rPr lang="en-GB" b="1" dirty="0">
                <a:latin typeface="+mj-lt"/>
              </a:rPr>
              <a:t> (function to sort the venues in descending order)</a:t>
            </a:r>
          </a:p>
          <a:p>
            <a:pPr marL="0" indent="0">
              <a:buNone/>
            </a:pPr>
            <a:r>
              <a:rPr lang="en-GB" b="1" dirty="0">
                <a:latin typeface="+mj-lt"/>
              </a:rPr>
              <a:t>     D) After that we print the Top 10 venues for each  </a:t>
            </a:r>
            <a:r>
              <a:rPr lang="en-GB" b="1" dirty="0" err="1">
                <a:latin typeface="+mj-lt"/>
              </a:rPr>
              <a:t>neighborhood</a:t>
            </a:r>
            <a:endParaRPr lang="en-GB" b="1" dirty="0">
              <a:latin typeface="+mj-lt"/>
            </a:endParaRPr>
          </a:p>
          <a:p>
            <a:r>
              <a:rPr lang="en-GB" b="1" dirty="0">
                <a:latin typeface="+mj-lt"/>
              </a:rPr>
              <a:t>6- A) Clustering </a:t>
            </a:r>
            <a:r>
              <a:rPr lang="en-GB" b="1" dirty="0" err="1">
                <a:latin typeface="+mj-lt"/>
              </a:rPr>
              <a:t>neighborhoods</a:t>
            </a:r>
            <a:r>
              <a:rPr lang="en-GB" b="1" dirty="0">
                <a:latin typeface="+mj-lt"/>
              </a:rPr>
              <a:t> ( 5 clusters)</a:t>
            </a:r>
          </a:p>
          <a:p>
            <a:r>
              <a:rPr lang="en-GB" b="1" dirty="0">
                <a:latin typeface="+mj-lt"/>
              </a:rPr>
              <a:t>K-means-Clustering</a:t>
            </a:r>
            <a:r>
              <a:rPr lang="en-GB" dirty="0">
                <a:latin typeface="+mj-lt"/>
              </a:rPr>
              <a:t>:</a:t>
            </a:r>
          </a:p>
          <a:p>
            <a:r>
              <a:rPr lang="en-GB" dirty="0">
                <a:latin typeface="+mj-lt"/>
              </a:rPr>
              <a:t>Introduction to Clustering (Customer Segmentation):It is the practice of partitioning a customer base into groups of individuals that have similar characteristics. It can group data only unsupervised, based on the similarity of customers to each other.</a:t>
            </a:r>
          </a:p>
          <a:p>
            <a:r>
              <a:rPr lang="en-GB" b="1" dirty="0">
                <a:latin typeface="+mj-lt"/>
              </a:rPr>
              <a:t>What is a cluster?</a:t>
            </a:r>
            <a:endParaRPr lang="en-GB" dirty="0">
              <a:latin typeface="+mj-lt"/>
            </a:endParaRPr>
          </a:p>
          <a:p>
            <a:r>
              <a:rPr lang="en-GB" dirty="0">
                <a:latin typeface="+mj-lt"/>
              </a:rPr>
              <a:t>A group of objects that are similar to other objects in the cluster and dissimilar to data points in other clusters.</a:t>
            </a:r>
          </a:p>
          <a:p>
            <a:r>
              <a:rPr lang="en-GB" b="1" dirty="0">
                <a:latin typeface="+mj-lt"/>
              </a:rPr>
              <a:t>Introduction to K- means:</a:t>
            </a:r>
            <a:endParaRPr lang="en-GB" dirty="0">
              <a:latin typeface="+mj-lt"/>
            </a:endParaRPr>
          </a:p>
          <a:p>
            <a:r>
              <a:rPr lang="en-GB" dirty="0">
                <a:latin typeface="+mj-lt"/>
              </a:rPr>
              <a:t>It is a type of partitioning clustering . It divides the data into non-overlapping subsets (clusters) without any cluster-internal structure.</a:t>
            </a:r>
            <a:endParaRPr lang="en-GB" b="1" dirty="0">
              <a:latin typeface="+mj-lt"/>
            </a:endParaRPr>
          </a:p>
        </p:txBody>
      </p:sp>
    </p:spTree>
    <p:extLst>
      <p:ext uri="{BB962C8B-B14F-4D97-AF65-F5344CB8AC3E}">
        <p14:creationId xmlns:p14="http://schemas.microsoft.com/office/powerpoint/2010/main" val="350598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C56140-F41B-45D5-A23B-F44A0CD11877}"/>
              </a:ext>
            </a:extLst>
          </p:cNvPr>
          <p:cNvSpPr>
            <a:spLocks noGrp="1"/>
          </p:cNvSpPr>
          <p:nvPr>
            <p:ph type="title"/>
          </p:nvPr>
        </p:nvSpPr>
        <p:spPr>
          <a:xfrm>
            <a:off x="492370" y="516836"/>
            <a:ext cx="3084844" cy="1961086"/>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73B8B3-56A0-41E4-BF88-CE46201A69BF}"/>
              </a:ext>
            </a:extLst>
          </p:cNvPr>
          <p:cNvSpPr>
            <a:spLocks noGrp="1"/>
          </p:cNvSpPr>
          <p:nvPr>
            <p:ph idx="1"/>
          </p:nvPr>
        </p:nvSpPr>
        <p:spPr>
          <a:xfrm>
            <a:off x="596348" y="2862470"/>
            <a:ext cx="2980866" cy="3126849"/>
          </a:xfrm>
        </p:spPr>
        <p:txBody>
          <a:bodyPr>
            <a:normAutofit fontScale="92500" lnSpcReduction="20000"/>
          </a:bodyPr>
          <a:lstStyle/>
          <a:p>
            <a:r>
              <a:rPr lang="en-GB" sz="1600" b="1" dirty="0">
                <a:solidFill>
                  <a:srgbClr val="FFFFFF"/>
                </a:solidFill>
              </a:rPr>
              <a:t>6- B)We should create a new </a:t>
            </a:r>
            <a:r>
              <a:rPr lang="en-GB" sz="1600" b="1" dirty="0" err="1">
                <a:solidFill>
                  <a:srgbClr val="FFFFFF"/>
                </a:solidFill>
              </a:rPr>
              <a:t>dataframe</a:t>
            </a:r>
            <a:r>
              <a:rPr lang="en-GB" sz="1600" b="1" dirty="0">
                <a:solidFill>
                  <a:srgbClr val="FFFFFF"/>
                </a:solidFill>
              </a:rPr>
              <a:t> that includes the cluster as well as the top 10 venues for each </a:t>
            </a:r>
            <a:r>
              <a:rPr lang="en-GB" sz="1600" b="1" dirty="0" err="1">
                <a:solidFill>
                  <a:srgbClr val="FFFFFF"/>
                </a:solidFill>
              </a:rPr>
              <a:t>neighborhood</a:t>
            </a:r>
            <a:endParaRPr lang="en-GB" sz="1600" b="1" dirty="0">
              <a:solidFill>
                <a:srgbClr val="FFFFFF"/>
              </a:solidFill>
            </a:endParaRPr>
          </a:p>
          <a:p>
            <a:r>
              <a:rPr lang="en-GB" sz="1600" b="1" dirty="0">
                <a:solidFill>
                  <a:srgbClr val="FFFFFF"/>
                </a:solidFill>
              </a:rPr>
              <a:t>6- C) Visualize the clusters:</a:t>
            </a:r>
          </a:p>
          <a:p>
            <a:r>
              <a:rPr lang="en-GB" sz="1600" b="1" dirty="0">
                <a:solidFill>
                  <a:srgbClr val="FFFFFF"/>
                </a:solidFill>
              </a:rPr>
              <a:t>Cluster 1: Red</a:t>
            </a:r>
          </a:p>
          <a:p>
            <a:r>
              <a:rPr lang="en-GB" sz="1600" b="1" dirty="0">
                <a:solidFill>
                  <a:srgbClr val="FFFFFF"/>
                </a:solidFill>
              </a:rPr>
              <a:t>Cluster 2: Violet</a:t>
            </a:r>
          </a:p>
          <a:p>
            <a:r>
              <a:rPr lang="en-GB" sz="1600" b="1" dirty="0">
                <a:solidFill>
                  <a:srgbClr val="FFFFFF"/>
                </a:solidFill>
              </a:rPr>
              <a:t>Cluster 3:  Blue</a:t>
            </a:r>
          </a:p>
          <a:p>
            <a:r>
              <a:rPr lang="en-GB" sz="1600" b="1" dirty="0">
                <a:solidFill>
                  <a:srgbClr val="FFFFFF"/>
                </a:solidFill>
              </a:rPr>
              <a:t>Cluster 4: Green</a:t>
            </a:r>
          </a:p>
          <a:p>
            <a:r>
              <a:rPr lang="en-GB" sz="1600" b="1" dirty="0">
                <a:solidFill>
                  <a:srgbClr val="FFFFFF"/>
                </a:solidFill>
              </a:rPr>
              <a:t>Cluster 5: Orange</a:t>
            </a:r>
          </a:p>
          <a:p>
            <a:endParaRPr lang="en-GB" sz="1600" b="1" dirty="0">
              <a:solidFill>
                <a:srgbClr val="FFFFFF"/>
              </a:solidFill>
            </a:endParaRPr>
          </a:p>
          <a:p>
            <a:pPr>
              <a:lnSpc>
                <a:spcPct val="90000"/>
              </a:lnSpc>
            </a:pPr>
            <a:endParaRPr lang="en-GB" sz="1100" dirty="0">
              <a:solidFill>
                <a:srgbClr val="FFFFFF"/>
              </a:solidFill>
            </a:endParaRPr>
          </a:p>
          <a:p>
            <a:pPr>
              <a:lnSpc>
                <a:spcPct val="90000"/>
              </a:lnSpc>
            </a:pPr>
            <a:endParaRPr lang="en-GB" sz="1100" b="1" dirty="0">
              <a:solidFill>
                <a:srgbClr val="FFFFFF"/>
              </a:solidFill>
            </a:endParaRPr>
          </a:p>
          <a:p>
            <a:pPr>
              <a:lnSpc>
                <a:spcPct val="90000"/>
              </a:lnSpc>
            </a:pPr>
            <a:endParaRPr lang="en-GB" sz="1100" dirty="0">
              <a:solidFill>
                <a:srgbClr val="FFFFFF"/>
              </a:solidFill>
            </a:endParaRPr>
          </a:p>
        </p:txBody>
      </p:sp>
      <p:pic>
        <p:nvPicPr>
          <p:cNvPr id="8" name="Picture 7">
            <a:extLst>
              <a:ext uri="{FF2B5EF4-FFF2-40B4-BE49-F238E27FC236}">
                <a16:creationId xmlns:a16="http://schemas.microsoft.com/office/drawing/2014/main" id="{58B0D7E6-C72D-4E57-8B50-D0EBEBDA0645}"/>
              </a:ext>
            </a:extLst>
          </p:cNvPr>
          <p:cNvPicPr>
            <a:picLocks noChangeAspect="1"/>
          </p:cNvPicPr>
          <p:nvPr/>
        </p:nvPicPr>
        <p:blipFill>
          <a:blip r:embed="rId2"/>
          <a:stretch>
            <a:fillRect/>
          </a:stretch>
        </p:blipFill>
        <p:spPr>
          <a:xfrm>
            <a:off x="4742017" y="973193"/>
            <a:ext cx="6798082" cy="4911614"/>
          </a:xfrm>
          <a:prstGeom prst="rect">
            <a:avLst/>
          </a:prstGeom>
        </p:spPr>
      </p:pic>
    </p:spTree>
    <p:extLst>
      <p:ext uri="{BB962C8B-B14F-4D97-AF65-F5344CB8AC3E}">
        <p14:creationId xmlns:p14="http://schemas.microsoft.com/office/powerpoint/2010/main" val="210543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6C18-8A47-40AB-8C0D-C98F652B8367}"/>
              </a:ext>
            </a:extLst>
          </p:cNvPr>
          <p:cNvSpPr>
            <a:spLocks noGrp="1"/>
          </p:cNvSpPr>
          <p:nvPr>
            <p:ph type="title"/>
          </p:nvPr>
        </p:nvSpPr>
        <p:spPr>
          <a:xfrm>
            <a:off x="1097280" y="272088"/>
            <a:ext cx="10058400" cy="1450757"/>
          </a:xfrm>
        </p:spPr>
        <p:txBody>
          <a:bodyPr/>
          <a:lstStyle/>
          <a:p>
            <a:r>
              <a:rPr lang="en-GB" b="1" dirty="0">
                <a:solidFill>
                  <a:schemeClr val="tx1">
                    <a:lumMod val="85000"/>
                    <a:lumOff val="15000"/>
                  </a:schemeClr>
                </a:solidFill>
              </a:rPr>
              <a:t>Methodology</a:t>
            </a:r>
            <a:endParaRPr lang="en-GB"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4D9F48F-135E-44EE-ADB1-ADA9ED830703}"/>
              </a:ext>
            </a:extLst>
          </p:cNvPr>
          <p:cNvSpPr>
            <a:spLocks noGrp="1"/>
          </p:cNvSpPr>
          <p:nvPr>
            <p:ph idx="1"/>
          </p:nvPr>
        </p:nvSpPr>
        <p:spPr/>
        <p:txBody>
          <a:bodyPr/>
          <a:lstStyle/>
          <a:p>
            <a:r>
              <a:rPr lang="en-GB" b="1" dirty="0">
                <a:solidFill>
                  <a:schemeClr val="tx1">
                    <a:lumMod val="85000"/>
                    <a:lumOff val="15000"/>
                  </a:schemeClr>
                </a:solidFill>
              </a:rPr>
              <a:t>7- Examine Clusters</a:t>
            </a:r>
          </a:p>
          <a:p>
            <a:r>
              <a:rPr lang="en-GB" sz="1800" b="1" dirty="0">
                <a:solidFill>
                  <a:schemeClr val="tx1">
                    <a:lumMod val="85000"/>
                    <a:lumOff val="15000"/>
                  </a:schemeClr>
                </a:solidFill>
                <a:latin typeface="+mj-lt"/>
              </a:rPr>
              <a:t> </a:t>
            </a:r>
            <a:r>
              <a:rPr lang="en-GB" sz="1800" dirty="0">
                <a:solidFill>
                  <a:schemeClr val="tx1">
                    <a:lumMod val="85000"/>
                    <a:lumOff val="15000"/>
                  </a:schemeClr>
                </a:solidFill>
                <a:latin typeface="+mj-lt"/>
              </a:rPr>
              <a:t>This is an example of two of the </a:t>
            </a:r>
            <a:r>
              <a:rPr lang="en-GB" sz="1800" dirty="0" err="1">
                <a:solidFill>
                  <a:schemeClr val="tx1">
                    <a:lumMod val="85000"/>
                    <a:lumOff val="15000"/>
                  </a:schemeClr>
                </a:solidFill>
                <a:latin typeface="+mj-lt"/>
              </a:rPr>
              <a:t>neighborhoods</a:t>
            </a:r>
            <a:r>
              <a:rPr lang="en-GB" sz="1800" dirty="0">
                <a:solidFill>
                  <a:schemeClr val="tx1">
                    <a:lumMod val="85000"/>
                    <a:lumOff val="15000"/>
                  </a:schemeClr>
                </a:solidFill>
                <a:latin typeface="+mj-lt"/>
              </a:rPr>
              <a:t> of  the cluster number 3 which contains in total 56 </a:t>
            </a:r>
            <a:r>
              <a:rPr lang="en-GB" sz="1800" dirty="0" err="1">
                <a:solidFill>
                  <a:schemeClr val="tx1">
                    <a:lumMod val="85000"/>
                    <a:lumOff val="15000"/>
                  </a:schemeClr>
                </a:solidFill>
                <a:latin typeface="+mj-lt"/>
              </a:rPr>
              <a:t>neighborhoods</a:t>
            </a:r>
            <a:r>
              <a:rPr lang="en-GB" sz="1800" dirty="0">
                <a:solidFill>
                  <a:schemeClr val="tx1">
                    <a:lumMod val="85000"/>
                    <a:lumOff val="15000"/>
                  </a:schemeClr>
                </a:solidFill>
                <a:latin typeface="+mj-lt"/>
              </a:rPr>
              <a:t>:</a:t>
            </a:r>
          </a:p>
          <a:p>
            <a:endParaRPr lang="en-GB" b="1" dirty="0">
              <a:solidFill>
                <a:schemeClr val="tx1">
                  <a:lumMod val="85000"/>
                  <a:lumOff val="15000"/>
                </a:schemeClr>
              </a:solidFill>
            </a:endParaRPr>
          </a:p>
          <a:p>
            <a:endParaRPr lang="en-GB" dirty="0"/>
          </a:p>
        </p:txBody>
      </p:sp>
      <p:pic>
        <p:nvPicPr>
          <p:cNvPr id="4" name="Picture 3">
            <a:extLst>
              <a:ext uri="{FF2B5EF4-FFF2-40B4-BE49-F238E27FC236}">
                <a16:creationId xmlns:a16="http://schemas.microsoft.com/office/drawing/2014/main" id="{6E2C24EB-99A2-450B-8E38-B9EF47918C54}"/>
              </a:ext>
            </a:extLst>
          </p:cNvPr>
          <p:cNvPicPr>
            <a:picLocks noChangeAspect="1"/>
          </p:cNvPicPr>
          <p:nvPr/>
        </p:nvPicPr>
        <p:blipFill>
          <a:blip r:embed="rId2"/>
          <a:stretch>
            <a:fillRect/>
          </a:stretch>
        </p:blipFill>
        <p:spPr>
          <a:xfrm>
            <a:off x="1378267" y="3756478"/>
            <a:ext cx="9496425" cy="1638300"/>
          </a:xfrm>
          <a:prstGeom prst="rect">
            <a:avLst/>
          </a:prstGeom>
        </p:spPr>
      </p:pic>
    </p:spTree>
    <p:extLst>
      <p:ext uri="{BB962C8B-B14F-4D97-AF65-F5344CB8AC3E}">
        <p14:creationId xmlns:p14="http://schemas.microsoft.com/office/powerpoint/2010/main" val="236310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0559ED-F614-4955-BC06-29AFB5D0173B}"/>
              </a:ext>
            </a:extLst>
          </p:cNvPr>
          <p:cNvSpPr>
            <a:spLocks noGrp="1"/>
          </p:cNvSpPr>
          <p:nvPr>
            <p:ph type="title"/>
          </p:nvPr>
        </p:nvSpPr>
        <p:spPr>
          <a:xfrm>
            <a:off x="492369" y="605896"/>
            <a:ext cx="3642309" cy="5646208"/>
          </a:xfrm>
        </p:spPr>
        <p:txBody>
          <a:bodyPr anchor="ctr">
            <a:normAutofit/>
          </a:bodyPr>
          <a:lstStyle/>
          <a:p>
            <a:r>
              <a:rPr lang="en-GB" b="1" dirty="0">
                <a:solidFill>
                  <a:schemeClr val="bg1"/>
                </a:solidFill>
              </a:rPr>
              <a:t>Results</a:t>
            </a:r>
            <a:br>
              <a:rPr lang="en-GB" b="1" dirty="0"/>
            </a:br>
            <a:endParaRPr lang="en-GB" sz="4400" dirty="0">
              <a:solidFill>
                <a:srgbClr val="FFFFFF"/>
              </a:solidFill>
            </a:endParaRPr>
          </a:p>
        </p:txBody>
      </p:sp>
      <p:sp>
        <p:nvSpPr>
          <p:cNvPr id="3" name="Content Placeholder 2">
            <a:extLst>
              <a:ext uri="{FF2B5EF4-FFF2-40B4-BE49-F238E27FC236}">
                <a16:creationId xmlns:a16="http://schemas.microsoft.com/office/drawing/2014/main" id="{CA87802D-38B9-40CB-856D-C9AB4970EC28}"/>
              </a:ext>
            </a:extLst>
          </p:cNvPr>
          <p:cNvSpPr>
            <a:spLocks noGrp="1"/>
          </p:cNvSpPr>
          <p:nvPr>
            <p:ph idx="1"/>
          </p:nvPr>
        </p:nvSpPr>
        <p:spPr>
          <a:xfrm>
            <a:off x="5231958" y="605896"/>
            <a:ext cx="5923721" cy="5646208"/>
          </a:xfrm>
        </p:spPr>
        <p:txBody>
          <a:bodyPr anchor="ctr">
            <a:normAutofit fontScale="70000" lnSpcReduction="20000"/>
          </a:bodyPr>
          <a:lstStyle/>
          <a:p>
            <a:r>
              <a:rPr lang="en-GB" dirty="0">
                <a:latin typeface="+mj-lt"/>
              </a:rPr>
              <a:t>After </a:t>
            </a:r>
            <a:r>
              <a:rPr lang="en-GB" dirty="0" err="1">
                <a:latin typeface="+mj-lt"/>
              </a:rPr>
              <a:t>analyzing</a:t>
            </a:r>
            <a:r>
              <a:rPr lang="en-GB" dirty="0">
                <a:latin typeface="+mj-lt"/>
              </a:rPr>
              <a:t> the dataset using different functions and techniques, some important data could be discovered in order to make the final decision about the two places to set up the new shops.</a:t>
            </a:r>
          </a:p>
          <a:p>
            <a:r>
              <a:rPr lang="en-GB" dirty="0">
                <a:latin typeface="+mj-lt"/>
              </a:rPr>
              <a:t>NCY is divided into 5 borough: Manhattan</a:t>
            </a:r>
            <a:r>
              <a:rPr lang="en-GB">
                <a:latin typeface="+mj-lt"/>
              </a:rPr>
              <a:t>, Bronx, </a:t>
            </a:r>
            <a:r>
              <a:rPr lang="en-GB" dirty="0">
                <a:latin typeface="+mj-lt"/>
              </a:rPr>
              <a:t>Queens, Staten Island and Brooklyn and 306 </a:t>
            </a:r>
            <a:r>
              <a:rPr lang="en-GB" dirty="0" err="1">
                <a:latin typeface="+mj-lt"/>
              </a:rPr>
              <a:t>neighborhoods</a:t>
            </a:r>
            <a:r>
              <a:rPr lang="en-GB" dirty="0">
                <a:latin typeface="+mj-lt"/>
              </a:rPr>
              <a:t>.</a:t>
            </a:r>
          </a:p>
          <a:p>
            <a:r>
              <a:rPr lang="en-GB" dirty="0">
                <a:latin typeface="+mj-lt"/>
              </a:rPr>
              <a:t>Brooklyn has 70 </a:t>
            </a:r>
            <a:r>
              <a:rPr lang="en-GB" dirty="0" err="1">
                <a:latin typeface="+mj-lt"/>
              </a:rPr>
              <a:t>neighborhoods</a:t>
            </a:r>
            <a:r>
              <a:rPr lang="en-GB" dirty="0">
                <a:latin typeface="+mj-lt"/>
              </a:rPr>
              <a:t>.</a:t>
            </a:r>
          </a:p>
          <a:p>
            <a:r>
              <a:rPr lang="en-GB" dirty="0">
                <a:latin typeface="+mj-lt"/>
              </a:rPr>
              <a:t>After </a:t>
            </a:r>
            <a:r>
              <a:rPr lang="en-GB" dirty="0" err="1">
                <a:latin typeface="+mj-lt"/>
              </a:rPr>
              <a:t>analyzing</a:t>
            </a:r>
            <a:r>
              <a:rPr lang="en-GB" dirty="0">
                <a:latin typeface="+mj-lt"/>
              </a:rPr>
              <a:t> Venues per each </a:t>
            </a:r>
            <a:r>
              <a:rPr lang="en-GB" dirty="0" err="1">
                <a:latin typeface="+mj-lt"/>
              </a:rPr>
              <a:t>neighborhood</a:t>
            </a:r>
            <a:r>
              <a:rPr lang="en-GB" dirty="0">
                <a:latin typeface="+mj-lt"/>
              </a:rPr>
              <a:t>, it turns out that there are 287 unique categories.</a:t>
            </a:r>
          </a:p>
          <a:p>
            <a:r>
              <a:rPr lang="en-GB" dirty="0">
                <a:latin typeface="+mj-lt"/>
              </a:rPr>
              <a:t>We believed it was very important to know what the </a:t>
            </a:r>
            <a:r>
              <a:rPr lang="en-GB" dirty="0" err="1">
                <a:latin typeface="+mj-lt"/>
              </a:rPr>
              <a:t>neighborhoods</a:t>
            </a:r>
            <a:r>
              <a:rPr lang="en-GB" dirty="0">
                <a:latin typeface="+mj-lt"/>
              </a:rPr>
              <a:t> with more venues were and the result was the following: Brooklyn Heights, </a:t>
            </a:r>
            <a:r>
              <a:rPr lang="en-GB" dirty="0" err="1">
                <a:latin typeface="+mj-lt"/>
              </a:rPr>
              <a:t>Caroll</a:t>
            </a:r>
            <a:r>
              <a:rPr lang="en-GB" dirty="0">
                <a:latin typeface="+mj-lt"/>
              </a:rPr>
              <a:t> Gardens, Cobble Hill, Downtown, Greenpoint, North Side and South Side.</a:t>
            </a:r>
          </a:p>
          <a:p>
            <a:r>
              <a:rPr lang="en-GB" dirty="0">
                <a:latin typeface="+mj-lt"/>
              </a:rPr>
              <a:t>Printing each </a:t>
            </a:r>
            <a:r>
              <a:rPr lang="en-GB" dirty="0" err="1">
                <a:latin typeface="+mj-lt"/>
              </a:rPr>
              <a:t>neighborhood</a:t>
            </a:r>
            <a:r>
              <a:rPr lang="en-GB" dirty="0">
                <a:latin typeface="+mj-lt"/>
              </a:rPr>
              <a:t> along with the top 5 most common venues: We focused our attention on </a:t>
            </a:r>
            <a:r>
              <a:rPr lang="en-GB" dirty="0" err="1">
                <a:latin typeface="+mj-lt"/>
              </a:rPr>
              <a:t>neighborhoods</a:t>
            </a:r>
            <a:r>
              <a:rPr lang="en-GB" dirty="0">
                <a:latin typeface="+mj-lt"/>
              </a:rPr>
              <a:t> that have coffee shops or similar points of interest as well as attractions where people are attracted to drink coffee (Take Away).</a:t>
            </a:r>
          </a:p>
          <a:p>
            <a:r>
              <a:rPr lang="en-GB" dirty="0">
                <a:latin typeface="+mj-lt"/>
              </a:rPr>
              <a:t>Taking into account the Top 10 venues for each </a:t>
            </a:r>
            <a:r>
              <a:rPr lang="en-GB" dirty="0" err="1">
                <a:latin typeface="+mj-lt"/>
              </a:rPr>
              <a:t>neighborhood</a:t>
            </a:r>
            <a:r>
              <a:rPr lang="en-GB" dirty="0">
                <a:latin typeface="+mj-lt"/>
              </a:rPr>
              <a:t> we decided to apply clustering (5 clusters) where we could clearly see that cluster 3 is where the largest number of </a:t>
            </a:r>
            <a:r>
              <a:rPr lang="en-GB" dirty="0" err="1">
                <a:latin typeface="+mj-lt"/>
              </a:rPr>
              <a:t>neighborhoods</a:t>
            </a:r>
            <a:r>
              <a:rPr lang="en-GB" dirty="0">
                <a:latin typeface="+mj-lt"/>
              </a:rPr>
              <a:t> are centred in which the 1st or 2nd common venue is a Coffee Shop or similar. For this reason, from there, we began to decide which of these </a:t>
            </a:r>
            <a:r>
              <a:rPr lang="en-GB" dirty="0" err="1">
                <a:latin typeface="+mj-lt"/>
              </a:rPr>
              <a:t>neihgborhoods</a:t>
            </a:r>
            <a:r>
              <a:rPr lang="en-GB" dirty="0">
                <a:latin typeface="+mj-lt"/>
              </a:rPr>
              <a:t> would be the elect.</a:t>
            </a:r>
          </a:p>
          <a:p>
            <a:r>
              <a:rPr lang="en-GB" dirty="0">
                <a:latin typeface="+mj-lt"/>
              </a:rPr>
              <a:t>The decision will be made by combining the information obtained.</a:t>
            </a:r>
          </a:p>
          <a:p>
            <a:endParaRPr lang="en-GB" sz="2400" dirty="0"/>
          </a:p>
        </p:txBody>
      </p:sp>
    </p:spTree>
    <p:extLst>
      <p:ext uri="{BB962C8B-B14F-4D97-AF65-F5344CB8AC3E}">
        <p14:creationId xmlns:p14="http://schemas.microsoft.com/office/powerpoint/2010/main" val="143238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8859DA-F65C-4F3E-9DE2-7A6E6F783BAB}"/>
              </a:ext>
            </a:extLst>
          </p:cNvPr>
          <p:cNvSpPr>
            <a:spLocks noGrp="1"/>
          </p:cNvSpPr>
          <p:nvPr>
            <p:ph type="title"/>
          </p:nvPr>
        </p:nvSpPr>
        <p:spPr>
          <a:xfrm>
            <a:off x="492369" y="605896"/>
            <a:ext cx="3642309" cy="5646208"/>
          </a:xfrm>
        </p:spPr>
        <p:txBody>
          <a:bodyPr anchor="ctr">
            <a:normAutofit/>
          </a:bodyPr>
          <a:lstStyle/>
          <a:p>
            <a:r>
              <a:rPr lang="en-GB" b="1" dirty="0">
                <a:solidFill>
                  <a:schemeClr val="bg1"/>
                </a:solidFill>
              </a:rPr>
              <a:t>Discussion</a:t>
            </a:r>
            <a:br>
              <a:rPr lang="en-GB" b="1" dirty="0"/>
            </a:br>
            <a:endParaRPr lang="en-GB" sz="4400" dirty="0">
              <a:solidFill>
                <a:srgbClr val="FFFFFF"/>
              </a:solidFill>
            </a:endParaRPr>
          </a:p>
        </p:txBody>
      </p:sp>
      <p:sp>
        <p:nvSpPr>
          <p:cNvPr id="4" name="Rectangle 1">
            <a:extLst>
              <a:ext uri="{FF2B5EF4-FFF2-40B4-BE49-F238E27FC236}">
                <a16:creationId xmlns:a16="http://schemas.microsoft.com/office/drawing/2014/main" id="{C662AF27-1BF5-4E71-B34C-E3598BCE692A}"/>
              </a:ext>
            </a:extLst>
          </p:cNvPr>
          <p:cNvSpPr>
            <a:spLocks noGrp="1" noChangeArrowheads="1"/>
          </p:cNvSpPr>
          <p:nvPr>
            <p:ph idx="1"/>
          </p:nvPr>
        </p:nvSpPr>
        <p:spPr bwMode="auto">
          <a:xfrm>
            <a:off x="5231958" y="362857"/>
            <a:ext cx="5923721" cy="588924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158700" rIns="317400" bIns="15870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Analyzing Cluster number 3 and since the shareholders of the company want to set up one of their new stores in a central location (surrounded by many competitors) we consider that </a:t>
            </a:r>
            <a:r>
              <a:rPr kumimoji="0" lang="en-US" altLang="en-US" sz="1300" b="1" i="0" u="none" strike="noStrike" cap="none" normalizeH="0" baseline="0" dirty="0">
                <a:ln>
                  <a:noFill/>
                </a:ln>
                <a:effectLst/>
                <a:latin typeface="+mj-lt"/>
                <a:cs typeface="Calibri" panose="020F0502020204030204" pitchFamily="34" charset="0"/>
              </a:rPr>
              <a:t>DUMBO</a:t>
            </a:r>
            <a:r>
              <a:rPr kumimoji="0" lang="en-US" altLang="en-US" sz="1300" b="0" i="0" u="none" strike="noStrike" cap="none" normalizeH="0" baseline="0" dirty="0">
                <a:ln>
                  <a:noFill/>
                </a:ln>
                <a:effectLst/>
                <a:latin typeface="+mj-lt"/>
                <a:cs typeface="Calibri" panose="020F0502020204030204" pitchFamily="34" charset="0"/>
              </a:rPr>
              <a:t> is a good option.</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Visualizing the map of Brooklyn with clusters superimposed on top, we can see that DUMBO is very close to the two main bridges that connect the Borough with Manhattan (Brooklyn Bridge and Manhattan Bridge) so it is a key point for the entire borough.</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We consider important that Dumbo is not among the neighborhoods with more venues since people usually prefer to avoid areas where a lot of shops and stores in the same place. For this same reason we believe it is necessary that the second place respect that principle.</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mj-lt"/>
              <a:cs typeface="Calibri" panose="020F050202020403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1" i="0" u="none" strike="noStrike" cap="none" normalizeH="0" baseline="0" dirty="0">
                <a:ln>
                  <a:noFill/>
                </a:ln>
                <a:effectLst/>
                <a:latin typeface="+mj-lt"/>
                <a:cs typeface="Calibri" panose="020F0502020204030204" pitchFamily="34" charset="0"/>
              </a:rPr>
              <a:t>PARK SLOPE</a:t>
            </a:r>
            <a:r>
              <a:rPr kumimoji="0" lang="en-US" altLang="en-US" sz="1300" b="0" i="0" u="none" strike="noStrike" cap="none" normalizeH="0" baseline="0" dirty="0">
                <a:ln>
                  <a:noFill/>
                </a:ln>
                <a:effectLst/>
                <a:latin typeface="+mj-lt"/>
                <a:cs typeface="Calibri" panose="020F0502020204030204" pitchFamily="34" charset="0"/>
              </a:rPr>
              <a:t> is the neighborhood that recommends the data science team to set up the company's second shop.</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mj-lt"/>
              <a:cs typeface="Calibri" panose="020F050202020403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First of all, the most important factor is that it is located in the same area as Prospect Park, a place visited by tourists throughout the year. At the same time we saw that it is very full of restaurants and that people tend to go to eat in those places, so a coffee after lunch is an excellent option for the customers. Also it could be seen that the third common venue is a Coffee </a:t>
            </a:r>
            <a:r>
              <a:rPr lang="en-US" altLang="en-US" sz="1300" dirty="0">
                <a:latin typeface="+mj-lt"/>
                <a:cs typeface="Calibri" panose="020F0502020204030204" pitchFamily="34" charset="0"/>
              </a:rPr>
              <a:t>S</a:t>
            </a:r>
            <a:r>
              <a:rPr kumimoji="0" lang="en-US" altLang="en-US" sz="1300" b="0" i="0" u="none" strike="noStrike" cap="none" normalizeH="0" baseline="0" dirty="0">
                <a:ln>
                  <a:noFill/>
                </a:ln>
                <a:effectLst/>
                <a:latin typeface="+mj-lt"/>
                <a:cs typeface="Calibri" panose="020F0502020204030204" pitchFamily="34" charset="0"/>
              </a:rPr>
              <a:t>hop (Culture of coffee in the area).</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The Data Science team considers these two neighborhoods as the best to set up the first two coffees in the US, but it strongly recommends that after a trial period an analysis of the borough Manhattan begins to be aimed at the </a:t>
            </a:r>
            <a:r>
              <a:rPr kumimoji="0" lang="en-US" altLang="en-US" sz="1300" b="0" i="0" u="none" strike="noStrike" cap="none" normalizeH="0" baseline="0" dirty="0" err="1">
                <a:ln>
                  <a:noFill/>
                </a:ln>
                <a:effectLst/>
                <a:latin typeface="+mj-lt"/>
                <a:cs typeface="Calibri" panose="020F0502020204030204" pitchFamily="34" charset="0"/>
              </a:rPr>
              <a:t>labour</a:t>
            </a:r>
            <a:r>
              <a:rPr kumimoji="0" lang="en-US" altLang="en-US" sz="1300" b="0" i="0" u="none" strike="noStrike" cap="none" normalizeH="0" baseline="0" dirty="0">
                <a:ln>
                  <a:noFill/>
                </a:ln>
                <a:effectLst/>
                <a:latin typeface="+mj-lt"/>
                <a:cs typeface="Calibri" panose="020F0502020204030204" pitchFamily="34" charset="0"/>
              </a:rPr>
              <a:t> market in the area.</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It is key for the success of this venture to design the shops differently since the target audience is completely different from that of Asia, so we already contacted the marketing and commercial department to analyze this point and start working on the topic.</a:t>
            </a:r>
          </a:p>
        </p:txBody>
      </p:sp>
    </p:spTree>
    <p:extLst>
      <p:ext uri="{BB962C8B-B14F-4D97-AF65-F5344CB8AC3E}">
        <p14:creationId xmlns:p14="http://schemas.microsoft.com/office/powerpoint/2010/main" val="28779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D6CE14-488E-40CE-B908-E11F9B148D01}"/>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Conclusion</a:t>
            </a:r>
            <a:br>
              <a:rPr lang="en-GB" sz="4400" b="1" dirty="0">
                <a:solidFill>
                  <a:srgbClr val="FFFFFF"/>
                </a:solidFill>
              </a:rPr>
            </a:br>
            <a:br>
              <a:rPr lang="en-GB" sz="4400" dirty="0">
                <a:solidFill>
                  <a:srgbClr val="FFFFFF"/>
                </a:solidFill>
              </a:rPr>
            </a:br>
            <a:endParaRPr lang="en-GB" sz="4400" dirty="0">
              <a:solidFill>
                <a:srgbClr val="FFFFFF"/>
              </a:solidFill>
            </a:endParaRPr>
          </a:p>
        </p:txBody>
      </p:sp>
      <p:sp>
        <p:nvSpPr>
          <p:cNvPr id="3" name="Content Placeholder 2">
            <a:extLst>
              <a:ext uri="{FF2B5EF4-FFF2-40B4-BE49-F238E27FC236}">
                <a16:creationId xmlns:a16="http://schemas.microsoft.com/office/drawing/2014/main" id="{C0FE7A46-B474-4C18-8F7B-B07E9D89C706}"/>
              </a:ext>
            </a:extLst>
          </p:cNvPr>
          <p:cNvSpPr>
            <a:spLocks noGrp="1"/>
          </p:cNvSpPr>
          <p:nvPr>
            <p:ph idx="1"/>
          </p:nvPr>
        </p:nvSpPr>
        <p:spPr>
          <a:xfrm>
            <a:off x="5231958" y="605896"/>
            <a:ext cx="5923721" cy="5646208"/>
          </a:xfrm>
        </p:spPr>
        <p:txBody>
          <a:bodyPr anchor="ctr">
            <a:normAutofit fontScale="32500" lnSpcReduction="20000"/>
          </a:bodyPr>
          <a:lstStyle/>
          <a:p>
            <a:pPr>
              <a:lnSpc>
                <a:spcPct val="90000"/>
              </a:lnSpc>
            </a:pPr>
            <a:r>
              <a:rPr lang="en-GB" sz="4300" dirty="0">
                <a:latin typeface="+mj-lt"/>
              </a:rPr>
              <a:t>The goal of this project was to determine the two best places to set up the two new shops in the US, specifically in Brooklyn. After </a:t>
            </a:r>
            <a:r>
              <a:rPr lang="en-GB" sz="4300" dirty="0" err="1">
                <a:latin typeface="+mj-lt"/>
              </a:rPr>
              <a:t>analyzing</a:t>
            </a:r>
            <a:r>
              <a:rPr lang="en-GB" sz="4300" dirty="0">
                <a:latin typeface="+mj-lt"/>
              </a:rPr>
              <a:t> the information received by applying the work methodology, the decision was made to choose two </a:t>
            </a:r>
            <a:r>
              <a:rPr lang="en-GB" sz="4300" dirty="0" err="1">
                <a:latin typeface="+mj-lt"/>
              </a:rPr>
              <a:t>neighborhoods</a:t>
            </a:r>
            <a:r>
              <a:rPr lang="en-GB" sz="4300" dirty="0">
                <a:latin typeface="+mj-lt"/>
              </a:rPr>
              <a:t> taking into account different factors detailed above.</a:t>
            </a:r>
          </a:p>
          <a:p>
            <a:pPr>
              <a:lnSpc>
                <a:spcPct val="90000"/>
              </a:lnSpc>
            </a:pPr>
            <a:r>
              <a:rPr lang="en-GB" sz="4300" dirty="0">
                <a:latin typeface="+mj-lt"/>
              </a:rPr>
              <a:t>As a member of the Data Science team, I considered necessary to gather more information from the two </a:t>
            </a:r>
            <a:r>
              <a:rPr lang="en-GB" sz="4300" dirty="0" err="1">
                <a:latin typeface="+mj-lt"/>
              </a:rPr>
              <a:t>neighborhoods</a:t>
            </a:r>
            <a:r>
              <a:rPr lang="en-GB" sz="4300" dirty="0">
                <a:latin typeface="+mj-lt"/>
              </a:rPr>
              <a:t> selected, so we had a meeting with members of human resources and the department of institutional relations and the result was as follows:</a:t>
            </a:r>
          </a:p>
          <a:p>
            <a:pPr>
              <a:lnSpc>
                <a:spcPct val="90000"/>
              </a:lnSpc>
            </a:pPr>
            <a:r>
              <a:rPr lang="en-GB" sz="4300" b="1" dirty="0">
                <a:latin typeface="+mj-lt"/>
              </a:rPr>
              <a:t>DUMBO</a:t>
            </a:r>
            <a:r>
              <a:rPr lang="en-GB" sz="4300" dirty="0">
                <a:latin typeface="+mj-lt"/>
              </a:rPr>
              <a:t> (Down Under the Manhattan Bridge Overpass) is the </a:t>
            </a:r>
            <a:r>
              <a:rPr lang="en-GB" sz="4300" dirty="0" err="1">
                <a:latin typeface="+mj-lt"/>
              </a:rPr>
              <a:t>neighborhood</a:t>
            </a:r>
            <a:r>
              <a:rPr lang="en-GB" sz="4300" dirty="0">
                <a:latin typeface="+mj-lt"/>
              </a:rPr>
              <a:t> in northwest Brooklyn with the best views of Manhattan. Home to Jane’s Carousel and Brooklyn Bridge Park as well as classic cobblestone streets, and right near historic and undiscovered Vinegar Hill, DUMBO is a classic destination that is also home to many celebrities in the Clocktower apartment building. DUMBO is home to many wonderful restaurants, such as the original Grimaldi’s pizzeria. One Girl Cookies is a must-visit down by the water before you go for a stroll through the park and catch </a:t>
            </a:r>
            <a:r>
              <a:rPr lang="en-GB" sz="4300" dirty="0" err="1">
                <a:latin typeface="+mj-lt"/>
              </a:rPr>
              <a:t>breathtaking</a:t>
            </a:r>
            <a:r>
              <a:rPr lang="en-GB" sz="4300" dirty="0">
                <a:latin typeface="+mj-lt"/>
              </a:rPr>
              <a:t> views of Manhattan. In the summer, movies are shown along the waterfront. Nearby </a:t>
            </a:r>
            <a:r>
              <a:rPr lang="en-GB" sz="4300" dirty="0" err="1">
                <a:latin typeface="+mj-lt"/>
              </a:rPr>
              <a:t>neighborhoods</a:t>
            </a:r>
            <a:r>
              <a:rPr lang="en-GB" sz="4300" dirty="0">
                <a:latin typeface="+mj-lt"/>
              </a:rPr>
              <a:t>: Brooklyn Heights, Cobble Hill, Downtown Brooklyn</a:t>
            </a:r>
          </a:p>
          <a:p>
            <a:pPr>
              <a:lnSpc>
                <a:spcPct val="90000"/>
              </a:lnSpc>
            </a:pPr>
            <a:r>
              <a:rPr lang="en-GB" sz="4300" b="1" dirty="0">
                <a:latin typeface="+mj-lt"/>
              </a:rPr>
              <a:t>Park Slope</a:t>
            </a:r>
            <a:r>
              <a:rPr lang="en-GB" sz="4300" dirty="0">
                <a:latin typeface="+mj-lt"/>
              </a:rPr>
              <a:t> is located on the hill leading up to Prospect Park, the largest park in Brooklyn. (Prospect Park was created by Frederick Olmsted and Calvert Vaux, who also created Central Park in Manhattan) Park Slope has been listed as one of the most desirable </a:t>
            </a:r>
            <a:r>
              <a:rPr lang="en-GB" sz="4300" dirty="0" err="1">
                <a:latin typeface="+mj-lt"/>
              </a:rPr>
              <a:t>neighborhoods</a:t>
            </a:r>
            <a:r>
              <a:rPr lang="en-GB" sz="4300" dirty="0">
                <a:latin typeface="+mj-lt"/>
              </a:rPr>
              <a:t> to live in because of its quiet streets, good restaurants, good schools, and proximity to the Brooklyn Museum, Botanical Gardens, Prospect Park, access to public transit, and more. Park Slope is known for its historic brownstones and flickering gas-powered lamps in front of them, and the tree-lined streets offer available free parking, and young families and professionals wander the thin historic sidewalks.</a:t>
            </a:r>
          </a:p>
          <a:p>
            <a:pPr>
              <a:lnSpc>
                <a:spcPct val="90000"/>
              </a:lnSpc>
            </a:pPr>
            <a:r>
              <a:rPr lang="en-GB" sz="4300" dirty="0">
                <a:latin typeface="+mj-lt"/>
              </a:rPr>
              <a:t>The data science team of a company </a:t>
            </a:r>
            <a:r>
              <a:rPr lang="en-GB" sz="4300">
                <a:latin typeface="+mj-lt"/>
              </a:rPr>
              <a:t>always must </a:t>
            </a:r>
            <a:r>
              <a:rPr lang="en-GB" sz="4300" dirty="0">
                <a:latin typeface="+mj-lt"/>
              </a:rPr>
              <a:t>work together with all the departments of the organization having to handle variables from different areas that is sometimes better managed by another department.</a:t>
            </a:r>
          </a:p>
          <a:p>
            <a:endParaRPr lang="en-GB" sz="2400" dirty="0"/>
          </a:p>
        </p:txBody>
      </p:sp>
    </p:spTree>
    <p:extLst>
      <p:ext uri="{BB962C8B-B14F-4D97-AF65-F5344CB8AC3E}">
        <p14:creationId xmlns:p14="http://schemas.microsoft.com/office/powerpoint/2010/main" val="174988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6D022571-5FFD-41CE-9B53-E9BFD93FA4F7}"/>
              </a:ext>
            </a:extLst>
          </p:cNvPr>
          <p:cNvSpPr>
            <a:spLocks noGrp="1"/>
          </p:cNvSpPr>
          <p:nvPr>
            <p:ph type="title"/>
          </p:nvPr>
        </p:nvSpPr>
        <p:spPr>
          <a:xfrm>
            <a:off x="492369" y="605896"/>
            <a:ext cx="3642309" cy="5646208"/>
          </a:xfrm>
        </p:spPr>
        <p:txBody>
          <a:bodyPr anchor="ctr">
            <a:normAutofit/>
          </a:bodyPr>
          <a:lstStyle/>
          <a:p>
            <a:r>
              <a:rPr lang="en-GB" sz="4400" b="1">
                <a:solidFill>
                  <a:srgbClr val="FFFFFF"/>
                </a:solidFill>
              </a:rPr>
              <a:t>Introduction: Business Problem</a:t>
            </a:r>
            <a:endParaRPr lang="en-GB" sz="4400">
              <a:solidFill>
                <a:srgbClr val="FFFFFF"/>
              </a:solidFill>
            </a:endParaRPr>
          </a:p>
        </p:txBody>
      </p:sp>
      <p:sp>
        <p:nvSpPr>
          <p:cNvPr id="3" name="Content Placeholder 2">
            <a:extLst>
              <a:ext uri="{FF2B5EF4-FFF2-40B4-BE49-F238E27FC236}">
                <a16:creationId xmlns:a16="http://schemas.microsoft.com/office/drawing/2014/main" id="{71695FAA-D5CF-459E-A104-C7745F83592F}"/>
              </a:ext>
            </a:extLst>
          </p:cNvPr>
          <p:cNvSpPr>
            <a:spLocks noGrp="1"/>
          </p:cNvSpPr>
          <p:nvPr>
            <p:ph idx="1"/>
          </p:nvPr>
        </p:nvSpPr>
        <p:spPr>
          <a:xfrm>
            <a:off x="5231958" y="605896"/>
            <a:ext cx="5923721" cy="5646208"/>
          </a:xfrm>
        </p:spPr>
        <p:txBody>
          <a:bodyPr anchor="ctr">
            <a:normAutofit/>
          </a:bodyPr>
          <a:lstStyle/>
          <a:p>
            <a:pPr>
              <a:lnSpc>
                <a:spcPct val="90000"/>
              </a:lnSpc>
            </a:pPr>
            <a:r>
              <a:rPr lang="en-GB" sz="1500" b="1" dirty="0">
                <a:latin typeface="+mj-lt"/>
              </a:rPr>
              <a:t>Aurora Coffee Shop</a:t>
            </a:r>
            <a:r>
              <a:rPr lang="en-GB" sz="1500" dirty="0">
                <a:latin typeface="+mj-lt"/>
              </a:rPr>
              <a:t> is a Chinese company that was founded in the city of Shanghai in 1992, its particular way of preparing coffee and its own recipes make it unique worldwide. Due to the economic growth it has had in recent times, its shareholders decided to open new shops outside of China.</a:t>
            </a:r>
          </a:p>
          <a:p>
            <a:pPr>
              <a:lnSpc>
                <a:spcPct val="90000"/>
              </a:lnSpc>
            </a:pPr>
            <a:r>
              <a:rPr lang="en-GB" sz="1500" dirty="0">
                <a:latin typeface="+mj-lt"/>
              </a:rPr>
              <a:t>They consider that the United States (New York City) is a market in which they can succeed.</a:t>
            </a:r>
          </a:p>
          <a:p>
            <a:pPr>
              <a:lnSpc>
                <a:spcPct val="90000"/>
              </a:lnSpc>
            </a:pPr>
            <a:r>
              <a:rPr lang="en-GB" sz="1500" dirty="0">
                <a:latin typeface="+mj-lt"/>
              </a:rPr>
              <a:t>After several meetings, they have decided to focus their attention on </a:t>
            </a:r>
            <a:r>
              <a:rPr lang="en-GB" sz="1500" b="1" dirty="0">
                <a:latin typeface="+mj-lt"/>
              </a:rPr>
              <a:t>Brooklyn</a:t>
            </a:r>
            <a:r>
              <a:rPr lang="en-GB" sz="1500" dirty="0">
                <a:latin typeface="+mj-lt"/>
              </a:rPr>
              <a:t> since this borough is known for its cultural, social, and ethnic diversity, an independent art scene, distinct </a:t>
            </a:r>
            <a:r>
              <a:rPr lang="en-GB" sz="1500" dirty="0" err="1">
                <a:latin typeface="+mj-lt"/>
              </a:rPr>
              <a:t>neighborhoods</a:t>
            </a:r>
            <a:r>
              <a:rPr lang="en-GB" sz="1500" dirty="0">
                <a:latin typeface="+mj-lt"/>
              </a:rPr>
              <a:t>, and a distinctive architectural heritage. Another influencing factor is that since 2010, Brooklyn has evolved into a thriving hub of entrepreneurship and high technology </a:t>
            </a:r>
            <a:r>
              <a:rPr lang="en-GB" sz="1500" dirty="0" err="1">
                <a:latin typeface="+mj-lt"/>
              </a:rPr>
              <a:t>startup</a:t>
            </a:r>
            <a:r>
              <a:rPr lang="en-GB" sz="1500" dirty="0">
                <a:latin typeface="+mj-lt"/>
              </a:rPr>
              <a:t> firms, and of postmodern art and design.</a:t>
            </a:r>
          </a:p>
          <a:p>
            <a:pPr>
              <a:lnSpc>
                <a:spcPct val="90000"/>
              </a:lnSpc>
            </a:pPr>
            <a:r>
              <a:rPr lang="en-GB" sz="1500" dirty="0">
                <a:latin typeface="+mj-lt"/>
              </a:rPr>
              <a:t>As part of the company's </a:t>
            </a:r>
            <a:r>
              <a:rPr lang="en-GB" sz="1500" b="1" dirty="0">
                <a:latin typeface="+mj-lt"/>
              </a:rPr>
              <a:t>Data Science team</a:t>
            </a:r>
            <a:r>
              <a:rPr lang="en-GB" sz="1500" dirty="0">
                <a:latin typeface="+mj-lt"/>
              </a:rPr>
              <a:t>, I was tasked with recommending the two best areas for setting up their 2 new shops:</a:t>
            </a:r>
          </a:p>
          <a:p>
            <a:pPr>
              <a:lnSpc>
                <a:spcPct val="90000"/>
              </a:lnSpc>
            </a:pPr>
            <a:r>
              <a:rPr lang="en-GB" sz="1500" dirty="0">
                <a:latin typeface="+mj-lt"/>
              </a:rPr>
              <a:t>1) In the area where the 1st or 2nd most common venue is Coffee Shops</a:t>
            </a:r>
          </a:p>
          <a:p>
            <a:pPr>
              <a:lnSpc>
                <a:spcPct val="90000"/>
              </a:lnSpc>
            </a:pPr>
            <a:r>
              <a:rPr lang="en-GB" sz="1500" dirty="0">
                <a:latin typeface="+mj-lt"/>
              </a:rPr>
              <a:t>2) In another area where the data science team deems appropriate (borough analysis's results)</a:t>
            </a:r>
          </a:p>
          <a:p>
            <a:pPr>
              <a:lnSpc>
                <a:spcPct val="90000"/>
              </a:lnSpc>
            </a:pPr>
            <a:endParaRPr lang="en-GB" sz="1500" dirty="0"/>
          </a:p>
        </p:txBody>
      </p:sp>
    </p:spTree>
    <p:extLst>
      <p:ext uri="{BB962C8B-B14F-4D97-AF65-F5344CB8AC3E}">
        <p14:creationId xmlns:p14="http://schemas.microsoft.com/office/powerpoint/2010/main" val="275021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9D870C-52D2-4E7D-BCD9-FD5773120179}"/>
              </a:ext>
            </a:extLst>
          </p:cNvPr>
          <p:cNvSpPr>
            <a:spLocks noGrp="1"/>
          </p:cNvSpPr>
          <p:nvPr>
            <p:ph type="title"/>
          </p:nvPr>
        </p:nvSpPr>
        <p:spPr>
          <a:xfrm>
            <a:off x="492369" y="605896"/>
            <a:ext cx="3642309" cy="5646208"/>
          </a:xfrm>
        </p:spPr>
        <p:txBody>
          <a:bodyPr anchor="ctr">
            <a:normAutofit/>
          </a:bodyPr>
          <a:lstStyle/>
          <a:p>
            <a:r>
              <a:rPr lang="en-GB" sz="4400" b="1">
                <a:solidFill>
                  <a:srgbClr val="FFFFFF"/>
                </a:solidFill>
              </a:rPr>
              <a:t>Data</a:t>
            </a:r>
            <a:br>
              <a:rPr lang="en-GB" sz="4400" b="1">
                <a:solidFill>
                  <a:srgbClr val="FFFFFF"/>
                </a:solidFill>
              </a:rPr>
            </a:br>
            <a:endParaRPr lang="en-GB" sz="4400">
              <a:solidFill>
                <a:srgbClr val="FFFFFF"/>
              </a:solidFill>
            </a:endParaRPr>
          </a:p>
        </p:txBody>
      </p:sp>
      <p:sp>
        <p:nvSpPr>
          <p:cNvPr id="3" name="Content Placeholder 2">
            <a:extLst>
              <a:ext uri="{FF2B5EF4-FFF2-40B4-BE49-F238E27FC236}">
                <a16:creationId xmlns:a16="http://schemas.microsoft.com/office/drawing/2014/main" id="{25698028-0323-447A-9ACF-C905D64EA21F}"/>
              </a:ext>
            </a:extLst>
          </p:cNvPr>
          <p:cNvSpPr>
            <a:spLocks noGrp="1"/>
          </p:cNvSpPr>
          <p:nvPr>
            <p:ph idx="1"/>
          </p:nvPr>
        </p:nvSpPr>
        <p:spPr>
          <a:xfrm>
            <a:off x="5231958" y="605896"/>
            <a:ext cx="5923721" cy="5646208"/>
          </a:xfrm>
        </p:spPr>
        <p:txBody>
          <a:bodyPr anchor="ctr">
            <a:normAutofit/>
          </a:bodyPr>
          <a:lstStyle/>
          <a:p>
            <a:pPr>
              <a:lnSpc>
                <a:spcPct val="90000"/>
              </a:lnSpc>
            </a:pPr>
            <a:r>
              <a:rPr lang="en-GB" sz="2400" b="1" u="sng" dirty="0">
                <a:latin typeface="+mj-lt"/>
              </a:rPr>
              <a:t>Based on definition of our problem, following are the factors addressed:</a:t>
            </a:r>
          </a:p>
          <a:p>
            <a:pPr>
              <a:lnSpc>
                <a:spcPct val="90000"/>
              </a:lnSpc>
            </a:pPr>
            <a:r>
              <a:rPr lang="en-GB" sz="2400" dirty="0">
                <a:latin typeface="+mj-lt"/>
              </a:rPr>
              <a:t>- Number of existing Coffee Shops in Brooklyn</a:t>
            </a:r>
          </a:p>
          <a:p>
            <a:pPr>
              <a:lnSpc>
                <a:spcPct val="90000"/>
              </a:lnSpc>
            </a:pPr>
            <a:r>
              <a:rPr lang="en-GB" sz="2400" dirty="0">
                <a:latin typeface="+mj-lt"/>
              </a:rPr>
              <a:t>- Most interested venues</a:t>
            </a:r>
          </a:p>
          <a:p>
            <a:pPr>
              <a:lnSpc>
                <a:spcPct val="90000"/>
              </a:lnSpc>
            </a:pPr>
            <a:r>
              <a:rPr lang="en-GB" sz="2400" b="1" u="sng" dirty="0">
                <a:latin typeface="+mj-lt"/>
              </a:rPr>
              <a:t>Following data sources will be needed to extract/generate the required information:</a:t>
            </a:r>
          </a:p>
          <a:p>
            <a:pPr>
              <a:lnSpc>
                <a:spcPct val="90000"/>
              </a:lnSpc>
            </a:pPr>
            <a:r>
              <a:rPr lang="en-GB" sz="2400" dirty="0">
                <a:latin typeface="+mj-lt"/>
              </a:rPr>
              <a:t>- NYC json file (</a:t>
            </a:r>
            <a:r>
              <a:rPr lang="en-GB" sz="2400" u="sng" dirty="0">
                <a:latin typeface="+mj-lt"/>
                <a:hlinkClick r:id="rId2"/>
              </a:rPr>
              <a:t>https://cocl.us/new_york_dataset</a:t>
            </a:r>
            <a:r>
              <a:rPr lang="en-GB" sz="2400" dirty="0">
                <a:latin typeface="+mj-lt"/>
              </a:rPr>
              <a:t>) containing features, names, coordinates, </a:t>
            </a:r>
            <a:r>
              <a:rPr lang="en-GB" sz="2400">
                <a:latin typeface="+mj-lt"/>
              </a:rPr>
              <a:t>neighborhoods</a:t>
            </a:r>
            <a:r>
              <a:rPr lang="en-GB" sz="2400" dirty="0">
                <a:latin typeface="+mj-lt"/>
              </a:rPr>
              <a:t>, boroughs and   geometric properties of those boroughs within NYC</a:t>
            </a:r>
          </a:p>
          <a:p>
            <a:pPr>
              <a:lnSpc>
                <a:spcPct val="90000"/>
              </a:lnSpc>
            </a:pPr>
            <a:r>
              <a:rPr lang="en-GB" sz="2400" dirty="0">
                <a:latin typeface="+mj-lt"/>
              </a:rPr>
              <a:t>- Foursquare API to get the most common venues of each </a:t>
            </a:r>
            <a:r>
              <a:rPr lang="en-GB" sz="2400" dirty="0" err="1">
                <a:latin typeface="+mj-lt"/>
              </a:rPr>
              <a:t>neihborhoods</a:t>
            </a:r>
            <a:r>
              <a:rPr lang="en-GB" sz="2400" dirty="0">
                <a:latin typeface="+mj-lt"/>
              </a:rPr>
              <a:t> in Brooklyn</a:t>
            </a:r>
          </a:p>
          <a:p>
            <a:pPr>
              <a:lnSpc>
                <a:spcPct val="90000"/>
              </a:lnSpc>
            </a:pPr>
            <a:endParaRPr lang="en-GB" sz="2400" dirty="0"/>
          </a:p>
        </p:txBody>
      </p:sp>
    </p:spTree>
    <p:extLst>
      <p:ext uri="{BB962C8B-B14F-4D97-AF65-F5344CB8AC3E}">
        <p14:creationId xmlns:p14="http://schemas.microsoft.com/office/powerpoint/2010/main" val="40669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A02D34-D4D3-4200-AF6A-000F0864662B}"/>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br>
              <a:rPr lang="en-GB" sz="4400" b="1" dirty="0">
                <a:solidFill>
                  <a:srgbClr val="FFFFFF"/>
                </a:solidFill>
              </a:rPr>
            </a:br>
            <a:endParaRPr lang="en-GB" sz="4400" dirty="0">
              <a:solidFill>
                <a:srgbClr val="FFFFFF"/>
              </a:solidFill>
            </a:endParaRPr>
          </a:p>
        </p:txBody>
      </p:sp>
      <p:sp>
        <p:nvSpPr>
          <p:cNvPr id="3" name="Content Placeholder 2">
            <a:extLst>
              <a:ext uri="{FF2B5EF4-FFF2-40B4-BE49-F238E27FC236}">
                <a16:creationId xmlns:a16="http://schemas.microsoft.com/office/drawing/2014/main" id="{DE474B8A-921F-444D-8096-790DF7477989}"/>
              </a:ext>
            </a:extLst>
          </p:cNvPr>
          <p:cNvSpPr>
            <a:spLocks noGrp="1"/>
          </p:cNvSpPr>
          <p:nvPr>
            <p:ph idx="1"/>
          </p:nvPr>
        </p:nvSpPr>
        <p:spPr>
          <a:xfrm>
            <a:off x="5231958" y="605896"/>
            <a:ext cx="5923721" cy="5646208"/>
          </a:xfrm>
        </p:spPr>
        <p:txBody>
          <a:bodyPr anchor="ctr">
            <a:normAutofit fontScale="85000" lnSpcReduction="20000"/>
          </a:bodyPr>
          <a:lstStyle/>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r>
              <a:rPr lang="en-GB" b="1" dirty="0">
                <a:latin typeface="+mj-lt"/>
              </a:rPr>
              <a:t>1- Download all the dependencies (</a:t>
            </a:r>
            <a:r>
              <a:rPr lang="en-GB" dirty="0">
                <a:latin typeface="+mj-lt"/>
              </a:rPr>
              <a:t>Their corresponding use has been documented within the comments of the code)</a:t>
            </a:r>
          </a:p>
          <a:p>
            <a:pPr>
              <a:lnSpc>
                <a:spcPct val="90000"/>
              </a:lnSpc>
            </a:pPr>
            <a:endParaRPr lang="en-GB" b="1" dirty="0">
              <a:latin typeface="+mj-lt"/>
            </a:endParaRPr>
          </a:p>
          <a:p>
            <a:pPr>
              <a:lnSpc>
                <a:spcPct val="90000"/>
              </a:lnSpc>
            </a:pPr>
            <a:r>
              <a:rPr lang="en-GB" b="1" dirty="0">
                <a:latin typeface="+mj-lt"/>
              </a:rPr>
              <a:t>2- A) Download and explore the dataset (</a:t>
            </a:r>
            <a:r>
              <a:rPr lang="en-GB" dirty="0">
                <a:latin typeface="+mj-lt"/>
              </a:rPr>
              <a:t>Using </a:t>
            </a:r>
            <a:r>
              <a:rPr lang="en-GB" dirty="0" err="1">
                <a:latin typeface="+mj-lt"/>
              </a:rPr>
              <a:t>wget</a:t>
            </a:r>
            <a:r>
              <a:rPr lang="en-GB" dirty="0">
                <a:latin typeface="+mj-lt"/>
              </a:rPr>
              <a:t> function to retrieve JSON File)</a:t>
            </a:r>
          </a:p>
          <a:p>
            <a:pPr>
              <a:lnSpc>
                <a:spcPct val="90000"/>
              </a:lnSpc>
            </a:pPr>
            <a:r>
              <a:rPr lang="en-GB" b="1" dirty="0">
                <a:latin typeface="+mj-lt"/>
              </a:rPr>
              <a:t>    B) Transform the data into a pandas </a:t>
            </a:r>
            <a:r>
              <a:rPr lang="en-GB" b="1" dirty="0" err="1">
                <a:latin typeface="+mj-lt"/>
              </a:rPr>
              <a:t>dataframe</a:t>
            </a:r>
            <a:r>
              <a:rPr lang="en-GB" b="1" dirty="0">
                <a:latin typeface="+mj-lt"/>
              </a:rPr>
              <a:t> (</a:t>
            </a:r>
            <a:r>
              <a:rPr lang="en-GB" dirty="0">
                <a:latin typeface="+mj-lt"/>
              </a:rPr>
              <a:t>Filling it  with data from NYC json file)</a:t>
            </a:r>
          </a:p>
          <a:p>
            <a:pPr>
              <a:lnSpc>
                <a:spcPct val="90000"/>
              </a:lnSpc>
            </a:pPr>
            <a:endParaRPr lang="en-GB" dirty="0">
              <a:latin typeface="+mj-lt"/>
            </a:endParaRPr>
          </a:p>
          <a:p>
            <a:pPr>
              <a:lnSpc>
                <a:spcPct val="90000"/>
              </a:lnSpc>
            </a:pPr>
            <a:r>
              <a:rPr lang="en-GB" b="1" dirty="0">
                <a:latin typeface="+mj-lt"/>
              </a:rPr>
              <a:t>3- A) Use </a:t>
            </a:r>
            <a:r>
              <a:rPr lang="en-GB" b="1" dirty="0" err="1">
                <a:latin typeface="+mj-lt"/>
              </a:rPr>
              <a:t>Geopy</a:t>
            </a:r>
            <a:r>
              <a:rPr lang="en-GB" b="1" dirty="0">
                <a:latin typeface="+mj-lt"/>
              </a:rPr>
              <a:t> library to get the latitude and longitude values of New York City</a:t>
            </a:r>
          </a:p>
          <a:p>
            <a:pPr>
              <a:lnSpc>
                <a:spcPct val="90000"/>
              </a:lnSpc>
            </a:pPr>
            <a:r>
              <a:rPr lang="en-GB" dirty="0">
                <a:latin typeface="+mj-lt"/>
              </a:rPr>
              <a:t>The geographical coordinates for NYC boroughs and neighbourhoods is extracted from the NYC json file.</a:t>
            </a:r>
          </a:p>
          <a:p>
            <a:pPr>
              <a:lnSpc>
                <a:spcPct val="90000"/>
              </a:lnSpc>
            </a:pPr>
            <a:r>
              <a:rPr lang="en-GB" dirty="0">
                <a:latin typeface="+mj-lt"/>
              </a:rPr>
              <a:t>We must do this step before the generation of a folium map.</a:t>
            </a:r>
          </a:p>
          <a:p>
            <a:pPr>
              <a:lnSpc>
                <a:spcPct val="90000"/>
              </a:lnSpc>
            </a:pPr>
            <a:r>
              <a:rPr lang="en-GB" dirty="0">
                <a:latin typeface="+mj-lt"/>
              </a:rPr>
              <a:t>The folium library allows for simple implementation of data visualisation via folium map.</a:t>
            </a:r>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dirty="0"/>
          </a:p>
        </p:txBody>
      </p:sp>
    </p:spTree>
    <p:extLst>
      <p:ext uri="{BB962C8B-B14F-4D97-AF65-F5344CB8AC3E}">
        <p14:creationId xmlns:p14="http://schemas.microsoft.com/office/powerpoint/2010/main" val="60970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114F8D-8F86-49F7-995D-1C6518ACEDB7}"/>
              </a:ext>
            </a:extLst>
          </p:cNvPr>
          <p:cNvSpPr>
            <a:spLocks noGrp="1"/>
          </p:cNvSpPr>
          <p:nvPr>
            <p:ph type="title"/>
          </p:nvPr>
        </p:nvSpPr>
        <p:spPr>
          <a:xfrm>
            <a:off x="643467" y="516835"/>
            <a:ext cx="3448259" cy="1666501"/>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83248D-46CA-4E18-893B-C183314859FA}"/>
              </a:ext>
            </a:extLst>
          </p:cNvPr>
          <p:cNvSpPr>
            <a:spLocks noGrp="1"/>
          </p:cNvSpPr>
          <p:nvPr>
            <p:ph idx="1"/>
          </p:nvPr>
        </p:nvSpPr>
        <p:spPr>
          <a:xfrm>
            <a:off x="643467" y="2546224"/>
            <a:ext cx="3448259" cy="3342747"/>
          </a:xfrm>
        </p:spPr>
        <p:txBody>
          <a:bodyPr>
            <a:normAutofit/>
          </a:bodyPr>
          <a:lstStyle/>
          <a:p>
            <a:pPr marL="0" indent="0">
              <a:buNone/>
            </a:pPr>
            <a:r>
              <a:rPr lang="en-GB" sz="1800" b="1" dirty="0">
                <a:solidFill>
                  <a:srgbClr val="FFFFFF"/>
                </a:solidFill>
              </a:rPr>
              <a:t>3- B) Create a map of New York with </a:t>
            </a:r>
            <a:r>
              <a:rPr lang="en-GB" sz="1800" b="1" dirty="0" err="1">
                <a:solidFill>
                  <a:srgbClr val="FFFFFF"/>
                </a:solidFill>
              </a:rPr>
              <a:t>neighborhoods</a:t>
            </a:r>
            <a:r>
              <a:rPr lang="en-GB" sz="1800" b="1" dirty="0">
                <a:solidFill>
                  <a:srgbClr val="FFFFFF"/>
                </a:solidFill>
              </a:rPr>
              <a:t> superimposed on top</a:t>
            </a: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p:txBody>
      </p:sp>
      <p:pic>
        <p:nvPicPr>
          <p:cNvPr id="4" name="Picture 3" descr="A picture containing text, map&#10;&#10;Description automatically generated">
            <a:extLst>
              <a:ext uri="{FF2B5EF4-FFF2-40B4-BE49-F238E27FC236}">
                <a16:creationId xmlns:a16="http://schemas.microsoft.com/office/drawing/2014/main" id="{642CFDE8-C0C6-4026-AC6C-250A48823A43}"/>
              </a:ext>
            </a:extLst>
          </p:cNvPr>
          <p:cNvPicPr>
            <a:picLocks noChangeAspect="1"/>
          </p:cNvPicPr>
          <p:nvPr/>
        </p:nvPicPr>
        <p:blipFill rotWithShape="1">
          <a:blip r:embed="rId2"/>
          <a:srcRect r="5200" b="-1"/>
          <a:stretch/>
        </p:blipFill>
        <p:spPr>
          <a:xfrm>
            <a:off x="4654296" y="10"/>
            <a:ext cx="7537703" cy="6857990"/>
          </a:xfrm>
          <a:prstGeom prst="rect">
            <a:avLst/>
          </a:prstGeom>
        </p:spPr>
      </p:pic>
    </p:spTree>
    <p:extLst>
      <p:ext uri="{BB962C8B-B14F-4D97-AF65-F5344CB8AC3E}">
        <p14:creationId xmlns:p14="http://schemas.microsoft.com/office/powerpoint/2010/main" val="38032435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604C1B-F512-4848-A06B-7B0802C8D34B}"/>
              </a:ext>
            </a:extLst>
          </p:cNvPr>
          <p:cNvSpPr>
            <a:spLocks noGrp="1"/>
          </p:cNvSpPr>
          <p:nvPr>
            <p:ph type="title"/>
          </p:nvPr>
        </p:nvSpPr>
        <p:spPr>
          <a:xfrm>
            <a:off x="492370" y="516836"/>
            <a:ext cx="3084844" cy="1961086"/>
          </a:xfrm>
        </p:spPr>
        <p:txBody>
          <a:bodyPr>
            <a:normAutofit/>
          </a:bodyPr>
          <a:lstStyle/>
          <a:p>
            <a:r>
              <a:rPr lang="en-GB" sz="4000" b="1">
                <a:solidFill>
                  <a:srgbClr val="FFFFFF"/>
                </a:solidFill>
              </a:rPr>
              <a:t>Methodology</a:t>
            </a:r>
            <a:endParaRPr lang="en-GB" sz="400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88962F-D581-42BB-84F6-384BEEA85C3D}"/>
              </a:ext>
            </a:extLst>
          </p:cNvPr>
          <p:cNvSpPr>
            <a:spLocks noGrp="1"/>
          </p:cNvSpPr>
          <p:nvPr>
            <p:ph idx="1"/>
          </p:nvPr>
        </p:nvSpPr>
        <p:spPr>
          <a:xfrm>
            <a:off x="571752" y="2799654"/>
            <a:ext cx="3005462" cy="3189665"/>
          </a:xfrm>
        </p:spPr>
        <p:txBody>
          <a:bodyPr>
            <a:normAutofit/>
          </a:bodyPr>
          <a:lstStyle/>
          <a:p>
            <a:r>
              <a:rPr lang="en-GB" sz="1800" b="1" dirty="0">
                <a:solidFill>
                  <a:srgbClr val="FFFFFF"/>
                </a:solidFill>
              </a:rPr>
              <a:t>3- C) The Data Science team wants to segment and cluster only the </a:t>
            </a:r>
            <a:r>
              <a:rPr lang="en-GB" sz="1800" b="1" dirty="0" err="1">
                <a:solidFill>
                  <a:srgbClr val="FFFFFF"/>
                </a:solidFill>
              </a:rPr>
              <a:t>neighborhoods</a:t>
            </a:r>
            <a:r>
              <a:rPr lang="en-GB" sz="1800" b="1" dirty="0">
                <a:solidFill>
                  <a:srgbClr val="FFFFFF"/>
                </a:solidFill>
              </a:rPr>
              <a:t> in </a:t>
            </a:r>
            <a:r>
              <a:rPr lang="en-GB" sz="1800" b="1" dirty="0" err="1">
                <a:solidFill>
                  <a:srgbClr val="FFFFFF"/>
                </a:solidFill>
              </a:rPr>
              <a:t>Brooklyn.We</a:t>
            </a:r>
            <a:r>
              <a:rPr lang="en-GB" sz="1800" b="1" dirty="0">
                <a:solidFill>
                  <a:srgbClr val="FFFFFF"/>
                </a:solidFill>
              </a:rPr>
              <a:t> sliced the original </a:t>
            </a:r>
            <a:r>
              <a:rPr lang="en-GB" sz="1800" b="1" dirty="0" err="1">
                <a:solidFill>
                  <a:srgbClr val="FFFFFF"/>
                </a:solidFill>
              </a:rPr>
              <a:t>dataframe</a:t>
            </a:r>
            <a:r>
              <a:rPr lang="en-GB" sz="1800" b="1" dirty="0">
                <a:solidFill>
                  <a:srgbClr val="FFFFFF"/>
                </a:solidFill>
              </a:rPr>
              <a:t> and created a new </a:t>
            </a:r>
            <a:r>
              <a:rPr lang="en-GB" sz="1800" b="1" dirty="0" err="1">
                <a:solidFill>
                  <a:srgbClr val="FFFFFF"/>
                </a:solidFill>
              </a:rPr>
              <a:t>dataframe</a:t>
            </a:r>
            <a:r>
              <a:rPr lang="en-GB" sz="1800" b="1" dirty="0">
                <a:solidFill>
                  <a:srgbClr val="FFFFFF"/>
                </a:solidFill>
              </a:rPr>
              <a:t> of the Brooklyn data</a:t>
            </a: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p:txBody>
      </p:sp>
      <p:pic>
        <p:nvPicPr>
          <p:cNvPr id="4" name="Picture 3">
            <a:extLst>
              <a:ext uri="{FF2B5EF4-FFF2-40B4-BE49-F238E27FC236}">
                <a16:creationId xmlns:a16="http://schemas.microsoft.com/office/drawing/2014/main" id="{CBC66D98-8BD9-41B5-A34D-52104A20A9C5}"/>
              </a:ext>
            </a:extLst>
          </p:cNvPr>
          <p:cNvPicPr>
            <a:picLocks noChangeAspect="1"/>
          </p:cNvPicPr>
          <p:nvPr/>
        </p:nvPicPr>
        <p:blipFill>
          <a:blip r:embed="rId2"/>
          <a:stretch>
            <a:fillRect/>
          </a:stretch>
        </p:blipFill>
        <p:spPr>
          <a:xfrm>
            <a:off x="4742017" y="1652229"/>
            <a:ext cx="6798082" cy="3553542"/>
          </a:xfrm>
          <a:prstGeom prst="rect">
            <a:avLst/>
          </a:prstGeom>
        </p:spPr>
      </p:pic>
    </p:spTree>
    <p:extLst>
      <p:ext uri="{BB962C8B-B14F-4D97-AF65-F5344CB8AC3E}">
        <p14:creationId xmlns:p14="http://schemas.microsoft.com/office/powerpoint/2010/main" val="272399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016882-ECFC-4140-B4F7-5AB879758C68}"/>
              </a:ext>
            </a:extLst>
          </p:cNvPr>
          <p:cNvSpPr>
            <a:spLocks noGrp="1"/>
          </p:cNvSpPr>
          <p:nvPr>
            <p:ph type="title"/>
          </p:nvPr>
        </p:nvSpPr>
        <p:spPr>
          <a:xfrm>
            <a:off x="643467" y="516835"/>
            <a:ext cx="3448259" cy="1666501"/>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BABD2E-8CBD-4C40-A0BA-702CF3CBC16F}"/>
              </a:ext>
            </a:extLst>
          </p:cNvPr>
          <p:cNvSpPr>
            <a:spLocks noGrp="1"/>
          </p:cNvSpPr>
          <p:nvPr>
            <p:ph idx="1"/>
          </p:nvPr>
        </p:nvSpPr>
        <p:spPr>
          <a:xfrm>
            <a:off x="643467" y="2546224"/>
            <a:ext cx="3448259" cy="3342747"/>
          </a:xfrm>
        </p:spPr>
        <p:txBody>
          <a:bodyPr>
            <a:normAutofit/>
          </a:bodyPr>
          <a:lstStyle/>
          <a:p>
            <a:r>
              <a:rPr lang="en-GB" b="1" dirty="0"/>
              <a:t>3- D)</a:t>
            </a:r>
            <a:r>
              <a:rPr lang="en-GB" sz="1800" b="1" dirty="0">
                <a:solidFill>
                  <a:srgbClr val="FFFFFF"/>
                </a:solidFill>
              </a:rPr>
              <a:t> Create a map of Brooklyn with </a:t>
            </a:r>
            <a:r>
              <a:rPr lang="en-GB" sz="1800" b="1" dirty="0" err="1">
                <a:solidFill>
                  <a:srgbClr val="FFFFFF"/>
                </a:solidFill>
              </a:rPr>
              <a:t>neighborhoods</a:t>
            </a:r>
            <a:r>
              <a:rPr lang="en-GB" sz="1800" b="1" dirty="0">
                <a:solidFill>
                  <a:srgbClr val="FFFFFF"/>
                </a:solidFill>
              </a:rPr>
              <a:t> superimposed on top</a:t>
            </a:r>
          </a:p>
          <a:p>
            <a:endParaRPr lang="en-GB" sz="1800" dirty="0">
              <a:solidFill>
                <a:srgbClr val="FFFFFF"/>
              </a:solidFill>
            </a:endParaRPr>
          </a:p>
        </p:txBody>
      </p:sp>
      <p:pic>
        <p:nvPicPr>
          <p:cNvPr id="4" name="Picture 3">
            <a:extLst>
              <a:ext uri="{FF2B5EF4-FFF2-40B4-BE49-F238E27FC236}">
                <a16:creationId xmlns:a16="http://schemas.microsoft.com/office/drawing/2014/main" id="{16B60D26-DA9C-44F6-A68C-790E6D86D09B}"/>
              </a:ext>
            </a:extLst>
          </p:cNvPr>
          <p:cNvPicPr>
            <a:picLocks noChangeAspect="1"/>
          </p:cNvPicPr>
          <p:nvPr/>
        </p:nvPicPr>
        <p:blipFill rotWithShape="1">
          <a:blip r:embed="rId2"/>
          <a:srcRect l="5509" r="9033" b="-2"/>
          <a:stretch/>
        </p:blipFill>
        <p:spPr>
          <a:xfrm>
            <a:off x="4654296" y="10"/>
            <a:ext cx="7537703" cy="6857990"/>
          </a:xfrm>
          <a:prstGeom prst="rect">
            <a:avLst/>
          </a:prstGeom>
        </p:spPr>
      </p:pic>
    </p:spTree>
    <p:extLst>
      <p:ext uri="{BB962C8B-B14F-4D97-AF65-F5344CB8AC3E}">
        <p14:creationId xmlns:p14="http://schemas.microsoft.com/office/powerpoint/2010/main" val="37093857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C56140-F41B-45D5-A23B-F44A0CD11877}"/>
              </a:ext>
            </a:extLst>
          </p:cNvPr>
          <p:cNvSpPr>
            <a:spLocks noGrp="1"/>
          </p:cNvSpPr>
          <p:nvPr>
            <p:ph type="title"/>
          </p:nvPr>
        </p:nvSpPr>
        <p:spPr>
          <a:xfrm>
            <a:off x="492370" y="516836"/>
            <a:ext cx="3084844" cy="1961086"/>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73B8B3-56A0-41E4-BF88-CE46201A69BF}"/>
              </a:ext>
            </a:extLst>
          </p:cNvPr>
          <p:cNvSpPr>
            <a:spLocks noGrp="1"/>
          </p:cNvSpPr>
          <p:nvPr>
            <p:ph idx="1"/>
          </p:nvPr>
        </p:nvSpPr>
        <p:spPr>
          <a:xfrm>
            <a:off x="571752" y="2799654"/>
            <a:ext cx="3005462" cy="3189665"/>
          </a:xfrm>
        </p:spPr>
        <p:txBody>
          <a:bodyPr>
            <a:normAutofit/>
          </a:bodyPr>
          <a:lstStyle/>
          <a:p>
            <a:pPr>
              <a:lnSpc>
                <a:spcPct val="90000"/>
              </a:lnSpc>
            </a:pPr>
            <a:r>
              <a:rPr lang="en-GB" sz="1200" b="1" dirty="0">
                <a:solidFill>
                  <a:srgbClr val="FFFFFF"/>
                </a:solidFill>
              </a:rPr>
              <a:t>4- Foursquare API</a:t>
            </a:r>
          </a:p>
          <a:p>
            <a:pPr>
              <a:lnSpc>
                <a:spcPct val="90000"/>
              </a:lnSpc>
            </a:pPr>
            <a:r>
              <a:rPr lang="en-GB" sz="1200" dirty="0">
                <a:solidFill>
                  <a:srgbClr val="FFFFFF"/>
                </a:solidFill>
              </a:rPr>
              <a:t>Foursquare is a technology company that built a massive dataset of a accurate location data.</a:t>
            </a:r>
          </a:p>
          <a:p>
            <a:pPr>
              <a:lnSpc>
                <a:spcPct val="90000"/>
              </a:lnSpc>
            </a:pPr>
            <a:r>
              <a:rPr lang="en-GB" sz="1200" dirty="0">
                <a:solidFill>
                  <a:srgbClr val="FFFFFF"/>
                </a:solidFill>
              </a:rPr>
              <a:t>Foursquare powers location data for Apple maps, Uber, Snapchat and many others.</a:t>
            </a:r>
          </a:p>
          <a:p>
            <a:pPr>
              <a:lnSpc>
                <a:spcPct val="90000"/>
              </a:lnSpc>
            </a:pPr>
            <a:r>
              <a:rPr lang="en-GB" sz="1200" dirty="0">
                <a:solidFill>
                  <a:srgbClr val="FFFFFF"/>
                </a:solidFill>
              </a:rPr>
              <a:t>Their API and location data are currently being used by over 100.000 developers.</a:t>
            </a:r>
          </a:p>
          <a:p>
            <a:pPr>
              <a:lnSpc>
                <a:spcPct val="90000"/>
              </a:lnSpc>
            </a:pPr>
            <a:r>
              <a:rPr lang="en-GB" sz="1200" dirty="0">
                <a:solidFill>
                  <a:srgbClr val="FFFFFF"/>
                </a:solidFill>
              </a:rPr>
              <a:t>URL: </a:t>
            </a:r>
            <a:r>
              <a:rPr lang="en-GB" sz="1200" u="sng" dirty="0">
                <a:solidFill>
                  <a:srgbClr val="FFFFFF"/>
                </a:solidFill>
                <a:hlinkClick r:id="rId2"/>
              </a:rPr>
              <a:t>Foursquare</a:t>
            </a:r>
            <a:endParaRPr lang="en-GB" sz="1200" dirty="0">
              <a:solidFill>
                <a:srgbClr val="FFFFFF"/>
              </a:solidFill>
            </a:endParaRPr>
          </a:p>
          <a:p>
            <a:pPr>
              <a:lnSpc>
                <a:spcPct val="90000"/>
              </a:lnSpc>
            </a:pPr>
            <a:r>
              <a:rPr lang="en-GB" sz="1200" dirty="0">
                <a:solidFill>
                  <a:srgbClr val="FFFFFF"/>
                </a:solidFill>
              </a:rPr>
              <a:t>The calls return information that allow us to explore all the </a:t>
            </a:r>
            <a:r>
              <a:rPr lang="en-GB" sz="1200" dirty="0" err="1">
                <a:solidFill>
                  <a:srgbClr val="FFFFFF"/>
                </a:solidFill>
              </a:rPr>
              <a:t>neighborhoods</a:t>
            </a:r>
            <a:r>
              <a:rPr lang="en-GB" sz="1200" dirty="0">
                <a:solidFill>
                  <a:srgbClr val="FFFFFF"/>
                </a:solidFill>
              </a:rPr>
              <a:t> in Brooklyn and get the number of venues per each neighbourhood:</a:t>
            </a:r>
          </a:p>
          <a:p>
            <a:pPr>
              <a:lnSpc>
                <a:spcPct val="90000"/>
              </a:lnSpc>
            </a:pPr>
            <a:endParaRPr lang="en-GB" sz="1100" dirty="0">
              <a:solidFill>
                <a:srgbClr val="FFFFFF"/>
              </a:solidFill>
            </a:endParaRPr>
          </a:p>
          <a:p>
            <a:pPr>
              <a:lnSpc>
                <a:spcPct val="90000"/>
              </a:lnSpc>
            </a:pPr>
            <a:endParaRPr lang="en-GB" sz="1100" b="1" dirty="0">
              <a:solidFill>
                <a:srgbClr val="FFFFFF"/>
              </a:solidFill>
            </a:endParaRPr>
          </a:p>
          <a:p>
            <a:pPr>
              <a:lnSpc>
                <a:spcPct val="90000"/>
              </a:lnSpc>
            </a:pPr>
            <a:endParaRPr lang="en-GB" sz="1100" dirty="0">
              <a:solidFill>
                <a:srgbClr val="FFFFFF"/>
              </a:solidFill>
            </a:endParaRPr>
          </a:p>
        </p:txBody>
      </p:sp>
      <p:pic>
        <p:nvPicPr>
          <p:cNvPr id="4" name="Picture 3">
            <a:extLst>
              <a:ext uri="{FF2B5EF4-FFF2-40B4-BE49-F238E27FC236}">
                <a16:creationId xmlns:a16="http://schemas.microsoft.com/office/drawing/2014/main" id="{26E2E1B0-06CF-44F1-B6F2-70BBE23344A4}"/>
              </a:ext>
            </a:extLst>
          </p:cNvPr>
          <p:cNvPicPr>
            <a:picLocks noChangeAspect="1"/>
          </p:cNvPicPr>
          <p:nvPr/>
        </p:nvPicPr>
        <p:blipFill>
          <a:blip r:embed="rId3"/>
          <a:stretch>
            <a:fillRect/>
          </a:stretch>
        </p:blipFill>
        <p:spPr>
          <a:xfrm>
            <a:off x="4059935" y="1393371"/>
            <a:ext cx="8126380" cy="4238172"/>
          </a:xfrm>
          <a:prstGeom prst="rect">
            <a:avLst/>
          </a:prstGeom>
        </p:spPr>
      </p:pic>
    </p:spTree>
    <p:extLst>
      <p:ext uri="{BB962C8B-B14F-4D97-AF65-F5344CB8AC3E}">
        <p14:creationId xmlns:p14="http://schemas.microsoft.com/office/powerpoint/2010/main" val="63644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0F33F7-B707-4586-AA90-31E4925A65E5}"/>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endParaRPr lang="en-GB" sz="4400" dirty="0">
              <a:solidFill>
                <a:srgbClr val="FFFFFF"/>
              </a:solidFill>
            </a:endParaRPr>
          </a:p>
        </p:txBody>
      </p:sp>
      <p:sp>
        <p:nvSpPr>
          <p:cNvPr id="3" name="Content Placeholder 2">
            <a:extLst>
              <a:ext uri="{FF2B5EF4-FFF2-40B4-BE49-F238E27FC236}">
                <a16:creationId xmlns:a16="http://schemas.microsoft.com/office/drawing/2014/main" id="{457F3613-0E7C-49D8-B6EB-58BEA8B27768}"/>
              </a:ext>
            </a:extLst>
          </p:cNvPr>
          <p:cNvSpPr>
            <a:spLocks noGrp="1"/>
          </p:cNvSpPr>
          <p:nvPr>
            <p:ph idx="1"/>
          </p:nvPr>
        </p:nvSpPr>
        <p:spPr>
          <a:xfrm>
            <a:off x="5231958" y="116115"/>
            <a:ext cx="6843928" cy="6618514"/>
          </a:xfrm>
        </p:spPr>
        <p:txBody>
          <a:bodyPr anchor="ctr">
            <a:normAutofit/>
          </a:bodyPr>
          <a:lstStyle/>
          <a:p>
            <a:pPr marL="0" indent="0">
              <a:buNone/>
            </a:pPr>
            <a:r>
              <a:rPr lang="en-GB" b="1" dirty="0">
                <a:latin typeface="+mj-lt"/>
              </a:rPr>
              <a:t>  5- A) </a:t>
            </a:r>
            <a:r>
              <a:rPr lang="en-GB" b="1" dirty="0" err="1">
                <a:latin typeface="+mj-lt"/>
              </a:rPr>
              <a:t>Analyze</a:t>
            </a:r>
            <a:r>
              <a:rPr lang="en-GB" b="1" dirty="0">
                <a:latin typeface="+mj-lt"/>
              </a:rPr>
              <a:t> each </a:t>
            </a:r>
            <a:r>
              <a:rPr lang="en-GB" b="1" dirty="0" err="1">
                <a:latin typeface="+mj-lt"/>
              </a:rPr>
              <a:t>neighborhood</a:t>
            </a:r>
            <a:endParaRPr lang="en-GB" b="1" dirty="0">
              <a:latin typeface="+mj-lt"/>
            </a:endParaRPr>
          </a:p>
          <a:p>
            <a:r>
              <a:rPr lang="en-GB" dirty="0">
                <a:latin typeface="+mj-lt"/>
              </a:rPr>
              <a:t>k-means clustering algorithm only functions with numerical values:</a:t>
            </a:r>
          </a:p>
          <a:p>
            <a:r>
              <a:rPr lang="en-GB" dirty="0">
                <a:latin typeface="+mj-lt"/>
              </a:rPr>
              <a:t>The venue categories are not numerical values. This implies that venue categories need to be converted into numerical values.</a:t>
            </a:r>
          </a:p>
          <a:p>
            <a:r>
              <a:rPr lang="en-GB" dirty="0">
                <a:latin typeface="+mj-lt"/>
              </a:rPr>
              <a:t>Machine Learning applied :One-Hot Encoding, that quantifies categorical data.</a:t>
            </a:r>
          </a:p>
          <a:p>
            <a:r>
              <a:rPr lang="en-GB" b="1" dirty="0">
                <a:latin typeface="+mj-lt"/>
              </a:rPr>
              <a:t>5- B) Print each </a:t>
            </a:r>
            <a:r>
              <a:rPr lang="en-GB" b="1" dirty="0" err="1">
                <a:latin typeface="+mj-lt"/>
              </a:rPr>
              <a:t>neighborhood</a:t>
            </a:r>
            <a:r>
              <a:rPr lang="en-GB" b="1" dirty="0">
                <a:latin typeface="+mj-lt"/>
              </a:rPr>
              <a:t> along with the top 5 most common venues</a:t>
            </a:r>
          </a:p>
          <a:p>
            <a:r>
              <a:rPr lang="en-GB" dirty="0">
                <a:latin typeface="+mj-lt"/>
              </a:rPr>
              <a:t>The output is a </a:t>
            </a:r>
            <a:r>
              <a:rPr lang="en-GB" dirty="0" err="1">
                <a:latin typeface="+mj-lt"/>
              </a:rPr>
              <a:t>dataframe</a:t>
            </a:r>
            <a:r>
              <a:rPr lang="en-GB" dirty="0">
                <a:latin typeface="+mj-lt"/>
              </a:rPr>
              <a:t> containing neighbourhoods and their corresponding degrees of most common venues.</a:t>
            </a:r>
          </a:p>
          <a:p>
            <a:r>
              <a:rPr lang="en-GB" sz="1400" dirty="0"/>
              <a:t>Examples:</a:t>
            </a:r>
          </a:p>
          <a:p>
            <a:endParaRPr lang="en-GB" sz="2400" dirty="0"/>
          </a:p>
        </p:txBody>
      </p:sp>
      <p:pic>
        <p:nvPicPr>
          <p:cNvPr id="4" name="Picture 3">
            <a:extLst>
              <a:ext uri="{FF2B5EF4-FFF2-40B4-BE49-F238E27FC236}">
                <a16:creationId xmlns:a16="http://schemas.microsoft.com/office/drawing/2014/main" id="{C1B1D22E-ECC4-4B69-9993-AA0D9F6BB30A}"/>
              </a:ext>
            </a:extLst>
          </p:cNvPr>
          <p:cNvPicPr>
            <a:picLocks noChangeAspect="1"/>
          </p:cNvPicPr>
          <p:nvPr/>
        </p:nvPicPr>
        <p:blipFill>
          <a:blip r:embed="rId2"/>
          <a:stretch>
            <a:fillRect/>
          </a:stretch>
        </p:blipFill>
        <p:spPr>
          <a:xfrm>
            <a:off x="5705715" y="5592158"/>
            <a:ext cx="4514850" cy="1095375"/>
          </a:xfrm>
          <a:prstGeom prst="rect">
            <a:avLst/>
          </a:prstGeom>
        </p:spPr>
      </p:pic>
    </p:spTree>
    <p:extLst>
      <p:ext uri="{BB962C8B-B14F-4D97-AF65-F5344CB8AC3E}">
        <p14:creationId xmlns:p14="http://schemas.microsoft.com/office/powerpoint/2010/main" val="203820512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161</TotalTime>
  <Words>1006</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RetrospectVTI</vt:lpstr>
      <vt:lpstr>Capstone Project - The Battle of Neighborhoods Author: Nicolás Sacco </vt:lpstr>
      <vt:lpstr>Introduction: Business Problem</vt:lpstr>
      <vt:lpstr>Data </vt:lpstr>
      <vt:lpstr>Methodology </vt:lpstr>
      <vt:lpstr>Methodology</vt:lpstr>
      <vt:lpstr>Methodology</vt:lpstr>
      <vt:lpstr>Methodology</vt:lpstr>
      <vt:lpstr>Methodology</vt:lpstr>
      <vt:lpstr>Methodology</vt:lpstr>
      <vt:lpstr>Methodology</vt:lpstr>
      <vt:lpstr>Methodology</vt:lpstr>
      <vt:lpstr>Methodology</vt:lpstr>
      <vt:lpstr>Results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Nicolas Sacco</dc:creator>
  <cp:lastModifiedBy>Nicolas Sacco</cp:lastModifiedBy>
  <cp:revision>28</cp:revision>
  <dcterms:created xsi:type="dcterms:W3CDTF">2019-09-15T10:50:09Z</dcterms:created>
  <dcterms:modified xsi:type="dcterms:W3CDTF">2019-09-15T16:37:28Z</dcterms:modified>
</cp:coreProperties>
</file>