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8" r:id="rId3"/>
    <p:sldId id="259" r:id="rId4"/>
    <p:sldId id="256" r:id="rId5"/>
    <p:sldId id="260" r:id="rId6"/>
    <p:sldId id="261" r:id="rId7"/>
    <p:sldId id="262" r:id="rId8"/>
    <p:sldId id="263" r:id="rId9"/>
    <p:sldId id="264" r:id="rId10"/>
    <p:sldId id="265" r:id="rId11"/>
    <p:sldId id="266" r:id="rId12"/>
    <p:sldId id="267" r:id="rId13"/>
    <p:sldId id="268" r:id="rId14"/>
    <p:sldId id="270" r:id="rId15"/>
    <p:sldId id="271" r:id="rId16"/>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66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A38BD822-581F-41C3-8C86-B20BDEC84BFA}" type="datetimeFigureOut">
              <a:rPr lang="es-AR" smtClean="0"/>
              <a:pPr/>
              <a:t>14/11/2017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BFAB2C8-5685-4C8C-9B99-CCB5CC8F2B77}"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A38BD822-581F-41C3-8C86-B20BDEC84BFA}" type="datetimeFigureOut">
              <a:rPr lang="es-AR" smtClean="0"/>
              <a:pPr/>
              <a:t>14/11/2017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BFAB2C8-5685-4C8C-9B99-CCB5CC8F2B77}"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A38BD822-581F-41C3-8C86-B20BDEC84BFA}" type="datetimeFigureOut">
              <a:rPr lang="es-AR" smtClean="0"/>
              <a:pPr/>
              <a:t>14/11/2017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BFAB2C8-5685-4C8C-9B99-CCB5CC8F2B77}"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A38BD822-581F-41C3-8C86-B20BDEC84BFA}" type="datetimeFigureOut">
              <a:rPr lang="es-AR" smtClean="0"/>
              <a:pPr/>
              <a:t>14/11/2017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BFAB2C8-5685-4C8C-9B99-CCB5CC8F2B77}"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38BD822-581F-41C3-8C86-B20BDEC84BFA}" type="datetimeFigureOut">
              <a:rPr lang="es-AR" smtClean="0"/>
              <a:pPr/>
              <a:t>14/11/2017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BFAB2C8-5685-4C8C-9B99-CCB5CC8F2B77}"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A38BD822-581F-41C3-8C86-B20BDEC84BFA}" type="datetimeFigureOut">
              <a:rPr lang="es-AR" smtClean="0"/>
              <a:pPr/>
              <a:t>14/11/2017</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1BFAB2C8-5685-4C8C-9B99-CCB5CC8F2B77}"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A38BD822-581F-41C3-8C86-B20BDEC84BFA}" type="datetimeFigureOut">
              <a:rPr lang="es-AR" smtClean="0"/>
              <a:pPr/>
              <a:t>14/11/2017</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1BFAB2C8-5685-4C8C-9B99-CCB5CC8F2B77}"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A38BD822-581F-41C3-8C86-B20BDEC84BFA}" type="datetimeFigureOut">
              <a:rPr lang="es-AR" smtClean="0"/>
              <a:pPr/>
              <a:t>14/11/2017</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1BFAB2C8-5685-4C8C-9B99-CCB5CC8F2B77}"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38BD822-581F-41C3-8C86-B20BDEC84BFA}" type="datetimeFigureOut">
              <a:rPr lang="es-AR" smtClean="0"/>
              <a:pPr/>
              <a:t>14/11/2017</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1BFAB2C8-5685-4C8C-9B99-CCB5CC8F2B77}"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38BD822-581F-41C3-8C86-B20BDEC84BFA}" type="datetimeFigureOut">
              <a:rPr lang="es-AR" smtClean="0"/>
              <a:pPr/>
              <a:t>14/11/2017</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1BFAB2C8-5685-4C8C-9B99-CCB5CC8F2B77}"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38BD822-581F-41C3-8C86-B20BDEC84BFA}" type="datetimeFigureOut">
              <a:rPr lang="es-AR" smtClean="0"/>
              <a:pPr/>
              <a:t>14/11/2017</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1BFAB2C8-5685-4C8C-9B99-CCB5CC8F2B77}"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BD822-581F-41C3-8C86-B20BDEC84BFA}" type="datetimeFigureOut">
              <a:rPr lang="es-AR" smtClean="0"/>
              <a:pPr/>
              <a:t>14/11/2017</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AB2C8-5685-4C8C-9B99-CCB5CC8F2B77}"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55576" y="2564904"/>
            <a:ext cx="7920880" cy="2880320"/>
          </a:xfrm>
        </p:spPr>
        <p:style>
          <a:lnRef idx="0">
            <a:schemeClr val="accent6"/>
          </a:lnRef>
          <a:fillRef idx="3">
            <a:schemeClr val="accent6"/>
          </a:fillRef>
          <a:effectRef idx="3">
            <a:schemeClr val="accent6"/>
          </a:effectRef>
          <a:fontRef idx="minor">
            <a:schemeClr val="lt1"/>
          </a:fontRef>
        </p:style>
        <p:txBody>
          <a:bodyPr>
            <a:normAutofit/>
          </a:bodyPr>
          <a:lstStyle/>
          <a:p>
            <a:pPr>
              <a:buNone/>
            </a:pPr>
            <a:r>
              <a:rPr lang="es-AR" b="1" dirty="0" smtClean="0"/>
              <a:t>Conceptos:</a:t>
            </a:r>
          </a:p>
          <a:p>
            <a:pPr>
              <a:buFont typeface="Wingdings" pitchFamily="2" charset="2"/>
              <a:buChar char="ü"/>
            </a:pPr>
            <a:r>
              <a:rPr lang="es-AR" sz="2800" b="1" dirty="0" smtClean="0"/>
              <a:t>Clase y Funciones Finales</a:t>
            </a:r>
          </a:p>
          <a:p>
            <a:pPr>
              <a:buFont typeface="Wingdings" pitchFamily="2" charset="2"/>
              <a:buChar char="ü"/>
            </a:pPr>
            <a:r>
              <a:rPr lang="es-AR" sz="2800" b="1" dirty="0" smtClean="0"/>
              <a:t>Clases Abstractas</a:t>
            </a:r>
          </a:p>
          <a:p>
            <a:pPr>
              <a:buFont typeface="Wingdings" pitchFamily="2" charset="2"/>
              <a:buChar char="ü"/>
            </a:pPr>
            <a:r>
              <a:rPr lang="es-AR" sz="2800" b="1" dirty="0" smtClean="0"/>
              <a:t>Interfaces</a:t>
            </a:r>
          </a:p>
          <a:p>
            <a:pPr>
              <a:buFont typeface="Wingdings" pitchFamily="2" charset="2"/>
              <a:buChar char="ü"/>
            </a:pPr>
            <a:r>
              <a:rPr lang="es-AR" sz="2800" b="1" dirty="0" smtClean="0"/>
              <a:t>Diferencias entre Interfaces y Clases Abstractas</a:t>
            </a:r>
            <a:endParaRPr lang="es-AR" sz="2800" b="1" dirty="0"/>
          </a:p>
        </p:txBody>
      </p:sp>
      <p:sp>
        <p:nvSpPr>
          <p:cNvPr id="4" name="3 CuadroTexto"/>
          <p:cNvSpPr txBox="1"/>
          <p:nvPr/>
        </p:nvSpPr>
        <p:spPr>
          <a:xfrm>
            <a:off x="539552" y="404664"/>
            <a:ext cx="8280920" cy="584775"/>
          </a:xfrm>
          <a:prstGeom prst="rect">
            <a:avLst/>
          </a:prstGeom>
          <a:noFill/>
        </p:spPr>
        <p:txBody>
          <a:bodyPr wrap="square" rtlCol="0">
            <a:spAutoFit/>
          </a:bodyPr>
          <a:lstStyle/>
          <a:p>
            <a:pPr algn="ctr"/>
            <a:r>
              <a:rPr lang="es-AR" sz="3200" b="1" dirty="0" smtClean="0">
                <a:solidFill>
                  <a:schemeClr val="bg1"/>
                </a:solidFill>
              </a:rPr>
              <a:t>2018</a:t>
            </a:r>
            <a:endParaRPr lang="es-AR" sz="32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260648"/>
            <a:ext cx="7704856" cy="648072"/>
          </a:xfrm>
        </p:spPr>
        <p:style>
          <a:lnRef idx="0">
            <a:schemeClr val="accent6"/>
          </a:lnRef>
          <a:fillRef idx="3">
            <a:schemeClr val="accent6"/>
          </a:fillRef>
          <a:effectRef idx="3">
            <a:schemeClr val="accent6"/>
          </a:effectRef>
          <a:fontRef idx="minor">
            <a:schemeClr val="lt1"/>
          </a:fontRef>
        </p:style>
        <p:txBody>
          <a:bodyPr>
            <a:noAutofit/>
          </a:bodyPr>
          <a:lstStyle/>
          <a:p>
            <a:r>
              <a:rPr lang="es-AR" sz="3600" b="1" dirty="0" smtClean="0"/>
              <a:t>Herencia simple</a:t>
            </a:r>
            <a:endParaRPr lang="es-AR" sz="3600" b="1" dirty="0"/>
          </a:p>
        </p:txBody>
      </p:sp>
      <p:sp>
        <p:nvSpPr>
          <p:cNvPr id="3" name="2 Subtítulo"/>
          <p:cNvSpPr>
            <a:spLocks noGrp="1"/>
          </p:cNvSpPr>
          <p:nvPr>
            <p:ph type="subTitle" idx="1"/>
          </p:nvPr>
        </p:nvSpPr>
        <p:spPr>
          <a:xfrm>
            <a:off x="251520" y="1412776"/>
            <a:ext cx="8712968" cy="5256584"/>
          </a:xfrm>
        </p:spPr>
        <p:txBody>
          <a:bodyPr>
            <a:noAutofit/>
          </a:bodyPr>
          <a:lstStyle/>
          <a:p>
            <a:pPr algn="just"/>
            <a:r>
              <a:rPr lang="es-AR" sz="2000" dirty="0" smtClean="0">
                <a:solidFill>
                  <a:schemeClr val="tx1"/>
                </a:solidFill>
              </a:rPr>
              <a:t>Creamos una clase abstracta denominada </a:t>
            </a:r>
            <a:r>
              <a:rPr lang="es-AR" sz="2000" i="1" dirty="0" smtClean="0">
                <a:solidFill>
                  <a:schemeClr val="tx1"/>
                </a:solidFill>
              </a:rPr>
              <a:t>Animal</a:t>
            </a:r>
            <a:r>
              <a:rPr lang="es-AR" sz="2000" dirty="0" smtClean="0">
                <a:solidFill>
                  <a:schemeClr val="tx1"/>
                </a:solidFill>
              </a:rPr>
              <a:t> de la cual deriva las clases </a:t>
            </a:r>
            <a:r>
              <a:rPr lang="es-AR" sz="2000" i="1" dirty="0" smtClean="0">
                <a:solidFill>
                  <a:schemeClr val="tx1"/>
                </a:solidFill>
              </a:rPr>
              <a:t>Gato</a:t>
            </a:r>
            <a:r>
              <a:rPr lang="es-AR" sz="2000" dirty="0" smtClean="0">
                <a:solidFill>
                  <a:schemeClr val="tx1"/>
                </a:solidFill>
              </a:rPr>
              <a:t> y </a:t>
            </a:r>
            <a:r>
              <a:rPr lang="es-AR" sz="2000" i="1" dirty="0" smtClean="0">
                <a:solidFill>
                  <a:schemeClr val="tx1"/>
                </a:solidFill>
              </a:rPr>
              <a:t>Perro</a:t>
            </a:r>
            <a:r>
              <a:rPr lang="es-AR" sz="2000" dirty="0" smtClean="0">
                <a:solidFill>
                  <a:schemeClr val="tx1"/>
                </a:solidFill>
              </a:rPr>
              <a:t>. Ambas clases redefinen la función </a:t>
            </a:r>
            <a:r>
              <a:rPr lang="es-AR" sz="2000" i="1" dirty="0" smtClean="0">
                <a:solidFill>
                  <a:schemeClr val="tx1"/>
                </a:solidFill>
              </a:rPr>
              <a:t>habla</a:t>
            </a:r>
            <a:r>
              <a:rPr lang="es-AR" sz="2000" dirty="0" smtClean="0">
                <a:solidFill>
                  <a:schemeClr val="tx1"/>
                </a:solidFill>
              </a:rPr>
              <a:t> declarada abstracta en la clase base </a:t>
            </a:r>
            <a:r>
              <a:rPr lang="es-AR" sz="2000" i="1" dirty="0" smtClean="0">
                <a:solidFill>
                  <a:schemeClr val="tx1"/>
                </a:solidFill>
              </a:rPr>
              <a:t>Animal</a:t>
            </a:r>
            <a:r>
              <a:rPr lang="es-AR" sz="2000" dirty="0" smtClean="0">
                <a:solidFill>
                  <a:schemeClr val="tx1"/>
                </a:solidFill>
              </a:rPr>
              <a:t>.</a:t>
            </a:r>
          </a:p>
          <a:p>
            <a:pPr algn="just"/>
            <a:endParaRPr lang="es-AR" sz="1600" dirty="0" smtClean="0">
              <a:solidFill>
                <a:schemeClr val="tx1"/>
              </a:solidFill>
            </a:endParaRPr>
          </a:p>
          <a:p>
            <a:pPr algn="just"/>
            <a:r>
              <a:rPr lang="es-AR" sz="1600" dirty="0" err="1" smtClean="0">
                <a:solidFill>
                  <a:schemeClr val="tx1"/>
                </a:solidFill>
              </a:rPr>
              <a:t>public</a:t>
            </a:r>
            <a:r>
              <a:rPr lang="es-AR" sz="1600" dirty="0" smtClean="0">
                <a:solidFill>
                  <a:schemeClr val="tx1"/>
                </a:solidFill>
              </a:rPr>
              <a:t> </a:t>
            </a:r>
            <a:r>
              <a:rPr lang="es-AR" sz="1600" dirty="0" err="1" smtClean="0">
                <a:solidFill>
                  <a:schemeClr val="tx1"/>
                </a:solidFill>
              </a:rPr>
              <a:t>abstract</a:t>
            </a:r>
            <a:r>
              <a:rPr lang="es-AR" sz="1600" dirty="0" smtClean="0">
                <a:solidFill>
                  <a:schemeClr val="tx1"/>
                </a:solidFill>
              </a:rPr>
              <a:t> </a:t>
            </a:r>
            <a:r>
              <a:rPr lang="es-AR" sz="1600" dirty="0" err="1" smtClean="0">
                <a:solidFill>
                  <a:schemeClr val="tx1"/>
                </a:solidFill>
              </a:rPr>
              <a:t>class</a:t>
            </a:r>
            <a:r>
              <a:rPr lang="es-AR" sz="1600" dirty="0" smtClean="0">
                <a:solidFill>
                  <a:schemeClr val="tx1"/>
                </a:solidFill>
              </a:rPr>
              <a:t> </a:t>
            </a:r>
            <a:r>
              <a:rPr lang="es-AR" sz="1600" b="1" dirty="0" smtClean="0">
                <a:solidFill>
                  <a:schemeClr val="tx1"/>
                </a:solidFill>
              </a:rPr>
              <a:t>Animal</a:t>
            </a:r>
            <a:r>
              <a:rPr lang="es-AR" sz="1600" dirty="0" smtClean="0">
                <a:solidFill>
                  <a:schemeClr val="tx1"/>
                </a:solidFill>
              </a:rPr>
              <a:t> { </a:t>
            </a:r>
          </a:p>
          <a:p>
            <a:pPr algn="just"/>
            <a:r>
              <a:rPr lang="es-AR" sz="1600" dirty="0">
                <a:solidFill>
                  <a:schemeClr val="tx1"/>
                </a:solidFill>
              </a:rPr>
              <a:t> </a:t>
            </a:r>
            <a:r>
              <a:rPr lang="es-AR" sz="1600" dirty="0" smtClean="0">
                <a:solidFill>
                  <a:schemeClr val="tx1"/>
                </a:solidFill>
              </a:rPr>
              <a:t>      </a:t>
            </a:r>
            <a:r>
              <a:rPr lang="es-AR" sz="1600" dirty="0" err="1" smtClean="0">
                <a:solidFill>
                  <a:schemeClr val="tx1"/>
                </a:solidFill>
              </a:rPr>
              <a:t>public</a:t>
            </a:r>
            <a:r>
              <a:rPr lang="es-AR" sz="1600" dirty="0" smtClean="0">
                <a:solidFill>
                  <a:schemeClr val="tx1"/>
                </a:solidFill>
              </a:rPr>
              <a:t> </a:t>
            </a:r>
            <a:r>
              <a:rPr lang="es-AR" sz="1600" dirty="0" err="1" smtClean="0">
                <a:solidFill>
                  <a:schemeClr val="tx1"/>
                </a:solidFill>
              </a:rPr>
              <a:t>abstract</a:t>
            </a:r>
            <a:r>
              <a:rPr lang="es-AR" sz="1600" dirty="0" smtClean="0">
                <a:solidFill>
                  <a:schemeClr val="tx1"/>
                </a:solidFill>
              </a:rPr>
              <a:t> </a:t>
            </a:r>
            <a:r>
              <a:rPr lang="es-AR" sz="1600" dirty="0" err="1" smtClean="0">
                <a:solidFill>
                  <a:schemeClr val="tx1"/>
                </a:solidFill>
              </a:rPr>
              <a:t>void</a:t>
            </a:r>
            <a:r>
              <a:rPr lang="es-AR" sz="1600" dirty="0" smtClean="0">
                <a:solidFill>
                  <a:schemeClr val="tx1"/>
                </a:solidFill>
              </a:rPr>
              <a:t> habla(); </a:t>
            </a:r>
          </a:p>
          <a:p>
            <a:pPr algn="just"/>
            <a:r>
              <a:rPr lang="es-AR" sz="1600" dirty="0" smtClean="0">
                <a:solidFill>
                  <a:schemeClr val="tx1"/>
                </a:solidFill>
              </a:rPr>
              <a:t>}</a:t>
            </a:r>
          </a:p>
          <a:p>
            <a:pPr algn="just"/>
            <a:r>
              <a:rPr lang="es-AR" sz="1600" dirty="0" err="1" smtClean="0">
                <a:solidFill>
                  <a:schemeClr val="tx1"/>
                </a:solidFill>
              </a:rPr>
              <a:t>class</a:t>
            </a:r>
            <a:r>
              <a:rPr lang="es-AR" sz="1600" dirty="0" smtClean="0">
                <a:solidFill>
                  <a:schemeClr val="tx1"/>
                </a:solidFill>
              </a:rPr>
              <a:t> Perro </a:t>
            </a:r>
            <a:r>
              <a:rPr lang="es-AR" sz="1600" b="1" dirty="0" err="1" smtClean="0">
                <a:solidFill>
                  <a:schemeClr val="tx1"/>
                </a:solidFill>
              </a:rPr>
              <a:t>extends</a:t>
            </a:r>
            <a:r>
              <a:rPr lang="es-AR" sz="1600" dirty="0" smtClean="0">
                <a:solidFill>
                  <a:schemeClr val="tx1"/>
                </a:solidFill>
              </a:rPr>
              <a:t> Animal{</a:t>
            </a:r>
          </a:p>
          <a:p>
            <a:pPr algn="just"/>
            <a:r>
              <a:rPr lang="es-AR" sz="1600" dirty="0">
                <a:solidFill>
                  <a:schemeClr val="tx1"/>
                </a:solidFill>
              </a:rPr>
              <a:t> </a:t>
            </a:r>
            <a:r>
              <a:rPr lang="es-AR" sz="1600" dirty="0" smtClean="0">
                <a:solidFill>
                  <a:schemeClr val="tx1"/>
                </a:solidFill>
              </a:rPr>
              <a:t>     </a:t>
            </a:r>
            <a:r>
              <a:rPr lang="es-AR" sz="1600" dirty="0" err="1" smtClean="0">
                <a:solidFill>
                  <a:schemeClr val="tx1"/>
                </a:solidFill>
              </a:rPr>
              <a:t>public</a:t>
            </a:r>
            <a:r>
              <a:rPr lang="es-AR" sz="1600" dirty="0" smtClean="0">
                <a:solidFill>
                  <a:schemeClr val="tx1"/>
                </a:solidFill>
              </a:rPr>
              <a:t> </a:t>
            </a:r>
            <a:r>
              <a:rPr lang="es-AR" sz="1600" dirty="0" err="1" smtClean="0">
                <a:solidFill>
                  <a:schemeClr val="tx1"/>
                </a:solidFill>
              </a:rPr>
              <a:t>void</a:t>
            </a:r>
            <a:r>
              <a:rPr lang="es-AR" sz="1600" dirty="0" smtClean="0">
                <a:solidFill>
                  <a:schemeClr val="tx1"/>
                </a:solidFill>
              </a:rPr>
              <a:t> habla(){ </a:t>
            </a:r>
          </a:p>
          <a:p>
            <a:pPr algn="just"/>
            <a:r>
              <a:rPr lang="es-AR" sz="1600" dirty="0">
                <a:solidFill>
                  <a:schemeClr val="tx1"/>
                </a:solidFill>
              </a:rPr>
              <a:t>	</a:t>
            </a:r>
            <a:r>
              <a:rPr lang="es-AR" sz="1600" dirty="0" err="1" smtClean="0">
                <a:solidFill>
                  <a:schemeClr val="tx1"/>
                </a:solidFill>
              </a:rPr>
              <a:t>System.out.println</a:t>
            </a:r>
            <a:r>
              <a:rPr lang="es-AR" sz="1600" dirty="0" smtClean="0">
                <a:solidFill>
                  <a:schemeClr val="tx1"/>
                </a:solidFill>
              </a:rPr>
              <a:t>("¡Guau!"); </a:t>
            </a:r>
          </a:p>
          <a:p>
            <a:pPr algn="just"/>
            <a:r>
              <a:rPr lang="es-AR" sz="1600" dirty="0">
                <a:solidFill>
                  <a:schemeClr val="tx1"/>
                </a:solidFill>
              </a:rPr>
              <a:t> </a:t>
            </a:r>
            <a:r>
              <a:rPr lang="es-AR" sz="1600" dirty="0" smtClean="0">
                <a:solidFill>
                  <a:schemeClr val="tx1"/>
                </a:solidFill>
              </a:rPr>
              <a:t>    } </a:t>
            </a:r>
          </a:p>
          <a:p>
            <a:pPr algn="just"/>
            <a:r>
              <a:rPr lang="es-AR" sz="1600" dirty="0" smtClean="0">
                <a:solidFill>
                  <a:schemeClr val="tx1"/>
                </a:solidFill>
              </a:rPr>
              <a:t>} </a:t>
            </a:r>
          </a:p>
          <a:p>
            <a:pPr algn="just"/>
            <a:r>
              <a:rPr lang="es-AR" sz="1600" dirty="0" err="1" smtClean="0">
                <a:solidFill>
                  <a:schemeClr val="tx1"/>
                </a:solidFill>
              </a:rPr>
              <a:t>class</a:t>
            </a:r>
            <a:r>
              <a:rPr lang="es-AR" sz="1600" dirty="0" smtClean="0">
                <a:solidFill>
                  <a:schemeClr val="tx1"/>
                </a:solidFill>
              </a:rPr>
              <a:t> Gato</a:t>
            </a:r>
            <a:r>
              <a:rPr lang="es-AR" sz="1600" b="1" dirty="0" smtClean="0">
                <a:solidFill>
                  <a:schemeClr val="tx1"/>
                </a:solidFill>
              </a:rPr>
              <a:t> </a:t>
            </a:r>
            <a:r>
              <a:rPr lang="es-AR" sz="1600" b="1" dirty="0" err="1" smtClean="0">
                <a:solidFill>
                  <a:schemeClr val="tx1"/>
                </a:solidFill>
              </a:rPr>
              <a:t>extends</a:t>
            </a:r>
            <a:r>
              <a:rPr lang="es-AR" sz="1600" b="1" dirty="0" smtClean="0">
                <a:solidFill>
                  <a:schemeClr val="tx1"/>
                </a:solidFill>
              </a:rPr>
              <a:t> </a:t>
            </a:r>
            <a:r>
              <a:rPr lang="es-AR" sz="1600" dirty="0" smtClean="0">
                <a:solidFill>
                  <a:schemeClr val="tx1"/>
                </a:solidFill>
              </a:rPr>
              <a:t>Animal{ </a:t>
            </a:r>
          </a:p>
          <a:p>
            <a:pPr algn="just"/>
            <a:r>
              <a:rPr lang="es-AR" sz="1600" dirty="0" smtClean="0">
                <a:solidFill>
                  <a:schemeClr val="tx1"/>
                </a:solidFill>
              </a:rPr>
              <a:t>       </a:t>
            </a:r>
            <a:r>
              <a:rPr lang="es-AR" sz="1600" dirty="0" err="1" smtClean="0">
                <a:solidFill>
                  <a:schemeClr val="tx1"/>
                </a:solidFill>
              </a:rPr>
              <a:t>public</a:t>
            </a:r>
            <a:r>
              <a:rPr lang="es-AR" sz="1600" dirty="0" smtClean="0">
                <a:solidFill>
                  <a:schemeClr val="tx1"/>
                </a:solidFill>
              </a:rPr>
              <a:t> </a:t>
            </a:r>
            <a:r>
              <a:rPr lang="es-AR" sz="1600" dirty="0" err="1" smtClean="0">
                <a:solidFill>
                  <a:schemeClr val="tx1"/>
                </a:solidFill>
              </a:rPr>
              <a:t>void</a:t>
            </a:r>
            <a:r>
              <a:rPr lang="es-AR" sz="1600" dirty="0" smtClean="0">
                <a:solidFill>
                  <a:schemeClr val="tx1"/>
                </a:solidFill>
              </a:rPr>
              <a:t> habla(){</a:t>
            </a:r>
          </a:p>
          <a:p>
            <a:pPr algn="just"/>
            <a:r>
              <a:rPr lang="es-AR" sz="1600" dirty="0">
                <a:solidFill>
                  <a:schemeClr val="tx1"/>
                </a:solidFill>
              </a:rPr>
              <a:t> </a:t>
            </a:r>
            <a:r>
              <a:rPr lang="es-AR" sz="1600" dirty="0" smtClean="0">
                <a:solidFill>
                  <a:schemeClr val="tx1"/>
                </a:solidFill>
              </a:rPr>
              <a:t>           </a:t>
            </a:r>
            <a:r>
              <a:rPr lang="es-AR" sz="1600" dirty="0" err="1" smtClean="0">
                <a:solidFill>
                  <a:schemeClr val="tx1"/>
                </a:solidFill>
              </a:rPr>
              <a:t>System.out.println</a:t>
            </a:r>
            <a:r>
              <a:rPr lang="es-AR" sz="1600" dirty="0" smtClean="0">
                <a:solidFill>
                  <a:schemeClr val="tx1"/>
                </a:solidFill>
              </a:rPr>
              <a:t>("¡Miau!"); </a:t>
            </a:r>
          </a:p>
          <a:p>
            <a:pPr algn="just"/>
            <a:r>
              <a:rPr lang="es-AR" sz="1600" dirty="0" smtClean="0">
                <a:solidFill>
                  <a:schemeClr val="tx1"/>
                </a:solidFill>
              </a:rPr>
              <a:t>      } </a:t>
            </a:r>
          </a:p>
          <a:p>
            <a:pPr algn="just"/>
            <a:r>
              <a:rPr lang="es-AR" sz="1600" dirty="0" smtClean="0">
                <a:solidFill>
                  <a:schemeClr val="tx1"/>
                </a:solidFill>
              </a:rPr>
              <a:t>}</a:t>
            </a:r>
            <a:endParaRPr lang="es-AR" sz="20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260648"/>
            <a:ext cx="7704856" cy="648072"/>
          </a:xfrm>
        </p:spPr>
        <p:style>
          <a:lnRef idx="0">
            <a:schemeClr val="accent6"/>
          </a:lnRef>
          <a:fillRef idx="3">
            <a:schemeClr val="accent6"/>
          </a:fillRef>
          <a:effectRef idx="3">
            <a:schemeClr val="accent6"/>
          </a:effectRef>
          <a:fontRef idx="minor">
            <a:schemeClr val="lt1"/>
          </a:fontRef>
        </p:style>
        <p:txBody>
          <a:bodyPr>
            <a:noAutofit/>
          </a:bodyPr>
          <a:lstStyle/>
          <a:p>
            <a:r>
              <a:rPr lang="es-AR" sz="3600" b="1" dirty="0" smtClean="0"/>
              <a:t>Herencia simple</a:t>
            </a:r>
            <a:endParaRPr lang="es-AR" sz="3600" b="1" dirty="0"/>
          </a:p>
        </p:txBody>
      </p:sp>
      <p:sp>
        <p:nvSpPr>
          <p:cNvPr id="3" name="2 Subtítulo"/>
          <p:cNvSpPr>
            <a:spLocks noGrp="1"/>
          </p:cNvSpPr>
          <p:nvPr>
            <p:ph type="subTitle" idx="1"/>
          </p:nvPr>
        </p:nvSpPr>
        <p:spPr>
          <a:xfrm>
            <a:off x="179512" y="1124744"/>
            <a:ext cx="8712968" cy="5544616"/>
          </a:xfrm>
        </p:spPr>
        <p:txBody>
          <a:bodyPr>
            <a:noAutofit/>
          </a:bodyPr>
          <a:lstStyle/>
          <a:p>
            <a:pPr algn="just"/>
            <a:r>
              <a:rPr lang="es-AR" sz="1800" dirty="0" smtClean="0">
                <a:solidFill>
                  <a:schemeClr val="tx1"/>
                </a:solidFill>
              </a:rPr>
              <a:t>El polimorfismo nos permite pasar la referencia a un objeto de la clase </a:t>
            </a:r>
            <a:r>
              <a:rPr lang="es-AR" sz="1800" i="1" dirty="0" smtClean="0">
                <a:solidFill>
                  <a:schemeClr val="tx1"/>
                </a:solidFill>
              </a:rPr>
              <a:t>Gato</a:t>
            </a:r>
            <a:r>
              <a:rPr lang="es-AR" sz="1800" dirty="0" smtClean="0">
                <a:solidFill>
                  <a:schemeClr val="tx1"/>
                </a:solidFill>
              </a:rPr>
              <a:t> a una función </a:t>
            </a:r>
            <a:r>
              <a:rPr lang="es-AR" sz="1800" i="1" dirty="0" err="1" smtClean="0">
                <a:solidFill>
                  <a:schemeClr val="tx1"/>
                </a:solidFill>
              </a:rPr>
              <a:t>hazleHablar</a:t>
            </a:r>
            <a:r>
              <a:rPr lang="es-AR" sz="1800" dirty="0" smtClean="0">
                <a:solidFill>
                  <a:schemeClr val="tx1"/>
                </a:solidFill>
              </a:rPr>
              <a:t> que conoce al objeto por su clase base </a:t>
            </a:r>
            <a:r>
              <a:rPr lang="es-AR" sz="1800" i="1" dirty="0" smtClean="0">
                <a:solidFill>
                  <a:schemeClr val="tx1"/>
                </a:solidFill>
              </a:rPr>
              <a:t>Animal.</a:t>
            </a:r>
            <a:endParaRPr lang="es-AR" sz="1800" dirty="0" smtClean="0">
              <a:solidFill>
                <a:schemeClr val="tx1"/>
              </a:solidFill>
            </a:endParaRPr>
          </a:p>
          <a:p>
            <a:pPr algn="just"/>
            <a:endParaRPr lang="es-AR" sz="1600" dirty="0" smtClean="0">
              <a:solidFill>
                <a:schemeClr val="tx1"/>
              </a:solidFill>
            </a:endParaRPr>
          </a:p>
          <a:p>
            <a:pPr algn="just"/>
            <a:r>
              <a:rPr lang="es-AR" sz="1600" dirty="0" err="1" smtClean="0">
                <a:solidFill>
                  <a:schemeClr val="tx1"/>
                </a:solidFill>
              </a:rPr>
              <a:t>public</a:t>
            </a:r>
            <a:r>
              <a:rPr lang="es-AR" sz="1600" dirty="0" smtClean="0">
                <a:solidFill>
                  <a:schemeClr val="tx1"/>
                </a:solidFill>
              </a:rPr>
              <a:t> </a:t>
            </a:r>
            <a:r>
              <a:rPr lang="es-AR" sz="1600" dirty="0" err="1" smtClean="0">
                <a:solidFill>
                  <a:schemeClr val="tx1"/>
                </a:solidFill>
              </a:rPr>
              <a:t>class</a:t>
            </a:r>
            <a:r>
              <a:rPr lang="es-AR" sz="1600" dirty="0" smtClean="0">
                <a:solidFill>
                  <a:schemeClr val="tx1"/>
                </a:solidFill>
              </a:rPr>
              <a:t> </a:t>
            </a:r>
            <a:r>
              <a:rPr lang="es-AR" sz="1600" dirty="0" err="1" smtClean="0">
                <a:solidFill>
                  <a:schemeClr val="tx1"/>
                </a:solidFill>
              </a:rPr>
              <a:t>PoliApp</a:t>
            </a:r>
            <a:r>
              <a:rPr lang="es-AR" sz="1600" dirty="0" smtClean="0">
                <a:solidFill>
                  <a:schemeClr val="tx1"/>
                </a:solidFill>
              </a:rPr>
              <a:t> { </a:t>
            </a:r>
          </a:p>
          <a:p>
            <a:pPr algn="just"/>
            <a:r>
              <a:rPr lang="es-AR" sz="1600" dirty="0" smtClean="0">
                <a:solidFill>
                  <a:schemeClr val="tx1"/>
                </a:solidFill>
              </a:rPr>
              <a:t>       </a:t>
            </a:r>
            <a:r>
              <a:rPr lang="es-AR" sz="1600" dirty="0" err="1" smtClean="0">
                <a:solidFill>
                  <a:schemeClr val="tx1"/>
                </a:solidFill>
              </a:rPr>
              <a:t>public</a:t>
            </a:r>
            <a:r>
              <a:rPr lang="es-AR" sz="1600" dirty="0" smtClean="0">
                <a:solidFill>
                  <a:schemeClr val="tx1"/>
                </a:solidFill>
              </a:rPr>
              <a:t> </a:t>
            </a:r>
            <a:r>
              <a:rPr lang="es-AR" sz="1600" dirty="0" err="1" smtClean="0">
                <a:solidFill>
                  <a:schemeClr val="tx1"/>
                </a:solidFill>
              </a:rPr>
              <a:t>static</a:t>
            </a:r>
            <a:r>
              <a:rPr lang="es-AR" sz="1600" dirty="0" smtClean="0">
                <a:solidFill>
                  <a:schemeClr val="tx1"/>
                </a:solidFill>
              </a:rPr>
              <a:t> </a:t>
            </a:r>
            <a:r>
              <a:rPr lang="es-AR" sz="1600" dirty="0" err="1" smtClean="0">
                <a:solidFill>
                  <a:schemeClr val="tx1"/>
                </a:solidFill>
              </a:rPr>
              <a:t>void</a:t>
            </a:r>
            <a:r>
              <a:rPr lang="es-AR" sz="1600" dirty="0" smtClean="0">
                <a:solidFill>
                  <a:schemeClr val="tx1"/>
                </a:solidFill>
              </a:rPr>
              <a:t> </a:t>
            </a:r>
            <a:r>
              <a:rPr lang="es-AR" sz="1600" dirty="0" err="1" smtClean="0">
                <a:solidFill>
                  <a:schemeClr val="tx1"/>
                </a:solidFill>
              </a:rPr>
              <a:t>main</a:t>
            </a:r>
            <a:r>
              <a:rPr lang="es-AR" sz="1600" dirty="0" smtClean="0">
                <a:solidFill>
                  <a:schemeClr val="tx1"/>
                </a:solidFill>
              </a:rPr>
              <a:t>(</a:t>
            </a:r>
            <a:r>
              <a:rPr lang="es-AR" sz="1600" dirty="0" err="1" smtClean="0">
                <a:solidFill>
                  <a:schemeClr val="tx1"/>
                </a:solidFill>
              </a:rPr>
              <a:t>String</a:t>
            </a:r>
            <a:r>
              <a:rPr lang="es-AR" sz="1600" dirty="0" smtClean="0">
                <a:solidFill>
                  <a:schemeClr val="tx1"/>
                </a:solidFill>
              </a:rPr>
              <a:t>[] </a:t>
            </a:r>
            <a:r>
              <a:rPr lang="es-AR" sz="1600" dirty="0" err="1" smtClean="0">
                <a:solidFill>
                  <a:schemeClr val="tx1"/>
                </a:solidFill>
              </a:rPr>
              <a:t>args</a:t>
            </a:r>
            <a:r>
              <a:rPr lang="es-AR" sz="1600" dirty="0" smtClean="0">
                <a:solidFill>
                  <a:schemeClr val="tx1"/>
                </a:solidFill>
              </a:rPr>
              <a:t>) {</a:t>
            </a:r>
          </a:p>
          <a:p>
            <a:pPr algn="just"/>
            <a:r>
              <a:rPr lang="es-AR" sz="1600" dirty="0">
                <a:solidFill>
                  <a:schemeClr val="tx1"/>
                </a:solidFill>
              </a:rPr>
              <a:t> </a:t>
            </a:r>
            <a:r>
              <a:rPr lang="es-AR" sz="1600" dirty="0" smtClean="0">
                <a:solidFill>
                  <a:schemeClr val="tx1"/>
                </a:solidFill>
              </a:rPr>
              <a:t>           Gato </a:t>
            </a:r>
            <a:r>
              <a:rPr lang="es-AR" sz="1600" dirty="0" err="1" smtClean="0">
                <a:solidFill>
                  <a:schemeClr val="tx1"/>
                </a:solidFill>
              </a:rPr>
              <a:t>gato</a:t>
            </a:r>
            <a:r>
              <a:rPr lang="es-AR" sz="1600" dirty="0" smtClean="0">
                <a:solidFill>
                  <a:schemeClr val="tx1"/>
                </a:solidFill>
              </a:rPr>
              <a:t>=new Gato(); </a:t>
            </a:r>
          </a:p>
          <a:p>
            <a:pPr algn="just"/>
            <a:r>
              <a:rPr lang="es-AR" sz="1600" dirty="0">
                <a:solidFill>
                  <a:schemeClr val="tx1"/>
                </a:solidFill>
              </a:rPr>
              <a:t> </a:t>
            </a:r>
            <a:r>
              <a:rPr lang="es-AR" sz="1600" dirty="0" smtClean="0">
                <a:solidFill>
                  <a:schemeClr val="tx1"/>
                </a:solidFill>
              </a:rPr>
              <a:t>           </a:t>
            </a:r>
            <a:r>
              <a:rPr lang="es-AR" sz="1600" dirty="0" err="1" smtClean="0">
                <a:solidFill>
                  <a:schemeClr val="tx1"/>
                </a:solidFill>
              </a:rPr>
              <a:t>hazleHablar</a:t>
            </a:r>
            <a:r>
              <a:rPr lang="es-AR" sz="1600" dirty="0" smtClean="0">
                <a:solidFill>
                  <a:schemeClr val="tx1"/>
                </a:solidFill>
              </a:rPr>
              <a:t>(gato); </a:t>
            </a:r>
          </a:p>
          <a:p>
            <a:pPr algn="just"/>
            <a:r>
              <a:rPr lang="es-AR" sz="1600" dirty="0" smtClean="0">
                <a:solidFill>
                  <a:schemeClr val="tx1"/>
                </a:solidFill>
              </a:rPr>
              <a:t>       }</a:t>
            </a:r>
          </a:p>
          <a:p>
            <a:pPr algn="just"/>
            <a:r>
              <a:rPr lang="es-AR" sz="1600" dirty="0" smtClean="0">
                <a:solidFill>
                  <a:schemeClr val="tx1"/>
                </a:solidFill>
              </a:rPr>
              <a:t>       </a:t>
            </a:r>
            <a:r>
              <a:rPr lang="es-AR" sz="1600" dirty="0" err="1" smtClean="0">
                <a:solidFill>
                  <a:schemeClr val="tx1"/>
                </a:solidFill>
              </a:rPr>
              <a:t>static</a:t>
            </a:r>
            <a:r>
              <a:rPr lang="es-AR" sz="1600" dirty="0" smtClean="0">
                <a:solidFill>
                  <a:schemeClr val="tx1"/>
                </a:solidFill>
              </a:rPr>
              <a:t> </a:t>
            </a:r>
            <a:r>
              <a:rPr lang="es-AR" sz="1600" dirty="0" err="1" smtClean="0">
                <a:solidFill>
                  <a:schemeClr val="tx1"/>
                </a:solidFill>
              </a:rPr>
              <a:t>void</a:t>
            </a:r>
            <a:r>
              <a:rPr lang="es-AR" sz="1600" dirty="0" smtClean="0">
                <a:solidFill>
                  <a:schemeClr val="tx1"/>
                </a:solidFill>
              </a:rPr>
              <a:t> </a:t>
            </a:r>
            <a:r>
              <a:rPr lang="es-AR" sz="1600" dirty="0" err="1" smtClean="0">
                <a:solidFill>
                  <a:schemeClr val="tx1"/>
                </a:solidFill>
              </a:rPr>
              <a:t>hazleHablar</a:t>
            </a:r>
            <a:r>
              <a:rPr lang="es-AR" sz="1600" dirty="0" smtClean="0">
                <a:solidFill>
                  <a:schemeClr val="tx1"/>
                </a:solidFill>
              </a:rPr>
              <a:t>(</a:t>
            </a:r>
            <a:r>
              <a:rPr lang="es-AR" sz="1600" b="1" dirty="0" smtClean="0">
                <a:solidFill>
                  <a:schemeClr val="tx1"/>
                </a:solidFill>
              </a:rPr>
              <a:t>Animal</a:t>
            </a:r>
            <a:r>
              <a:rPr lang="es-AR" sz="1600" dirty="0" smtClean="0">
                <a:solidFill>
                  <a:schemeClr val="tx1"/>
                </a:solidFill>
              </a:rPr>
              <a:t> sujeto){ </a:t>
            </a:r>
          </a:p>
          <a:p>
            <a:pPr algn="just"/>
            <a:r>
              <a:rPr lang="es-AR" sz="1600" dirty="0">
                <a:solidFill>
                  <a:schemeClr val="tx1"/>
                </a:solidFill>
              </a:rPr>
              <a:t> </a:t>
            </a:r>
            <a:r>
              <a:rPr lang="es-AR" sz="1600" dirty="0" smtClean="0">
                <a:solidFill>
                  <a:schemeClr val="tx1"/>
                </a:solidFill>
              </a:rPr>
              <a:t>           </a:t>
            </a:r>
            <a:r>
              <a:rPr lang="es-AR" sz="1600" dirty="0" err="1" smtClean="0">
                <a:solidFill>
                  <a:schemeClr val="tx1"/>
                </a:solidFill>
              </a:rPr>
              <a:t>sujeto.habla</a:t>
            </a:r>
            <a:r>
              <a:rPr lang="es-AR" sz="1600" dirty="0" smtClean="0">
                <a:solidFill>
                  <a:schemeClr val="tx1"/>
                </a:solidFill>
              </a:rPr>
              <a:t>(); </a:t>
            </a:r>
          </a:p>
          <a:p>
            <a:pPr algn="just"/>
            <a:r>
              <a:rPr lang="es-AR" sz="1600" dirty="0" smtClean="0">
                <a:solidFill>
                  <a:schemeClr val="tx1"/>
                </a:solidFill>
              </a:rPr>
              <a:t>       } </a:t>
            </a:r>
          </a:p>
          <a:p>
            <a:pPr algn="just"/>
            <a:r>
              <a:rPr lang="es-AR" sz="1600" dirty="0" smtClean="0">
                <a:solidFill>
                  <a:schemeClr val="tx1"/>
                </a:solidFill>
              </a:rPr>
              <a:t>}</a:t>
            </a:r>
          </a:p>
          <a:p>
            <a:pPr algn="just"/>
            <a:endParaRPr lang="es-AR" sz="1600" dirty="0" smtClean="0">
              <a:solidFill>
                <a:schemeClr val="tx1"/>
              </a:solidFill>
            </a:endParaRPr>
          </a:p>
          <a:p>
            <a:pPr algn="just"/>
            <a:r>
              <a:rPr lang="es-AR" sz="1800" dirty="0" smtClean="0">
                <a:solidFill>
                  <a:schemeClr val="tx1"/>
                </a:solidFill>
              </a:rPr>
              <a:t>El compilador no sabe exactamente que objeto se le pasará a la función </a:t>
            </a:r>
            <a:r>
              <a:rPr lang="es-AR" sz="1800" b="1" i="1" dirty="0" err="1" smtClean="0">
                <a:solidFill>
                  <a:schemeClr val="tx1"/>
                </a:solidFill>
              </a:rPr>
              <a:t>hazleHablar</a:t>
            </a:r>
            <a:r>
              <a:rPr lang="es-AR" sz="1800" dirty="0" smtClean="0">
                <a:solidFill>
                  <a:schemeClr val="tx1"/>
                </a:solidFill>
              </a:rPr>
              <a:t> en el momento de la ejecución del programa. Si se pasa un objeto de la </a:t>
            </a:r>
            <a:r>
              <a:rPr lang="es-AR" sz="1800" b="1" dirty="0" smtClean="0">
                <a:solidFill>
                  <a:schemeClr val="tx1"/>
                </a:solidFill>
              </a:rPr>
              <a:t>clase </a:t>
            </a:r>
            <a:r>
              <a:rPr lang="es-AR" sz="1800" b="1" i="1" dirty="0" smtClean="0">
                <a:solidFill>
                  <a:schemeClr val="tx1"/>
                </a:solidFill>
              </a:rPr>
              <a:t>Gato</a:t>
            </a:r>
            <a:r>
              <a:rPr lang="es-AR" sz="1800" b="1" dirty="0" smtClean="0">
                <a:solidFill>
                  <a:schemeClr val="tx1"/>
                </a:solidFill>
              </a:rPr>
              <a:t> </a:t>
            </a:r>
            <a:r>
              <a:rPr lang="es-AR" sz="1800" dirty="0" smtClean="0">
                <a:solidFill>
                  <a:schemeClr val="tx1"/>
                </a:solidFill>
              </a:rPr>
              <a:t>se imprimirá </a:t>
            </a:r>
            <a:r>
              <a:rPr lang="es-AR" sz="1800" b="1" dirty="0" smtClean="0">
                <a:solidFill>
                  <a:schemeClr val="tx1"/>
                </a:solidFill>
              </a:rPr>
              <a:t>¡Miau!</a:t>
            </a:r>
            <a:r>
              <a:rPr lang="es-AR" sz="1800" dirty="0" smtClean="0">
                <a:solidFill>
                  <a:schemeClr val="tx1"/>
                </a:solidFill>
              </a:rPr>
              <a:t>, si se pasa un objeto de la clase </a:t>
            </a:r>
            <a:r>
              <a:rPr lang="es-AR" sz="1800" i="1" dirty="0" smtClean="0">
                <a:solidFill>
                  <a:schemeClr val="tx1"/>
                </a:solidFill>
              </a:rPr>
              <a:t>Perro</a:t>
            </a:r>
            <a:r>
              <a:rPr lang="es-AR" sz="1800" dirty="0" smtClean="0">
                <a:solidFill>
                  <a:schemeClr val="tx1"/>
                </a:solidFill>
              </a:rPr>
              <a:t> se imprimirá ¡Guau!. El compilador solamente sabe que se le pasará un objeto de alguna clase derivada de </a:t>
            </a:r>
            <a:r>
              <a:rPr lang="es-AR" sz="1800" i="1" dirty="0" smtClean="0">
                <a:solidFill>
                  <a:schemeClr val="tx1"/>
                </a:solidFill>
              </a:rPr>
              <a:t>Animal</a:t>
            </a:r>
            <a:r>
              <a:rPr lang="es-AR" sz="1800" dirty="0" smtClean="0">
                <a:solidFill>
                  <a:schemeClr val="tx1"/>
                </a:solidFill>
              </a:rPr>
              <a:t>. Por tanto, el compilador no sabe que función </a:t>
            </a:r>
            <a:r>
              <a:rPr lang="es-AR" sz="1800" i="1" dirty="0" smtClean="0">
                <a:solidFill>
                  <a:schemeClr val="tx1"/>
                </a:solidFill>
              </a:rPr>
              <a:t>habla</a:t>
            </a:r>
            <a:r>
              <a:rPr lang="es-AR" sz="1800" dirty="0" smtClean="0">
                <a:solidFill>
                  <a:schemeClr val="tx1"/>
                </a:solidFill>
              </a:rPr>
              <a:t> será llamada en el momento de la ejecución del programa.</a:t>
            </a:r>
          </a:p>
          <a:p>
            <a:pPr algn="just"/>
            <a:endParaRPr lang="es-AR" sz="2000" dirty="0">
              <a:solidFill>
                <a:schemeClr val="tx1"/>
              </a:solidFill>
            </a:endParaRPr>
          </a:p>
        </p:txBody>
      </p:sp>
      <p:sp>
        <p:nvSpPr>
          <p:cNvPr id="4" name="3 Rectángulo"/>
          <p:cNvSpPr/>
          <p:nvPr/>
        </p:nvSpPr>
        <p:spPr>
          <a:xfrm>
            <a:off x="4355976" y="1844824"/>
            <a:ext cx="4572000" cy="2308324"/>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just"/>
            <a:r>
              <a:rPr lang="es-AR" dirty="0"/>
              <a:t>El polimorfismo nos ayuda a hacer el programa más flexible, por que en el futuro podemos añadir nuevas clases derivadas de </a:t>
            </a:r>
            <a:r>
              <a:rPr lang="es-AR" i="1" dirty="0"/>
              <a:t>Animal</a:t>
            </a:r>
            <a:r>
              <a:rPr lang="es-AR" dirty="0"/>
              <a:t>, sin que cambie para nada el método </a:t>
            </a:r>
            <a:r>
              <a:rPr lang="es-AR" b="1" i="1" dirty="0" err="1"/>
              <a:t>hazleHablar</a:t>
            </a:r>
            <a:r>
              <a:rPr lang="es-AR" dirty="0"/>
              <a:t>. Como ejercicio, se sugiere al lector añadir la clase </a:t>
            </a:r>
            <a:r>
              <a:rPr lang="es-AR" i="1" dirty="0" err="1"/>
              <a:t>Pajaro</a:t>
            </a:r>
            <a:r>
              <a:rPr lang="es-AR" dirty="0"/>
              <a:t> a la jerarquía, y pasar un objeto de dicha clase a la función </a:t>
            </a:r>
            <a:r>
              <a:rPr lang="es-AR" b="1" i="1" dirty="0" err="1"/>
              <a:t>hazleHabla</a:t>
            </a:r>
            <a:r>
              <a:rPr lang="es-AR" i="1" dirty="0" err="1"/>
              <a:t>r</a:t>
            </a:r>
            <a:r>
              <a:rPr lang="es-AR" dirty="0"/>
              <a:t> para que se imprima ¡pio, pio, pio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260648"/>
            <a:ext cx="7704856" cy="648072"/>
          </a:xfrm>
        </p:spPr>
        <p:style>
          <a:lnRef idx="0">
            <a:schemeClr val="accent6"/>
          </a:lnRef>
          <a:fillRef idx="3">
            <a:schemeClr val="accent6"/>
          </a:fillRef>
          <a:effectRef idx="3">
            <a:schemeClr val="accent6"/>
          </a:effectRef>
          <a:fontRef idx="minor">
            <a:schemeClr val="lt1"/>
          </a:fontRef>
        </p:style>
        <p:txBody>
          <a:bodyPr>
            <a:noAutofit/>
          </a:bodyPr>
          <a:lstStyle/>
          <a:p>
            <a:r>
              <a:rPr lang="es-AR" sz="3600" b="1" dirty="0" smtClean="0"/>
              <a:t>Interfaces</a:t>
            </a:r>
            <a:endParaRPr lang="es-AR" sz="3600" b="1" dirty="0"/>
          </a:p>
        </p:txBody>
      </p:sp>
      <p:sp>
        <p:nvSpPr>
          <p:cNvPr id="3" name="2 Subtítulo"/>
          <p:cNvSpPr>
            <a:spLocks noGrp="1"/>
          </p:cNvSpPr>
          <p:nvPr>
            <p:ph type="subTitle" idx="1"/>
          </p:nvPr>
        </p:nvSpPr>
        <p:spPr>
          <a:xfrm>
            <a:off x="251520" y="1124744"/>
            <a:ext cx="8712968" cy="5544616"/>
          </a:xfrm>
        </p:spPr>
        <p:txBody>
          <a:bodyPr>
            <a:noAutofit/>
          </a:bodyPr>
          <a:lstStyle/>
          <a:p>
            <a:pPr algn="just"/>
            <a:r>
              <a:rPr lang="es-AR" sz="1800" dirty="0" smtClean="0">
                <a:solidFill>
                  <a:schemeClr val="tx1"/>
                </a:solidFill>
              </a:rPr>
              <a:t>Vamos a crear un interface denominado </a:t>
            </a:r>
            <a:r>
              <a:rPr lang="es-AR" sz="1800" b="1" i="1" dirty="0" err="1" smtClean="0">
                <a:solidFill>
                  <a:schemeClr val="tx1"/>
                </a:solidFill>
              </a:rPr>
              <a:t>Parlanchin</a:t>
            </a:r>
            <a:r>
              <a:rPr lang="es-AR" sz="1800" dirty="0" smtClean="0">
                <a:solidFill>
                  <a:schemeClr val="tx1"/>
                </a:solidFill>
              </a:rPr>
              <a:t> que contenga la declaración de una función denominada</a:t>
            </a:r>
            <a:r>
              <a:rPr lang="es-AR" sz="1800" b="1" dirty="0" smtClean="0">
                <a:solidFill>
                  <a:schemeClr val="tx1"/>
                </a:solidFill>
              </a:rPr>
              <a:t> </a:t>
            </a:r>
            <a:r>
              <a:rPr lang="es-AR" sz="1800" b="1" i="1" dirty="0" smtClean="0">
                <a:solidFill>
                  <a:schemeClr val="tx1"/>
                </a:solidFill>
              </a:rPr>
              <a:t>habla</a:t>
            </a:r>
          </a:p>
          <a:p>
            <a:pPr algn="just"/>
            <a:endParaRPr lang="es-AR" sz="1400" dirty="0" smtClean="0">
              <a:solidFill>
                <a:schemeClr val="tx1"/>
              </a:solidFill>
            </a:endParaRPr>
          </a:p>
          <a:p>
            <a:pPr algn="just"/>
            <a:r>
              <a:rPr lang="es-AR" sz="1800" dirty="0" err="1" smtClean="0">
                <a:solidFill>
                  <a:schemeClr val="tx1"/>
                </a:solidFill>
              </a:rPr>
              <a:t>public</a:t>
            </a:r>
            <a:r>
              <a:rPr lang="es-AR" sz="1800" dirty="0" smtClean="0">
                <a:solidFill>
                  <a:schemeClr val="tx1"/>
                </a:solidFill>
              </a:rPr>
              <a:t> interface </a:t>
            </a:r>
            <a:r>
              <a:rPr lang="es-AR" sz="1800" b="1" dirty="0" err="1" smtClean="0">
                <a:solidFill>
                  <a:schemeClr val="tx1"/>
                </a:solidFill>
              </a:rPr>
              <a:t>Parlanchin</a:t>
            </a:r>
            <a:r>
              <a:rPr lang="es-AR" sz="1800" dirty="0" smtClean="0">
                <a:solidFill>
                  <a:schemeClr val="tx1"/>
                </a:solidFill>
              </a:rPr>
              <a:t> {  </a:t>
            </a:r>
          </a:p>
          <a:p>
            <a:pPr algn="just"/>
            <a:r>
              <a:rPr lang="es-AR" sz="1800" dirty="0">
                <a:solidFill>
                  <a:schemeClr val="tx1"/>
                </a:solidFill>
              </a:rPr>
              <a:t> </a:t>
            </a:r>
            <a:r>
              <a:rPr lang="es-AR" sz="1800" dirty="0" smtClean="0">
                <a:solidFill>
                  <a:schemeClr val="tx1"/>
                </a:solidFill>
              </a:rPr>
              <a:t>      </a:t>
            </a:r>
            <a:r>
              <a:rPr lang="es-AR" sz="1800" dirty="0" err="1" smtClean="0">
                <a:solidFill>
                  <a:schemeClr val="tx1"/>
                </a:solidFill>
              </a:rPr>
              <a:t>public</a:t>
            </a:r>
            <a:r>
              <a:rPr lang="es-AR" sz="1800" dirty="0" smtClean="0">
                <a:solidFill>
                  <a:schemeClr val="tx1"/>
                </a:solidFill>
              </a:rPr>
              <a:t> </a:t>
            </a:r>
            <a:r>
              <a:rPr lang="es-AR" sz="1800" dirty="0" err="1" smtClean="0">
                <a:solidFill>
                  <a:schemeClr val="tx1"/>
                </a:solidFill>
              </a:rPr>
              <a:t>abstract</a:t>
            </a:r>
            <a:r>
              <a:rPr lang="es-AR" sz="1800" dirty="0" smtClean="0">
                <a:solidFill>
                  <a:schemeClr val="tx1"/>
                </a:solidFill>
              </a:rPr>
              <a:t> </a:t>
            </a:r>
            <a:r>
              <a:rPr lang="es-AR" sz="1800" dirty="0" err="1" smtClean="0">
                <a:solidFill>
                  <a:schemeClr val="tx1"/>
                </a:solidFill>
              </a:rPr>
              <a:t>void</a:t>
            </a:r>
            <a:r>
              <a:rPr lang="es-AR" sz="1800" dirty="0" smtClean="0">
                <a:solidFill>
                  <a:schemeClr val="tx1"/>
                </a:solidFill>
              </a:rPr>
              <a:t> habla();</a:t>
            </a:r>
          </a:p>
          <a:p>
            <a:pPr algn="just"/>
            <a:r>
              <a:rPr lang="es-AR" sz="1800" dirty="0" smtClean="0">
                <a:solidFill>
                  <a:schemeClr val="tx1"/>
                </a:solidFill>
              </a:rPr>
              <a:t> }</a:t>
            </a:r>
          </a:p>
          <a:p>
            <a:pPr algn="just"/>
            <a:endParaRPr lang="es-AR" sz="1400" b="1" dirty="0" smtClean="0">
              <a:solidFill>
                <a:schemeClr val="tx1"/>
              </a:solidFill>
            </a:endParaRPr>
          </a:p>
          <a:p>
            <a:pPr algn="just"/>
            <a:r>
              <a:rPr lang="es-AR" sz="1800" dirty="0" err="1" smtClean="0">
                <a:solidFill>
                  <a:schemeClr val="tx1"/>
                </a:solidFill>
              </a:rPr>
              <a:t>public</a:t>
            </a:r>
            <a:r>
              <a:rPr lang="es-AR" sz="1800" dirty="0" smtClean="0">
                <a:solidFill>
                  <a:schemeClr val="tx1"/>
                </a:solidFill>
              </a:rPr>
              <a:t> </a:t>
            </a:r>
            <a:r>
              <a:rPr lang="es-AR" sz="1800" dirty="0" err="1" smtClean="0">
                <a:solidFill>
                  <a:schemeClr val="tx1"/>
                </a:solidFill>
              </a:rPr>
              <a:t>abstract</a:t>
            </a:r>
            <a:r>
              <a:rPr lang="es-AR" sz="1800" dirty="0" smtClean="0">
                <a:solidFill>
                  <a:schemeClr val="tx1"/>
                </a:solidFill>
              </a:rPr>
              <a:t> </a:t>
            </a:r>
            <a:r>
              <a:rPr lang="es-AR" sz="1800" dirty="0" err="1" smtClean="0">
                <a:solidFill>
                  <a:schemeClr val="tx1"/>
                </a:solidFill>
              </a:rPr>
              <a:t>class</a:t>
            </a:r>
            <a:r>
              <a:rPr lang="es-AR" sz="1800" dirty="0" smtClean="0">
                <a:solidFill>
                  <a:schemeClr val="tx1"/>
                </a:solidFill>
              </a:rPr>
              <a:t> Animal </a:t>
            </a:r>
            <a:r>
              <a:rPr lang="es-AR" sz="1800" dirty="0" err="1" smtClean="0">
                <a:solidFill>
                  <a:schemeClr val="tx1"/>
                </a:solidFill>
              </a:rPr>
              <a:t>implements</a:t>
            </a:r>
            <a:r>
              <a:rPr lang="es-AR" sz="1800" dirty="0" smtClean="0">
                <a:solidFill>
                  <a:schemeClr val="tx1"/>
                </a:solidFill>
              </a:rPr>
              <a:t> </a:t>
            </a:r>
            <a:r>
              <a:rPr lang="es-AR" sz="1800" b="1" dirty="0" err="1" smtClean="0">
                <a:solidFill>
                  <a:schemeClr val="tx1"/>
                </a:solidFill>
              </a:rPr>
              <a:t>Parlanchin</a:t>
            </a:r>
            <a:r>
              <a:rPr lang="es-AR" sz="1800" dirty="0" smtClean="0">
                <a:solidFill>
                  <a:schemeClr val="tx1"/>
                </a:solidFill>
              </a:rPr>
              <a:t>{ </a:t>
            </a:r>
          </a:p>
          <a:p>
            <a:pPr algn="just"/>
            <a:r>
              <a:rPr lang="es-AR" sz="1800" dirty="0">
                <a:solidFill>
                  <a:schemeClr val="tx1"/>
                </a:solidFill>
              </a:rPr>
              <a:t> </a:t>
            </a:r>
            <a:r>
              <a:rPr lang="es-AR" sz="1800" dirty="0" smtClean="0">
                <a:solidFill>
                  <a:schemeClr val="tx1"/>
                </a:solidFill>
              </a:rPr>
              <a:t>  </a:t>
            </a:r>
            <a:r>
              <a:rPr lang="es-AR" sz="1800" dirty="0" err="1" smtClean="0">
                <a:solidFill>
                  <a:schemeClr val="tx1"/>
                </a:solidFill>
              </a:rPr>
              <a:t>public</a:t>
            </a:r>
            <a:r>
              <a:rPr lang="es-AR" sz="1800" dirty="0" smtClean="0">
                <a:solidFill>
                  <a:schemeClr val="tx1"/>
                </a:solidFill>
              </a:rPr>
              <a:t> </a:t>
            </a:r>
            <a:r>
              <a:rPr lang="es-AR" sz="1800" dirty="0" err="1" smtClean="0">
                <a:solidFill>
                  <a:schemeClr val="tx1"/>
                </a:solidFill>
              </a:rPr>
              <a:t>abstract</a:t>
            </a:r>
            <a:r>
              <a:rPr lang="es-AR" sz="1800" dirty="0" smtClean="0">
                <a:solidFill>
                  <a:schemeClr val="tx1"/>
                </a:solidFill>
              </a:rPr>
              <a:t> </a:t>
            </a:r>
            <a:r>
              <a:rPr lang="es-AR" sz="1800" dirty="0" err="1" smtClean="0">
                <a:solidFill>
                  <a:schemeClr val="tx1"/>
                </a:solidFill>
              </a:rPr>
              <a:t>void</a:t>
            </a:r>
            <a:r>
              <a:rPr lang="es-AR" sz="1800" dirty="0" smtClean="0">
                <a:solidFill>
                  <a:schemeClr val="tx1"/>
                </a:solidFill>
              </a:rPr>
              <a:t> habla(); </a:t>
            </a:r>
          </a:p>
          <a:p>
            <a:pPr algn="just"/>
            <a:r>
              <a:rPr lang="es-AR" sz="1800" dirty="0" smtClean="0">
                <a:solidFill>
                  <a:schemeClr val="tx1"/>
                </a:solidFill>
              </a:rPr>
              <a:t>} </a:t>
            </a:r>
          </a:p>
          <a:p>
            <a:pPr algn="just"/>
            <a:endParaRPr lang="es-AR" sz="1400" dirty="0" smtClean="0">
              <a:solidFill>
                <a:schemeClr val="tx1"/>
              </a:solidFill>
            </a:endParaRPr>
          </a:p>
          <a:p>
            <a:pPr algn="just"/>
            <a:r>
              <a:rPr lang="es-AR" sz="1800" dirty="0" err="1" smtClean="0">
                <a:solidFill>
                  <a:schemeClr val="tx1"/>
                </a:solidFill>
              </a:rPr>
              <a:t>class</a:t>
            </a:r>
            <a:r>
              <a:rPr lang="es-AR" sz="1800" dirty="0" smtClean="0">
                <a:solidFill>
                  <a:schemeClr val="tx1"/>
                </a:solidFill>
              </a:rPr>
              <a:t> Perro </a:t>
            </a:r>
            <a:r>
              <a:rPr lang="es-AR" sz="1800" dirty="0" err="1" smtClean="0">
                <a:solidFill>
                  <a:schemeClr val="tx1"/>
                </a:solidFill>
              </a:rPr>
              <a:t>extends</a:t>
            </a:r>
            <a:r>
              <a:rPr lang="es-AR" sz="1800" dirty="0" smtClean="0">
                <a:solidFill>
                  <a:schemeClr val="tx1"/>
                </a:solidFill>
              </a:rPr>
              <a:t> Animal{ </a:t>
            </a:r>
          </a:p>
          <a:p>
            <a:pPr algn="just"/>
            <a:r>
              <a:rPr lang="es-AR" sz="1800" dirty="0">
                <a:solidFill>
                  <a:schemeClr val="tx1"/>
                </a:solidFill>
              </a:rPr>
              <a:t> </a:t>
            </a:r>
            <a:r>
              <a:rPr lang="es-AR" sz="1800" dirty="0" smtClean="0">
                <a:solidFill>
                  <a:schemeClr val="tx1"/>
                </a:solidFill>
              </a:rPr>
              <a:t>   </a:t>
            </a:r>
            <a:r>
              <a:rPr lang="es-AR" sz="1800" dirty="0" err="1" smtClean="0">
                <a:solidFill>
                  <a:schemeClr val="tx1"/>
                </a:solidFill>
              </a:rPr>
              <a:t>public</a:t>
            </a:r>
            <a:r>
              <a:rPr lang="es-AR" sz="1800" dirty="0" smtClean="0">
                <a:solidFill>
                  <a:schemeClr val="tx1"/>
                </a:solidFill>
              </a:rPr>
              <a:t> </a:t>
            </a:r>
            <a:r>
              <a:rPr lang="es-AR" sz="1800" dirty="0" err="1" smtClean="0">
                <a:solidFill>
                  <a:schemeClr val="tx1"/>
                </a:solidFill>
              </a:rPr>
              <a:t>void</a:t>
            </a:r>
            <a:r>
              <a:rPr lang="es-AR" sz="1800" dirty="0" smtClean="0">
                <a:solidFill>
                  <a:schemeClr val="tx1"/>
                </a:solidFill>
              </a:rPr>
              <a:t> habla(){ </a:t>
            </a:r>
            <a:r>
              <a:rPr lang="es-AR" sz="1800" dirty="0" err="1" smtClean="0">
                <a:solidFill>
                  <a:schemeClr val="tx1"/>
                </a:solidFill>
              </a:rPr>
              <a:t>System.out.println</a:t>
            </a:r>
            <a:r>
              <a:rPr lang="es-AR" sz="1800" dirty="0" smtClean="0">
                <a:solidFill>
                  <a:schemeClr val="tx1"/>
                </a:solidFill>
              </a:rPr>
              <a:t>("¡Guau!"); } </a:t>
            </a:r>
          </a:p>
          <a:p>
            <a:pPr algn="just"/>
            <a:r>
              <a:rPr lang="es-AR" sz="1800" dirty="0" smtClean="0">
                <a:solidFill>
                  <a:schemeClr val="tx1"/>
                </a:solidFill>
              </a:rPr>
              <a:t>} </a:t>
            </a:r>
          </a:p>
          <a:p>
            <a:pPr algn="just"/>
            <a:endParaRPr lang="es-AR" sz="1400" dirty="0" smtClean="0">
              <a:solidFill>
                <a:schemeClr val="tx1"/>
              </a:solidFill>
            </a:endParaRPr>
          </a:p>
          <a:p>
            <a:pPr algn="just"/>
            <a:r>
              <a:rPr lang="es-AR" sz="1800" dirty="0" err="1" smtClean="0">
                <a:solidFill>
                  <a:schemeClr val="tx1"/>
                </a:solidFill>
              </a:rPr>
              <a:t>class</a:t>
            </a:r>
            <a:r>
              <a:rPr lang="es-AR" sz="1800" dirty="0" smtClean="0">
                <a:solidFill>
                  <a:schemeClr val="tx1"/>
                </a:solidFill>
              </a:rPr>
              <a:t> Gato </a:t>
            </a:r>
            <a:r>
              <a:rPr lang="es-AR" sz="1800" dirty="0" err="1" smtClean="0">
                <a:solidFill>
                  <a:schemeClr val="tx1"/>
                </a:solidFill>
              </a:rPr>
              <a:t>extends</a:t>
            </a:r>
            <a:r>
              <a:rPr lang="es-AR" sz="1800" dirty="0" smtClean="0">
                <a:solidFill>
                  <a:schemeClr val="tx1"/>
                </a:solidFill>
              </a:rPr>
              <a:t> Animal{</a:t>
            </a:r>
          </a:p>
          <a:p>
            <a:pPr algn="just"/>
            <a:r>
              <a:rPr lang="es-AR" sz="1800" dirty="0">
                <a:solidFill>
                  <a:schemeClr val="tx1"/>
                </a:solidFill>
              </a:rPr>
              <a:t> </a:t>
            </a:r>
            <a:r>
              <a:rPr lang="es-AR" sz="1800" dirty="0" smtClean="0">
                <a:solidFill>
                  <a:schemeClr val="tx1"/>
                </a:solidFill>
              </a:rPr>
              <a:t>   </a:t>
            </a:r>
            <a:r>
              <a:rPr lang="es-AR" sz="1800" dirty="0" err="1" smtClean="0">
                <a:solidFill>
                  <a:schemeClr val="tx1"/>
                </a:solidFill>
              </a:rPr>
              <a:t>public</a:t>
            </a:r>
            <a:r>
              <a:rPr lang="es-AR" sz="1800" dirty="0" smtClean="0">
                <a:solidFill>
                  <a:schemeClr val="tx1"/>
                </a:solidFill>
              </a:rPr>
              <a:t> </a:t>
            </a:r>
            <a:r>
              <a:rPr lang="es-AR" sz="1800" dirty="0" err="1" smtClean="0">
                <a:solidFill>
                  <a:schemeClr val="tx1"/>
                </a:solidFill>
              </a:rPr>
              <a:t>void</a:t>
            </a:r>
            <a:r>
              <a:rPr lang="es-AR" sz="1800" dirty="0" smtClean="0">
                <a:solidFill>
                  <a:schemeClr val="tx1"/>
                </a:solidFill>
              </a:rPr>
              <a:t> habla(){ </a:t>
            </a:r>
            <a:r>
              <a:rPr lang="es-AR" sz="1800" dirty="0" err="1" smtClean="0">
                <a:solidFill>
                  <a:schemeClr val="tx1"/>
                </a:solidFill>
              </a:rPr>
              <a:t>System.out.println</a:t>
            </a:r>
            <a:r>
              <a:rPr lang="es-AR" sz="1800" dirty="0" smtClean="0">
                <a:solidFill>
                  <a:schemeClr val="tx1"/>
                </a:solidFill>
              </a:rPr>
              <a:t>("¡Miau!"); } </a:t>
            </a:r>
          </a:p>
          <a:p>
            <a:pPr algn="just"/>
            <a:r>
              <a:rPr lang="es-AR" sz="1800" dirty="0" smtClean="0">
                <a:solidFill>
                  <a:schemeClr val="tx1"/>
                </a:solidFill>
              </a:rPr>
              <a:t>}</a:t>
            </a:r>
            <a:endParaRPr lang="es-AR" sz="1800" b="1" dirty="0">
              <a:solidFill>
                <a:schemeClr val="tx1"/>
              </a:solidFill>
            </a:endParaRPr>
          </a:p>
        </p:txBody>
      </p:sp>
      <p:sp>
        <p:nvSpPr>
          <p:cNvPr id="4" name="3 Rectángulo"/>
          <p:cNvSpPr/>
          <p:nvPr/>
        </p:nvSpPr>
        <p:spPr>
          <a:xfrm>
            <a:off x="4211960" y="2276872"/>
            <a:ext cx="4572000" cy="646331"/>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just"/>
            <a:r>
              <a:rPr lang="es-AR" dirty="0">
                <a:solidFill>
                  <a:schemeClr val="tx1"/>
                </a:solidFill>
              </a:rPr>
              <a:t>Hacemos que la jerarquía de clases que deriva de </a:t>
            </a:r>
            <a:r>
              <a:rPr lang="es-AR" b="1" i="1" dirty="0">
                <a:solidFill>
                  <a:schemeClr val="tx1"/>
                </a:solidFill>
              </a:rPr>
              <a:t>Animal</a:t>
            </a:r>
            <a:r>
              <a:rPr lang="es-AR" dirty="0">
                <a:solidFill>
                  <a:schemeClr val="tx1"/>
                </a:solidFill>
              </a:rPr>
              <a:t> implemente el interface </a:t>
            </a:r>
            <a:r>
              <a:rPr lang="es-AR" b="1" i="1" dirty="0" err="1">
                <a:solidFill>
                  <a:schemeClr val="tx1"/>
                </a:solidFill>
              </a:rPr>
              <a:t>Parlanchin</a:t>
            </a:r>
            <a:endParaRPr lang="es-AR" b="1" i="1"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260648"/>
            <a:ext cx="7704856" cy="648072"/>
          </a:xfrm>
        </p:spPr>
        <p:style>
          <a:lnRef idx="0">
            <a:schemeClr val="accent6"/>
          </a:lnRef>
          <a:fillRef idx="3">
            <a:schemeClr val="accent6"/>
          </a:fillRef>
          <a:effectRef idx="3">
            <a:schemeClr val="accent6"/>
          </a:effectRef>
          <a:fontRef idx="minor">
            <a:schemeClr val="lt1"/>
          </a:fontRef>
        </p:style>
        <p:txBody>
          <a:bodyPr>
            <a:noAutofit/>
          </a:bodyPr>
          <a:lstStyle/>
          <a:p>
            <a:r>
              <a:rPr lang="es-AR" sz="3600" b="1" dirty="0" smtClean="0"/>
              <a:t>Interfaces</a:t>
            </a:r>
            <a:endParaRPr lang="es-AR" sz="3600" b="1" dirty="0"/>
          </a:p>
        </p:txBody>
      </p:sp>
      <p:sp>
        <p:nvSpPr>
          <p:cNvPr id="3" name="2 Subtítulo"/>
          <p:cNvSpPr>
            <a:spLocks noGrp="1"/>
          </p:cNvSpPr>
          <p:nvPr>
            <p:ph type="subTitle" idx="1"/>
          </p:nvPr>
        </p:nvSpPr>
        <p:spPr>
          <a:xfrm>
            <a:off x="251520" y="1124744"/>
            <a:ext cx="8712968" cy="5544616"/>
          </a:xfrm>
        </p:spPr>
        <p:txBody>
          <a:bodyPr>
            <a:noAutofit/>
          </a:bodyPr>
          <a:lstStyle/>
          <a:p>
            <a:pPr algn="just"/>
            <a:r>
              <a:rPr lang="es-AR" sz="2000" dirty="0" smtClean="0">
                <a:solidFill>
                  <a:schemeClr val="tx1"/>
                </a:solidFill>
              </a:rPr>
              <a:t>Ahora veamos otra jerarquía de clases completamente distinta, la que deriva de la clase base </a:t>
            </a:r>
            <a:r>
              <a:rPr lang="es-AR" sz="2000" i="1" dirty="0" smtClean="0">
                <a:solidFill>
                  <a:schemeClr val="tx1"/>
                </a:solidFill>
              </a:rPr>
              <a:t>Reloj</a:t>
            </a:r>
            <a:r>
              <a:rPr lang="es-AR" sz="2000" dirty="0" smtClean="0">
                <a:solidFill>
                  <a:schemeClr val="tx1"/>
                </a:solidFill>
              </a:rPr>
              <a:t>. Una de las clases de dicha jerarquía </a:t>
            </a:r>
            <a:r>
              <a:rPr lang="es-AR" sz="2000" b="1" i="1" dirty="0" err="1" smtClean="0">
                <a:solidFill>
                  <a:schemeClr val="tx1"/>
                </a:solidFill>
              </a:rPr>
              <a:t>Cucu</a:t>
            </a:r>
            <a:r>
              <a:rPr lang="es-AR" sz="2000" dirty="0" smtClean="0">
                <a:solidFill>
                  <a:schemeClr val="tx1"/>
                </a:solidFill>
              </a:rPr>
              <a:t> implementa el interface </a:t>
            </a:r>
            <a:r>
              <a:rPr lang="es-AR" sz="2000" b="1" i="1" dirty="0" err="1" smtClean="0">
                <a:solidFill>
                  <a:schemeClr val="tx1"/>
                </a:solidFill>
              </a:rPr>
              <a:t>Parlanchin</a:t>
            </a:r>
            <a:r>
              <a:rPr lang="es-AR" sz="2000" dirty="0" smtClean="0">
                <a:solidFill>
                  <a:schemeClr val="tx1"/>
                </a:solidFill>
              </a:rPr>
              <a:t> y por tanto, debe de definir obligatoriamente la función </a:t>
            </a:r>
            <a:r>
              <a:rPr lang="es-AR" sz="2000" i="1" dirty="0" smtClean="0">
                <a:solidFill>
                  <a:schemeClr val="tx1"/>
                </a:solidFill>
              </a:rPr>
              <a:t>habla</a:t>
            </a:r>
            <a:r>
              <a:rPr lang="es-AR" sz="2000" dirty="0" smtClean="0">
                <a:solidFill>
                  <a:schemeClr val="tx1"/>
                </a:solidFill>
              </a:rPr>
              <a:t> declarada en dicho interface.</a:t>
            </a:r>
          </a:p>
          <a:p>
            <a:pPr algn="just"/>
            <a:endParaRPr lang="es-AR" sz="1800" dirty="0" smtClean="0">
              <a:solidFill>
                <a:schemeClr val="tx1"/>
              </a:solidFill>
            </a:endParaRPr>
          </a:p>
          <a:p>
            <a:pPr algn="just"/>
            <a:r>
              <a:rPr lang="es-AR" sz="1800" dirty="0" err="1" smtClean="0">
                <a:solidFill>
                  <a:schemeClr val="tx1"/>
                </a:solidFill>
              </a:rPr>
              <a:t>public</a:t>
            </a:r>
            <a:r>
              <a:rPr lang="es-AR" sz="1800" dirty="0" smtClean="0">
                <a:solidFill>
                  <a:schemeClr val="tx1"/>
                </a:solidFill>
              </a:rPr>
              <a:t> </a:t>
            </a:r>
            <a:r>
              <a:rPr lang="es-AR" sz="1800" dirty="0" err="1" smtClean="0">
                <a:solidFill>
                  <a:schemeClr val="tx1"/>
                </a:solidFill>
              </a:rPr>
              <a:t>abstract</a:t>
            </a:r>
            <a:r>
              <a:rPr lang="es-AR" sz="1800" dirty="0" smtClean="0">
                <a:solidFill>
                  <a:schemeClr val="tx1"/>
                </a:solidFill>
              </a:rPr>
              <a:t> </a:t>
            </a:r>
            <a:r>
              <a:rPr lang="es-AR" sz="1800" dirty="0" err="1" smtClean="0">
                <a:solidFill>
                  <a:schemeClr val="tx1"/>
                </a:solidFill>
              </a:rPr>
              <a:t>class</a:t>
            </a:r>
            <a:r>
              <a:rPr lang="es-AR" sz="1800" dirty="0" smtClean="0">
                <a:solidFill>
                  <a:schemeClr val="tx1"/>
                </a:solidFill>
              </a:rPr>
              <a:t> </a:t>
            </a:r>
            <a:r>
              <a:rPr lang="es-AR" sz="1800" smtClean="0">
                <a:solidFill>
                  <a:schemeClr val="tx1"/>
                </a:solidFill>
              </a:rPr>
              <a:t>Reloj  implements</a:t>
            </a:r>
            <a:r>
              <a:rPr lang="es-AR" sz="1800" dirty="0" smtClean="0">
                <a:solidFill>
                  <a:schemeClr val="tx1"/>
                </a:solidFill>
              </a:rPr>
              <a:t> </a:t>
            </a:r>
            <a:r>
              <a:rPr lang="es-AR" sz="1800" b="1" dirty="0" err="1" smtClean="0">
                <a:solidFill>
                  <a:schemeClr val="tx1"/>
                </a:solidFill>
              </a:rPr>
              <a:t>Parlanchin</a:t>
            </a:r>
            <a:r>
              <a:rPr lang="es-AR" sz="1800" dirty="0" smtClean="0">
                <a:solidFill>
                  <a:schemeClr val="tx1"/>
                </a:solidFill>
              </a:rPr>
              <a:t>{</a:t>
            </a:r>
          </a:p>
          <a:p>
            <a:pPr algn="just"/>
            <a:r>
              <a:rPr lang="es-AR" sz="1800" dirty="0" err="1" smtClean="0">
                <a:solidFill>
                  <a:schemeClr val="tx1"/>
                </a:solidFill>
              </a:rPr>
              <a:t>public</a:t>
            </a:r>
            <a:r>
              <a:rPr lang="es-AR" sz="1800" dirty="0" smtClean="0">
                <a:solidFill>
                  <a:schemeClr val="tx1"/>
                </a:solidFill>
              </a:rPr>
              <a:t> </a:t>
            </a:r>
            <a:r>
              <a:rPr lang="es-AR" sz="1800" dirty="0" err="1" smtClean="0">
                <a:solidFill>
                  <a:schemeClr val="tx1"/>
                </a:solidFill>
              </a:rPr>
              <a:t>abstract</a:t>
            </a:r>
            <a:r>
              <a:rPr lang="es-AR" sz="1800" dirty="0" smtClean="0">
                <a:solidFill>
                  <a:schemeClr val="tx1"/>
                </a:solidFill>
              </a:rPr>
              <a:t> </a:t>
            </a:r>
            <a:r>
              <a:rPr lang="es-AR" sz="1800" dirty="0" err="1" smtClean="0">
                <a:solidFill>
                  <a:schemeClr val="tx1"/>
                </a:solidFill>
              </a:rPr>
              <a:t>void</a:t>
            </a:r>
            <a:r>
              <a:rPr lang="es-AR" sz="1800" dirty="0" smtClean="0">
                <a:solidFill>
                  <a:schemeClr val="tx1"/>
                </a:solidFill>
              </a:rPr>
              <a:t> habla();</a:t>
            </a:r>
          </a:p>
          <a:p>
            <a:pPr algn="just"/>
            <a:r>
              <a:rPr lang="es-AR" sz="1800" dirty="0" smtClean="0">
                <a:solidFill>
                  <a:schemeClr val="tx1"/>
                </a:solidFill>
              </a:rPr>
              <a:t> } </a:t>
            </a:r>
          </a:p>
          <a:p>
            <a:pPr algn="just"/>
            <a:endParaRPr lang="es-AR" sz="1800" dirty="0">
              <a:solidFill>
                <a:schemeClr val="tx1"/>
              </a:solidFill>
            </a:endParaRPr>
          </a:p>
          <a:p>
            <a:pPr algn="just"/>
            <a:r>
              <a:rPr lang="es-AR" sz="1800" dirty="0" err="1" smtClean="0">
                <a:solidFill>
                  <a:schemeClr val="tx1"/>
                </a:solidFill>
              </a:rPr>
              <a:t>class</a:t>
            </a:r>
            <a:r>
              <a:rPr lang="es-AR" sz="1800" dirty="0" smtClean="0">
                <a:solidFill>
                  <a:schemeClr val="tx1"/>
                </a:solidFill>
              </a:rPr>
              <a:t> </a:t>
            </a:r>
            <a:r>
              <a:rPr lang="es-AR" sz="1800" dirty="0" err="1" smtClean="0">
                <a:solidFill>
                  <a:schemeClr val="tx1"/>
                </a:solidFill>
              </a:rPr>
              <a:t>Cucu</a:t>
            </a:r>
            <a:r>
              <a:rPr lang="es-AR" sz="1800" dirty="0" smtClean="0">
                <a:solidFill>
                  <a:schemeClr val="tx1"/>
                </a:solidFill>
              </a:rPr>
              <a:t> </a:t>
            </a:r>
            <a:r>
              <a:rPr lang="es-AR" sz="1800" dirty="0" err="1" smtClean="0">
                <a:solidFill>
                  <a:schemeClr val="tx1"/>
                </a:solidFill>
              </a:rPr>
              <a:t>extends</a:t>
            </a:r>
            <a:r>
              <a:rPr lang="es-AR" sz="1800" dirty="0" smtClean="0">
                <a:solidFill>
                  <a:schemeClr val="tx1"/>
                </a:solidFill>
              </a:rPr>
              <a:t> Reloj { </a:t>
            </a:r>
          </a:p>
          <a:p>
            <a:pPr algn="just"/>
            <a:r>
              <a:rPr lang="es-AR" sz="1800" dirty="0" smtClean="0">
                <a:solidFill>
                  <a:schemeClr val="tx1"/>
                </a:solidFill>
              </a:rPr>
              <a:t>     </a:t>
            </a:r>
            <a:r>
              <a:rPr lang="es-AR" sz="1800" dirty="0" err="1" smtClean="0">
                <a:solidFill>
                  <a:schemeClr val="tx1"/>
                </a:solidFill>
              </a:rPr>
              <a:t>public</a:t>
            </a:r>
            <a:r>
              <a:rPr lang="es-AR" sz="1800" dirty="0" smtClean="0">
                <a:solidFill>
                  <a:schemeClr val="tx1"/>
                </a:solidFill>
              </a:rPr>
              <a:t> </a:t>
            </a:r>
            <a:r>
              <a:rPr lang="es-AR" sz="1800" dirty="0" err="1" smtClean="0">
                <a:solidFill>
                  <a:schemeClr val="tx1"/>
                </a:solidFill>
              </a:rPr>
              <a:t>void</a:t>
            </a:r>
            <a:r>
              <a:rPr lang="es-AR" sz="1800" dirty="0" smtClean="0">
                <a:solidFill>
                  <a:schemeClr val="tx1"/>
                </a:solidFill>
              </a:rPr>
              <a:t> habla(){</a:t>
            </a:r>
          </a:p>
          <a:p>
            <a:pPr algn="just"/>
            <a:r>
              <a:rPr lang="es-AR" sz="1800" dirty="0">
                <a:solidFill>
                  <a:schemeClr val="tx1"/>
                </a:solidFill>
              </a:rPr>
              <a:t> </a:t>
            </a:r>
            <a:r>
              <a:rPr lang="es-AR" sz="1800" dirty="0" smtClean="0">
                <a:solidFill>
                  <a:schemeClr val="tx1"/>
                </a:solidFill>
              </a:rPr>
              <a:t>          </a:t>
            </a:r>
            <a:r>
              <a:rPr lang="es-AR" sz="1800" dirty="0" err="1" smtClean="0">
                <a:solidFill>
                  <a:schemeClr val="tx1"/>
                </a:solidFill>
              </a:rPr>
              <a:t>System.out.println</a:t>
            </a:r>
            <a:r>
              <a:rPr lang="es-AR" sz="1800" dirty="0" smtClean="0">
                <a:solidFill>
                  <a:schemeClr val="tx1"/>
                </a:solidFill>
              </a:rPr>
              <a:t>("¡</a:t>
            </a:r>
            <a:r>
              <a:rPr lang="es-AR" sz="1800" dirty="0" err="1" smtClean="0">
                <a:solidFill>
                  <a:schemeClr val="tx1"/>
                </a:solidFill>
              </a:rPr>
              <a:t>Cucu</a:t>
            </a:r>
            <a:r>
              <a:rPr lang="es-AR" sz="1800" dirty="0" smtClean="0">
                <a:solidFill>
                  <a:schemeClr val="tx1"/>
                </a:solidFill>
              </a:rPr>
              <a:t>, </a:t>
            </a:r>
            <a:r>
              <a:rPr lang="es-AR" sz="1800" dirty="0" err="1" smtClean="0">
                <a:solidFill>
                  <a:schemeClr val="tx1"/>
                </a:solidFill>
              </a:rPr>
              <a:t>cucu</a:t>
            </a:r>
            <a:r>
              <a:rPr lang="es-AR" sz="1800" dirty="0" smtClean="0">
                <a:solidFill>
                  <a:schemeClr val="tx1"/>
                </a:solidFill>
              </a:rPr>
              <a:t>, ..!"); </a:t>
            </a:r>
          </a:p>
          <a:p>
            <a:pPr algn="just"/>
            <a:r>
              <a:rPr lang="es-AR" sz="1800" dirty="0" smtClean="0">
                <a:solidFill>
                  <a:schemeClr val="tx1"/>
                </a:solidFill>
              </a:rPr>
              <a:t>     } </a:t>
            </a:r>
          </a:p>
          <a:p>
            <a:pPr algn="just"/>
            <a:r>
              <a:rPr lang="es-AR" sz="1800" dirty="0" smtClean="0">
                <a:solidFill>
                  <a:schemeClr val="tx1"/>
                </a:solidFill>
              </a:rPr>
              <a:t>}</a:t>
            </a:r>
            <a:endParaRPr lang="es-AR" sz="1800" b="1"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260648"/>
            <a:ext cx="7704856" cy="648072"/>
          </a:xfrm>
        </p:spPr>
        <p:style>
          <a:lnRef idx="0">
            <a:schemeClr val="accent6"/>
          </a:lnRef>
          <a:fillRef idx="3">
            <a:schemeClr val="accent6"/>
          </a:fillRef>
          <a:effectRef idx="3">
            <a:schemeClr val="accent6"/>
          </a:effectRef>
          <a:fontRef idx="minor">
            <a:schemeClr val="lt1"/>
          </a:fontRef>
        </p:style>
        <p:txBody>
          <a:bodyPr>
            <a:noAutofit/>
          </a:bodyPr>
          <a:lstStyle/>
          <a:p>
            <a:r>
              <a:rPr lang="es-AR" sz="3600" b="1" dirty="0" smtClean="0"/>
              <a:t>Interfaces</a:t>
            </a:r>
            <a:endParaRPr lang="es-AR" sz="3600" b="1" dirty="0"/>
          </a:p>
        </p:txBody>
      </p:sp>
      <p:sp>
        <p:nvSpPr>
          <p:cNvPr id="3" name="2 Subtítulo"/>
          <p:cNvSpPr>
            <a:spLocks noGrp="1"/>
          </p:cNvSpPr>
          <p:nvPr>
            <p:ph type="subTitle" idx="1"/>
          </p:nvPr>
        </p:nvSpPr>
        <p:spPr>
          <a:xfrm>
            <a:off x="251520" y="1124744"/>
            <a:ext cx="8712968" cy="5544616"/>
          </a:xfrm>
        </p:spPr>
        <p:txBody>
          <a:bodyPr>
            <a:noAutofit/>
          </a:bodyPr>
          <a:lstStyle/>
          <a:p>
            <a:pPr algn="just"/>
            <a:r>
              <a:rPr lang="es-AR" sz="2000" dirty="0" smtClean="0">
                <a:solidFill>
                  <a:schemeClr val="tx1"/>
                </a:solidFill>
              </a:rPr>
              <a:t>Definamos la función </a:t>
            </a:r>
            <a:r>
              <a:rPr lang="es-AR" sz="2000" b="1" i="1" dirty="0" err="1" smtClean="0">
                <a:solidFill>
                  <a:schemeClr val="tx1"/>
                </a:solidFill>
              </a:rPr>
              <a:t>hazleHablar</a:t>
            </a:r>
            <a:r>
              <a:rPr lang="es-AR" sz="2000" dirty="0" smtClean="0">
                <a:solidFill>
                  <a:schemeClr val="tx1"/>
                </a:solidFill>
              </a:rPr>
              <a:t> de modo que conozca al objeto que se le pasa no por una clase base, sino por el interface </a:t>
            </a:r>
            <a:r>
              <a:rPr lang="es-AR" sz="2000" b="1" i="1" dirty="0" err="1" smtClean="0">
                <a:solidFill>
                  <a:schemeClr val="tx1"/>
                </a:solidFill>
              </a:rPr>
              <a:t>Parlanchin</a:t>
            </a:r>
            <a:r>
              <a:rPr lang="es-AR" sz="2000" dirty="0" smtClean="0">
                <a:solidFill>
                  <a:schemeClr val="tx1"/>
                </a:solidFill>
              </a:rPr>
              <a:t>. A dicha función le podemos pasar cualquier objeto que implemente el interface </a:t>
            </a:r>
            <a:r>
              <a:rPr lang="es-AR" sz="2000" b="1" i="1" dirty="0" err="1" smtClean="0">
                <a:solidFill>
                  <a:schemeClr val="tx1"/>
                </a:solidFill>
              </a:rPr>
              <a:t>Parlanchin</a:t>
            </a:r>
            <a:r>
              <a:rPr lang="es-AR" sz="2000" dirty="0" smtClean="0">
                <a:solidFill>
                  <a:schemeClr val="tx1"/>
                </a:solidFill>
              </a:rPr>
              <a:t>, este o no en la misma jerarquía de clases.</a:t>
            </a:r>
          </a:p>
          <a:p>
            <a:pPr algn="just"/>
            <a:endParaRPr lang="es-AR" sz="1800" dirty="0" smtClean="0">
              <a:solidFill>
                <a:schemeClr val="tx1"/>
              </a:solidFill>
            </a:endParaRPr>
          </a:p>
          <a:p>
            <a:pPr algn="just"/>
            <a:r>
              <a:rPr lang="es-AR" sz="1800" dirty="0" err="1" smtClean="0">
                <a:solidFill>
                  <a:schemeClr val="tx1"/>
                </a:solidFill>
              </a:rPr>
              <a:t>public</a:t>
            </a:r>
            <a:r>
              <a:rPr lang="es-AR" sz="1800" dirty="0" smtClean="0">
                <a:solidFill>
                  <a:schemeClr val="tx1"/>
                </a:solidFill>
              </a:rPr>
              <a:t> </a:t>
            </a:r>
            <a:r>
              <a:rPr lang="es-AR" sz="1800" dirty="0" err="1" smtClean="0">
                <a:solidFill>
                  <a:schemeClr val="tx1"/>
                </a:solidFill>
              </a:rPr>
              <a:t>class</a:t>
            </a:r>
            <a:r>
              <a:rPr lang="es-AR" sz="1800" dirty="0" smtClean="0">
                <a:solidFill>
                  <a:schemeClr val="tx1"/>
                </a:solidFill>
              </a:rPr>
              <a:t> </a:t>
            </a:r>
            <a:r>
              <a:rPr lang="es-AR" sz="1800" dirty="0" err="1" smtClean="0">
                <a:solidFill>
                  <a:schemeClr val="tx1"/>
                </a:solidFill>
              </a:rPr>
              <a:t>PoliApp</a:t>
            </a:r>
            <a:r>
              <a:rPr lang="es-AR" sz="1800" dirty="0" smtClean="0">
                <a:solidFill>
                  <a:schemeClr val="tx1"/>
                </a:solidFill>
              </a:rPr>
              <a:t> { </a:t>
            </a:r>
          </a:p>
          <a:p>
            <a:pPr algn="just"/>
            <a:r>
              <a:rPr lang="es-AR" sz="1800" dirty="0">
                <a:solidFill>
                  <a:schemeClr val="tx1"/>
                </a:solidFill>
              </a:rPr>
              <a:t> </a:t>
            </a:r>
            <a:r>
              <a:rPr lang="es-AR" sz="1800" dirty="0" smtClean="0">
                <a:solidFill>
                  <a:schemeClr val="tx1"/>
                </a:solidFill>
              </a:rPr>
              <a:t>    </a:t>
            </a:r>
            <a:r>
              <a:rPr lang="es-AR" sz="1800" dirty="0" err="1" smtClean="0">
                <a:solidFill>
                  <a:schemeClr val="tx1"/>
                </a:solidFill>
              </a:rPr>
              <a:t>public</a:t>
            </a:r>
            <a:r>
              <a:rPr lang="es-AR" sz="1800" dirty="0" smtClean="0">
                <a:solidFill>
                  <a:schemeClr val="tx1"/>
                </a:solidFill>
              </a:rPr>
              <a:t> </a:t>
            </a:r>
            <a:r>
              <a:rPr lang="es-AR" sz="1800" dirty="0" err="1" smtClean="0">
                <a:solidFill>
                  <a:schemeClr val="tx1"/>
                </a:solidFill>
              </a:rPr>
              <a:t>static</a:t>
            </a:r>
            <a:r>
              <a:rPr lang="es-AR" sz="1800" dirty="0" smtClean="0">
                <a:solidFill>
                  <a:schemeClr val="tx1"/>
                </a:solidFill>
              </a:rPr>
              <a:t> </a:t>
            </a:r>
            <a:r>
              <a:rPr lang="es-AR" sz="1800" dirty="0" err="1" smtClean="0">
                <a:solidFill>
                  <a:schemeClr val="tx1"/>
                </a:solidFill>
              </a:rPr>
              <a:t>void</a:t>
            </a:r>
            <a:r>
              <a:rPr lang="es-AR" sz="1800" dirty="0" smtClean="0">
                <a:solidFill>
                  <a:schemeClr val="tx1"/>
                </a:solidFill>
              </a:rPr>
              <a:t> </a:t>
            </a:r>
            <a:r>
              <a:rPr lang="es-AR" sz="1800" dirty="0" err="1" smtClean="0">
                <a:solidFill>
                  <a:schemeClr val="tx1"/>
                </a:solidFill>
              </a:rPr>
              <a:t>main</a:t>
            </a:r>
            <a:r>
              <a:rPr lang="es-AR" sz="1800" dirty="0" smtClean="0">
                <a:solidFill>
                  <a:schemeClr val="tx1"/>
                </a:solidFill>
              </a:rPr>
              <a:t>(</a:t>
            </a:r>
            <a:r>
              <a:rPr lang="es-AR" sz="1800" dirty="0" err="1" smtClean="0">
                <a:solidFill>
                  <a:schemeClr val="tx1"/>
                </a:solidFill>
              </a:rPr>
              <a:t>String</a:t>
            </a:r>
            <a:r>
              <a:rPr lang="es-AR" sz="1800" dirty="0" smtClean="0">
                <a:solidFill>
                  <a:schemeClr val="tx1"/>
                </a:solidFill>
              </a:rPr>
              <a:t>[] </a:t>
            </a:r>
            <a:r>
              <a:rPr lang="es-AR" sz="1800" dirty="0" err="1" smtClean="0">
                <a:solidFill>
                  <a:schemeClr val="tx1"/>
                </a:solidFill>
              </a:rPr>
              <a:t>args</a:t>
            </a:r>
            <a:r>
              <a:rPr lang="es-AR" sz="1800" dirty="0" smtClean="0">
                <a:solidFill>
                  <a:schemeClr val="tx1"/>
                </a:solidFill>
              </a:rPr>
              <a:t>) { </a:t>
            </a:r>
          </a:p>
          <a:p>
            <a:pPr algn="just"/>
            <a:r>
              <a:rPr lang="es-AR" sz="1800" dirty="0">
                <a:solidFill>
                  <a:schemeClr val="tx1"/>
                </a:solidFill>
              </a:rPr>
              <a:t> </a:t>
            </a:r>
            <a:r>
              <a:rPr lang="es-AR" sz="1800" dirty="0" smtClean="0">
                <a:solidFill>
                  <a:schemeClr val="tx1"/>
                </a:solidFill>
              </a:rPr>
              <a:t>          Gato </a:t>
            </a:r>
            <a:r>
              <a:rPr lang="es-AR" sz="1800" dirty="0" err="1" smtClean="0">
                <a:solidFill>
                  <a:schemeClr val="tx1"/>
                </a:solidFill>
              </a:rPr>
              <a:t>gato</a:t>
            </a:r>
            <a:r>
              <a:rPr lang="es-AR" sz="1800" dirty="0" smtClean="0">
                <a:solidFill>
                  <a:schemeClr val="tx1"/>
                </a:solidFill>
              </a:rPr>
              <a:t>=new Gato(); </a:t>
            </a:r>
            <a:r>
              <a:rPr lang="es-AR" sz="1800" dirty="0" err="1" smtClean="0">
                <a:solidFill>
                  <a:schemeClr val="tx1"/>
                </a:solidFill>
              </a:rPr>
              <a:t>hazleHablar</a:t>
            </a:r>
            <a:r>
              <a:rPr lang="es-AR" sz="1800" dirty="0" smtClean="0">
                <a:solidFill>
                  <a:schemeClr val="tx1"/>
                </a:solidFill>
              </a:rPr>
              <a:t>(gato); </a:t>
            </a:r>
          </a:p>
          <a:p>
            <a:pPr algn="just"/>
            <a:r>
              <a:rPr lang="es-AR" sz="1800" dirty="0">
                <a:solidFill>
                  <a:schemeClr val="tx1"/>
                </a:solidFill>
              </a:rPr>
              <a:t> </a:t>
            </a:r>
            <a:r>
              <a:rPr lang="es-AR" sz="1800" dirty="0" smtClean="0">
                <a:solidFill>
                  <a:schemeClr val="tx1"/>
                </a:solidFill>
              </a:rPr>
              <a:t>         </a:t>
            </a:r>
            <a:r>
              <a:rPr lang="es-AR" sz="1800" dirty="0" err="1" smtClean="0">
                <a:solidFill>
                  <a:schemeClr val="tx1"/>
                </a:solidFill>
              </a:rPr>
              <a:t>Cucu</a:t>
            </a:r>
            <a:r>
              <a:rPr lang="es-AR" sz="1800" dirty="0" smtClean="0">
                <a:solidFill>
                  <a:schemeClr val="tx1"/>
                </a:solidFill>
              </a:rPr>
              <a:t> </a:t>
            </a:r>
            <a:r>
              <a:rPr lang="es-AR" sz="1800" dirty="0" err="1" smtClean="0">
                <a:solidFill>
                  <a:schemeClr val="tx1"/>
                </a:solidFill>
              </a:rPr>
              <a:t>cucu</a:t>
            </a:r>
            <a:r>
              <a:rPr lang="es-AR" sz="1800" dirty="0" smtClean="0">
                <a:solidFill>
                  <a:schemeClr val="tx1"/>
                </a:solidFill>
              </a:rPr>
              <a:t>=new </a:t>
            </a:r>
            <a:r>
              <a:rPr lang="es-AR" sz="1800" dirty="0" err="1" smtClean="0">
                <a:solidFill>
                  <a:schemeClr val="tx1"/>
                </a:solidFill>
              </a:rPr>
              <a:t>Cucu</a:t>
            </a:r>
            <a:r>
              <a:rPr lang="es-AR" sz="1800" dirty="0" smtClean="0">
                <a:solidFill>
                  <a:schemeClr val="tx1"/>
                </a:solidFill>
              </a:rPr>
              <a:t>(); </a:t>
            </a:r>
            <a:r>
              <a:rPr lang="es-AR" sz="1800" dirty="0" err="1" smtClean="0">
                <a:solidFill>
                  <a:schemeClr val="tx1"/>
                </a:solidFill>
              </a:rPr>
              <a:t>hazleHablar</a:t>
            </a:r>
            <a:r>
              <a:rPr lang="es-AR" sz="1800" dirty="0" smtClean="0">
                <a:solidFill>
                  <a:schemeClr val="tx1"/>
                </a:solidFill>
              </a:rPr>
              <a:t>(</a:t>
            </a:r>
            <a:r>
              <a:rPr lang="es-AR" sz="1800" dirty="0" err="1" smtClean="0">
                <a:solidFill>
                  <a:schemeClr val="tx1"/>
                </a:solidFill>
              </a:rPr>
              <a:t>cucu</a:t>
            </a:r>
            <a:r>
              <a:rPr lang="es-AR" sz="1800" dirty="0" smtClean="0">
                <a:solidFill>
                  <a:schemeClr val="tx1"/>
                </a:solidFill>
              </a:rPr>
              <a:t>); </a:t>
            </a:r>
          </a:p>
          <a:p>
            <a:pPr algn="just"/>
            <a:r>
              <a:rPr lang="es-AR" sz="1800" dirty="0">
                <a:solidFill>
                  <a:schemeClr val="tx1"/>
                </a:solidFill>
              </a:rPr>
              <a:t> </a:t>
            </a:r>
            <a:r>
              <a:rPr lang="es-AR" sz="1800" dirty="0" smtClean="0">
                <a:solidFill>
                  <a:schemeClr val="tx1"/>
                </a:solidFill>
              </a:rPr>
              <a:t>     }</a:t>
            </a:r>
          </a:p>
          <a:p>
            <a:pPr algn="just"/>
            <a:r>
              <a:rPr lang="es-AR" sz="1800" dirty="0">
                <a:solidFill>
                  <a:schemeClr val="tx1"/>
                </a:solidFill>
              </a:rPr>
              <a:t> </a:t>
            </a:r>
            <a:r>
              <a:rPr lang="es-AR" sz="1800" dirty="0" smtClean="0">
                <a:solidFill>
                  <a:schemeClr val="tx1"/>
                </a:solidFill>
              </a:rPr>
              <a:t>     </a:t>
            </a:r>
            <a:r>
              <a:rPr lang="es-AR" sz="1800" dirty="0" err="1" smtClean="0">
                <a:solidFill>
                  <a:schemeClr val="tx1"/>
                </a:solidFill>
              </a:rPr>
              <a:t>static</a:t>
            </a:r>
            <a:r>
              <a:rPr lang="es-AR" sz="1800" dirty="0" smtClean="0">
                <a:solidFill>
                  <a:schemeClr val="tx1"/>
                </a:solidFill>
              </a:rPr>
              <a:t> </a:t>
            </a:r>
            <a:r>
              <a:rPr lang="es-AR" sz="1800" dirty="0" err="1" smtClean="0">
                <a:solidFill>
                  <a:schemeClr val="tx1"/>
                </a:solidFill>
              </a:rPr>
              <a:t>void</a:t>
            </a:r>
            <a:r>
              <a:rPr lang="es-AR" sz="1800" dirty="0" smtClean="0">
                <a:solidFill>
                  <a:schemeClr val="tx1"/>
                </a:solidFill>
              </a:rPr>
              <a:t> </a:t>
            </a:r>
            <a:r>
              <a:rPr lang="es-AR" sz="1800" dirty="0" err="1" smtClean="0">
                <a:solidFill>
                  <a:schemeClr val="tx1"/>
                </a:solidFill>
              </a:rPr>
              <a:t>hazleHablar</a:t>
            </a:r>
            <a:r>
              <a:rPr lang="es-AR" sz="1800" dirty="0" smtClean="0">
                <a:solidFill>
                  <a:schemeClr val="tx1"/>
                </a:solidFill>
              </a:rPr>
              <a:t>(</a:t>
            </a:r>
            <a:r>
              <a:rPr lang="es-AR" sz="1800" b="1" dirty="0" err="1" smtClean="0">
                <a:solidFill>
                  <a:schemeClr val="tx1"/>
                </a:solidFill>
              </a:rPr>
              <a:t>Parlanchin</a:t>
            </a:r>
            <a:r>
              <a:rPr lang="es-AR" sz="1800" dirty="0" smtClean="0">
                <a:solidFill>
                  <a:schemeClr val="tx1"/>
                </a:solidFill>
              </a:rPr>
              <a:t> sujeto){</a:t>
            </a:r>
          </a:p>
          <a:p>
            <a:pPr algn="just"/>
            <a:r>
              <a:rPr lang="es-AR" sz="1800" dirty="0">
                <a:solidFill>
                  <a:schemeClr val="tx1"/>
                </a:solidFill>
              </a:rPr>
              <a:t> </a:t>
            </a:r>
            <a:r>
              <a:rPr lang="es-AR" sz="1800" dirty="0" smtClean="0">
                <a:solidFill>
                  <a:schemeClr val="tx1"/>
                </a:solidFill>
              </a:rPr>
              <a:t>           </a:t>
            </a:r>
            <a:r>
              <a:rPr lang="es-AR" sz="1800" dirty="0" err="1" smtClean="0">
                <a:solidFill>
                  <a:schemeClr val="tx1"/>
                </a:solidFill>
              </a:rPr>
              <a:t>sujeto.habla</a:t>
            </a:r>
            <a:r>
              <a:rPr lang="es-AR" sz="1800" dirty="0" smtClean="0">
                <a:solidFill>
                  <a:schemeClr val="tx1"/>
                </a:solidFill>
              </a:rPr>
              <a:t>();</a:t>
            </a:r>
          </a:p>
          <a:p>
            <a:pPr algn="just"/>
            <a:r>
              <a:rPr lang="es-AR" sz="1800" dirty="0" smtClean="0">
                <a:solidFill>
                  <a:schemeClr val="tx1"/>
                </a:solidFill>
              </a:rPr>
              <a:t>       } </a:t>
            </a:r>
          </a:p>
          <a:p>
            <a:pPr algn="just"/>
            <a:r>
              <a:rPr lang="es-AR" sz="1800" dirty="0" smtClean="0">
                <a:solidFill>
                  <a:schemeClr val="tx1"/>
                </a:solidFill>
              </a:rPr>
              <a:t>}</a:t>
            </a:r>
          </a:p>
          <a:p>
            <a:pPr algn="just"/>
            <a:endParaRPr lang="es-AR" sz="1800" b="1" dirty="0">
              <a:solidFill>
                <a:schemeClr val="tx1"/>
              </a:solidFill>
            </a:endParaRPr>
          </a:p>
        </p:txBody>
      </p:sp>
      <p:sp>
        <p:nvSpPr>
          <p:cNvPr id="4" name="3 Rectángulo"/>
          <p:cNvSpPr/>
          <p:nvPr/>
        </p:nvSpPr>
        <p:spPr>
          <a:xfrm>
            <a:off x="4860032" y="2276872"/>
            <a:ext cx="4104456" cy="175432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just"/>
            <a:r>
              <a:rPr lang="es-AR" dirty="0">
                <a:solidFill>
                  <a:schemeClr val="tx1"/>
                </a:solidFill>
              </a:rPr>
              <a:t>Al ejecutar el programa, veremos que se imprime en la consola ¡Miau!, por que a la función </a:t>
            </a:r>
            <a:r>
              <a:rPr lang="es-AR" i="1" dirty="0" err="1">
                <a:solidFill>
                  <a:schemeClr val="tx1"/>
                </a:solidFill>
              </a:rPr>
              <a:t>hazleHablar</a:t>
            </a:r>
            <a:r>
              <a:rPr lang="es-AR" dirty="0">
                <a:solidFill>
                  <a:schemeClr val="tx1"/>
                </a:solidFill>
              </a:rPr>
              <a:t> se le pasa un objeto de la clase </a:t>
            </a:r>
            <a:r>
              <a:rPr lang="es-AR" i="1" dirty="0">
                <a:solidFill>
                  <a:schemeClr val="tx1"/>
                </a:solidFill>
              </a:rPr>
              <a:t>Gato</a:t>
            </a:r>
            <a:r>
              <a:rPr lang="es-AR" dirty="0">
                <a:solidFill>
                  <a:schemeClr val="tx1"/>
                </a:solidFill>
              </a:rPr>
              <a:t>, y después ¡</a:t>
            </a:r>
            <a:r>
              <a:rPr lang="es-AR" dirty="0" err="1">
                <a:solidFill>
                  <a:schemeClr val="tx1"/>
                </a:solidFill>
              </a:rPr>
              <a:t>Cucu</a:t>
            </a:r>
            <a:r>
              <a:rPr lang="es-AR" dirty="0">
                <a:solidFill>
                  <a:schemeClr val="tx1"/>
                </a:solidFill>
              </a:rPr>
              <a:t>, </a:t>
            </a:r>
            <a:r>
              <a:rPr lang="es-AR" dirty="0" err="1">
                <a:solidFill>
                  <a:schemeClr val="tx1"/>
                </a:solidFill>
              </a:rPr>
              <a:t>cucu</a:t>
            </a:r>
            <a:r>
              <a:rPr lang="es-AR" dirty="0">
                <a:solidFill>
                  <a:schemeClr val="tx1"/>
                </a:solidFill>
              </a:rPr>
              <a:t>, ..! por que a la función </a:t>
            </a:r>
            <a:r>
              <a:rPr lang="es-AR" i="1" dirty="0" err="1">
                <a:solidFill>
                  <a:schemeClr val="tx1"/>
                </a:solidFill>
              </a:rPr>
              <a:t>hazleHablar</a:t>
            </a:r>
            <a:r>
              <a:rPr lang="es-AR" dirty="0">
                <a:solidFill>
                  <a:schemeClr val="tx1"/>
                </a:solidFill>
              </a:rPr>
              <a:t> se le pasa un objeto de la clase </a:t>
            </a:r>
            <a:r>
              <a:rPr lang="es-AR" i="1" dirty="0" err="1">
                <a:solidFill>
                  <a:schemeClr val="tx1"/>
                </a:solidFill>
              </a:rPr>
              <a:t>Cucu</a:t>
            </a:r>
            <a:r>
              <a:rPr lang="es-AR" dirty="0">
                <a:solidFill>
                  <a:schemeClr val="tx1"/>
                </a:solidFill>
              </a:rPr>
              <a:t>.</a:t>
            </a:r>
          </a:p>
        </p:txBody>
      </p:sp>
      <p:sp>
        <p:nvSpPr>
          <p:cNvPr id="5" name="4 Rectángulo"/>
          <p:cNvSpPr/>
          <p:nvPr/>
        </p:nvSpPr>
        <p:spPr>
          <a:xfrm>
            <a:off x="899592" y="5103674"/>
            <a:ext cx="8244408" cy="175432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just"/>
            <a:r>
              <a:rPr lang="es-AR" dirty="0">
                <a:solidFill>
                  <a:schemeClr val="tx1"/>
                </a:solidFill>
              </a:rPr>
              <a:t>Si solamente hubiese herencia simple, </a:t>
            </a:r>
            <a:r>
              <a:rPr lang="es-AR" i="1" dirty="0" err="1">
                <a:solidFill>
                  <a:schemeClr val="tx1"/>
                </a:solidFill>
              </a:rPr>
              <a:t>Cucu</a:t>
            </a:r>
            <a:r>
              <a:rPr lang="es-AR" dirty="0">
                <a:solidFill>
                  <a:schemeClr val="tx1"/>
                </a:solidFill>
              </a:rPr>
              <a:t> tendría que derivar de la clase </a:t>
            </a:r>
            <a:r>
              <a:rPr lang="es-AR" i="1" dirty="0">
                <a:solidFill>
                  <a:schemeClr val="tx1"/>
                </a:solidFill>
              </a:rPr>
              <a:t>Animal</a:t>
            </a:r>
            <a:r>
              <a:rPr lang="es-AR" dirty="0">
                <a:solidFill>
                  <a:schemeClr val="tx1"/>
                </a:solidFill>
              </a:rPr>
              <a:t> (lo que no es lógico) o bien no se podría pasar a la función </a:t>
            </a:r>
            <a:r>
              <a:rPr lang="es-AR" i="1" dirty="0" err="1">
                <a:solidFill>
                  <a:schemeClr val="tx1"/>
                </a:solidFill>
              </a:rPr>
              <a:t>hazleHablar</a:t>
            </a:r>
            <a:r>
              <a:rPr lang="es-AR" dirty="0">
                <a:solidFill>
                  <a:schemeClr val="tx1"/>
                </a:solidFill>
              </a:rPr>
              <a:t>. Con interfaces, cualquier clase en cualquier familia puede implementar el interface </a:t>
            </a:r>
            <a:r>
              <a:rPr lang="es-AR" i="1" dirty="0" err="1">
                <a:solidFill>
                  <a:schemeClr val="tx1"/>
                </a:solidFill>
              </a:rPr>
              <a:t>Parlanchin</a:t>
            </a:r>
            <a:r>
              <a:rPr lang="es-AR" dirty="0">
                <a:solidFill>
                  <a:schemeClr val="tx1"/>
                </a:solidFill>
              </a:rPr>
              <a:t>, y se podrá pasar un objeto de dicha clase a la función </a:t>
            </a:r>
            <a:r>
              <a:rPr lang="es-AR" i="1" dirty="0" err="1">
                <a:solidFill>
                  <a:schemeClr val="tx1"/>
                </a:solidFill>
              </a:rPr>
              <a:t>hazleHablar</a:t>
            </a:r>
            <a:r>
              <a:rPr lang="es-AR" dirty="0">
                <a:solidFill>
                  <a:schemeClr val="tx1"/>
                </a:solidFill>
              </a:rPr>
              <a:t>. Esta es la razón por la cual los interfaces proporcionan más polimorfismo que el que se puede obtener de una simple jerarquía de clases.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0" y="5589240"/>
            <a:ext cx="4032448" cy="676672"/>
          </a:xfrm>
        </p:spPr>
        <p:txBody>
          <a:bodyPr/>
          <a:lstStyle/>
          <a:p>
            <a:r>
              <a:rPr lang="es-AR" dirty="0" smtClean="0"/>
              <a:t>Lic. Martín J. Vargas</a:t>
            </a:r>
            <a:endParaRPr lang="es-A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88641"/>
            <a:ext cx="7772400" cy="648071"/>
          </a:xfrm>
        </p:spPr>
        <p:style>
          <a:lnRef idx="0">
            <a:schemeClr val="accent6"/>
          </a:lnRef>
          <a:fillRef idx="3">
            <a:schemeClr val="accent6"/>
          </a:fillRef>
          <a:effectRef idx="3">
            <a:schemeClr val="accent6"/>
          </a:effectRef>
          <a:fontRef idx="minor">
            <a:schemeClr val="lt1"/>
          </a:fontRef>
        </p:style>
        <p:txBody>
          <a:bodyPr>
            <a:normAutofit fontScale="90000"/>
          </a:bodyPr>
          <a:lstStyle/>
          <a:p>
            <a:r>
              <a:rPr lang="es-AR" b="1" dirty="0" smtClean="0"/>
              <a:t>Clases finales</a:t>
            </a:r>
            <a:endParaRPr lang="es-AR" dirty="0"/>
          </a:p>
        </p:txBody>
      </p:sp>
      <p:sp>
        <p:nvSpPr>
          <p:cNvPr id="3" name="2 Subtítulo"/>
          <p:cNvSpPr>
            <a:spLocks noGrp="1"/>
          </p:cNvSpPr>
          <p:nvPr>
            <p:ph type="subTitle" idx="1"/>
          </p:nvPr>
        </p:nvSpPr>
        <p:spPr>
          <a:xfrm>
            <a:off x="179512" y="980728"/>
            <a:ext cx="8784976" cy="5877272"/>
          </a:xfrm>
        </p:spPr>
        <p:txBody>
          <a:bodyPr>
            <a:normAutofit fontScale="25000" lnSpcReduction="20000"/>
          </a:bodyPr>
          <a:lstStyle/>
          <a:p>
            <a:pPr algn="just"/>
            <a:r>
              <a:rPr lang="es-AR" sz="8000" dirty="0" smtClean="0">
                <a:solidFill>
                  <a:schemeClr val="tx1"/>
                </a:solidFill>
              </a:rPr>
              <a:t>Se puede declarar una clase como </a:t>
            </a:r>
            <a:r>
              <a:rPr lang="es-AR" sz="8000" b="1" dirty="0" smtClean="0">
                <a:solidFill>
                  <a:schemeClr val="tx1"/>
                </a:solidFill>
              </a:rPr>
              <a:t>final</a:t>
            </a:r>
            <a:r>
              <a:rPr lang="es-AR" sz="8000" dirty="0" smtClean="0">
                <a:solidFill>
                  <a:schemeClr val="tx1"/>
                </a:solidFill>
              </a:rPr>
              <a:t>, cuando no nos interesa crear clases derivadas de dicha clase. La clase</a:t>
            </a:r>
            <a:r>
              <a:rPr lang="es-AR" sz="8000" b="1" dirty="0" smtClean="0">
                <a:solidFill>
                  <a:schemeClr val="tx1"/>
                </a:solidFill>
              </a:rPr>
              <a:t> Cuadrado </a:t>
            </a:r>
            <a:r>
              <a:rPr lang="es-AR" sz="8000" dirty="0" smtClean="0">
                <a:solidFill>
                  <a:schemeClr val="tx1"/>
                </a:solidFill>
              </a:rPr>
              <a:t>se puede declarar como </a:t>
            </a:r>
            <a:r>
              <a:rPr lang="es-AR" sz="8000" b="1" dirty="0" smtClean="0">
                <a:solidFill>
                  <a:schemeClr val="tx1"/>
                </a:solidFill>
              </a:rPr>
              <a:t>final</a:t>
            </a:r>
            <a:r>
              <a:rPr lang="es-AR" sz="8000" dirty="0" smtClean="0">
                <a:solidFill>
                  <a:schemeClr val="tx1"/>
                </a:solidFill>
              </a:rPr>
              <a:t>, ya que no se espera que ningún programador necesite crear clases derivadas de </a:t>
            </a:r>
            <a:r>
              <a:rPr lang="es-AR" sz="8000" b="1" dirty="0" smtClean="0">
                <a:solidFill>
                  <a:schemeClr val="tx1"/>
                </a:solidFill>
              </a:rPr>
              <a:t>Cuadrado</a:t>
            </a:r>
            <a:r>
              <a:rPr lang="es-AR" sz="8000" dirty="0" smtClean="0">
                <a:solidFill>
                  <a:schemeClr val="tx1"/>
                </a:solidFill>
              </a:rPr>
              <a:t>.</a:t>
            </a:r>
          </a:p>
          <a:p>
            <a:pPr algn="just"/>
            <a:endParaRPr lang="es-AR" sz="8000" b="1" dirty="0" smtClean="0">
              <a:solidFill>
                <a:schemeClr val="tx1"/>
              </a:solidFill>
            </a:endParaRPr>
          </a:p>
          <a:p>
            <a:pPr algn="just"/>
            <a:r>
              <a:rPr lang="es-AR" sz="6400" b="1" dirty="0" smtClean="0">
                <a:solidFill>
                  <a:schemeClr val="tx1"/>
                </a:solidFill>
              </a:rPr>
              <a:t>final</a:t>
            </a:r>
            <a:r>
              <a:rPr lang="es-AR" sz="6400" dirty="0" smtClean="0">
                <a:solidFill>
                  <a:schemeClr val="tx1"/>
                </a:solidFill>
              </a:rPr>
              <a:t> </a:t>
            </a:r>
            <a:r>
              <a:rPr lang="es-AR" sz="6400" dirty="0" err="1" smtClean="0">
                <a:solidFill>
                  <a:schemeClr val="tx1"/>
                </a:solidFill>
              </a:rPr>
              <a:t>class</a:t>
            </a:r>
            <a:r>
              <a:rPr lang="es-AR" sz="6400" dirty="0" smtClean="0">
                <a:solidFill>
                  <a:schemeClr val="tx1"/>
                </a:solidFill>
              </a:rPr>
              <a:t> Cuadrado </a:t>
            </a:r>
            <a:r>
              <a:rPr lang="es-AR" sz="6400" dirty="0" err="1" smtClean="0">
                <a:solidFill>
                  <a:schemeClr val="tx1"/>
                </a:solidFill>
              </a:rPr>
              <a:t>extends</a:t>
            </a:r>
            <a:r>
              <a:rPr lang="es-AR" sz="6400" dirty="0" smtClean="0">
                <a:solidFill>
                  <a:schemeClr val="tx1"/>
                </a:solidFill>
              </a:rPr>
              <a:t> </a:t>
            </a:r>
            <a:r>
              <a:rPr lang="es-AR" sz="6400" dirty="0" err="1" smtClean="0">
                <a:solidFill>
                  <a:schemeClr val="tx1"/>
                </a:solidFill>
              </a:rPr>
              <a:t>Rectangulo</a:t>
            </a:r>
            <a:r>
              <a:rPr lang="es-AR" sz="6400" dirty="0" smtClean="0">
                <a:solidFill>
                  <a:schemeClr val="tx1"/>
                </a:solidFill>
              </a:rPr>
              <a:t> { </a:t>
            </a:r>
          </a:p>
          <a:p>
            <a:pPr lvl="1" algn="just"/>
            <a:r>
              <a:rPr lang="es-AR" sz="6400" dirty="0">
                <a:solidFill>
                  <a:schemeClr val="tx1"/>
                </a:solidFill>
              </a:rPr>
              <a:t> </a:t>
            </a:r>
            <a:r>
              <a:rPr lang="es-AR" sz="6400" dirty="0" smtClean="0">
                <a:solidFill>
                  <a:schemeClr val="tx1"/>
                </a:solidFill>
              </a:rPr>
              <a:t>  </a:t>
            </a:r>
            <a:r>
              <a:rPr lang="es-AR" sz="6400" dirty="0" err="1" smtClean="0">
                <a:solidFill>
                  <a:schemeClr val="tx1"/>
                </a:solidFill>
              </a:rPr>
              <a:t>public</a:t>
            </a:r>
            <a:r>
              <a:rPr lang="es-AR" sz="6400" dirty="0" smtClean="0">
                <a:solidFill>
                  <a:schemeClr val="tx1"/>
                </a:solidFill>
              </a:rPr>
              <a:t> Cuadrado(</a:t>
            </a:r>
            <a:r>
              <a:rPr lang="es-AR" sz="6400" dirty="0" err="1" smtClean="0">
                <a:solidFill>
                  <a:schemeClr val="tx1"/>
                </a:solidFill>
              </a:rPr>
              <a:t>int</a:t>
            </a:r>
            <a:r>
              <a:rPr lang="es-AR" sz="6400" dirty="0" smtClean="0">
                <a:solidFill>
                  <a:schemeClr val="tx1"/>
                </a:solidFill>
              </a:rPr>
              <a:t> x, </a:t>
            </a:r>
            <a:r>
              <a:rPr lang="es-AR" sz="6400" dirty="0" err="1" smtClean="0">
                <a:solidFill>
                  <a:schemeClr val="tx1"/>
                </a:solidFill>
              </a:rPr>
              <a:t>int</a:t>
            </a:r>
            <a:r>
              <a:rPr lang="es-AR" sz="6400" dirty="0" smtClean="0">
                <a:solidFill>
                  <a:schemeClr val="tx1"/>
                </a:solidFill>
              </a:rPr>
              <a:t> y, </a:t>
            </a:r>
            <a:r>
              <a:rPr lang="es-AR" sz="6400" dirty="0" err="1" smtClean="0">
                <a:solidFill>
                  <a:schemeClr val="tx1"/>
                </a:solidFill>
              </a:rPr>
              <a:t>double</a:t>
            </a:r>
            <a:r>
              <a:rPr lang="es-AR" sz="6400" dirty="0" smtClean="0">
                <a:solidFill>
                  <a:schemeClr val="tx1"/>
                </a:solidFill>
              </a:rPr>
              <a:t> </a:t>
            </a:r>
            <a:r>
              <a:rPr lang="es-AR" sz="6400" dirty="0" err="1" smtClean="0">
                <a:solidFill>
                  <a:schemeClr val="tx1"/>
                </a:solidFill>
              </a:rPr>
              <a:t>dimension</a:t>
            </a:r>
            <a:r>
              <a:rPr lang="es-AR" sz="6400" dirty="0" smtClean="0">
                <a:solidFill>
                  <a:schemeClr val="tx1"/>
                </a:solidFill>
              </a:rPr>
              <a:t>){ </a:t>
            </a:r>
          </a:p>
          <a:p>
            <a:pPr lvl="1" algn="just"/>
            <a:r>
              <a:rPr lang="es-AR" sz="6400" dirty="0">
                <a:solidFill>
                  <a:schemeClr val="tx1"/>
                </a:solidFill>
              </a:rPr>
              <a:t> </a:t>
            </a:r>
            <a:r>
              <a:rPr lang="es-AR" sz="6400" dirty="0" smtClean="0">
                <a:solidFill>
                  <a:schemeClr val="tx1"/>
                </a:solidFill>
              </a:rPr>
              <a:t>         </a:t>
            </a:r>
            <a:r>
              <a:rPr lang="es-AR" sz="6400" dirty="0" err="1" smtClean="0">
                <a:solidFill>
                  <a:schemeClr val="tx1"/>
                </a:solidFill>
              </a:rPr>
              <a:t>super</a:t>
            </a:r>
            <a:r>
              <a:rPr lang="es-AR" sz="6400" dirty="0" smtClean="0">
                <a:solidFill>
                  <a:schemeClr val="tx1"/>
                </a:solidFill>
              </a:rPr>
              <a:t>(x, y, </a:t>
            </a:r>
            <a:r>
              <a:rPr lang="es-AR" sz="6400" dirty="0" err="1" smtClean="0">
                <a:solidFill>
                  <a:schemeClr val="tx1"/>
                </a:solidFill>
              </a:rPr>
              <a:t>dimension</a:t>
            </a:r>
            <a:r>
              <a:rPr lang="es-AR" sz="6400" dirty="0" smtClean="0">
                <a:solidFill>
                  <a:schemeClr val="tx1"/>
                </a:solidFill>
              </a:rPr>
              <a:t>, </a:t>
            </a:r>
            <a:r>
              <a:rPr lang="es-AR" sz="6400" dirty="0" err="1" smtClean="0">
                <a:solidFill>
                  <a:schemeClr val="tx1"/>
                </a:solidFill>
              </a:rPr>
              <a:t>dimension</a:t>
            </a:r>
            <a:r>
              <a:rPr lang="es-AR" sz="6400" dirty="0" smtClean="0">
                <a:solidFill>
                  <a:schemeClr val="tx1"/>
                </a:solidFill>
              </a:rPr>
              <a:t>); </a:t>
            </a:r>
          </a:p>
          <a:p>
            <a:pPr lvl="1" algn="just"/>
            <a:r>
              <a:rPr lang="es-AR" sz="6400" dirty="0" smtClean="0">
                <a:solidFill>
                  <a:schemeClr val="tx1"/>
                </a:solidFill>
              </a:rPr>
              <a:t>    } </a:t>
            </a:r>
          </a:p>
          <a:p>
            <a:pPr algn="just"/>
            <a:r>
              <a:rPr lang="es-AR" sz="6400" dirty="0" smtClean="0">
                <a:solidFill>
                  <a:schemeClr val="tx1"/>
                </a:solidFill>
              </a:rPr>
              <a:t>} </a:t>
            </a:r>
          </a:p>
          <a:p>
            <a:pPr algn="just"/>
            <a:endParaRPr lang="es-AR" sz="8000" dirty="0">
              <a:solidFill>
                <a:schemeClr val="tx1"/>
              </a:solidFill>
            </a:endParaRPr>
          </a:p>
          <a:p>
            <a:pPr algn="just"/>
            <a:r>
              <a:rPr lang="es-AR" sz="8000" dirty="0" smtClean="0">
                <a:solidFill>
                  <a:schemeClr val="tx1"/>
                </a:solidFill>
              </a:rPr>
              <a:t>Uno de los mecanismos que tienen los hackers para dañar o para obtener información privada en los sistemas es la de crear una clase derivada y sustituir dicha clase por la original. La clase derivada actúa exactamente igual que la original pero también puede hacer otras cosas, normalmente dañinas. Para prevenir los posibles daños, se declara la clase como </a:t>
            </a:r>
            <a:r>
              <a:rPr lang="es-AR" sz="8000" b="1" dirty="0" smtClean="0">
                <a:solidFill>
                  <a:schemeClr val="tx1"/>
                </a:solidFill>
              </a:rPr>
              <a:t>final</a:t>
            </a:r>
            <a:r>
              <a:rPr lang="es-AR" sz="8000" dirty="0" smtClean="0">
                <a:solidFill>
                  <a:schemeClr val="tx1"/>
                </a:solidFill>
              </a:rPr>
              <a:t>, impidiendo a cualquier programador la creación de clases derivadas de ésta. </a:t>
            </a:r>
          </a:p>
          <a:p>
            <a:pPr algn="just"/>
            <a:endParaRPr lang="es-AR" sz="8000" dirty="0" smtClean="0">
              <a:solidFill>
                <a:schemeClr val="tx1"/>
              </a:solidFill>
            </a:endParaRPr>
          </a:p>
          <a:p>
            <a:pPr algn="just"/>
            <a:r>
              <a:rPr lang="es-AR" sz="8000" b="1" dirty="0" smtClean="0">
                <a:solidFill>
                  <a:schemeClr val="tx1"/>
                </a:solidFill>
              </a:rPr>
              <a:t>Por ejemplo</a:t>
            </a:r>
            <a:r>
              <a:rPr lang="es-AR" sz="8000" dirty="0" smtClean="0">
                <a:solidFill>
                  <a:schemeClr val="tx1"/>
                </a:solidFill>
              </a:rPr>
              <a:t>, la clase </a:t>
            </a:r>
            <a:r>
              <a:rPr lang="es-AR" sz="8000" i="1" dirty="0" err="1" smtClean="0">
                <a:solidFill>
                  <a:schemeClr val="tx1"/>
                </a:solidFill>
              </a:rPr>
              <a:t>String</a:t>
            </a:r>
            <a:r>
              <a:rPr lang="es-AR" sz="8000" dirty="0" smtClean="0">
                <a:solidFill>
                  <a:schemeClr val="tx1"/>
                </a:solidFill>
              </a:rPr>
              <a:t> que es una de las más importantes en la programación en lenguaje Java, está declarada como </a:t>
            </a:r>
            <a:r>
              <a:rPr lang="es-AR" sz="8000" b="1" dirty="0" smtClean="0">
                <a:solidFill>
                  <a:schemeClr val="tx1"/>
                </a:solidFill>
              </a:rPr>
              <a:t>final</a:t>
            </a:r>
            <a:r>
              <a:rPr lang="es-AR" sz="8000" dirty="0" smtClean="0">
                <a:solidFill>
                  <a:schemeClr val="tx1"/>
                </a:solidFill>
              </a:rPr>
              <a:t>. El lenguaje Java </a:t>
            </a:r>
            <a:r>
              <a:rPr lang="es-AR" sz="8000" dirty="0" err="1" smtClean="0">
                <a:solidFill>
                  <a:schemeClr val="tx1"/>
                </a:solidFill>
              </a:rPr>
              <a:t>garatiza</a:t>
            </a:r>
            <a:r>
              <a:rPr lang="es-AR" sz="8000" dirty="0" smtClean="0">
                <a:solidFill>
                  <a:schemeClr val="tx1"/>
                </a:solidFill>
              </a:rPr>
              <a:t> que siempre que se utilice un </a:t>
            </a:r>
            <a:r>
              <a:rPr lang="es-AR" sz="8000" dirty="0" err="1" smtClean="0">
                <a:solidFill>
                  <a:schemeClr val="tx1"/>
                </a:solidFill>
              </a:rPr>
              <a:t>string</a:t>
            </a:r>
            <a:r>
              <a:rPr lang="es-AR" sz="8000" dirty="0" smtClean="0">
                <a:solidFill>
                  <a:schemeClr val="tx1"/>
                </a:solidFill>
              </a:rPr>
              <a:t>, es un objeto de la clase </a:t>
            </a:r>
            <a:r>
              <a:rPr lang="es-AR" sz="8000" i="1" dirty="0" err="1" smtClean="0">
                <a:solidFill>
                  <a:schemeClr val="tx1"/>
                </a:solidFill>
              </a:rPr>
              <a:t>String</a:t>
            </a:r>
            <a:r>
              <a:rPr lang="es-AR" sz="8000" dirty="0" smtClean="0">
                <a:solidFill>
                  <a:schemeClr val="tx1"/>
                </a:solidFill>
              </a:rPr>
              <a:t> que se encuentra en el paquete </a:t>
            </a:r>
            <a:r>
              <a:rPr lang="es-AR" sz="8000" i="1" dirty="0" err="1" smtClean="0">
                <a:solidFill>
                  <a:schemeClr val="tx1"/>
                </a:solidFill>
              </a:rPr>
              <a:t>java.lang.String</a:t>
            </a:r>
            <a:r>
              <a:rPr lang="es-AR" sz="8000" dirty="0" smtClean="0">
                <a:solidFill>
                  <a:schemeClr val="tx1"/>
                </a:solidFill>
              </a:rPr>
              <a:t>, y no cualquier otro </a:t>
            </a:r>
            <a:r>
              <a:rPr lang="es-AR" sz="8000" dirty="0" err="1" smtClean="0">
                <a:solidFill>
                  <a:schemeClr val="tx1"/>
                </a:solidFill>
              </a:rPr>
              <a:t>string</a:t>
            </a:r>
            <a:r>
              <a:rPr lang="es-AR" sz="8000" dirty="0" smtClean="0">
                <a:solidFill>
                  <a:schemeClr val="tx1"/>
                </a:solidFill>
              </a:rPr>
              <a:t>.</a:t>
            </a:r>
          </a:p>
          <a:p>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88640"/>
            <a:ext cx="7772400" cy="648071"/>
          </a:xfrm>
        </p:spPr>
        <p:style>
          <a:lnRef idx="0">
            <a:schemeClr val="accent6"/>
          </a:lnRef>
          <a:fillRef idx="3">
            <a:schemeClr val="accent6"/>
          </a:fillRef>
          <a:effectRef idx="3">
            <a:schemeClr val="accent6"/>
          </a:effectRef>
          <a:fontRef idx="minor">
            <a:schemeClr val="lt1"/>
          </a:fontRef>
        </p:style>
        <p:txBody>
          <a:bodyPr>
            <a:normAutofit fontScale="90000"/>
          </a:bodyPr>
          <a:lstStyle/>
          <a:p>
            <a:r>
              <a:rPr lang="es-AR" b="1" dirty="0" smtClean="0"/>
              <a:t>Métodos finales</a:t>
            </a:r>
            <a:endParaRPr lang="es-AR" dirty="0"/>
          </a:p>
        </p:txBody>
      </p:sp>
      <p:sp>
        <p:nvSpPr>
          <p:cNvPr id="3" name="2 Subtítulo"/>
          <p:cNvSpPr>
            <a:spLocks noGrp="1"/>
          </p:cNvSpPr>
          <p:nvPr>
            <p:ph type="subTitle" idx="1"/>
          </p:nvPr>
        </p:nvSpPr>
        <p:spPr>
          <a:xfrm>
            <a:off x="179512" y="980728"/>
            <a:ext cx="8784976" cy="5877272"/>
          </a:xfrm>
        </p:spPr>
        <p:txBody>
          <a:bodyPr>
            <a:normAutofit fontScale="25000" lnSpcReduction="20000"/>
          </a:bodyPr>
          <a:lstStyle/>
          <a:p>
            <a:pPr algn="just"/>
            <a:r>
              <a:rPr lang="es-AR" sz="7200" dirty="0" smtClean="0">
                <a:solidFill>
                  <a:schemeClr val="tx1"/>
                </a:solidFill>
              </a:rPr>
              <a:t>Como se ha comentado al introducir la herencia, una de las formas de aprovechar el código existente, es la de crear una clase derivada y redefinir algunos de los métodos de la clase base.</a:t>
            </a:r>
          </a:p>
          <a:p>
            <a:pPr algn="just"/>
            <a:endParaRPr lang="es-AR" sz="5600" b="1" dirty="0" smtClean="0">
              <a:solidFill>
                <a:schemeClr val="tx1"/>
              </a:solidFill>
            </a:endParaRPr>
          </a:p>
          <a:p>
            <a:pPr algn="just"/>
            <a:r>
              <a:rPr lang="es-AR" sz="6400" dirty="0" err="1" smtClean="0">
                <a:solidFill>
                  <a:schemeClr val="tx1"/>
                </a:solidFill>
              </a:rPr>
              <a:t>class</a:t>
            </a:r>
            <a:r>
              <a:rPr lang="es-AR" sz="6400" dirty="0" smtClean="0">
                <a:solidFill>
                  <a:schemeClr val="tx1"/>
                </a:solidFill>
              </a:rPr>
              <a:t> Base { </a:t>
            </a:r>
          </a:p>
          <a:p>
            <a:pPr algn="just"/>
            <a:r>
              <a:rPr lang="es-AR" sz="6400" b="1" dirty="0" smtClean="0">
                <a:solidFill>
                  <a:schemeClr val="tx1"/>
                </a:solidFill>
              </a:rPr>
              <a:t>      final </a:t>
            </a:r>
            <a:r>
              <a:rPr lang="es-AR" sz="6400" dirty="0" err="1" smtClean="0">
                <a:solidFill>
                  <a:schemeClr val="tx1"/>
                </a:solidFill>
              </a:rPr>
              <a:t>public</a:t>
            </a:r>
            <a:r>
              <a:rPr lang="es-AR" sz="6400" dirty="0" smtClean="0">
                <a:solidFill>
                  <a:schemeClr val="tx1"/>
                </a:solidFill>
              </a:rPr>
              <a:t> </a:t>
            </a:r>
            <a:r>
              <a:rPr lang="es-AR" sz="6400" dirty="0" err="1" smtClean="0">
                <a:solidFill>
                  <a:schemeClr val="tx1"/>
                </a:solidFill>
              </a:rPr>
              <a:t>void</a:t>
            </a:r>
            <a:r>
              <a:rPr lang="es-AR" sz="6400" dirty="0" smtClean="0">
                <a:solidFill>
                  <a:schemeClr val="tx1"/>
                </a:solidFill>
              </a:rPr>
              <a:t> </a:t>
            </a:r>
            <a:r>
              <a:rPr lang="es-AR" sz="6400" dirty="0" err="1" smtClean="0">
                <a:solidFill>
                  <a:schemeClr val="tx1"/>
                </a:solidFill>
              </a:rPr>
              <a:t>funcionFinal</a:t>
            </a:r>
            <a:r>
              <a:rPr lang="es-AR" sz="6400" dirty="0" smtClean="0">
                <a:solidFill>
                  <a:schemeClr val="tx1"/>
                </a:solidFill>
              </a:rPr>
              <a:t>(){ </a:t>
            </a:r>
          </a:p>
          <a:p>
            <a:pPr algn="just"/>
            <a:r>
              <a:rPr lang="es-AR" sz="6400" dirty="0">
                <a:solidFill>
                  <a:srgbClr val="7030A0"/>
                </a:solidFill>
              </a:rPr>
              <a:t> </a:t>
            </a:r>
            <a:r>
              <a:rPr lang="es-AR" sz="6400" dirty="0" smtClean="0">
                <a:solidFill>
                  <a:srgbClr val="7030A0"/>
                </a:solidFill>
              </a:rPr>
              <a:t>          // Se escribe lo necesario </a:t>
            </a:r>
          </a:p>
          <a:p>
            <a:pPr algn="just"/>
            <a:r>
              <a:rPr lang="es-AR" sz="6400" dirty="0">
                <a:solidFill>
                  <a:schemeClr val="tx1"/>
                </a:solidFill>
              </a:rPr>
              <a:t> </a:t>
            </a:r>
            <a:r>
              <a:rPr lang="es-AR" sz="6400" dirty="0" smtClean="0">
                <a:solidFill>
                  <a:schemeClr val="tx1"/>
                </a:solidFill>
              </a:rPr>
              <a:t>    } </a:t>
            </a:r>
          </a:p>
          <a:p>
            <a:pPr algn="just"/>
            <a:r>
              <a:rPr lang="es-AR" sz="6400" dirty="0">
                <a:solidFill>
                  <a:schemeClr val="tx1"/>
                </a:solidFill>
              </a:rPr>
              <a:t> </a:t>
            </a:r>
            <a:r>
              <a:rPr lang="es-AR" sz="6400" dirty="0" smtClean="0">
                <a:solidFill>
                  <a:schemeClr val="tx1"/>
                </a:solidFill>
              </a:rPr>
              <a:t>    </a:t>
            </a:r>
            <a:r>
              <a:rPr lang="es-AR" sz="6400" dirty="0" err="1" smtClean="0">
                <a:solidFill>
                  <a:schemeClr val="tx1"/>
                </a:solidFill>
              </a:rPr>
              <a:t>public</a:t>
            </a:r>
            <a:r>
              <a:rPr lang="es-AR" sz="6400" dirty="0" smtClean="0">
                <a:solidFill>
                  <a:schemeClr val="tx1"/>
                </a:solidFill>
              </a:rPr>
              <a:t> </a:t>
            </a:r>
            <a:r>
              <a:rPr lang="es-AR" sz="6400" dirty="0" err="1" smtClean="0">
                <a:solidFill>
                  <a:schemeClr val="tx1"/>
                </a:solidFill>
              </a:rPr>
              <a:t>void</a:t>
            </a:r>
            <a:r>
              <a:rPr lang="es-AR" sz="6400" dirty="0" smtClean="0">
                <a:solidFill>
                  <a:schemeClr val="tx1"/>
                </a:solidFill>
              </a:rPr>
              <a:t> dibujar(</a:t>
            </a:r>
            <a:r>
              <a:rPr lang="es-AR" sz="6400" dirty="0" err="1" smtClean="0">
                <a:solidFill>
                  <a:schemeClr val="tx1"/>
                </a:solidFill>
              </a:rPr>
              <a:t>Graphics</a:t>
            </a:r>
            <a:r>
              <a:rPr lang="es-AR" sz="6400" dirty="0" smtClean="0">
                <a:solidFill>
                  <a:schemeClr val="tx1"/>
                </a:solidFill>
              </a:rPr>
              <a:t> g){ </a:t>
            </a:r>
          </a:p>
          <a:p>
            <a:pPr algn="just"/>
            <a:r>
              <a:rPr lang="es-AR" sz="6400" dirty="0">
                <a:solidFill>
                  <a:schemeClr val="tx1"/>
                </a:solidFill>
              </a:rPr>
              <a:t> </a:t>
            </a:r>
            <a:r>
              <a:rPr lang="es-AR" sz="6400" dirty="0" smtClean="0">
                <a:solidFill>
                  <a:schemeClr val="tx1"/>
                </a:solidFill>
              </a:rPr>
              <a:t>    }</a:t>
            </a:r>
          </a:p>
          <a:p>
            <a:pPr algn="just"/>
            <a:r>
              <a:rPr lang="es-AR" sz="6400" dirty="0" smtClean="0">
                <a:solidFill>
                  <a:schemeClr val="tx1"/>
                </a:solidFill>
              </a:rPr>
              <a:t> }</a:t>
            </a:r>
          </a:p>
          <a:p>
            <a:pPr algn="just"/>
            <a:r>
              <a:rPr lang="es-AR" sz="6400" dirty="0" smtClean="0">
                <a:solidFill>
                  <a:schemeClr val="tx1"/>
                </a:solidFill>
              </a:rPr>
              <a:t> </a:t>
            </a:r>
            <a:r>
              <a:rPr lang="es-AR" sz="6400" dirty="0" err="1" smtClean="0">
                <a:solidFill>
                  <a:schemeClr val="tx1"/>
                </a:solidFill>
              </a:rPr>
              <a:t>class</a:t>
            </a:r>
            <a:r>
              <a:rPr lang="es-AR" sz="6400" dirty="0" smtClean="0">
                <a:solidFill>
                  <a:schemeClr val="tx1"/>
                </a:solidFill>
              </a:rPr>
              <a:t> Derivada  </a:t>
            </a:r>
            <a:r>
              <a:rPr lang="es-AR" sz="6400" dirty="0" err="1" smtClean="0">
                <a:solidFill>
                  <a:schemeClr val="tx1"/>
                </a:solidFill>
              </a:rPr>
              <a:t>extends</a:t>
            </a:r>
            <a:r>
              <a:rPr lang="es-AR" sz="6400" dirty="0" smtClean="0">
                <a:solidFill>
                  <a:schemeClr val="tx1"/>
                </a:solidFill>
              </a:rPr>
              <a:t>  Base { </a:t>
            </a:r>
          </a:p>
          <a:p>
            <a:pPr algn="just"/>
            <a:r>
              <a:rPr lang="es-AR" sz="6400" dirty="0" smtClean="0">
                <a:solidFill>
                  <a:schemeClr val="tx1"/>
                </a:solidFill>
              </a:rPr>
              <a:t>      </a:t>
            </a:r>
            <a:r>
              <a:rPr lang="es-AR" sz="6400" dirty="0" err="1" smtClean="0">
                <a:solidFill>
                  <a:schemeClr val="tx1"/>
                </a:solidFill>
              </a:rPr>
              <a:t>public</a:t>
            </a:r>
            <a:r>
              <a:rPr lang="es-AR" sz="6400" dirty="0" smtClean="0">
                <a:solidFill>
                  <a:schemeClr val="tx1"/>
                </a:solidFill>
              </a:rPr>
              <a:t> </a:t>
            </a:r>
            <a:r>
              <a:rPr lang="es-AR" sz="6400" dirty="0" err="1" smtClean="0">
                <a:solidFill>
                  <a:schemeClr val="tx1"/>
                </a:solidFill>
              </a:rPr>
              <a:t>void</a:t>
            </a:r>
            <a:r>
              <a:rPr lang="es-AR" sz="6400" dirty="0" smtClean="0">
                <a:solidFill>
                  <a:schemeClr val="tx1"/>
                </a:solidFill>
              </a:rPr>
              <a:t> dibujar(</a:t>
            </a:r>
            <a:r>
              <a:rPr lang="es-AR" sz="6400" dirty="0" err="1" smtClean="0">
                <a:solidFill>
                  <a:schemeClr val="tx1"/>
                </a:solidFill>
              </a:rPr>
              <a:t>Graphics</a:t>
            </a:r>
            <a:r>
              <a:rPr lang="es-AR" sz="6400" dirty="0" smtClean="0">
                <a:solidFill>
                  <a:schemeClr val="tx1"/>
                </a:solidFill>
              </a:rPr>
              <a:t> g){ </a:t>
            </a:r>
          </a:p>
          <a:p>
            <a:pPr algn="just"/>
            <a:r>
              <a:rPr lang="es-AR" sz="6400" dirty="0">
                <a:solidFill>
                  <a:srgbClr val="7030A0"/>
                </a:solidFill>
              </a:rPr>
              <a:t> </a:t>
            </a:r>
            <a:r>
              <a:rPr lang="es-AR" sz="6400" dirty="0" smtClean="0">
                <a:solidFill>
                  <a:srgbClr val="7030A0"/>
                </a:solidFill>
              </a:rPr>
              <a:t>         //dibujar algunas figuras </a:t>
            </a:r>
          </a:p>
          <a:p>
            <a:pPr algn="just"/>
            <a:r>
              <a:rPr lang="es-AR" sz="6400" dirty="0">
                <a:solidFill>
                  <a:schemeClr val="tx1"/>
                </a:solidFill>
              </a:rPr>
              <a:t> </a:t>
            </a:r>
            <a:r>
              <a:rPr lang="es-AR" sz="6400" dirty="0" smtClean="0">
                <a:solidFill>
                  <a:schemeClr val="tx1"/>
                </a:solidFill>
              </a:rPr>
              <a:t>      }</a:t>
            </a:r>
          </a:p>
          <a:p>
            <a:pPr algn="just"/>
            <a:r>
              <a:rPr lang="es-AR" sz="6400" dirty="0" smtClean="0">
                <a:solidFill>
                  <a:schemeClr val="tx1"/>
                </a:solidFill>
              </a:rPr>
              <a:t> }</a:t>
            </a:r>
            <a:endParaRPr lang="es-AR" sz="6400" dirty="0">
              <a:solidFill>
                <a:schemeClr val="tx1"/>
              </a:solidFill>
            </a:endParaRPr>
          </a:p>
          <a:p>
            <a:pPr algn="just"/>
            <a:r>
              <a:rPr lang="es-AR" sz="7200" dirty="0" smtClean="0">
                <a:solidFill>
                  <a:schemeClr val="tx1"/>
                </a:solidFill>
              </a:rPr>
              <a:t>La clase </a:t>
            </a:r>
            <a:r>
              <a:rPr lang="es-AR" sz="7200" i="1" dirty="0" smtClean="0">
                <a:solidFill>
                  <a:schemeClr val="tx1"/>
                </a:solidFill>
              </a:rPr>
              <a:t>Base</a:t>
            </a:r>
            <a:r>
              <a:rPr lang="es-AR" sz="7200" dirty="0" smtClean="0">
                <a:solidFill>
                  <a:schemeClr val="tx1"/>
                </a:solidFill>
              </a:rPr>
              <a:t> define una función miembro pública </a:t>
            </a:r>
            <a:r>
              <a:rPr lang="es-AR" sz="7200" i="1" dirty="0" smtClean="0">
                <a:solidFill>
                  <a:schemeClr val="tx1"/>
                </a:solidFill>
              </a:rPr>
              <a:t>dibujar</a:t>
            </a:r>
            <a:r>
              <a:rPr lang="es-AR" sz="7200" dirty="0" smtClean="0">
                <a:solidFill>
                  <a:schemeClr val="tx1"/>
                </a:solidFill>
              </a:rPr>
              <a:t>, que no dibuja nada en el contexto gráfico </a:t>
            </a:r>
            <a:r>
              <a:rPr lang="es-AR" sz="7200" i="1" dirty="0" smtClean="0">
                <a:solidFill>
                  <a:schemeClr val="tx1"/>
                </a:solidFill>
              </a:rPr>
              <a:t>g</a:t>
            </a:r>
            <a:r>
              <a:rPr lang="es-AR" sz="7200" dirty="0" smtClean="0">
                <a:solidFill>
                  <a:schemeClr val="tx1"/>
                </a:solidFill>
              </a:rPr>
              <a:t>. La clase </a:t>
            </a:r>
            <a:r>
              <a:rPr lang="es-AR" sz="7200" i="1" dirty="0" smtClean="0">
                <a:solidFill>
                  <a:schemeClr val="tx1"/>
                </a:solidFill>
              </a:rPr>
              <a:t>Derivada</a:t>
            </a:r>
            <a:r>
              <a:rPr lang="es-AR" sz="7200" dirty="0" smtClean="0">
                <a:solidFill>
                  <a:schemeClr val="tx1"/>
                </a:solidFill>
              </a:rPr>
              <a:t> redefine la función miembro </a:t>
            </a:r>
            <a:r>
              <a:rPr lang="es-AR" sz="7200" i="1" dirty="0" smtClean="0">
                <a:solidFill>
                  <a:schemeClr val="tx1"/>
                </a:solidFill>
              </a:rPr>
              <a:t>dibujar</a:t>
            </a:r>
            <a:r>
              <a:rPr lang="es-AR" sz="7200" dirty="0" smtClean="0">
                <a:solidFill>
                  <a:schemeClr val="tx1"/>
                </a:solidFill>
              </a:rPr>
              <a:t>, para dibujar algunas figuras en el contexto grafico </a:t>
            </a:r>
            <a:r>
              <a:rPr lang="es-AR" sz="7200" i="1" dirty="0" smtClean="0">
                <a:solidFill>
                  <a:schemeClr val="tx1"/>
                </a:solidFill>
              </a:rPr>
              <a:t>g</a:t>
            </a:r>
            <a:r>
              <a:rPr lang="es-AR" sz="7200" dirty="0" smtClean="0">
                <a:solidFill>
                  <a:schemeClr val="tx1"/>
                </a:solidFill>
              </a:rPr>
              <a:t>. La función que se redefine tiene que tener la misma declaración en la clase </a:t>
            </a:r>
            <a:r>
              <a:rPr lang="es-AR" sz="7200" i="1" dirty="0" smtClean="0">
                <a:solidFill>
                  <a:schemeClr val="tx1"/>
                </a:solidFill>
              </a:rPr>
              <a:t>Base</a:t>
            </a:r>
            <a:r>
              <a:rPr lang="es-AR" sz="7200" dirty="0" smtClean="0">
                <a:solidFill>
                  <a:schemeClr val="tx1"/>
                </a:solidFill>
              </a:rPr>
              <a:t> y en la clase </a:t>
            </a:r>
            <a:r>
              <a:rPr lang="es-AR" sz="7200" i="1" dirty="0" smtClean="0">
                <a:solidFill>
                  <a:schemeClr val="tx1"/>
                </a:solidFill>
              </a:rPr>
              <a:t>Derivada</a:t>
            </a:r>
            <a:r>
              <a:rPr lang="es-AR" sz="7200" dirty="0" smtClean="0">
                <a:solidFill>
                  <a:schemeClr val="tx1"/>
                </a:solidFill>
              </a:rPr>
              <a:t>. </a:t>
            </a:r>
          </a:p>
          <a:p>
            <a:pPr algn="just"/>
            <a:endParaRPr lang="es-AR" sz="6400" dirty="0" smtClean="0">
              <a:solidFill>
                <a:schemeClr val="tx1"/>
              </a:solidFill>
            </a:endParaRPr>
          </a:p>
          <a:p>
            <a:pPr algn="just"/>
            <a:r>
              <a:rPr lang="es-AR" sz="7200" dirty="0" smtClean="0">
                <a:solidFill>
                  <a:schemeClr val="tx1"/>
                </a:solidFill>
              </a:rPr>
              <a:t>Para evitar que las clase derivadas redefinan una función miembro de una clase base, se le antepone la palabra clave </a:t>
            </a:r>
            <a:r>
              <a:rPr lang="es-AR" sz="7200" b="1" dirty="0" smtClean="0">
                <a:solidFill>
                  <a:schemeClr val="tx1"/>
                </a:solidFill>
              </a:rPr>
              <a:t>final</a:t>
            </a:r>
            <a:r>
              <a:rPr lang="es-AR" sz="7200" dirty="0" smtClean="0">
                <a:solidFill>
                  <a:schemeClr val="tx1"/>
                </a:solidFill>
              </a:rPr>
              <a:t>. La función miembro </a:t>
            </a:r>
            <a:r>
              <a:rPr lang="es-AR" sz="7200" i="1" dirty="0" err="1" smtClean="0">
                <a:solidFill>
                  <a:schemeClr val="tx1"/>
                </a:solidFill>
              </a:rPr>
              <a:t>funcionFinal</a:t>
            </a:r>
            <a:r>
              <a:rPr lang="es-AR" sz="7200" dirty="0" smtClean="0">
                <a:solidFill>
                  <a:schemeClr val="tx1"/>
                </a:solidFill>
              </a:rPr>
              <a:t> de la clase </a:t>
            </a:r>
            <a:r>
              <a:rPr lang="es-AR" sz="7200" i="1" dirty="0" smtClean="0">
                <a:solidFill>
                  <a:schemeClr val="tx1"/>
                </a:solidFill>
              </a:rPr>
              <a:t>Base</a:t>
            </a:r>
            <a:r>
              <a:rPr lang="es-AR" sz="7200" dirty="0" smtClean="0">
                <a:solidFill>
                  <a:schemeClr val="tx1"/>
                </a:solidFill>
              </a:rPr>
              <a:t> no se puede redefinir en la clase </a:t>
            </a:r>
            <a:r>
              <a:rPr lang="es-AR" sz="7200" i="1" dirty="0" smtClean="0">
                <a:solidFill>
                  <a:schemeClr val="tx1"/>
                </a:solidFill>
              </a:rPr>
              <a:t>Derivada</a:t>
            </a:r>
            <a:r>
              <a:rPr lang="es-AR" sz="7200" dirty="0" smtClean="0">
                <a:solidFill>
                  <a:schemeClr val="tx1"/>
                </a:solidFill>
              </a:rPr>
              <a:t>, pero si se puede redefinir la función miembro </a:t>
            </a:r>
            <a:r>
              <a:rPr lang="es-AR" sz="7200" i="1" dirty="0" smtClean="0">
                <a:solidFill>
                  <a:schemeClr val="tx1"/>
                </a:solidFill>
              </a:rPr>
              <a:t>dibujar</a:t>
            </a:r>
            <a:r>
              <a:rPr lang="es-AR" sz="7200" dirty="0" smtClean="0">
                <a:solidFill>
                  <a:schemeClr val="tx1"/>
                </a:solidFill>
              </a:rPr>
              <a:t>.</a:t>
            </a:r>
          </a:p>
          <a:p>
            <a:endParaRPr lang="es-A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332657"/>
            <a:ext cx="7772400" cy="576064"/>
          </a:xfrm>
        </p:spPr>
        <p:style>
          <a:lnRef idx="0">
            <a:schemeClr val="accent6"/>
          </a:lnRef>
          <a:fillRef idx="3">
            <a:schemeClr val="accent6"/>
          </a:fillRef>
          <a:effectRef idx="3">
            <a:schemeClr val="accent6"/>
          </a:effectRef>
          <a:fontRef idx="minor">
            <a:schemeClr val="lt1"/>
          </a:fontRef>
        </p:style>
        <p:txBody>
          <a:bodyPr>
            <a:normAutofit fontScale="90000"/>
          </a:bodyPr>
          <a:lstStyle/>
          <a:p>
            <a:r>
              <a:rPr lang="es-AR" dirty="0" smtClean="0"/>
              <a:t>Clases Abstractas</a:t>
            </a:r>
            <a:endParaRPr lang="es-AR" dirty="0"/>
          </a:p>
        </p:txBody>
      </p:sp>
      <p:sp>
        <p:nvSpPr>
          <p:cNvPr id="3" name="2 Subtítulo"/>
          <p:cNvSpPr>
            <a:spLocks noGrp="1"/>
          </p:cNvSpPr>
          <p:nvPr>
            <p:ph type="subTitle" idx="1"/>
          </p:nvPr>
        </p:nvSpPr>
        <p:spPr>
          <a:xfrm>
            <a:off x="179512" y="1268760"/>
            <a:ext cx="8784976" cy="5400600"/>
          </a:xfrm>
        </p:spPr>
        <p:txBody>
          <a:bodyPr>
            <a:noAutofit/>
          </a:bodyPr>
          <a:lstStyle/>
          <a:p>
            <a:pPr algn="just"/>
            <a:r>
              <a:rPr lang="es-AR" sz="2000" dirty="0" smtClean="0">
                <a:solidFill>
                  <a:schemeClr val="tx1"/>
                </a:solidFill>
              </a:rPr>
              <a:t>La idea de una clase abstracta es que hay que heredar necesariamente; en otro caso no pueden ser utilizadas, justamente lo contrario de la de una clase final.</a:t>
            </a:r>
          </a:p>
          <a:p>
            <a:pPr algn="just"/>
            <a:endParaRPr lang="es-AR" sz="2000" b="1" dirty="0">
              <a:solidFill>
                <a:schemeClr val="tx1"/>
              </a:solidFill>
            </a:endParaRPr>
          </a:p>
          <a:p>
            <a:pPr algn="just"/>
            <a:r>
              <a:rPr lang="es-AR" sz="2000" b="1" dirty="0" smtClean="0">
                <a:solidFill>
                  <a:schemeClr val="tx1"/>
                </a:solidFill>
              </a:rPr>
              <a:t>Definición:</a:t>
            </a:r>
            <a:r>
              <a:rPr lang="es-AR" sz="2000" dirty="0" smtClean="0">
                <a:solidFill>
                  <a:schemeClr val="tx1"/>
                </a:solidFill>
              </a:rPr>
              <a:t> Una clase es abstracta cuando tiene algún método (o métodos) sin definir. Por tanto </a:t>
            </a:r>
            <a:r>
              <a:rPr lang="es-AR" sz="2000" b="1" dirty="0" smtClean="0">
                <a:solidFill>
                  <a:schemeClr val="tx1"/>
                </a:solidFill>
              </a:rPr>
              <a:t>no es posible</a:t>
            </a:r>
            <a:r>
              <a:rPr lang="es-AR" sz="2000" dirty="0" smtClean="0">
                <a:solidFill>
                  <a:schemeClr val="tx1"/>
                </a:solidFill>
              </a:rPr>
              <a:t> declarar objetos de una clase abstracta. Serán las clases derivadas las que completen esos métodos y de las que podremos definir objetos. </a:t>
            </a:r>
          </a:p>
          <a:p>
            <a:pPr algn="just"/>
            <a:endParaRPr lang="es-AR" sz="2000" dirty="0">
              <a:solidFill>
                <a:schemeClr val="tx1"/>
              </a:solidFill>
            </a:endParaRPr>
          </a:p>
          <a:p>
            <a:pPr algn="just"/>
            <a:r>
              <a:rPr lang="es-AR" sz="2000" dirty="0" smtClean="0">
                <a:solidFill>
                  <a:schemeClr val="tx1"/>
                </a:solidFill>
              </a:rPr>
              <a:t>Una clase abstracta sirve de base para otras clases, pero ella misma no puede ser instanciada (declarar objetos de su tipo). Esto se hace porque la implementación de alguno de los métodos depende de cada caso concreto y no se puede hacer en general.</a:t>
            </a:r>
          </a:p>
          <a:p>
            <a:pPr algn="just"/>
            <a:endParaRPr lang="es-AR" sz="20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1052736"/>
            <a:ext cx="8784976" cy="5805264"/>
          </a:xfrm>
        </p:spPr>
        <p:txBody>
          <a:bodyPr numCol="1">
            <a:normAutofit fontScale="92500" lnSpcReduction="20000"/>
          </a:bodyPr>
          <a:lstStyle/>
          <a:p>
            <a:pPr marL="0" indent="0">
              <a:buNone/>
            </a:pPr>
            <a:r>
              <a:rPr lang="es-AR" sz="1900" b="1" dirty="0" smtClean="0"/>
              <a:t>PolígonoRegular.java</a:t>
            </a:r>
          </a:p>
          <a:p>
            <a:pPr>
              <a:buNone/>
            </a:pPr>
            <a:r>
              <a:rPr lang="es-AR" sz="1800" dirty="0" err="1" smtClean="0"/>
              <a:t>public</a:t>
            </a:r>
            <a:r>
              <a:rPr lang="es-AR" sz="1800" b="1" dirty="0" smtClean="0"/>
              <a:t> </a:t>
            </a:r>
            <a:r>
              <a:rPr lang="es-AR" sz="1800" b="1" dirty="0" err="1" smtClean="0"/>
              <a:t>abstract</a:t>
            </a:r>
            <a:r>
              <a:rPr lang="es-AR" sz="1800" b="1" dirty="0" smtClean="0"/>
              <a:t> </a:t>
            </a:r>
            <a:r>
              <a:rPr lang="es-AR" sz="1800" dirty="0" err="1" smtClean="0"/>
              <a:t>class</a:t>
            </a:r>
            <a:r>
              <a:rPr lang="es-AR" sz="1800" dirty="0" smtClean="0"/>
              <a:t> </a:t>
            </a:r>
            <a:r>
              <a:rPr lang="es-AR" sz="1800" dirty="0" err="1" smtClean="0"/>
              <a:t>PoligonoRegular</a:t>
            </a:r>
            <a:r>
              <a:rPr lang="es-AR" sz="1800" dirty="0" smtClean="0"/>
              <a:t> {</a:t>
            </a:r>
          </a:p>
          <a:p>
            <a:pPr>
              <a:buNone/>
            </a:pPr>
            <a:r>
              <a:rPr lang="es-AR" sz="1800" dirty="0" smtClean="0"/>
              <a:t>	 </a:t>
            </a:r>
            <a:r>
              <a:rPr lang="es-AR" sz="1800" dirty="0" err="1" smtClean="0"/>
              <a:t>protected</a:t>
            </a:r>
            <a:r>
              <a:rPr lang="es-AR" sz="1800" dirty="0" smtClean="0"/>
              <a:t> </a:t>
            </a:r>
            <a:r>
              <a:rPr lang="es-AR" sz="1800" dirty="0" err="1" smtClean="0"/>
              <a:t>int</a:t>
            </a:r>
            <a:r>
              <a:rPr lang="es-AR" sz="1800" dirty="0" smtClean="0"/>
              <a:t> </a:t>
            </a:r>
            <a:r>
              <a:rPr lang="es-AR" sz="1800" dirty="0" err="1" smtClean="0"/>
              <a:t>numLados</a:t>
            </a:r>
            <a:r>
              <a:rPr lang="es-AR" sz="1800" dirty="0" smtClean="0"/>
              <a:t>; </a:t>
            </a:r>
          </a:p>
          <a:p>
            <a:pPr>
              <a:buNone/>
            </a:pPr>
            <a:r>
              <a:rPr lang="es-AR" sz="1800" dirty="0" smtClean="0"/>
              <a:t>	 </a:t>
            </a:r>
            <a:r>
              <a:rPr lang="es-AR" sz="1800" dirty="0" err="1" smtClean="0"/>
              <a:t>protected</a:t>
            </a:r>
            <a:r>
              <a:rPr lang="es-AR" sz="1800" dirty="0" smtClean="0"/>
              <a:t> </a:t>
            </a:r>
            <a:r>
              <a:rPr lang="es-AR" sz="1800" dirty="0" err="1" smtClean="0"/>
              <a:t>double</a:t>
            </a:r>
            <a:r>
              <a:rPr lang="es-AR" sz="1800" dirty="0" smtClean="0"/>
              <a:t> lado; // longitud de un lado </a:t>
            </a:r>
          </a:p>
          <a:p>
            <a:pPr>
              <a:buNone/>
            </a:pPr>
            <a:r>
              <a:rPr lang="es-AR" sz="1800" dirty="0" smtClean="0"/>
              <a:t>	 </a:t>
            </a:r>
            <a:r>
              <a:rPr lang="es-AR" sz="1800" dirty="0" err="1" smtClean="0"/>
              <a:t>public</a:t>
            </a:r>
            <a:r>
              <a:rPr lang="es-AR" sz="1800" dirty="0" smtClean="0"/>
              <a:t> </a:t>
            </a:r>
            <a:r>
              <a:rPr lang="es-AR" sz="1800" dirty="0" err="1" smtClean="0"/>
              <a:t>PoligonoRegular</a:t>
            </a:r>
            <a:r>
              <a:rPr lang="es-AR" sz="1800" dirty="0" smtClean="0"/>
              <a:t>(</a:t>
            </a:r>
            <a:r>
              <a:rPr lang="es-AR" sz="1800" dirty="0" err="1" smtClean="0"/>
              <a:t>int</a:t>
            </a:r>
            <a:r>
              <a:rPr lang="es-AR" sz="1800" dirty="0" smtClean="0"/>
              <a:t> </a:t>
            </a:r>
            <a:r>
              <a:rPr lang="es-AR" sz="1800" dirty="0" err="1" smtClean="0"/>
              <a:t>numLados</a:t>
            </a:r>
            <a:r>
              <a:rPr lang="es-AR" sz="1800" dirty="0" smtClean="0"/>
              <a:t>, </a:t>
            </a:r>
            <a:r>
              <a:rPr lang="es-AR" sz="1800" dirty="0" err="1" smtClean="0"/>
              <a:t>double</a:t>
            </a:r>
            <a:r>
              <a:rPr lang="es-AR" sz="1800" dirty="0" smtClean="0"/>
              <a:t> lado) { </a:t>
            </a:r>
          </a:p>
          <a:p>
            <a:pPr>
              <a:buNone/>
            </a:pPr>
            <a:r>
              <a:rPr lang="es-AR" sz="1800" dirty="0" smtClean="0"/>
              <a:t>		</a:t>
            </a:r>
            <a:r>
              <a:rPr lang="es-AR" sz="1800" dirty="0" err="1" smtClean="0"/>
              <a:t>this.numLados</a:t>
            </a:r>
            <a:r>
              <a:rPr lang="es-AR" sz="1800" dirty="0" smtClean="0"/>
              <a:t> = </a:t>
            </a:r>
            <a:r>
              <a:rPr lang="es-AR" sz="1800" dirty="0" err="1" smtClean="0"/>
              <a:t>numLados</a:t>
            </a:r>
            <a:r>
              <a:rPr lang="es-AR" sz="1800" dirty="0" smtClean="0"/>
              <a:t>;</a:t>
            </a:r>
          </a:p>
          <a:p>
            <a:pPr>
              <a:buNone/>
            </a:pPr>
            <a:r>
              <a:rPr lang="es-AR" sz="1800" dirty="0" smtClean="0"/>
              <a:t>		</a:t>
            </a:r>
            <a:r>
              <a:rPr lang="es-AR" sz="1800" dirty="0" err="1" smtClean="0"/>
              <a:t>this.lado</a:t>
            </a:r>
            <a:r>
              <a:rPr lang="es-AR" sz="1800" dirty="0" smtClean="0"/>
              <a:t> = lado;</a:t>
            </a:r>
          </a:p>
          <a:p>
            <a:pPr>
              <a:buNone/>
            </a:pPr>
            <a:r>
              <a:rPr lang="es-AR" sz="1800" dirty="0" smtClean="0"/>
              <a:t>        }</a:t>
            </a:r>
          </a:p>
          <a:p>
            <a:pPr>
              <a:buNone/>
            </a:pPr>
            <a:endParaRPr lang="es-AR" sz="1700" dirty="0" smtClean="0"/>
          </a:p>
          <a:p>
            <a:pPr>
              <a:buNone/>
            </a:pPr>
            <a:r>
              <a:rPr lang="es-AR" sz="1700" dirty="0" smtClean="0"/>
              <a:t>        </a:t>
            </a:r>
            <a:r>
              <a:rPr lang="es-AR" sz="1700" dirty="0" err="1" smtClean="0"/>
              <a:t>public</a:t>
            </a:r>
            <a:r>
              <a:rPr lang="es-AR" sz="1700" dirty="0" smtClean="0"/>
              <a:t> </a:t>
            </a:r>
            <a:r>
              <a:rPr lang="es-AR" sz="1700" dirty="0" err="1" smtClean="0"/>
              <a:t>double</a:t>
            </a:r>
            <a:r>
              <a:rPr lang="es-AR" sz="1700" dirty="0" smtClean="0"/>
              <a:t> </a:t>
            </a:r>
            <a:r>
              <a:rPr lang="es-AR" sz="1700" dirty="0" err="1" smtClean="0"/>
              <a:t>perimetro</a:t>
            </a:r>
            <a:r>
              <a:rPr lang="es-AR" sz="1700" dirty="0" smtClean="0"/>
              <a:t>() { </a:t>
            </a:r>
          </a:p>
          <a:p>
            <a:pPr>
              <a:buNone/>
            </a:pPr>
            <a:r>
              <a:rPr lang="es-AR" sz="1700" dirty="0"/>
              <a:t>	</a:t>
            </a:r>
            <a:r>
              <a:rPr lang="es-AR" sz="1700" dirty="0" smtClean="0"/>
              <a:t>	</a:t>
            </a:r>
            <a:r>
              <a:rPr lang="es-AR" sz="1700" dirty="0" err="1" smtClean="0"/>
              <a:t>return</a:t>
            </a:r>
            <a:r>
              <a:rPr lang="es-AR" sz="1700" dirty="0" smtClean="0"/>
              <a:t> </a:t>
            </a:r>
            <a:r>
              <a:rPr lang="es-AR" sz="1700" dirty="0" err="1" smtClean="0"/>
              <a:t>numLados</a:t>
            </a:r>
            <a:r>
              <a:rPr lang="es-AR" sz="1700" dirty="0" smtClean="0"/>
              <a:t>*lado;</a:t>
            </a:r>
          </a:p>
          <a:p>
            <a:pPr>
              <a:buNone/>
            </a:pPr>
            <a:r>
              <a:rPr lang="es-AR" sz="1700" dirty="0"/>
              <a:t>	</a:t>
            </a:r>
            <a:r>
              <a:rPr lang="es-AR" sz="1700" dirty="0" smtClean="0"/>
              <a:t> }</a:t>
            </a:r>
          </a:p>
          <a:p>
            <a:pPr>
              <a:buNone/>
            </a:pPr>
            <a:r>
              <a:rPr lang="es-AR" sz="1700" dirty="0"/>
              <a:t>	</a:t>
            </a:r>
            <a:r>
              <a:rPr lang="es-AR" sz="1700" dirty="0" smtClean="0"/>
              <a:t> // este método lo tiene que hacer cada clase derivada; </a:t>
            </a:r>
          </a:p>
          <a:p>
            <a:pPr>
              <a:buNone/>
            </a:pPr>
            <a:r>
              <a:rPr lang="es-AR" sz="1700" dirty="0"/>
              <a:t>	</a:t>
            </a:r>
            <a:r>
              <a:rPr lang="es-AR" sz="1700" dirty="0" smtClean="0"/>
              <a:t>// depende de cada polígono regular </a:t>
            </a:r>
          </a:p>
          <a:p>
            <a:pPr>
              <a:buNone/>
            </a:pPr>
            <a:r>
              <a:rPr lang="es-AR" sz="1700" dirty="0"/>
              <a:t>	</a:t>
            </a:r>
            <a:r>
              <a:rPr lang="es-AR" sz="1700" dirty="0" err="1" smtClean="0"/>
              <a:t>public</a:t>
            </a:r>
            <a:r>
              <a:rPr lang="es-AR" sz="1700" dirty="0" smtClean="0"/>
              <a:t> </a:t>
            </a:r>
            <a:r>
              <a:rPr lang="es-AR" sz="1700" dirty="0" err="1" smtClean="0"/>
              <a:t>abstract</a:t>
            </a:r>
            <a:r>
              <a:rPr lang="es-AR" sz="1700" dirty="0" smtClean="0"/>
              <a:t> </a:t>
            </a:r>
            <a:r>
              <a:rPr lang="es-AR" sz="1700" dirty="0" err="1" smtClean="0"/>
              <a:t>double</a:t>
            </a:r>
            <a:r>
              <a:rPr lang="es-AR" sz="1700" dirty="0" smtClean="0"/>
              <a:t> </a:t>
            </a:r>
            <a:r>
              <a:rPr lang="es-AR" sz="1700" dirty="0" err="1" smtClean="0"/>
              <a:t>area</a:t>
            </a:r>
            <a:r>
              <a:rPr lang="es-AR" sz="1700" dirty="0" smtClean="0"/>
              <a:t>(); </a:t>
            </a:r>
          </a:p>
          <a:p>
            <a:pPr>
              <a:buNone/>
            </a:pPr>
            <a:r>
              <a:rPr lang="es-AR" sz="1700" dirty="0" smtClean="0"/>
              <a:t>} </a:t>
            </a:r>
          </a:p>
          <a:p>
            <a:pPr marL="0" indent="0" algn="just">
              <a:buNone/>
            </a:pPr>
            <a:r>
              <a:rPr lang="es-AR" sz="1900" b="1" dirty="0" smtClean="0"/>
              <a:t>Principal.java</a:t>
            </a:r>
          </a:p>
          <a:p>
            <a:pPr>
              <a:buNone/>
            </a:pPr>
            <a:r>
              <a:rPr lang="es-AR" sz="1700" dirty="0" err="1" smtClean="0"/>
              <a:t>public</a:t>
            </a:r>
            <a:r>
              <a:rPr lang="es-AR" sz="1700" dirty="0" smtClean="0"/>
              <a:t> </a:t>
            </a:r>
            <a:r>
              <a:rPr lang="es-AR" sz="1700" dirty="0" err="1" smtClean="0"/>
              <a:t>class</a:t>
            </a:r>
            <a:r>
              <a:rPr lang="es-AR" sz="1700" dirty="0" smtClean="0"/>
              <a:t> Principal {</a:t>
            </a:r>
          </a:p>
          <a:p>
            <a:pPr>
              <a:buNone/>
            </a:pPr>
            <a:r>
              <a:rPr lang="es-AR" sz="1700" dirty="0"/>
              <a:t>		</a:t>
            </a:r>
            <a:r>
              <a:rPr lang="es-AR" sz="1700" dirty="0" smtClean="0"/>
              <a:t> </a:t>
            </a:r>
            <a:r>
              <a:rPr lang="es-AR" sz="1700" dirty="0" err="1" smtClean="0"/>
              <a:t>public</a:t>
            </a:r>
            <a:r>
              <a:rPr lang="es-AR" sz="1700" dirty="0" smtClean="0"/>
              <a:t> </a:t>
            </a:r>
            <a:r>
              <a:rPr lang="es-AR" sz="1700" dirty="0" err="1" smtClean="0"/>
              <a:t>static</a:t>
            </a:r>
            <a:r>
              <a:rPr lang="es-AR" sz="1700" dirty="0" smtClean="0"/>
              <a:t> </a:t>
            </a:r>
            <a:r>
              <a:rPr lang="es-AR" sz="1700" dirty="0" err="1" smtClean="0"/>
              <a:t>void</a:t>
            </a:r>
            <a:r>
              <a:rPr lang="es-AR" sz="1700" dirty="0" smtClean="0"/>
              <a:t> </a:t>
            </a:r>
            <a:r>
              <a:rPr lang="es-AR" sz="1700" dirty="0" err="1" smtClean="0"/>
              <a:t>main</a:t>
            </a:r>
            <a:r>
              <a:rPr lang="es-AR" sz="1700" dirty="0" smtClean="0"/>
              <a:t>(</a:t>
            </a:r>
            <a:r>
              <a:rPr lang="es-AR" sz="1700" dirty="0" err="1" smtClean="0"/>
              <a:t>String</a:t>
            </a:r>
            <a:r>
              <a:rPr lang="es-AR" sz="1700" dirty="0" smtClean="0"/>
              <a:t>[] </a:t>
            </a:r>
            <a:r>
              <a:rPr lang="es-AR" sz="1700" dirty="0" err="1" smtClean="0"/>
              <a:t>args</a:t>
            </a:r>
            <a:r>
              <a:rPr lang="es-AR" sz="1700" dirty="0" smtClean="0"/>
              <a:t>) { </a:t>
            </a:r>
          </a:p>
          <a:p>
            <a:pPr>
              <a:buNone/>
            </a:pPr>
            <a:r>
              <a:rPr lang="es-AR" sz="1700" dirty="0"/>
              <a:t> </a:t>
            </a:r>
            <a:r>
              <a:rPr lang="es-AR" sz="1700" dirty="0" smtClean="0"/>
              <a:t>                            </a:t>
            </a:r>
            <a:r>
              <a:rPr lang="es-AR" sz="1700" dirty="0" err="1" smtClean="0"/>
              <a:t>PoligonoRegular</a:t>
            </a:r>
            <a:r>
              <a:rPr lang="es-AR" sz="1700" dirty="0" smtClean="0"/>
              <a:t> c = new </a:t>
            </a:r>
            <a:r>
              <a:rPr lang="es-AR" sz="1700" dirty="0" err="1" smtClean="0"/>
              <a:t>PoligonoRegular</a:t>
            </a:r>
            <a:r>
              <a:rPr lang="es-AR" sz="1700" dirty="0" smtClean="0"/>
              <a:t>(7,3.0);  // Error!!! clase abstracta                      	         </a:t>
            </a:r>
            <a:r>
              <a:rPr lang="es-AR" sz="1700" dirty="0" err="1" smtClean="0"/>
              <a:t>System.out.println</a:t>
            </a:r>
            <a:r>
              <a:rPr lang="es-AR" sz="1700" dirty="0" smtClean="0"/>
              <a:t>(</a:t>
            </a:r>
            <a:r>
              <a:rPr lang="es-AR" sz="1700" dirty="0" err="1" smtClean="0"/>
              <a:t>c.area</a:t>
            </a:r>
            <a:r>
              <a:rPr lang="es-AR" sz="1700" dirty="0" smtClean="0"/>
              <a:t>()); </a:t>
            </a:r>
          </a:p>
          <a:p>
            <a:pPr>
              <a:buNone/>
            </a:pPr>
            <a:r>
              <a:rPr lang="es-AR" sz="1700" dirty="0"/>
              <a:t>	</a:t>
            </a:r>
            <a:r>
              <a:rPr lang="es-AR" sz="1700" dirty="0" smtClean="0"/>
              <a:t>             } </a:t>
            </a:r>
          </a:p>
          <a:p>
            <a:pPr>
              <a:buNone/>
            </a:pPr>
            <a:r>
              <a:rPr lang="es-AR" sz="1700" dirty="0" smtClean="0"/>
              <a:t> } </a:t>
            </a:r>
          </a:p>
        </p:txBody>
      </p:sp>
      <p:sp>
        <p:nvSpPr>
          <p:cNvPr id="4" name="1 Título"/>
          <p:cNvSpPr>
            <a:spLocks noGrp="1"/>
          </p:cNvSpPr>
          <p:nvPr>
            <p:ph type="title"/>
          </p:nvPr>
        </p:nvSpPr>
        <p:spPr>
          <a:xfrm>
            <a:off x="683568" y="260648"/>
            <a:ext cx="7859216" cy="634082"/>
          </a:xfrm>
        </p:spPr>
        <p:style>
          <a:lnRef idx="0">
            <a:schemeClr val="accent6"/>
          </a:lnRef>
          <a:fillRef idx="3">
            <a:schemeClr val="accent6"/>
          </a:fillRef>
          <a:effectRef idx="3">
            <a:schemeClr val="accent6"/>
          </a:effectRef>
          <a:fontRef idx="minor">
            <a:schemeClr val="lt1"/>
          </a:fontRef>
        </p:style>
        <p:txBody>
          <a:bodyPr>
            <a:normAutofit fontScale="90000"/>
          </a:bodyPr>
          <a:lstStyle/>
          <a:p>
            <a:r>
              <a:rPr lang="es-AR" dirty="0" smtClean="0"/>
              <a:t>Clases Abstractas</a:t>
            </a:r>
            <a:endParaRPr lang="es-AR" dirty="0"/>
          </a:p>
        </p:txBody>
      </p:sp>
      <p:sp>
        <p:nvSpPr>
          <p:cNvPr id="5" name="4 CuadroTexto"/>
          <p:cNvSpPr txBox="1"/>
          <p:nvPr/>
        </p:nvSpPr>
        <p:spPr>
          <a:xfrm rot="10800000" flipV="1">
            <a:off x="5364088" y="1155956"/>
            <a:ext cx="3528392" cy="203132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AR" dirty="0" smtClean="0"/>
              <a:t>La palabra clase </a:t>
            </a:r>
            <a:r>
              <a:rPr lang="es-AR" i="1" dirty="0" err="1" smtClean="0"/>
              <a:t>abstract</a:t>
            </a:r>
            <a:r>
              <a:rPr lang="es-AR" dirty="0" smtClean="0"/>
              <a:t> indica que la clase contiene métodos abstractos, es decir métodos aún no definidos. La clase está por tanto, incompleta, y no podemos declarar objetos de tipo </a:t>
            </a:r>
            <a:r>
              <a:rPr lang="es-AR" b="1" i="1" dirty="0" err="1" smtClean="0"/>
              <a:t>PolígonoRegular</a:t>
            </a:r>
            <a:r>
              <a:rPr lang="es-AR" dirty="0" smtClean="0"/>
              <a:t>: </a:t>
            </a:r>
          </a:p>
        </p:txBody>
      </p:sp>
      <p:sp>
        <p:nvSpPr>
          <p:cNvPr id="6" name="5 CuadroTexto"/>
          <p:cNvSpPr txBox="1"/>
          <p:nvPr/>
        </p:nvSpPr>
        <p:spPr>
          <a:xfrm>
            <a:off x="5364088" y="3645024"/>
            <a:ext cx="3528392" cy="203132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AR" b="1" dirty="0" smtClean="0"/>
              <a:t>Observación:</a:t>
            </a:r>
            <a:r>
              <a:rPr lang="es-AR" dirty="0" smtClean="0"/>
              <a:t> Las clases finales lo son por decisión del programador, pero las abstractas lo son porque el programador no es capaz de implementar alguno de los métodos, pero aún así cree que debe existir.</a:t>
            </a:r>
            <a:endParaRPr lang="es-A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1052736"/>
            <a:ext cx="8784976" cy="5805264"/>
          </a:xfrm>
        </p:spPr>
        <p:txBody>
          <a:bodyPr numCol="1">
            <a:normAutofit/>
          </a:bodyPr>
          <a:lstStyle/>
          <a:p>
            <a:pPr marL="6350" indent="-6350">
              <a:buNone/>
            </a:pPr>
            <a:r>
              <a:rPr lang="es-AR" sz="2000" dirty="0" smtClean="0"/>
              <a:t>Sí podemos, en cambio, hacer clases derivadas como la siguiente: </a:t>
            </a:r>
            <a:r>
              <a:rPr lang="es-AR" sz="1800" b="1" dirty="0" smtClean="0"/>
              <a:t>Cuadrado.java</a:t>
            </a:r>
          </a:p>
          <a:p>
            <a:pPr>
              <a:buNone/>
            </a:pPr>
            <a:r>
              <a:rPr lang="es-AR" sz="1800" dirty="0" err="1" smtClean="0"/>
              <a:t>public</a:t>
            </a:r>
            <a:r>
              <a:rPr lang="es-AR" sz="1800" dirty="0" smtClean="0"/>
              <a:t> </a:t>
            </a:r>
            <a:r>
              <a:rPr lang="es-AR" sz="1800" dirty="0" err="1" smtClean="0"/>
              <a:t>class</a:t>
            </a:r>
            <a:r>
              <a:rPr lang="es-AR" sz="1800" dirty="0" smtClean="0"/>
              <a:t> Cuadrado </a:t>
            </a:r>
            <a:r>
              <a:rPr lang="es-AR" sz="1800" dirty="0" err="1" smtClean="0"/>
              <a:t>extends</a:t>
            </a:r>
            <a:r>
              <a:rPr lang="es-AR" sz="1800" dirty="0" smtClean="0"/>
              <a:t> </a:t>
            </a:r>
            <a:r>
              <a:rPr lang="es-AR" sz="1800" dirty="0" err="1" smtClean="0"/>
              <a:t>PolígonoRegular</a:t>
            </a:r>
            <a:r>
              <a:rPr lang="es-AR" sz="1800" dirty="0" smtClean="0"/>
              <a:t> {</a:t>
            </a:r>
          </a:p>
          <a:p>
            <a:pPr>
              <a:buNone/>
            </a:pPr>
            <a:r>
              <a:rPr lang="es-AR" sz="1800" dirty="0"/>
              <a:t>	</a:t>
            </a:r>
            <a:r>
              <a:rPr lang="es-AR" sz="1800" dirty="0" smtClean="0"/>
              <a:t> </a:t>
            </a:r>
            <a:r>
              <a:rPr lang="es-AR" sz="1800" dirty="0" err="1" smtClean="0"/>
              <a:t>public</a:t>
            </a:r>
            <a:r>
              <a:rPr lang="es-AR" sz="1800" dirty="0" smtClean="0"/>
              <a:t> Cuadrado(</a:t>
            </a:r>
            <a:r>
              <a:rPr lang="es-AR" sz="1800" dirty="0" err="1" smtClean="0"/>
              <a:t>double</a:t>
            </a:r>
            <a:r>
              <a:rPr lang="es-AR" sz="1800" dirty="0" smtClean="0"/>
              <a:t> lado) { </a:t>
            </a:r>
          </a:p>
          <a:p>
            <a:pPr>
              <a:buNone/>
            </a:pPr>
            <a:r>
              <a:rPr lang="es-AR" sz="1800" dirty="0"/>
              <a:t>	</a:t>
            </a:r>
            <a:r>
              <a:rPr lang="es-AR" sz="1800" dirty="0" smtClean="0"/>
              <a:t>	</a:t>
            </a:r>
            <a:r>
              <a:rPr lang="es-AR" sz="1800" dirty="0" err="1" smtClean="0"/>
              <a:t>super</a:t>
            </a:r>
            <a:r>
              <a:rPr lang="es-AR" sz="1800" dirty="0" smtClean="0"/>
              <a:t>(4,lado);</a:t>
            </a:r>
          </a:p>
          <a:p>
            <a:pPr>
              <a:buNone/>
            </a:pPr>
            <a:r>
              <a:rPr lang="es-AR" sz="1800" dirty="0"/>
              <a:t>	</a:t>
            </a:r>
            <a:r>
              <a:rPr lang="es-AR" sz="1800" dirty="0" smtClean="0"/>
              <a:t> }</a:t>
            </a:r>
          </a:p>
          <a:p>
            <a:pPr>
              <a:buNone/>
            </a:pPr>
            <a:r>
              <a:rPr lang="es-AR" sz="1800" dirty="0"/>
              <a:t>	</a:t>
            </a:r>
            <a:r>
              <a:rPr lang="es-AR" sz="1800" dirty="0" err="1" smtClean="0"/>
              <a:t>public</a:t>
            </a:r>
            <a:r>
              <a:rPr lang="es-AR" sz="1800" dirty="0" smtClean="0"/>
              <a:t> </a:t>
            </a:r>
            <a:r>
              <a:rPr lang="es-AR" sz="1800" dirty="0" err="1" smtClean="0"/>
              <a:t>double</a:t>
            </a:r>
            <a:r>
              <a:rPr lang="es-AR" sz="1800" dirty="0" smtClean="0"/>
              <a:t> área() { </a:t>
            </a:r>
          </a:p>
          <a:p>
            <a:pPr>
              <a:buNone/>
            </a:pPr>
            <a:r>
              <a:rPr lang="es-AR" sz="1800" dirty="0"/>
              <a:t>	</a:t>
            </a:r>
            <a:r>
              <a:rPr lang="es-AR" sz="1800" dirty="0" smtClean="0"/>
              <a:t>	</a:t>
            </a:r>
            <a:r>
              <a:rPr lang="es-AR" sz="1800" dirty="0" err="1" smtClean="0"/>
              <a:t>return</a:t>
            </a:r>
            <a:r>
              <a:rPr lang="es-AR" sz="1800" dirty="0" smtClean="0"/>
              <a:t> lado * lado;</a:t>
            </a:r>
          </a:p>
          <a:p>
            <a:pPr>
              <a:buNone/>
            </a:pPr>
            <a:r>
              <a:rPr lang="es-AR" sz="1800" dirty="0"/>
              <a:t>	</a:t>
            </a:r>
            <a:r>
              <a:rPr lang="es-AR" sz="1800" dirty="0" smtClean="0"/>
              <a:t> }</a:t>
            </a:r>
          </a:p>
          <a:p>
            <a:pPr>
              <a:buNone/>
            </a:pPr>
            <a:r>
              <a:rPr lang="es-AR" sz="1800" dirty="0" smtClean="0"/>
              <a:t> }</a:t>
            </a:r>
          </a:p>
          <a:p>
            <a:pPr>
              <a:buNone/>
            </a:pPr>
            <a:r>
              <a:rPr lang="es-AR" sz="1800" dirty="0" smtClean="0"/>
              <a:t>Con su correspondiente programa </a:t>
            </a:r>
            <a:r>
              <a:rPr lang="es-AR" sz="1800" dirty="0" err="1" smtClean="0"/>
              <a:t>principal:</a:t>
            </a:r>
            <a:r>
              <a:rPr lang="es-AR" sz="1800" b="1" dirty="0" err="1" smtClean="0"/>
              <a:t>Principal.java</a:t>
            </a:r>
            <a:endParaRPr lang="es-AR" sz="1800" b="1" dirty="0" smtClean="0"/>
          </a:p>
          <a:p>
            <a:pPr>
              <a:buNone/>
            </a:pPr>
            <a:r>
              <a:rPr lang="es-AR" sz="1800" dirty="0" err="1" smtClean="0"/>
              <a:t>public</a:t>
            </a:r>
            <a:r>
              <a:rPr lang="es-AR" sz="1800" dirty="0" smtClean="0"/>
              <a:t> </a:t>
            </a:r>
            <a:r>
              <a:rPr lang="es-AR" sz="1800" dirty="0" err="1" smtClean="0"/>
              <a:t>class</a:t>
            </a:r>
            <a:r>
              <a:rPr lang="es-AR" sz="1800" dirty="0" smtClean="0"/>
              <a:t> Principal {	</a:t>
            </a:r>
          </a:p>
          <a:p>
            <a:pPr>
              <a:buNone/>
            </a:pPr>
            <a:r>
              <a:rPr lang="es-AR" sz="1800" dirty="0"/>
              <a:t>	</a:t>
            </a:r>
            <a:r>
              <a:rPr lang="es-AR" sz="1800" dirty="0" smtClean="0"/>
              <a:t> </a:t>
            </a:r>
            <a:r>
              <a:rPr lang="es-AR" sz="1800" dirty="0" err="1" smtClean="0"/>
              <a:t>public</a:t>
            </a:r>
            <a:r>
              <a:rPr lang="es-AR" sz="1800" dirty="0" smtClean="0"/>
              <a:t> </a:t>
            </a:r>
            <a:r>
              <a:rPr lang="es-AR" sz="1800" dirty="0" err="1" smtClean="0"/>
              <a:t>static</a:t>
            </a:r>
            <a:r>
              <a:rPr lang="es-AR" sz="1800" dirty="0" smtClean="0"/>
              <a:t> </a:t>
            </a:r>
            <a:r>
              <a:rPr lang="es-AR" sz="1800" dirty="0" err="1" smtClean="0"/>
              <a:t>void</a:t>
            </a:r>
            <a:r>
              <a:rPr lang="es-AR" sz="1800" dirty="0" smtClean="0"/>
              <a:t> </a:t>
            </a:r>
            <a:r>
              <a:rPr lang="es-AR" sz="1800" dirty="0" err="1" smtClean="0"/>
              <a:t>main</a:t>
            </a:r>
            <a:r>
              <a:rPr lang="es-AR" sz="1800" dirty="0" smtClean="0"/>
              <a:t>(</a:t>
            </a:r>
            <a:r>
              <a:rPr lang="es-AR" sz="1800" dirty="0" err="1" smtClean="0"/>
              <a:t>String</a:t>
            </a:r>
            <a:r>
              <a:rPr lang="es-AR" sz="1800" dirty="0" smtClean="0"/>
              <a:t>[] </a:t>
            </a:r>
            <a:r>
              <a:rPr lang="es-AR" sz="1800" dirty="0" err="1" smtClean="0"/>
              <a:t>args</a:t>
            </a:r>
            <a:r>
              <a:rPr lang="es-AR" sz="1800" dirty="0" smtClean="0"/>
              <a:t>) { 	</a:t>
            </a:r>
          </a:p>
          <a:p>
            <a:pPr>
              <a:buNone/>
            </a:pPr>
            <a:r>
              <a:rPr lang="es-AR" sz="1800" dirty="0"/>
              <a:t>	</a:t>
            </a:r>
            <a:r>
              <a:rPr lang="es-AR" sz="1800" dirty="0" smtClean="0"/>
              <a:t>	Cuadrado c = new Cuadrado(3.0); </a:t>
            </a:r>
          </a:p>
          <a:p>
            <a:pPr>
              <a:buNone/>
            </a:pPr>
            <a:r>
              <a:rPr lang="es-AR" sz="1800" dirty="0"/>
              <a:t>	</a:t>
            </a:r>
            <a:r>
              <a:rPr lang="es-AR" sz="1800" dirty="0" smtClean="0"/>
              <a:t>	</a:t>
            </a:r>
            <a:r>
              <a:rPr lang="es-AR" sz="1800" dirty="0" err="1" smtClean="0"/>
              <a:t>System.out.println</a:t>
            </a:r>
            <a:r>
              <a:rPr lang="es-AR" sz="1800" dirty="0" smtClean="0"/>
              <a:t>(</a:t>
            </a:r>
            <a:r>
              <a:rPr lang="es-AR" sz="1800" dirty="0" err="1" smtClean="0"/>
              <a:t>c.área</a:t>
            </a:r>
            <a:r>
              <a:rPr lang="es-AR" sz="1800" dirty="0" smtClean="0"/>
              <a:t>()); </a:t>
            </a:r>
          </a:p>
          <a:p>
            <a:pPr>
              <a:buNone/>
            </a:pPr>
            <a:r>
              <a:rPr lang="es-AR" sz="1800" dirty="0"/>
              <a:t>	</a:t>
            </a:r>
            <a:r>
              <a:rPr lang="es-AR" sz="1800" dirty="0" smtClean="0"/>
              <a:t>	</a:t>
            </a:r>
            <a:r>
              <a:rPr lang="es-AR" sz="1800" dirty="0" err="1" smtClean="0"/>
              <a:t>System.out.println</a:t>
            </a:r>
            <a:r>
              <a:rPr lang="es-AR" sz="1800" dirty="0" smtClean="0"/>
              <a:t>(</a:t>
            </a:r>
            <a:r>
              <a:rPr lang="es-AR" sz="1800" dirty="0" err="1" smtClean="0"/>
              <a:t>c.perímetro</a:t>
            </a:r>
            <a:r>
              <a:rPr lang="es-AR" sz="1800" dirty="0" smtClean="0"/>
              <a:t>());</a:t>
            </a:r>
          </a:p>
          <a:p>
            <a:pPr>
              <a:buNone/>
            </a:pPr>
            <a:r>
              <a:rPr lang="es-AR" sz="1800" dirty="0" smtClean="0"/>
              <a:t>       }</a:t>
            </a:r>
          </a:p>
          <a:p>
            <a:pPr>
              <a:buNone/>
            </a:pPr>
            <a:r>
              <a:rPr lang="es-AR" sz="1800" dirty="0" smtClean="0"/>
              <a:t> } </a:t>
            </a:r>
            <a:endParaRPr lang="es-AR" sz="1700" dirty="0" smtClean="0"/>
          </a:p>
        </p:txBody>
      </p:sp>
      <p:sp>
        <p:nvSpPr>
          <p:cNvPr id="4" name="1 Título"/>
          <p:cNvSpPr>
            <a:spLocks noGrp="1"/>
          </p:cNvSpPr>
          <p:nvPr>
            <p:ph type="title"/>
          </p:nvPr>
        </p:nvSpPr>
        <p:spPr>
          <a:xfrm>
            <a:off x="683568" y="260648"/>
            <a:ext cx="7859216" cy="634082"/>
          </a:xfrm>
        </p:spPr>
        <p:style>
          <a:lnRef idx="0">
            <a:schemeClr val="accent6"/>
          </a:lnRef>
          <a:fillRef idx="3">
            <a:schemeClr val="accent6"/>
          </a:fillRef>
          <a:effectRef idx="3">
            <a:schemeClr val="accent6"/>
          </a:effectRef>
          <a:fontRef idx="minor">
            <a:schemeClr val="lt1"/>
          </a:fontRef>
        </p:style>
        <p:txBody>
          <a:bodyPr>
            <a:normAutofit fontScale="90000"/>
          </a:bodyPr>
          <a:lstStyle/>
          <a:p>
            <a:r>
              <a:rPr lang="es-AR" dirty="0" smtClean="0"/>
              <a:t>Clases Abstractas</a:t>
            </a:r>
            <a:endParaRPr lang="es-AR" dirty="0"/>
          </a:p>
        </p:txBody>
      </p:sp>
      <p:sp>
        <p:nvSpPr>
          <p:cNvPr id="5" name="4 CuadroTexto"/>
          <p:cNvSpPr txBox="1"/>
          <p:nvPr/>
        </p:nvSpPr>
        <p:spPr>
          <a:xfrm rot="10800000" flipV="1">
            <a:off x="5148064" y="1556792"/>
            <a:ext cx="3528392" cy="147732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AR" b="1" dirty="0" smtClean="0"/>
              <a:t>Aviso:</a:t>
            </a:r>
            <a:r>
              <a:rPr lang="es-AR" dirty="0" smtClean="0"/>
              <a:t> La subclase de una clase abstracta debe incluir todos los métodos declarados como abstractos (o ser ella misma abstracta). </a:t>
            </a:r>
          </a:p>
        </p:txBody>
      </p:sp>
      <p:sp>
        <p:nvSpPr>
          <p:cNvPr id="6" name="5 CuadroTexto"/>
          <p:cNvSpPr txBox="1"/>
          <p:nvPr/>
        </p:nvSpPr>
        <p:spPr>
          <a:xfrm>
            <a:off x="5687616" y="3164681"/>
            <a:ext cx="3456384" cy="369331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AR" dirty="0" smtClean="0"/>
              <a:t>Puede parecer que las clases abstractas son inútiles ¿para qué definir una clase que no se puede usar sino a través de otras? Sin embargo son útiles para conseguir un buen diseño de una aplicación; en la clase abstracta incluimos código que será común a todo un conjunto de clases (las que derivarán de ellas) y además indicamos qué métodos deben escribir las clases hijas para completarlas. </a:t>
            </a:r>
            <a:endParaRPr lang="es-A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332657"/>
            <a:ext cx="7772400" cy="576064"/>
          </a:xfrm>
        </p:spPr>
        <p:style>
          <a:lnRef idx="0">
            <a:schemeClr val="accent6"/>
          </a:lnRef>
          <a:fillRef idx="3">
            <a:schemeClr val="accent6"/>
          </a:fillRef>
          <a:effectRef idx="3">
            <a:schemeClr val="accent6"/>
          </a:effectRef>
          <a:fontRef idx="minor">
            <a:schemeClr val="lt1"/>
          </a:fontRef>
        </p:style>
        <p:txBody>
          <a:bodyPr>
            <a:normAutofit fontScale="90000"/>
          </a:bodyPr>
          <a:lstStyle/>
          <a:p>
            <a:r>
              <a:rPr lang="es-AR" b="1" dirty="0" smtClean="0"/>
              <a:t>Interfaces</a:t>
            </a:r>
            <a:endParaRPr lang="es-AR" dirty="0"/>
          </a:p>
        </p:txBody>
      </p:sp>
      <p:sp>
        <p:nvSpPr>
          <p:cNvPr id="3" name="2 Subtítulo"/>
          <p:cNvSpPr>
            <a:spLocks noGrp="1"/>
          </p:cNvSpPr>
          <p:nvPr>
            <p:ph type="subTitle" idx="1"/>
          </p:nvPr>
        </p:nvSpPr>
        <p:spPr>
          <a:xfrm>
            <a:off x="179512" y="1268760"/>
            <a:ext cx="8784976" cy="5400600"/>
          </a:xfrm>
        </p:spPr>
        <p:txBody>
          <a:bodyPr>
            <a:noAutofit/>
          </a:bodyPr>
          <a:lstStyle/>
          <a:p>
            <a:pPr algn="just"/>
            <a:r>
              <a:rPr lang="es-AR" sz="2000" dirty="0" smtClean="0">
                <a:solidFill>
                  <a:schemeClr val="tx1"/>
                </a:solidFill>
              </a:rPr>
              <a:t>Un interface es una colección de declaraciones de métodos (sin definirlos) y también puede incluir constantes.</a:t>
            </a:r>
          </a:p>
          <a:p>
            <a:pPr algn="just"/>
            <a:r>
              <a:rPr lang="es-AR" sz="2000" b="1" i="1" dirty="0" err="1" smtClean="0">
                <a:solidFill>
                  <a:schemeClr val="tx1"/>
                </a:solidFill>
              </a:rPr>
              <a:t>Runnable</a:t>
            </a:r>
            <a:r>
              <a:rPr lang="es-AR" sz="2000" dirty="0" smtClean="0">
                <a:solidFill>
                  <a:schemeClr val="tx1"/>
                </a:solidFill>
              </a:rPr>
              <a:t> es un ejemplo de interface en el cual se declara, pero no se </a:t>
            </a:r>
            <a:r>
              <a:rPr lang="es-AR" sz="2000" dirty="0" err="1" smtClean="0">
                <a:solidFill>
                  <a:schemeClr val="tx1"/>
                </a:solidFill>
              </a:rPr>
              <a:t>implemementa</a:t>
            </a:r>
            <a:r>
              <a:rPr lang="es-AR" sz="2000" dirty="0" smtClean="0">
                <a:solidFill>
                  <a:schemeClr val="tx1"/>
                </a:solidFill>
              </a:rPr>
              <a:t>, una función miembro </a:t>
            </a:r>
            <a:r>
              <a:rPr lang="es-AR" sz="2000" b="1" i="1" dirty="0" err="1" smtClean="0">
                <a:solidFill>
                  <a:schemeClr val="tx1"/>
                </a:solidFill>
              </a:rPr>
              <a:t>run</a:t>
            </a:r>
            <a:r>
              <a:rPr lang="es-AR" sz="2000" dirty="0" smtClean="0">
                <a:solidFill>
                  <a:schemeClr val="tx1"/>
                </a:solidFill>
              </a:rPr>
              <a:t>.</a:t>
            </a:r>
          </a:p>
          <a:p>
            <a:pPr algn="just"/>
            <a:endParaRPr lang="es-AR" sz="2000" dirty="0" smtClean="0">
              <a:solidFill>
                <a:schemeClr val="tx1"/>
              </a:solidFill>
            </a:endParaRPr>
          </a:p>
          <a:p>
            <a:pPr algn="just"/>
            <a:r>
              <a:rPr lang="es-AR" sz="1800" dirty="0" err="1" smtClean="0">
                <a:solidFill>
                  <a:schemeClr val="tx1"/>
                </a:solidFill>
              </a:rPr>
              <a:t>public</a:t>
            </a:r>
            <a:r>
              <a:rPr lang="es-AR" sz="1800" dirty="0" smtClean="0">
                <a:solidFill>
                  <a:schemeClr val="tx1"/>
                </a:solidFill>
              </a:rPr>
              <a:t> </a:t>
            </a:r>
            <a:r>
              <a:rPr lang="es-AR" sz="1800" b="1" dirty="0" smtClean="0">
                <a:solidFill>
                  <a:schemeClr val="tx1"/>
                </a:solidFill>
              </a:rPr>
              <a:t>interface</a:t>
            </a:r>
            <a:r>
              <a:rPr lang="es-AR" sz="1800" dirty="0" smtClean="0">
                <a:solidFill>
                  <a:schemeClr val="tx1"/>
                </a:solidFill>
              </a:rPr>
              <a:t> </a:t>
            </a:r>
            <a:r>
              <a:rPr lang="es-AR" sz="1800" dirty="0" err="1" smtClean="0">
                <a:solidFill>
                  <a:schemeClr val="tx1"/>
                </a:solidFill>
              </a:rPr>
              <a:t>Runnable</a:t>
            </a:r>
            <a:r>
              <a:rPr lang="es-AR" sz="1800" dirty="0" smtClean="0">
                <a:solidFill>
                  <a:schemeClr val="tx1"/>
                </a:solidFill>
              </a:rPr>
              <a:t> {</a:t>
            </a:r>
          </a:p>
          <a:p>
            <a:pPr algn="just"/>
            <a:r>
              <a:rPr lang="es-AR" sz="1800" dirty="0" smtClean="0">
                <a:solidFill>
                  <a:schemeClr val="tx1"/>
                </a:solidFill>
              </a:rPr>
              <a:t>        </a:t>
            </a:r>
            <a:r>
              <a:rPr lang="es-AR" sz="1800" dirty="0" err="1" smtClean="0">
                <a:solidFill>
                  <a:schemeClr val="tx1"/>
                </a:solidFill>
              </a:rPr>
              <a:t>public</a:t>
            </a:r>
            <a:r>
              <a:rPr lang="es-AR" sz="1800" dirty="0" smtClean="0">
                <a:solidFill>
                  <a:schemeClr val="tx1"/>
                </a:solidFill>
              </a:rPr>
              <a:t> </a:t>
            </a:r>
            <a:r>
              <a:rPr lang="es-AR" sz="1800" dirty="0" err="1" smtClean="0">
                <a:solidFill>
                  <a:schemeClr val="tx1"/>
                </a:solidFill>
              </a:rPr>
              <a:t>abstract</a:t>
            </a:r>
            <a:r>
              <a:rPr lang="es-AR" sz="1800" dirty="0" smtClean="0">
                <a:solidFill>
                  <a:schemeClr val="tx1"/>
                </a:solidFill>
              </a:rPr>
              <a:t> </a:t>
            </a:r>
            <a:r>
              <a:rPr lang="es-AR" sz="1800" dirty="0" err="1" smtClean="0">
                <a:solidFill>
                  <a:schemeClr val="tx1"/>
                </a:solidFill>
              </a:rPr>
              <a:t>void</a:t>
            </a:r>
            <a:r>
              <a:rPr lang="es-AR" sz="1800" dirty="0" smtClean="0">
                <a:solidFill>
                  <a:schemeClr val="tx1"/>
                </a:solidFill>
              </a:rPr>
              <a:t> </a:t>
            </a:r>
            <a:r>
              <a:rPr lang="es-AR" sz="1800" dirty="0" err="1" smtClean="0">
                <a:solidFill>
                  <a:schemeClr val="tx1"/>
                </a:solidFill>
              </a:rPr>
              <a:t>run</a:t>
            </a:r>
            <a:r>
              <a:rPr lang="es-AR" sz="1800" dirty="0" smtClean="0">
                <a:solidFill>
                  <a:schemeClr val="tx1"/>
                </a:solidFill>
              </a:rPr>
              <a:t>(); </a:t>
            </a:r>
          </a:p>
          <a:p>
            <a:pPr algn="just"/>
            <a:r>
              <a:rPr lang="es-AR" sz="1800" dirty="0" smtClean="0">
                <a:solidFill>
                  <a:schemeClr val="tx1"/>
                </a:solidFill>
              </a:rPr>
              <a:t>} </a:t>
            </a:r>
          </a:p>
          <a:p>
            <a:pPr algn="just"/>
            <a:r>
              <a:rPr lang="es-AR" sz="1800" dirty="0" err="1" smtClean="0">
                <a:solidFill>
                  <a:schemeClr val="tx1"/>
                </a:solidFill>
              </a:rPr>
              <a:t>class</a:t>
            </a:r>
            <a:r>
              <a:rPr lang="es-AR" sz="1800" dirty="0" smtClean="0">
                <a:solidFill>
                  <a:schemeClr val="tx1"/>
                </a:solidFill>
              </a:rPr>
              <a:t> </a:t>
            </a:r>
            <a:r>
              <a:rPr lang="es-AR" sz="1800" dirty="0" err="1" smtClean="0">
                <a:solidFill>
                  <a:schemeClr val="tx1"/>
                </a:solidFill>
              </a:rPr>
              <a:t>Animacion</a:t>
            </a:r>
            <a:r>
              <a:rPr lang="es-AR" sz="1800" dirty="0" smtClean="0">
                <a:solidFill>
                  <a:schemeClr val="tx1"/>
                </a:solidFill>
              </a:rPr>
              <a:t> </a:t>
            </a:r>
            <a:r>
              <a:rPr lang="es-AR" sz="1800" b="1" dirty="0" err="1" smtClean="0">
                <a:solidFill>
                  <a:schemeClr val="tx1"/>
                </a:solidFill>
              </a:rPr>
              <a:t>implements</a:t>
            </a:r>
            <a:r>
              <a:rPr lang="es-AR" sz="1800" dirty="0" smtClean="0">
                <a:solidFill>
                  <a:schemeClr val="tx1"/>
                </a:solidFill>
              </a:rPr>
              <a:t> </a:t>
            </a:r>
            <a:r>
              <a:rPr lang="es-AR" sz="1800" dirty="0" err="1" smtClean="0">
                <a:solidFill>
                  <a:schemeClr val="tx1"/>
                </a:solidFill>
              </a:rPr>
              <a:t>Runnable</a:t>
            </a:r>
            <a:r>
              <a:rPr lang="es-AR" sz="1800" dirty="0" smtClean="0">
                <a:solidFill>
                  <a:schemeClr val="tx1"/>
                </a:solidFill>
              </a:rPr>
              <a:t>{</a:t>
            </a:r>
          </a:p>
          <a:p>
            <a:pPr algn="just"/>
            <a:r>
              <a:rPr lang="es-AR" sz="1800" dirty="0">
                <a:solidFill>
                  <a:schemeClr val="tx1"/>
                </a:solidFill>
              </a:rPr>
              <a:t> </a:t>
            </a:r>
            <a:r>
              <a:rPr lang="es-AR" sz="1800" dirty="0" smtClean="0">
                <a:solidFill>
                  <a:schemeClr val="tx1"/>
                </a:solidFill>
              </a:rPr>
              <a:t>       </a:t>
            </a:r>
            <a:r>
              <a:rPr lang="es-AR" sz="1800" dirty="0" err="1" smtClean="0">
                <a:solidFill>
                  <a:schemeClr val="tx1"/>
                </a:solidFill>
              </a:rPr>
              <a:t>public</a:t>
            </a:r>
            <a:r>
              <a:rPr lang="es-AR" sz="1800" dirty="0" smtClean="0">
                <a:solidFill>
                  <a:schemeClr val="tx1"/>
                </a:solidFill>
              </a:rPr>
              <a:t> </a:t>
            </a:r>
            <a:r>
              <a:rPr lang="es-AR" sz="1800" dirty="0" err="1" smtClean="0">
                <a:solidFill>
                  <a:schemeClr val="tx1"/>
                </a:solidFill>
              </a:rPr>
              <a:t>void</a:t>
            </a:r>
            <a:r>
              <a:rPr lang="es-AR" sz="1800" dirty="0" smtClean="0">
                <a:solidFill>
                  <a:schemeClr val="tx1"/>
                </a:solidFill>
              </a:rPr>
              <a:t> </a:t>
            </a:r>
            <a:r>
              <a:rPr lang="es-AR" sz="1800" dirty="0" err="1" smtClean="0">
                <a:solidFill>
                  <a:schemeClr val="tx1"/>
                </a:solidFill>
              </a:rPr>
              <a:t>run</a:t>
            </a:r>
            <a:r>
              <a:rPr lang="es-AR" sz="1800" dirty="0" smtClean="0">
                <a:solidFill>
                  <a:schemeClr val="tx1"/>
                </a:solidFill>
              </a:rPr>
              <a:t>(){</a:t>
            </a:r>
          </a:p>
          <a:p>
            <a:pPr algn="just"/>
            <a:r>
              <a:rPr lang="es-AR" sz="1800" dirty="0">
                <a:solidFill>
                  <a:schemeClr val="tx1"/>
                </a:solidFill>
              </a:rPr>
              <a:t> </a:t>
            </a:r>
            <a:r>
              <a:rPr lang="es-AR" sz="1800" dirty="0" smtClean="0">
                <a:solidFill>
                  <a:schemeClr val="tx1"/>
                </a:solidFill>
              </a:rPr>
              <a:t>         //define la función </a:t>
            </a:r>
            <a:r>
              <a:rPr lang="es-AR" sz="1800" dirty="0" err="1" smtClean="0">
                <a:solidFill>
                  <a:schemeClr val="tx1"/>
                </a:solidFill>
              </a:rPr>
              <a:t>run</a:t>
            </a:r>
            <a:r>
              <a:rPr lang="es-AR" sz="1800" dirty="0" smtClean="0">
                <a:solidFill>
                  <a:schemeClr val="tx1"/>
                </a:solidFill>
              </a:rPr>
              <a:t> </a:t>
            </a:r>
          </a:p>
          <a:p>
            <a:pPr algn="just"/>
            <a:r>
              <a:rPr lang="es-AR" sz="1800" dirty="0" smtClean="0">
                <a:solidFill>
                  <a:schemeClr val="tx1"/>
                </a:solidFill>
              </a:rPr>
              <a:t>        }</a:t>
            </a:r>
          </a:p>
          <a:p>
            <a:pPr algn="just"/>
            <a:r>
              <a:rPr lang="es-AR" sz="1800" dirty="0" smtClean="0">
                <a:solidFill>
                  <a:schemeClr val="tx1"/>
                </a:solidFill>
              </a:rPr>
              <a:t>} </a:t>
            </a:r>
          </a:p>
          <a:p>
            <a:pPr algn="just"/>
            <a:endParaRPr lang="es-AR" sz="2000" dirty="0">
              <a:solidFill>
                <a:schemeClr val="tx1"/>
              </a:solidFill>
            </a:endParaRPr>
          </a:p>
        </p:txBody>
      </p:sp>
      <p:sp>
        <p:nvSpPr>
          <p:cNvPr id="4" name="3 CuadroTexto"/>
          <p:cNvSpPr txBox="1"/>
          <p:nvPr/>
        </p:nvSpPr>
        <p:spPr>
          <a:xfrm rot="10800000" flipV="1">
            <a:off x="5292080" y="2420888"/>
            <a:ext cx="3528392"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AR" b="1" dirty="0" smtClean="0"/>
              <a:t>Aviso:</a:t>
            </a:r>
            <a:r>
              <a:rPr lang="es-AR" dirty="0" smtClean="0"/>
              <a:t> </a:t>
            </a:r>
            <a:r>
              <a:rPr lang="es-AR" dirty="0" smtClean="0">
                <a:solidFill>
                  <a:schemeClr val="tx1"/>
                </a:solidFill>
              </a:rPr>
              <a:t>Las clases que implementen (</a:t>
            </a:r>
            <a:r>
              <a:rPr lang="es-AR" b="1" dirty="0" err="1" smtClean="0">
                <a:solidFill>
                  <a:schemeClr val="tx1"/>
                </a:solidFill>
              </a:rPr>
              <a:t>implements</a:t>
            </a:r>
            <a:r>
              <a:rPr lang="es-AR" dirty="0" smtClean="0">
                <a:solidFill>
                  <a:schemeClr val="tx1"/>
                </a:solidFill>
              </a:rPr>
              <a:t>) la interface </a:t>
            </a:r>
            <a:r>
              <a:rPr lang="es-AR" i="1" dirty="0" err="1" smtClean="0">
                <a:solidFill>
                  <a:schemeClr val="tx1"/>
                </a:solidFill>
              </a:rPr>
              <a:t>Runnable</a:t>
            </a:r>
            <a:r>
              <a:rPr lang="es-AR" dirty="0" smtClean="0">
                <a:solidFill>
                  <a:schemeClr val="tx1"/>
                </a:solidFill>
              </a:rPr>
              <a:t> han de definir obligatoriamente la función </a:t>
            </a:r>
            <a:r>
              <a:rPr lang="es-AR" i="1" dirty="0" err="1" smtClean="0">
                <a:solidFill>
                  <a:schemeClr val="tx1"/>
                </a:solidFill>
              </a:rPr>
              <a:t>run</a:t>
            </a:r>
            <a:r>
              <a:rPr lang="es-AR" dirty="0" smtClean="0">
                <a:solidFill>
                  <a:schemeClr val="tx1"/>
                </a:solidFill>
              </a:rPr>
              <a:t>. </a:t>
            </a:r>
            <a:endParaRPr lang="es-AR" dirty="0" smtClean="0"/>
          </a:p>
        </p:txBody>
      </p:sp>
      <p:sp>
        <p:nvSpPr>
          <p:cNvPr id="5" name="4 CuadroTexto"/>
          <p:cNvSpPr txBox="1"/>
          <p:nvPr/>
        </p:nvSpPr>
        <p:spPr>
          <a:xfrm rot="10800000" flipV="1">
            <a:off x="3995936" y="3789040"/>
            <a:ext cx="4860032"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AR" dirty="0" smtClean="0">
                <a:solidFill>
                  <a:schemeClr val="tx1"/>
                </a:solidFill>
              </a:rPr>
              <a:t>El papel del interface es el de describir algunas de las características de una clase. Por ejemplo, el hecho de que una persona sea un futbolista no define su personalidad completa, pero hace que tenga ciertas características que las distinguen de otras.</a:t>
            </a:r>
          </a:p>
        </p:txBody>
      </p:sp>
      <p:sp>
        <p:nvSpPr>
          <p:cNvPr id="6" name="5 CuadroTexto"/>
          <p:cNvSpPr txBox="1"/>
          <p:nvPr/>
        </p:nvSpPr>
        <p:spPr>
          <a:xfrm rot="10800000" flipV="1">
            <a:off x="395536" y="5796170"/>
            <a:ext cx="8496944"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AR" dirty="0" smtClean="0">
                <a:solidFill>
                  <a:schemeClr val="tx1"/>
                </a:solidFill>
              </a:rPr>
              <a:t>Clases que no están relacionadas pueden implementar el interface </a:t>
            </a:r>
            <a:r>
              <a:rPr lang="es-AR" i="1" dirty="0" err="1" smtClean="0">
                <a:solidFill>
                  <a:schemeClr val="tx1"/>
                </a:solidFill>
              </a:rPr>
              <a:t>Runnable</a:t>
            </a:r>
            <a:r>
              <a:rPr lang="es-AR" dirty="0" smtClean="0">
                <a:solidFill>
                  <a:schemeClr val="tx1"/>
                </a:solidFill>
              </a:rPr>
              <a:t>, por ejemplo, una clase que describa una animación, y también puede implementar el interface </a:t>
            </a:r>
            <a:r>
              <a:rPr lang="es-AR" i="1" dirty="0" err="1" smtClean="0">
                <a:solidFill>
                  <a:schemeClr val="tx1"/>
                </a:solidFill>
              </a:rPr>
              <a:t>Runnable</a:t>
            </a:r>
            <a:r>
              <a:rPr lang="es-AR" dirty="0" smtClean="0">
                <a:solidFill>
                  <a:schemeClr val="tx1"/>
                </a:solidFill>
              </a:rPr>
              <a:t> una clase que realice un cálculo intensivo.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188640"/>
            <a:ext cx="8712968" cy="1080119"/>
          </a:xfrm>
        </p:spPr>
        <p:style>
          <a:lnRef idx="0">
            <a:schemeClr val="accent6"/>
          </a:lnRef>
          <a:fillRef idx="3">
            <a:schemeClr val="accent6"/>
          </a:fillRef>
          <a:effectRef idx="3">
            <a:schemeClr val="accent6"/>
          </a:effectRef>
          <a:fontRef idx="minor">
            <a:schemeClr val="lt1"/>
          </a:fontRef>
        </p:style>
        <p:txBody>
          <a:bodyPr>
            <a:noAutofit/>
          </a:bodyPr>
          <a:lstStyle/>
          <a:p>
            <a:r>
              <a:rPr lang="es-AR" sz="3600" b="1" dirty="0" smtClean="0"/>
              <a:t>Diferencias entre un interface y una clase abstracta</a:t>
            </a:r>
            <a:endParaRPr lang="es-AR" sz="3600" dirty="0"/>
          </a:p>
        </p:txBody>
      </p:sp>
      <p:sp>
        <p:nvSpPr>
          <p:cNvPr id="3" name="2 Subtítulo"/>
          <p:cNvSpPr>
            <a:spLocks noGrp="1"/>
          </p:cNvSpPr>
          <p:nvPr>
            <p:ph type="subTitle" idx="1"/>
          </p:nvPr>
        </p:nvSpPr>
        <p:spPr>
          <a:xfrm>
            <a:off x="179512" y="1412776"/>
            <a:ext cx="8784976" cy="5256584"/>
          </a:xfrm>
        </p:spPr>
        <p:txBody>
          <a:bodyPr>
            <a:noAutofit/>
          </a:bodyPr>
          <a:lstStyle/>
          <a:p>
            <a:pPr algn="just"/>
            <a:r>
              <a:rPr lang="es-AR" sz="2000" dirty="0" smtClean="0">
                <a:solidFill>
                  <a:schemeClr val="tx1"/>
                </a:solidFill>
              </a:rPr>
              <a:t>Un interface es simplemente una lista de métodos no implementados, además puede incluir la declaración de constantes. Una clase abstracta puede incluir métodos implementados y no implementados o abstractos, miembros dato constantes y otros no constantes.</a:t>
            </a:r>
          </a:p>
          <a:p>
            <a:pPr algn="just"/>
            <a:endParaRPr lang="es-AR" sz="2000" dirty="0" smtClean="0">
              <a:solidFill>
                <a:schemeClr val="tx1"/>
              </a:solidFill>
            </a:endParaRPr>
          </a:p>
          <a:p>
            <a:pPr algn="just"/>
            <a:r>
              <a:rPr lang="es-AR" sz="2000" dirty="0" smtClean="0">
                <a:solidFill>
                  <a:schemeClr val="tx1"/>
                </a:solidFill>
              </a:rPr>
              <a:t>Ahora bien, la diferencia es mucho más profunda y debemos tener en cuenta que a diferencia de </a:t>
            </a:r>
            <a:r>
              <a:rPr lang="es-AR" sz="2000" b="1" dirty="0" smtClean="0">
                <a:solidFill>
                  <a:schemeClr val="tx1"/>
                </a:solidFill>
              </a:rPr>
              <a:t>C</a:t>
            </a:r>
            <a:r>
              <a:rPr lang="es-AR" sz="2000" dirty="0" smtClean="0">
                <a:solidFill>
                  <a:schemeClr val="tx1"/>
                </a:solidFill>
              </a:rPr>
              <a:t> , el lenguaje</a:t>
            </a:r>
            <a:r>
              <a:rPr lang="es-AR" sz="2000" b="1" dirty="0" smtClean="0">
                <a:solidFill>
                  <a:schemeClr val="tx1"/>
                </a:solidFill>
              </a:rPr>
              <a:t> Java </a:t>
            </a:r>
            <a:r>
              <a:rPr lang="es-AR" sz="2000" dirty="0" smtClean="0">
                <a:solidFill>
                  <a:schemeClr val="tx1"/>
                </a:solidFill>
              </a:rPr>
              <a:t>no tiene herencia múltiple.</a:t>
            </a:r>
          </a:p>
          <a:p>
            <a:pPr algn="just"/>
            <a:endParaRPr lang="es-AR" sz="2000" dirty="0" smtClean="0">
              <a:solidFill>
                <a:schemeClr val="tx1"/>
              </a:solidFill>
            </a:endParaRPr>
          </a:p>
          <a:p>
            <a:pPr algn="just"/>
            <a:r>
              <a:rPr lang="es-AR" sz="2000" dirty="0" smtClean="0">
                <a:solidFill>
                  <a:schemeClr val="tx1"/>
                </a:solidFill>
              </a:rPr>
              <a:t>Una clase solamente puede derivar (con </a:t>
            </a:r>
            <a:r>
              <a:rPr lang="es-AR" sz="2000" b="1" dirty="0" err="1" smtClean="0">
                <a:solidFill>
                  <a:schemeClr val="tx1"/>
                </a:solidFill>
              </a:rPr>
              <a:t>extends</a:t>
            </a:r>
            <a:r>
              <a:rPr lang="es-AR" sz="2000" b="1" dirty="0" smtClean="0">
                <a:solidFill>
                  <a:schemeClr val="tx1"/>
                </a:solidFill>
              </a:rPr>
              <a:t>)</a:t>
            </a:r>
            <a:r>
              <a:rPr lang="es-AR" sz="2000" dirty="0" smtClean="0">
                <a:solidFill>
                  <a:schemeClr val="tx1"/>
                </a:solidFill>
              </a:rPr>
              <a:t> de una clase madre, pero puede implementar varias interfaces. Los nombres de los interfaces se colocan separados por una coma después de la palabra reservada </a:t>
            </a:r>
            <a:r>
              <a:rPr lang="es-AR" sz="2000" b="1" dirty="0" err="1" smtClean="0">
                <a:solidFill>
                  <a:schemeClr val="tx1"/>
                </a:solidFill>
              </a:rPr>
              <a:t>implements</a:t>
            </a:r>
            <a:r>
              <a:rPr lang="es-AR" sz="2000" dirty="0" smtClean="0">
                <a:solidFill>
                  <a:schemeClr val="tx1"/>
                </a:solidFill>
              </a:rPr>
              <a:t>.</a:t>
            </a:r>
          </a:p>
          <a:p>
            <a:pPr algn="just"/>
            <a:endParaRPr lang="es-AR" sz="2000" dirty="0" smtClean="0">
              <a:solidFill>
                <a:schemeClr val="tx1"/>
              </a:solidFill>
            </a:endParaRPr>
          </a:p>
          <a:p>
            <a:pPr algn="just"/>
            <a:r>
              <a:rPr lang="es-AR" sz="2000" dirty="0" smtClean="0">
                <a:solidFill>
                  <a:schemeClr val="tx1"/>
                </a:solidFill>
              </a:rPr>
              <a:t>El lenguaje Java no fuerza por tanto, una relación jerárquica, simplemente permite que clases no relacionadas puedan tener algunas características de su comportamiento similares.</a:t>
            </a:r>
          </a:p>
          <a:p>
            <a:pPr algn="just"/>
            <a:endParaRPr lang="es-AR" sz="20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260648"/>
            <a:ext cx="7704856" cy="648072"/>
          </a:xfrm>
        </p:spPr>
        <p:style>
          <a:lnRef idx="0">
            <a:schemeClr val="accent6"/>
          </a:lnRef>
          <a:fillRef idx="3">
            <a:schemeClr val="accent6"/>
          </a:fillRef>
          <a:effectRef idx="3">
            <a:schemeClr val="accent6"/>
          </a:effectRef>
          <a:fontRef idx="minor">
            <a:schemeClr val="lt1"/>
          </a:fontRef>
        </p:style>
        <p:txBody>
          <a:bodyPr>
            <a:noAutofit/>
          </a:bodyPr>
          <a:lstStyle/>
          <a:p>
            <a:r>
              <a:rPr lang="es-AR" sz="3600" b="1" dirty="0" smtClean="0"/>
              <a:t>Los interfaces y el polimorfismo</a:t>
            </a:r>
            <a:endParaRPr lang="es-AR" sz="3600" b="1" dirty="0"/>
          </a:p>
        </p:txBody>
      </p:sp>
      <p:sp>
        <p:nvSpPr>
          <p:cNvPr id="3" name="2 Subtítulo"/>
          <p:cNvSpPr>
            <a:spLocks noGrp="1"/>
          </p:cNvSpPr>
          <p:nvPr>
            <p:ph type="subTitle" idx="1"/>
          </p:nvPr>
        </p:nvSpPr>
        <p:spPr>
          <a:xfrm>
            <a:off x="251520" y="1412776"/>
            <a:ext cx="8712968" cy="5256584"/>
          </a:xfrm>
        </p:spPr>
        <p:txBody>
          <a:bodyPr>
            <a:noAutofit/>
          </a:bodyPr>
          <a:lstStyle/>
          <a:p>
            <a:pPr algn="just"/>
            <a:r>
              <a:rPr lang="es-AR" sz="2000" dirty="0" smtClean="0">
                <a:solidFill>
                  <a:schemeClr val="tx1"/>
                </a:solidFill>
              </a:rPr>
              <a:t>En el lenguaje C++, es posible la herencia múltiple, pero este tipo de herencia presenta dificultades. Por ejemplo, cuando dos clases B y C derivan de una clase base A, y a su vez una clase D deriva de B y C. Este problema es conocido con el nombre de diamante.</a:t>
            </a:r>
          </a:p>
          <a:p>
            <a:pPr algn="just"/>
            <a:endParaRPr lang="es-AR" sz="2000" dirty="0" smtClean="0">
              <a:solidFill>
                <a:schemeClr val="tx1"/>
              </a:solidFill>
            </a:endParaRPr>
          </a:p>
          <a:p>
            <a:pPr algn="just"/>
            <a:endParaRPr lang="es-AR" sz="2000" dirty="0" smtClean="0"/>
          </a:p>
          <a:p>
            <a:pPr algn="just"/>
            <a:endParaRPr lang="es-AR" sz="2000" dirty="0"/>
          </a:p>
          <a:p>
            <a:pPr algn="just"/>
            <a:endParaRPr lang="es-AR" sz="2000" dirty="0" smtClean="0"/>
          </a:p>
          <a:p>
            <a:pPr algn="just"/>
            <a:endParaRPr lang="es-AR" sz="2000" dirty="0"/>
          </a:p>
          <a:p>
            <a:pPr algn="just"/>
            <a:endParaRPr lang="es-AR" sz="2000" dirty="0" smtClean="0"/>
          </a:p>
          <a:p>
            <a:pPr algn="just"/>
            <a:r>
              <a:rPr lang="es-AR" sz="2000" dirty="0" smtClean="0">
                <a:solidFill>
                  <a:schemeClr val="tx1"/>
                </a:solidFill>
              </a:rPr>
              <a:t>En el lenguaje Java solamente existe la herencia simple, pero las clases pueden implementar interfaces. Vamos a ver en este apartado que la importancia de los interfaces no estriba en resolver los problemas inherentes a la herencia múltiple sin forzar relaciones jerárquicas, sino es el de incrementar el polimorfismo del lenguaje más allá del que proporciona la herencia simple. </a:t>
            </a:r>
          </a:p>
          <a:p>
            <a:pPr algn="just"/>
            <a:endParaRPr lang="es-AR" sz="2000" dirty="0">
              <a:solidFill>
                <a:schemeClr val="tx1"/>
              </a:solidFill>
            </a:endParaRPr>
          </a:p>
        </p:txBody>
      </p:sp>
      <p:pic>
        <p:nvPicPr>
          <p:cNvPr id="1026" name="Picture 2" descr="multiple.gif (2170 bytes)"/>
          <p:cNvPicPr>
            <a:picLocks noChangeAspect="1" noChangeArrowheads="1"/>
          </p:cNvPicPr>
          <p:nvPr/>
        </p:nvPicPr>
        <p:blipFill>
          <a:blip r:embed="rId2" cstate="print"/>
          <a:srcRect/>
          <a:stretch>
            <a:fillRect/>
          </a:stretch>
        </p:blipFill>
        <p:spPr bwMode="auto">
          <a:xfrm>
            <a:off x="3203848" y="2636912"/>
            <a:ext cx="2160240" cy="187642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1877</Words>
  <Application>Microsoft Office PowerPoint</Application>
  <PresentationFormat>Presentación en pantalla (4:3)</PresentationFormat>
  <Paragraphs>196</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Tema de Office</vt:lpstr>
      <vt:lpstr>Diapositiva 1</vt:lpstr>
      <vt:lpstr>Clases finales</vt:lpstr>
      <vt:lpstr>Métodos finales</vt:lpstr>
      <vt:lpstr>Clases Abstractas</vt:lpstr>
      <vt:lpstr>Clases Abstractas</vt:lpstr>
      <vt:lpstr>Clases Abstractas</vt:lpstr>
      <vt:lpstr>Interfaces</vt:lpstr>
      <vt:lpstr>Diferencias entre un interface y una clase abstracta</vt:lpstr>
      <vt:lpstr>Los interfaces y el polimorfismo</vt:lpstr>
      <vt:lpstr>Herencia simple</vt:lpstr>
      <vt:lpstr>Herencia simple</vt:lpstr>
      <vt:lpstr>Interfaces</vt:lpstr>
      <vt:lpstr>Interfaces</vt:lpstr>
      <vt:lpstr>Interfaces</vt:lpstr>
      <vt:lpstr>Diapositiva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Clases finales</dc:title>
  <dc:creator>martin</dc:creator>
  <cp:lastModifiedBy>martin</cp:lastModifiedBy>
  <cp:revision>19</cp:revision>
  <dcterms:created xsi:type="dcterms:W3CDTF">2012-09-11T13:48:56Z</dcterms:created>
  <dcterms:modified xsi:type="dcterms:W3CDTF">2017-11-14T23:55:02Z</dcterms:modified>
</cp:coreProperties>
</file>