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g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g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g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g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nicosandller/exchange_rate_overshooting"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xn--4xa.it"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defTabSz="514095">
              <a:defRPr sz="7040"/>
            </a:lvl1pPr>
          </a:lstStyle>
          <a:p>
            <a:pPr/>
            <a:r>
              <a:t>Exchange rate overshooting dynamic modelling </a:t>
            </a:r>
          </a:p>
        </p:txBody>
      </p:sp>
      <p:sp>
        <p:nvSpPr>
          <p:cNvPr id="120" name="Shape 120"/>
          <p:cNvSpPr/>
          <p:nvPr>
            <p:ph type="subTitle" sz="quarter" idx="1"/>
          </p:nvPr>
        </p:nvSpPr>
        <p:spPr>
          <a:xfrm>
            <a:off x="1270000" y="6025604"/>
            <a:ext cx="10464800" cy="1130301"/>
          </a:xfrm>
          <a:prstGeom prst="rect">
            <a:avLst/>
          </a:prstGeom>
        </p:spPr>
        <p:txBody>
          <a:bodyPr/>
          <a:lstStyle/>
          <a:p>
            <a:pPr/>
            <a:r>
              <a:t>Modelado por Rudi Dornbusch</a:t>
            </a:r>
          </a:p>
          <a:p>
            <a:pPr/>
            <a:r>
              <a:t>Implementación de Nicolas Sandller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Shock </a:t>
            </a:r>
          </a:p>
        </p:txBody>
      </p:sp>
      <p:sp>
        <p:nvSpPr>
          <p:cNvPr id="153" name="Shape 153"/>
          <p:cNvSpPr/>
          <p:nvPr>
            <p:ph type="body" idx="1"/>
          </p:nvPr>
        </p:nvSpPr>
        <p:spPr>
          <a:xfrm>
            <a:off x="952499" y="3339856"/>
            <a:ext cx="11099801" cy="6286501"/>
          </a:xfrm>
          <a:prstGeom prst="rect">
            <a:avLst/>
          </a:prstGeom>
        </p:spPr>
        <p:txBody>
          <a:bodyPr/>
          <a:lstStyle/>
          <a:p>
            <a:pPr marL="0" indent="0" defTabSz="457200">
              <a:lnSpc>
                <a:spcPts val="4400"/>
              </a:lnSpc>
              <a:spcBef>
                <a:spcPts val="1200"/>
              </a:spcBef>
              <a:buSzTx/>
              <a:buNone/>
              <a:defRPr sz="2200"/>
            </a:pPr>
            <a:r>
              <a:t>Si suponemos que partiendo del estado estacionario, produce un incremento en la oferta nominal de dinero, dada la rigidez de precios que asume el modelo (price stickyness) se produce un cambio en el nivel de precios de estado estacionario:</a:t>
            </a:r>
          </a:p>
          <a:p>
            <a:pPr lvl="8" marL="0" indent="1828800">
              <a:spcBef>
                <a:spcPts val="2300"/>
              </a:spcBef>
              <a:buSzTx/>
              <a:buNone/>
              <a:defRPr sz="2200"/>
            </a:pPr>
            <a:r>
              <a:t>                        m</a:t>
            </a:r>
            <a:r>
              <a:rPr baseline="-5999" sz="2100"/>
              <a:t>t</a:t>
            </a:r>
            <a:r>
              <a:rPr sz="2100"/>
              <a:t> - p</a:t>
            </a:r>
            <a:r>
              <a:rPr baseline="31999" sz="2100"/>
              <a:t>bar</a:t>
            </a:r>
            <a:r>
              <a:rPr sz="2100"/>
              <a:t> = θ*y</a:t>
            </a:r>
            <a:r>
              <a:rPr baseline="31999" sz="2100"/>
              <a:t>bar</a:t>
            </a:r>
            <a:r>
              <a:rPr baseline="-5999" sz="2100"/>
              <a:t>t </a:t>
            </a:r>
            <a:r>
              <a:rPr sz="2100"/>
              <a:t> - λi</a:t>
            </a:r>
            <a:r>
              <a:rPr baseline="31999" sz="2100"/>
              <a:t>*</a:t>
            </a:r>
            <a:r>
              <a:rPr baseline="-5999" sz="2100"/>
              <a:t>t</a:t>
            </a:r>
            <a:endParaRPr baseline="-5999" sz="2100"/>
          </a:p>
          <a:p>
            <a:pPr lvl="8" marL="0" indent="1828800">
              <a:spcBef>
                <a:spcPts val="2300"/>
              </a:spcBef>
              <a:buSzTx/>
              <a:buNone/>
              <a:defRPr sz="2200"/>
            </a:pPr>
            <a:endParaRPr baseline="-5999" sz="2100"/>
          </a:p>
          <a:p>
            <a:pPr marL="0" indent="0" defTabSz="457200">
              <a:lnSpc>
                <a:spcPts val="4400"/>
              </a:lnSpc>
              <a:spcBef>
                <a:spcPts val="1200"/>
              </a:spcBef>
              <a:buSzTx/>
              <a:buNone/>
              <a:defRPr sz="2200"/>
            </a:pPr>
            <a:r>
              <a:t>Esto genera un desplazamiento en el diagrama de fase del tipo de cambio y un sobre ajuste instantáneo en el tipo de cambio (overshooting) que después vuelve a caer en estado estacionario. Vamos a verlo en la simulación más adelante.</a:t>
            </a:r>
          </a:p>
          <a:p>
            <a:pPr marL="0" indent="0" defTabSz="457200">
              <a:lnSpc>
                <a:spcPts val="4400"/>
              </a:lnSpc>
              <a:spcBef>
                <a:spcPts val="1200"/>
              </a:spcBef>
              <a:buSzTx/>
              <a:buNone/>
              <a:defRPr sz="2200"/>
            </a:pPr>
          </a:p>
          <a:p>
            <a:pPr marL="0" indent="0" defTabSz="457200">
              <a:lnSpc>
                <a:spcPts val="4400"/>
              </a:lnSpc>
              <a:spcBef>
                <a:spcPts val="1200"/>
              </a:spcBef>
              <a:buSzTx/>
              <a:buNone/>
              <a:defRPr sz="2200"/>
            </a:pPr>
          </a:p>
          <a:p>
            <a:pPr marL="0" indent="0" defTabSz="457200">
              <a:lnSpc>
                <a:spcPts val="4400"/>
              </a:lnSpc>
              <a:spcBef>
                <a:spcPts val="1200"/>
              </a:spcBef>
              <a:buSzTx/>
              <a:buNone/>
              <a:defRPr sz="2200"/>
            </a:pP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Codigo</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952500" y="444500"/>
            <a:ext cx="11099800" cy="1048111"/>
          </a:xfrm>
          <a:prstGeom prst="rect">
            <a:avLst/>
          </a:prstGeom>
        </p:spPr>
        <p:txBody>
          <a:bodyPr/>
          <a:lstStyle>
            <a:lvl1pPr defTabSz="455675">
              <a:defRPr sz="6240"/>
            </a:lvl1pPr>
          </a:lstStyle>
          <a:p>
            <a:pPr/>
            <a:r>
              <a:t>Diagrama curvas de fase</a:t>
            </a:r>
          </a:p>
        </p:txBody>
      </p:sp>
      <p:sp>
        <p:nvSpPr>
          <p:cNvPr id="158" name="Shape 158"/>
          <p:cNvSpPr/>
          <p:nvPr>
            <p:ph type="body" sz="half" idx="1"/>
          </p:nvPr>
        </p:nvSpPr>
        <p:spPr>
          <a:xfrm>
            <a:off x="952500" y="1589714"/>
            <a:ext cx="5499688" cy="7300286"/>
          </a:xfrm>
          <a:prstGeom prst="rect">
            <a:avLst/>
          </a:prstGeom>
        </p:spPr>
        <p:txBody>
          <a:bodyPr/>
          <a:lstStyle/>
          <a:p>
            <a:pPr marL="0" indent="0" defTabSz="525779">
              <a:spcBef>
                <a:spcPts val="400"/>
              </a:spcBef>
              <a:buSzTx/>
              <a:buNone/>
              <a:defRPr sz="1619"/>
            </a:pPr>
            <a:r>
              <a:t>function pushbutton1_Callback(hObject, eventdata, handles)</a:t>
            </a:r>
          </a:p>
          <a:p>
            <a:pPr marL="0" indent="0" defTabSz="525779">
              <a:spcBef>
                <a:spcPts val="400"/>
              </a:spcBef>
              <a:buSzTx/>
              <a:buNone/>
              <a:defRPr sz="1619"/>
            </a:pPr>
            <a:r>
              <a:t>ybar = log(getNumberValue('ybar_i'));</a:t>
            </a:r>
          </a:p>
          <a:p>
            <a:pPr marL="0" indent="0" defTabSz="525779">
              <a:spcBef>
                <a:spcPts val="400"/>
              </a:spcBef>
              <a:buSzTx/>
              <a:buNone/>
              <a:defRPr sz="1619"/>
            </a:pPr>
            <a:r>
              <a:t>istar = log(getNumberValue('istar_i'));</a:t>
            </a:r>
          </a:p>
          <a:p>
            <a:pPr marL="0" indent="0" defTabSz="525779">
              <a:spcBef>
                <a:spcPts val="400"/>
              </a:spcBef>
              <a:buSzTx/>
              <a:buNone/>
              <a:defRPr sz="1619"/>
            </a:pPr>
            <a:r>
              <a:t>pstar = log(getNumberValue('pstar_i'));</a:t>
            </a:r>
          </a:p>
          <a:p>
            <a:pPr marL="0" indent="0" defTabSz="525779">
              <a:spcBef>
                <a:spcPts val="400"/>
              </a:spcBef>
              <a:buSzTx/>
              <a:buNone/>
              <a:defRPr sz="1619"/>
            </a:pPr>
            <a:r>
              <a:t>m = log(getNumberValue('m'));</a:t>
            </a:r>
          </a:p>
          <a:p>
            <a:pPr marL="0" indent="0" defTabSz="525779">
              <a:spcBef>
                <a:spcPts val="400"/>
              </a:spcBef>
              <a:buSzTx/>
              <a:buNone/>
              <a:defRPr sz="1619"/>
            </a:pPr>
          </a:p>
          <a:p>
            <a:pPr marL="0" indent="0" defTabSz="525779">
              <a:spcBef>
                <a:spcPts val="400"/>
              </a:spcBef>
              <a:buSzTx/>
              <a:buNone/>
              <a:defRPr sz="1619"/>
            </a:pPr>
            <a:r>
              <a:t>theta = getNumberValue('theta_i');</a:t>
            </a:r>
          </a:p>
          <a:p>
            <a:pPr marL="0" indent="0" defTabSz="525779">
              <a:spcBef>
                <a:spcPts val="400"/>
              </a:spcBef>
              <a:buSzTx/>
              <a:buNone/>
              <a:defRPr sz="1619"/>
            </a:pPr>
            <a:r>
              <a:t>lambda = getNumberValue('lambda_i');</a:t>
            </a:r>
          </a:p>
          <a:p>
            <a:pPr marL="0" indent="0" defTabSz="525779">
              <a:spcBef>
                <a:spcPts val="400"/>
              </a:spcBef>
              <a:buSzTx/>
              <a:buNone/>
              <a:defRPr sz="1619"/>
            </a:pPr>
            <a:r>
              <a:t>delta = getNumberValue('delta_i');</a:t>
            </a:r>
          </a:p>
          <a:p>
            <a:pPr marL="0" indent="0" defTabSz="525779">
              <a:spcBef>
                <a:spcPts val="400"/>
              </a:spcBef>
              <a:buSzTx/>
              <a:buNone/>
              <a:defRPr sz="1619"/>
            </a:pPr>
            <a:r>
              <a:t>sigma = getNumberValue('sigma_i');</a:t>
            </a:r>
          </a:p>
          <a:p>
            <a:pPr marL="0" indent="0" defTabSz="525779">
              <a:spcBef>
                <a:spcPts val="400"/>
              </a:spcBef>
              <a:buSzTx/>
              <a:buNone/>
              <a:defRPr sz="1619"/>
            </a:pPr>
            <a:r>
              <a:t>alpha = getNumberValue('alpha_i');</a:t>
            </a:r>
          </a:p>
          <a:p>
            <a:pPr marL="0" indent="0" defTabSz="525779">
              <a:spcBef>
                <a:spcPts val="400"/>
              </a:spcBef>
              <a:buSzTx/>
              <a:buNone/>
              <a:defRPr sz="1619"/>
            </a:pPr>
          </a:p>
          <a:p>
            <a:pPr marL="0" indent="0" defTabSz="525779">
              <a:spcBef>
                <a:spcPts val="400"/>
              </a:spcBef>
              <a:buSzTx/>
              <a:buNone/>
              <a:defRPr sz="1619"/>
            </a:pPr>
            <a:r>
              <a:t>limit = 6;</a:t>
            </a:r>
          </a:p>
          <a:p>
            <a:pPr marL="0" indent="0" defTabSz="525779">
              <a:spcBef>
                <a:spcPts val="400"/>
              </a:spcBef>
              <a:buSzTx/>
              <a:buNone/>
              <a:defRPr sz="1619"/>
            </a:pPr>
            <a:r>
              <a:t>%Determinando la matriz A y b</a:t>
            </a:r>
          </a:p>
          <a:p>
            <a:pPr marL="0" indent="0" defTabSz="525779">
              <a:spcBef>
                <a:spcPts val="400"/>
              </a:spcBef>
              <a:buSzTx/>
              <a:buNone/>
              <a:defRPr sz="1619"/>
            </a:pPr>
            <a:r>
              <a:t>A = [(-alpha)*(delta + sigma/lambda) alpha*delta; 1/lambda 0];</a:t>
            </a:r>
          </a:p>
          <a:p>
            <a:pPr marL="0" indent="0" defTabSz="525779">
              <a:spcBef>
                <a:spcPts val="400"/>
              </a:spcBef>
              <a:buSzTx/>
              <a:buNone/>
              <a:defRPr sz="1619"/>
            </a:pPr>
            <a:r>
              <a:t>b = [alpha*((sigma*m)*(1/lambda) - (1 + (sigma*theta)*(1/lambda))*ybar) ; (1/lambda)*(theta*ybar - m) - istar];</a:t>
            </a:r>
          </a:p>
          <a:p>
            <a:pPr marL="0" indent="0" defTabSz="525779">
              <a:spcBef>
                <a:spcPts val="400"/>
              </a:spcBef>
              <a:buSzTx/>
              <a:buNone/>
              <a:defRPr sz="1619"/>
            </a:pPr>
            <a:r>
              <a:t>Mss = -(A^-1)*b;</a:t>
            </a:r>
          </a:p>
          <a:p>
            <a:pPr marL="0" indent="0" defTabSz="525779">
              <a:spcBef>
                <a:spcPts val="400"/>
              </a:spcBef>
              <a:buSzTx/>
              <a:buNone/>
              <a:defRPr sz="1619"/>
            </a:pPr>
          </a:p>
          <a:p>
            <a:pPr marL="0" indent="0" defTabSz="525779">
              <a:spcBef>
                <a:spcPts val="400"/>
              </a:spcBef>
              <a:buSzTx/>
              <a:buNone/>
              <a:defRPr sz="1619"/>
            </a:pPr>
            <a:r>
              <a:t>% Valores de Estado Estacionario</a:t>
            </a:r>
          </a:p>
          <a:p>
            <a:pPr marL="0" indent="0" defTabSz="525779">
              <a:spcBef>
                <a:spcPts val="400"/>
              </a:spcBef>
              <a:buSzTx/>
              <a:buNone/>
              <a:defRPr sz="1619"/>
            </a:pPr>
            <a:r>
              <a:t>pss = Mss(1,1);</a:t>
            </a:r>
          </a:p>
          <a:p>
            <a:pPr marL="0" indent="0" defTabSz="525779">
              <a:spcBef>
                <a:spcPts val="400"/>
              </a:spcBef>
              <a:buSzTx/>
              <a:buNone/>
              <a:defRPr sz="1619"/>
            </a:pPr>
            <a:r>
              <a:t>sss = Mss(2,1);</a:t>
            </a:r>
          </a:p>
        </p:txBody>
      </p:sp>
      <p:sp>
        <p:nvSpPr>
          <p:cNvPr id="159" name="Shape 159"/>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531622">
              <a:spcBef>
                <a:spcPts val="400"/>
              </a:spcBef>
              <a:defRPr sz="1638"/>
            </a:pPr>
            <a:r>
              <a:t>%Set valores en GUI</a:t>
            </a:r>
          </a:p>
          <a:p>
            <a:pPr algn="l" defTabSz="531622">
              <a:spcBef>
                <a:spcPts val="400"/>
              </a:spcBef>
              <a:defRPr sz="1638"/>
            </a:pPr>
            <a:r>
              <a:t>pss_o =findobj('Tag','pss');</a:t>
            </a:r>
          </a:p>
          <a:p>
            <a:pPr algn="l" defTabSz="531622">
              <a:spcBef>
                <a:spcPts val="400"/>
              </a:spcBef>
              <a:defRPr sz="1638"/>
            </a:pPr>
            <a:r>
              <a:t>set(pss_o,'String',pss);</a:t>
            </a:r>
          </a:p>
          <a:p>
            <a:pPr algn="l" defTabSz="531622">
              <a:spcBef>
                <a:spcPts val="400"/>
              </a:spcBef>
              <a:defRPr sz="1638"/>
            </a:pPr>
            <a:r>
              <a:t>sss_o =findobj('Tag','sss');</a:t>
            </a:r>
          </a:p>
          <a:p>
            <a:pPr algn="l" defTabSz="531622">
              <a:spcBef>
                <a:spcPts val="400"/>
              </a:spcBef>
              <a:defRPr sz="1638"/>
            </a:pPr>
            <a:r>
              <a:t>set(sss_o,'String',sss);</a:t>
            </a:r>
          </a:p>
          <a:p>
            <a:pPr algn="l" defTabSz="531622">
              <a:spcBef>
                <a:spcPts val="400"/>
              </a:spcBef>
              <a:defRPr sz="1638"/>
            </a:pPr>
          </a:p>
          <a:p>
            <a:pPr algn="l" defTabSz="531622">
              <a:spcBef>
                <a:spcPts val="400"/>
              </a:spcBef>
              <a:defRPr sz="1638"/>
            </a:pPr>
            <a:r>
              <a:t>st = 0 : 1 : limit;</a:t>
            </a:r>
          </a:p>
          <a:p>
            <a:pPr algn="l" defTabSz="531622">
              <a:spcBef>
                <a:spcPts val="400"/>
              </a:spcBef>
              <a:defRPr sz="1638"/>
            </a:pPr>
          </a:p>
          <a:p>
            <a:pPr algn="l" defTabSz="531622">
              <a:spcBef>
                <a:spcPts val="400"/>
              </a:spcBef>
              <a:defRPr sz="1638"/>
            </a:pPr>
            <a:r>
              <a:t>axes(handles.axes1);</a:t>
            </a:r>
          </a:p>
          <a:p>
            <a:pPr algn="l" defTabSz="531622">
              <a:spcBef>
                <a:spcPts val="400"/>
              </a:spcBef>
              <a:defRPr sz="1638"/>
            </a:pPr>
          </a:p>
          <a:p>
            <a:pPr algn="l" defTabSz="531622">
              <a:spcBef>
                <a:spcPts val="400"/>
              </a:spcBef>
              <a:defRPr sz="1638"/>
            </a:pPr>
            <a:r>
              <a:t>% Ceroclina del sistema es pt =</a:t>
            </a:r>
          </a:p>
          <a:p>
            <a:pPr algn="l" defTabSz="531622">
              <a:spcBef>
                <a:spcPts val="400"/>
              </a:spcBef>
              <a:defRPr sz="1638"/>
            </a:pPr>
            <a:r>
              <a:t>p_fase = (delta / ((sigma/lambda) + delta))*(st -sss) + pss;</a:t>
            </a:r>
          </a:p>
          <a:p>
            <a:pPr algn="l" defTabSz="531622">
              <a:spcBef>
                <a:spcPts val="400"/>
              </a:spcBef>
              <a:defRPr sz="1638"/>
            </a:pPr>
          </a:p>
          <a:p>
            <a:pPr algn="l" defTabSz="531622">
              <a:spcBef>
                <a:spcPts val="400"/>
              </a:spcBef>
              <a:defRPr sz="1638"/>
            </a:pPr>
            <a:r>
              <a:t>plot([0 limit],[pss pss],'--b',st,p_fase,':r',sss,pss,'*m','LineWidth',2); hold on;</a:t>
            </a:r>
          </a:p>
          <a:p>
            <a:pPr algn="l" defTabSz="531622">
              <a:spcBef>
                <a:spcPts val="400"/>
              </a:spcBef>
              <a:defRPr sz="1638"/>
            </a:pPr>
          </a:p>
          <a:p>
            <a:pPr algn="l" defTabSz="531622">
              <a:spcBef>
                <a:spcPts val="400"/>
              </a:spcBef>
              <a:defRPr sz="1638"/>
            </a:pPr>
            <a:r>
              <a:t>grid on;</a:t>
            </a:r>
          </a:p>
          <a:p>
            <a:pPr algn="l" defTabSz="531622">
              <a:spcBef>
                <a:spcPts val="400"/>
              </a:spcBef>
              <a:defRPr sz="1638"/>
            </a:pPr>
            <a:r>
              <a:t>title('Diagrama de fases para tipo de cambio y precios domesticos')</a:t>
            </a:r>
          </a:p>
          <a:p>
            <a:pPr algn="l" defTabSz="531622">
              <a:spcBef>
                <a:spcPts val="400"/>
              </a:spcBef>
              <a:defRPr sz="1638"/>
            </a:pPr>
            <a:r>
              <a:t>xlabel(handles.axes1,'Tipo de cambio')</a:t>
            </a:r>
          </a:p>
          <a:p>
            <a:pPr algn="l" defTabSz="531622">
              <a:spcBef>
                <a:spcPts val="400"/>
              </a:spcBef>
              <a:defRPr sz="1638"/>
            </a:pPr>
            <a:r>
              <a:t>ylabel(handles.axes1,'Precios domesticos')</a:t>
            </a:r>
          </a:p>
          <a:p>
            <a:pPr algn="l" defTabSz="531622">
              <a:spcBef>
                <a:spcPts val="400"/>
              </a:spcBef>
              <a:defRPr sz="1638"/>
            </a:pPr>
            <a:r>
              <a:t>legend('Curva de fase S','Curva de fase P','equilibrio de EE')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952500" y="444500"/>
            <a:ext cx="11099800" cy="1048111"/>
          </a:xfrm>
          <a:prstGeom prst="rect">
            <a:avLst/>
          </a:prstGeom>
        </p:spPr>
        <p:txBody>
          <a:bodyPr/>
          <a:lstStyle/>
          <a:p>
            <a:pPr defTabSz="455675">
              <a:defRPr sz="6240"/>
            </a:pPr>
            <a:r>
              <a:t>Trayectoria dado p</a:t>
            </a:r>
            <a:r>
              <a:rPr baseline="-5999" sz="6162"/>
              <a:t>o </a:t>
            </a:r>
            <a:r>
              <a:rPr sz="6162"/>
              <a:t>y s</a:t>
            </a:r>
            <a:r>
              <a:rPr baseline="-5999" sz="6162"/>
              <a:t>0</a:t>
            </a:r>
          </a:p>
        </p:txBody>
      </p:sp>
      <p:sp>
        <p:nvSpPr>
          <p:cNvPr id="162" name="Shape 162"/>
          <p:cNvSpPr/>
          <p:nvPr>
            <p:ph type="body" sz="half" idx="1"/>
          </p:nvPr>
        </p:nvSpPr>
        <p:spPr>
          <a:xfrm>
            <a:off x="952500" y="1589714"/>
            <a:ext cx="5499688" cy="7300286"/>
          </a:xfrm>
          <a:prstGeom prst="rect">
            <a:avLst/>
          </a:prstGeom>
        </p:spPr>
        <p:txBody>
          <a:bodyPr/>
          <a:lstStyle/>
          <a:p>
            <a:pPr marL="0" indent="0" defTabSz="525779">
              <a:spcBef>
                <a:spcPts val="400"/>
              </a:spcBef>
              <a:buSzTx/>
              <a:buNone/>
              <a:defRPr sz="1619"/>
            </a:pPr>
            <a:r>
              <a:t>function pushbutton2_Callback(hObject, eventdata, handles)</a:t>
            </a:r>
          </a:p>
          <a:p>
            <a:pPr marL="0" indent="0" defTabSz="525779">
              <a:spcBef>
                <a:spcPts val="400"/>
              </a:spcBef>
              <a:buSzTx/>
              <a:buNone/>
              <a:defRPr sz="1619"/>
            </a:pPr>
            <a:r>
              <a:t>ybar = log(getNumberValue('ybar_i'));</a:t>
            </a:r>
          </a:p>
          <a:p>
            <a:pPr marL="0" indent="0" defTabSz="525779">
              <a:spcBef>
                <a:spcPts val="400"/>
              </a:spcBef>
              <a:buSzTx/>
              <a:buNone/>
              <a:defRPr sz="1619"/>
            </a:pPr>
            <a:r>
              <a:t>istar = log(getNumberValue('istar_i'));</a:t>
            </a:r>
          </a:p>
          <a:p>
            <a:pPr marL="0" indent="0" defTabSz="525779">
              <a:spcBef>
                <a:spcPts val="400"/>
              </a:spcBef>
              <a:buSzTx/>
              <a:buNone/>
              <a:defRPr sz="1619"/>
            </a:pPr>
            <a:r>
              <a:t>pstar = log(getNumberValue('pstar_i'));</a:t>
            </a:r>
          </a:p>
          <a:p>
            <a:pPr marL="0" indent="0" defTabSz="525779">
              <a:spcBef>
                <a:spcPts val="400"/>
              </a:spcBef>
              <a:buSzTx/>
              <a:buNone/>
              <a:defRPr sz="1619"/>
            </a:pPr>
            <a:r>
              <a:t>m = log(getNumberValue('m'));</a:t>
            </a:r>
          </a:p>
          <a:p>
            <a:pPr marL="0" indent="0" defTabSz="525779">
              <a:spcBef>
                <a:spcPts val="400"/>
              </a:spcBef>
              <a:buSzTx/>
              <a:buNone/>
              <a:defRPr sz="1619"/>
            </a:pPr>
          </a:p>
          <a:p>
            <a:pPr marL="0" indent="0" defTabSz="525779">
              <a:spcBef>
                <a:spcPts val="400"/>
              </a:spcBef>
              <a:buSzTx/>
              <a:buNone/>
              <a:defRPr sz="1619"/>
            </a:pPr>
            <a:r>
              <a:t>theta = getNumberValue('theta_i');</a:t>
            </a:r>
          </a:p>
          <a:p>
            <a:pPr marL="0" indent="0" defTabSz="525779">
              <a:spcBef>
                <a:spcPts val="400"/>
              </a:spcBef>
              <a:buSzTx/>
              <a:buNone/>
              <a:defRPr sz="1619"/>
            </a:pPr>
            <a:r>
              <a:t>lambda = getNumberValue('lambda_i');</a:t>
            </a:r>
          </a:p>
          <a:p>
            <a:pPr marL="0" indent="0" defTabSz="525779">
              <a:spcBef>
                <a:spcPts val="400"/>
              </a:spcBef>
              <a:buSzTx/>
              <a:buNone/>
              <a:defRPr sz="1619"/>
            </a:pPr>
            <a:r>
              <a:t>delta = getNumberValue('delta_i');</a:t>
            </a:r>
          </a:p>
          <a:p>
            <a:pPr marL="0" indent="0" defTabSz="525779">
              <a:spcBef>
                <a:spcPts val="400"/>
              </a:spcBef>
              <a:buSzTx/>
              <a:buNone/>
              <a:defRPr sz="1619"/>
            </a:pPr>
            <a:r>
              <a:t>sigma = getNumberValue('sigma_i');</a:t>
            </a:r>
          </a:p>
          <a:p>
            <a:pPr marL="0" indent="0" defTabSz="525779">
              <a:spcBef>
                <a:spcPts val="400"/>
              </a:spcBef>
              <a:buSzTx/>
              <a:buNone/>
              <a:defRPr sz="1619"/>
            </a:pPr>
            <a:r>
              <a:t>alpha = getNumberValue('alpha_i');</a:t>
            </a:r>
          </a:p>
          <a:p>
            <a:pPr marL="0" indent="0" defTabSz="525779">
              <a:spcBef>
                <a:spcPts val="400"/>
              </a:spcBef>
              <a:buSzTx/>
              <a:buNone/>
              <a:defRPr sz="1619"/>
            </a:pPr>
          </a:p>
          <a:p>
            <a:pPr marL="0" indent="0" defTabSz="525779">
              <a:spcBef>
                <a:spcPts val="400"/>
              </a:spcBef>
              <a:buSzTx/>
              <a:buNone/>
              <a:defRPr sz="1619"/>
            </a:pPr>
            <a:r>
              <a:t>limit = 6;</a:t>
            </a:r>
          </a:p>
          <a:p>
            <a:pPr marL="0" indent="0" defTabSz="525779">
              <a:spcBef>
                <a:spcPts val="400"/>
              </a:spcBef>
              <a:buSzTx/>
              <a:buNone/>
              <a:defRPr sz="1619"/>
            </a:pPr>
            <a:r>
              <a:t>%Determinando la matriz A y b</a:t>
            </a:r>
          </a:p>
          <a:p>
            <a:pPr marL="0" indent="0" defTabSz="525779">
              <a:spcBef>
                <a:spcPts val="400"/>
              </a:spcBef>
              <a:buSzTx/>
              <a:buNone/>
              <a:defRPr sz="1619"/>
            </a:pPr>
            <a:r>
              <a:t>A = [(-alpha)*(delta + sigma/lambda) alpha*delta; 1/lambda 0];</a:t>
            </a:r>
          </a:p>
          <a:p>
            <a:pPr marL="0" indent="0" defTabSz="525779">
              <a:spcBef>
                <a:spcPts val="400"/>
              </a:spcBef>
              <a:buSzTx/>
              <a:buNone/>
              <a:defRPr sz="1619"/>
            </a:pPr>
            <a:r>
              <a:t>b = [alpha*((sigma*m)*(1/lambda) - (1 + (sigma*theta)*(1/lambda))*ybar) ; (1/lambda)*(theta*ybar - m) - istar];</a:t>
            </a:r>
          </a:p>
          <a:p>
            <a:pPr marL="0" indent="0" defTabSz="525779">
              <a:spcBef>
                <a:spcPts val="400"/>
              </a:spcBef>
              <a:buSzTx/>
              <a:buNone/>
              <a:defRPr sz="1619"/>
            </a:pPr>
          </a:p>
          <a:p>
            <a:pPr marL="0" indent="0" defTabSz="525779">
              <a:spcBef>
                <a:spcPts val="400"/>
              </a:spcBef>
              <a:buSzTx/>
              <a:buNone/>
              <a:defRPr sz="1619"/>
            </a:pPr>
            <a:r>
              <a:t>%Condiciones Iniciales</a:t>
            </a:r>
          </a:p>
          <a:p>
            <a:pPr marL="0" indent="0" defTabSz="525779">
              <a:spcBef>
                <a:spcPts val="400"/>
              </a:spcBef>
              <a:buSzTx/>
              <a:buNone/>
              <a:defRPr sz="1619"/>
            </a:pPr>
            <a:r>
              <a:t>St = getNumberValue('s0');</a:t>
            </a:r>
          </a:p>
          <a:p>
            <a:pPr marL="0" indent="0" defTabSz="525779">
              <a:spcBef>
                <a:spcPts val="400"/>
              </a:spcBef>
              <a:buSzTx/>
              <a:buNone/>
              <a:defRPr sz="1619"/>
            </a:pPr>
            <a:r>
              <a:t>Pt = getNumberValue('p0');</a:t>
            </a:r>
          </a:p>
        </p:txBody>
      </p:sp>
      <p:sp>
        <p:nvSpPr>
          <p:cNvPr id="163" name="Shape 163"/>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239522">
              <a:spcBef>
                <a:spcPts val="200"/>
              </a:spcBef>
              <a:defRPr sz="1230"/>
            </a:pPr>
            <a:r>
              <a:t>i=1;</a:t>
            </a:r>
          </a:p>
          <a:p>
            <a:pPr algn="l" defTabSz="239522">
              <a:spcBef>
                <a:spcPts val="200"/>
              </a:spcBef>
              <a:defRPr sz="1230"/>
            </a:pPr>
            <a:r>
              <a:t>while i&lt;60;</a:t>
            </a:r>
          </a:p>
          <a:p>
            <a:pPr algn="l" defTabSz="239522">
              <a:spcBef>
                <a:spcPts val="200"/>
              </a:spcBef>
              <a:defRPr sz="1230"/>
            </a:pPr>
            <a:r>
              <a:t>    %agregamos el punto anterior</a:t>
            </a:r>
          </a:p>
          <a:p>
            <a:pPr algn="l" defTabSz="239522">
              <a:spcBef>
                <a:spcPts val="200"/>
              </a:spcBef>
              <a:defRPr sz="1230"/>
            </a:pPr>
            <a:r>
              <a:t>    if St &lt; limit &amp;&amp; Pt &lt; limit &amp;&amp; St &gt;= 0 &amp;&amp; Pt &gt;= 0-2</a:t>
            </a:r>
          </a:p>
          <a:p>
            <a:pPr algn="l" defTabSz="239522">
              <a:spcBef>
                <a:spcPts val="200"/>
              </a:spcBef>
              <a:defRPr sz="1230"/>
            </a:pPr>
          </a:p>
          <a:p>
            <a:pPr algn="l" defTabSz="239522">
              <a:spcBef>
                <a:spcPts val="200"/>
              </a:spcBef>
              <a:defRPr sz="1230"/>
            </a:pPr>
            <a:r>
              <a:t>        %Plotting path</a:t>
            </a:r>
          </a:p>
          <a:p>
            <a:pPr algn="l" defTabSz="239522">
              <a:spcBef>
                <a:spcPts val="200"/>
              </a:spcBef>
              <a:defRPr sz="1230"/>
            </a:pPr>
            <a:r>
              <a:t>        axes(handles.axes1);</a:t>
            </a:r>
          </a:p>
          <a:p>
            <a:pPr algn="l" defTabSz="239522">
              <a:spcBef>
                <a:spcPts val="200"/>
              </a:spcBef>
              <a:defRPr sz="1230"/>
            </a:pPr>
            <a:r>
              <a:t>        plot(St,Pt,'*g');</a:t>
            </a:r>
          </a:p>
          <a:p>
            <a:pPr algn="l" defTabSz="239522">
              <a:spcBef>
                <a:spcPts val="200"/>
              </a:spcBef>
              <a:defRPr sz="1230"/>
            </a:pPr>
          </a:p>
          <a:p>
            <a:pPr algn="l" defTabSz="239522">
              <a:spcBef>
                <a:spcPts val="200"/>
              </a:spcBef>
              <a:defRPr sz="1230"/>
            </a:pPr>
            <a:r>
              <a:t>        %Plotting cambios en S y P</a:t>
            </a:r>
          </a:p>
          <a:p>
            <a:pPr algn="l" defTabSz="239522">
              <a:spcBef>
                <a:spcPts val="200"/>
              </a:spcBef>
              <a:defRPr sz="1230"/>
            </a:pPr>
            <a:r>
              <a:t>        axes(handles.axes2);</a:t>
            </a:r>
          </a:p>
          <a:p>
            <a:pPr algn="l" defTabSz="239522">
              <a:spcBef>
                <a:spcPts val="200"/>
              </a:spcBef>
              <a:defRPr sz="1230"/>
            </a:pPr>
            <a:r>
              <a:t>        plot(i-1,St,'*r','LineWidth',1);</a:t>
            </a:r>
          </a:p>
          <a:p>
            <a:pPr algn="l" defTabSz="239522">
              <a:spcBef>
                <a:spcPts val="200"/>
              </a:spcBef>
              <a:defRPr sz="1230"/>
            </a:pPr>
            <a:r>
              <a:t>        grid on;</a:t>
            </a:r>
          </a:p>
          <a:p>
            <a:pPr algn="l" defTabSz="239522">
              <a:spcBef>
                <a:spcPts val="200"/>
              </a:spcBef>
              <a:defRPr sz="1230"/>
            </a:pPr>
            <a:r>
              <a:t>        xlabel(handles.axes2,'Time Step')</a:t>
            </a:r>
          </a:p>
          <a:p>
            <a:pPr algn="l" defTabSz="239522">
              <a:spcBef>
                <a:spcPts val="200"/>
              </a:spcBef>
              <a:defRPr sz="1230"/>
            </a:pPr>
            <a:r>
              <a:t>        ylabel(handles.axes2,'Tipo de cambio')</a:t>
            </a:r>
          </a:p>
          <a:p>
            <a:pPr algn="l" defTabSz="239522">
              <a:spcBef>
                <a:spcPts val="200"/>
              </a:spcBef>
              <a:defRPr sz="1230"/>
            </a:pPr>
          </a:p>
          <a:p>
            <a:pPr algn="l" defTabSz="239522">
              <a:spcBef>
                <a:spcPts val="200"/>
              </a:spcBef>
              <a:defRPr sz="1230"/>
            </a:pPr>
            <a:r>
              <a:t>        axes(handles.axes3);</a:t>
            </a:r>
          </a:p>
          <a:p>
            <a:pPr algn="l" defTabSz="239522">
              <a:spcBef>
                <a:spcPts val="200"/>
              </a:spcBef>
              <a:defRPr sz="1230"/>
            </a:pPr>
            <a:r>
              <a:t>        plot(i-1,Pt,'*r','LineWidth',1);</a:t>
            </a:r>
          </a:p>
          <a:p>
            <a:pPr algn="l" defTabSz="239522">
              <a:spcBef>
                <a:spcPts val="200"/>
              </a:spcBef>
              <a:defRPr sz="1230"/>
            </a:pPr>
            <a:r>
              <a:t>        grid on;</a:t>
            </a:r>
          </a:p>
          <a:p>
            <a:pPr algn="l" defTabSz="239522">
              <a:spcBef>
                <a:spcPts val="200"/>
              </a:spcBef>
              <a:defRPr sz="1230"/>
            </a:pPr>
            <a:r>
              <a:t>        xlabel(handles.axes3,'Time Step')</a:t>
            </a:r>
          </a:p>
          <a:p>
            <a:pPr algn="l" defTabSz="239522">
              <a:spcBef>
                <a:spcPts val="200"/>
              </a:spcBef>
              <a:defRPr sz="1230"/>
            </a:pPr>
            <a:r>
              <a:t>        ylabel(handles.axes3,'Precios domesticos')</a:t>
            </a:r>
          </a:p>
          <a:p>
            <a:pPr algn="l" defTabSz="239522">
              <a:spcBef>
                <a:spcPts val="200"/>
              </a:spcBef>
              <a:defRPr sz="1230"/>
            </a:pPr>
          </a:p>
          <a:p>
            <a:pPr algn="l" defTabSz="239522">
              <a:spcBef>
                <a:spcPts val="200"/>
              </a:spcBef>
              <a:defRPr sz="1230"/>
            </a:pPr>
            <a:r>
              <a:t>        smoothening = 0.05;</a:t>
            </a:r>
          </a:p>
          <a:p>
            <a:pPr algn="l" defTabSz="239522">
              <a:spcBef>
                <a:spcPts val="200"/>
              </a:spcBef>
              <a:defRPr sz="1230"/>
            </a:pPr>
            <a:r>
              <a:t>        %Calculamos pr?ximo punto partiendo de matrices</a:t>
            </a:r>
          </a:p>
          <a:p>
            <a:pPr algn="l" defTabSz="239522">
              <a:spcBef>
                <a:spcPts val="200"/>
              </a:spcBef>
              <a:defRPr sz="1230"/>
            </a:pPr>
            <a:r>
              <a:t>        Mt = (A*[Pt;St] + b)*smoothening;</a:t>
            </a:r>
          </a:p>
          <a:p>
            <a:pPr algn="l" defTabSz="239522">
              <a:spcBef>
                <a:spcPts val="200"/>
              </a:spcBef>
              <a:defRPr sz="1230"/>
            </a:pPr>
            <a:r>
              <a:t>        Pt = Mt(1,1) + Pt;</a:t>
            </a:r>
          </a:p>
          <a:p>
            <a:pPr algn="l" defTabSz="239522">
              <a:spcBef>
                <a:spcPts val="200"/>
              </a:spcBef>
              <a:defRPr sz="1230"/>
            </a:pPr>
            <a:r>
              <a:t>        St = Mt(2,1) + St;</a:t>
            </a:r>
          </a:p>
          <a:p>
            <a:pPr algn="l" defTabSz="239522">
              <a:spcBef>
                <a:spcPts val="200"/>
              </a:spcBef>
              <a:defRPr sz="1230"/>
            </a:pPr>
          </a:p>
          <a:p>
            <a:pPr algn="l" defTabSz="239522">
              <a:spcBef>
                <a:spcPts val="200"/>
              </a:spcBef>
              <a:defRPr sz="1230"/>
            </a:pPr>
            <a:r>
              <a:t>        %pausamos el computo 0.15 segundos</a:t>
            </a:r>
          </a:p>
          <a:p>
            <a:pPr algn="l" defTabSz="239522">
              <a:spcBef>
                <a:spcPts val="200"/>
              </a:spcBef>
              <a:defRPr sz="1230"/>
            </a:pPr>
            <a:r>
              <a:t>        pause(0.15)</a:t>
            </a:r>
          </a:p>
          <a:p>
            <a:pPr algn="l" defTabSz="239522">
              <a:spcBef>
                <a:spcPts val="200"/>
              </a:spcBef>
              <a:defRPr sz="1230"/>
            </a:pPr>
            <a:r>
              <a:t>    else</a:t>
            </a:r>
          </a:p>
          <a:p>
            <a:pPr algn="l" defTabSz="239522">
              <a:spcBef>
                <a:spcPts val="200"/>
              </a:spcBef>
              <a:defRPr sz="1230"/>
            </a:pPr>
            <a:r>
              <a:t>    end</a:t>
            </a:r>
          </a:p>
          <a:p>
            <a:pPr algn="l" defTabSz="239522">
              <a:spcBef>
                <a:spcPts val="200"/>
              </a:spcBef>
              <a:defRPr sz="1230"/>
            </a:pPr>
            <a:r>
              <a:t>    i = i+1;</a:t>
            </a:r>
          </a:p>
          <a:p>
            <a:pPr algn="l" defTabSz="239522">
              <a:spcBef>
                <a:spcPts val="200"/>
              </a:spcBef>
              <a:defRPr sz="1230"/>
            </a:pPr>
            <a:r>
              <a:t>end;</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xfrm>
            <a:off x="952500" y="444500"/>
            <a:ext cx="11099800" cy="1048111"/>
          </a:xfrm>
          <a:prstGeom prst="rect">
            <a:avLst/>
          </a:prstGeom>
        </p:spPr>
        <p:txBody>
          <a:bodyPr/>
          <a:lstStyle>
            <a:lvl1pPr defTabSz="368045">
              <a:defRPr sz="5040"/>
            </a:lvl1pPr>
          </a:lstStyle>
          <a:p>
            <a:pPr/>
            <a:r>
              <a:t>Diagrama Brazo estable - saddle path</a:t>
            </a:r>
          </a:p>
        </p:txBody>
      </p:sp>
      <p:sp>
        <p:nvSpPr>
          <p:cNvPr id="166" name="Shape 166"/>
          <p:cNvSpPr/>
          <p:nvPr>
            <p:ph type="body" sz="half" idx="1"/>
          </p:nvPr>
        </p:nvSpPr>
        <p:spPr>
          <a:xfrm>
            <a:off x="952500" y="1589714"/>
            <a:ext cx="5499688" cy="7300286"/>
          </a:xfrm>
          <a:prstGeom prst="rect">
            <a:avLst/>
          </a:prstGeom>
        </p:spPr>
        <p:txBody>
          <a:bodyPr/>
          <a:lstStyle/>
          <a:p>
            <a:pPr marL="0" indent="0" defTabSz="508254">
              <a:spcBef>
                <a:spcPts val="400"/>
              </a:spcBef>
              <a:buSzTx/>
              <a:buNone/>
              <a:defRPr sz="1566"/>
            </a:pPr>
          </a:p>
          <a:p>
            <a:pPr marL="0" indent="0" defTabSz="508254">
              <a:spcBef>
                <a:spcPts val="400"/>
              </a:spcBef>
              <a:buSzTx/>
              <a:buNone/>
              <a:defRPr sz="1566"/>
            </a:pPr>
          </a:p>
          <a:p>
            <a:pPr marL="0" indent="0" defTabSz="508254">
              <a:spcBef>
                <a:spcPts val="400"/>
              </a:spcBef>
              <a:buSzTx/>
              <a:buNone/>
              <a:defRPr sz="1566"/>
            </a:pPr>
            <a:r>
              <a:t>function pushbutton4_Callback(hObject, eventdata, handles)</a:t>
            </a:r>
          </a:p>
          <a:p>
            <a:pPr marL="0" indent="0" defTabSz="508254">
              <a:spcBef>
                <a:spcPts val="400"/>
              </a:spcBef>
              <a:buSzTx/>
              <a:buNone/>
              <a:defRPr sz="1566"/>
            </a:pPr>
            <a:r>
              <a:t>ybar = log(getNumberValue('ybar_i'));</a:t>
            </a:r>
          </a:p>
          <a:p>
            <a:pPr marL="0" indent="0" defTabSz="508254">
              <a:spcBef>
                <a:spcPts val="400"/>
              </a:spcBef>
              <a:buSzTx/>
              <a:buNone/>
              <a:defRPr sz="1566"/>
            </a:pPr>
            <a:r>
              <a:t>istar = log(getNumberValue('istar_i'));</a:t>
            </a:r>
          </a:p>
          <a:p>
            <a:pPr marL="0" indent="0" defTabSz="508254">
              <a:spcBef>
                <a:spcPts val="400"/>
              </a:spcBef>
              <a:buSzTx/>
              <a:buNone/>
              <a:defRPr sz="1566"/>
            </a:pPr>
            <a:r>
              <a:t>pstar = log(getNumberValue('pstar_i'));</a:t>
            </a:r>
          </a:p>
          <a:p>
            <a:pPr marL="0" indent="0" defTabSz="508254">
              <a:spcBef>
                <a:spcPts val="400"/>
              </a:spcBef>
              <a:buSzTx/>
              <a:buNone/>
              <a:defRPr sz="1566"/>
            </a:pPr>
            <a:r>
              <a:t>m = log(getNumberValue('m'));</a:t>
            </a:r>
          </a:p>
          <a:p>
            <a:pPr marL="0" indent="0" defTabSz="508254">
              <a:spcBef>
                <a:spcPts val="400"/>
              </a:spcBef>
              <a:buSzTx/>
              <a:buNone/>
              <a:defRPr sz="1566"/>
            </a:pPr>
          </a:p>
          <a:p>
            <a:pPr marL="0" indent="0" defTabSz="508254">
              <a:spcBef>
                <a:spcPts val="400"/>
              </a:spcBef>
              <a:buSzTx/>
              <a:buNone/>
              <a:defRPr sz="1566"/>
            </a:pPr>
            <a:r>
              <a:t>theta = getNumberValue('theta_i');</a:t>
            </a:r>
          </a:p>
          <a:p>
            <a:pPr marL="0" indent="0" defTabSz="508254">
              <a:spcBef>
                <a:spcPts val="400"/>
              </a:spcBef>
              <a:buSzTx/>
              <a:buNone/>
              <a:defRPr sz="1566"/>
            </a:pPr>
            <a:r>
              <a:t>lambda = getNumberValue('lambda_i');</a:t>
            </a:r>
          </a:p>
          <a:p>
            <a:pPr marL="0" indent="0" defTabSz="508254">
              <a:spcBef>
                <a:spcPts val="400"/>
              </a:spcBef>
              <a:buSzTx/>
              <a:buNone/>
              <a:defRPr sz="1566"/>
            </a:pPr>
            <a:r>
              <a:t>delta = getNumberValue('delta_i');</a:t>
            </a:r>
          </a:p>
          <a:p>
            <a:pPr marL="0" indent="0" defTabSz="508254">
              <a:spcBef>
                <a:spcPts val="400"/>
              </a:spcBef>
              <a:buSzTx/>
              <a:buNone/>
              <a:defRPr sz="1566"/>
            </a:pPr>
            <a:r>
              <a:t>sigma = getNumberValue('sigma_i');</a:t>
            </a:r>
          </a:p>
          <a:p>
            <a:pPr marL="0" indent="0" defTabSz="508254">
              <a:spcBef>
                <a:spcPts val="400"/>
              </a:spcBef>
              <a:buSzTx/>
              <a:buNone/>
              <a:defRPr sz="1566"/>
            </a:pPr>
            <a:r>
              <a:t>alpha = getNumberValue('alpha_i');</a:t>
            </a:r>
          </a:p>
          <a:p>
            <a:pPr marL="0" indent="0" defTabSz="508254">
              <a:spcBef>
                <a:spcPts val="400"/>
              </a:spcBef>
              <a:buSzTx/>
              <a:buNone/>
              <a:defRPr sz="1566"/>
            </a:pPr>
          </a:p>
          <a:p>
            <a:pPr marL="0" indent="0" defTabSz="508254">
              <a:spcBef>
                <a:spcPts val="400"/>
              </a:spcBef>
              <a:buSzTx/>
              <a:buNone/>
              <a:defRPr sz="1566"/>
            </a:pPr>
            <a:r>
              <a:t>limit = 6;</a:t>
            </a:r>
          </a:p>
          <a:p>
            <a:pPr marL="0" indent="0" defTabSz="508254">
              <a:spcBef>
                <a:spcPts val="400"/>
              </a:spcBef>
              <a:buSzTx/>
              <a:buNone/>
              <a:defRPr sz="1566"/>
            </a:pPr>
            <a:r>
              <a:t>%Determinando la matriz A y b</a:t>
            </a:r>
          </a:p>
          <a:p>
            <a:pPr marL="0" indent="0" defTabSz="508254">
              <a:spcBef>
                <a:spcPts val="400"/>
              </a:spcBef>
              <a:buSzTx/>
              <a:buNone/>
              <a:defRPr sz="1566"/>
            </a:pPr>
            <a:r>
              <a:t>A = [(-alpha)*(delta + sigma/lambda) alpha*delta; 1/lambda 0];</a:t>
            </a:r>
          </a:p>
          <a:p>
            <a:pPr marL="0" indent="0" defTabSz="508254">
              <a:spcBef>
                <a:spcPts val="400"/>
              </a:spcBef>
              <a:buSzTx/>
              <a:buNone/>
              <a:defRPr sz="1566"/>
            </a:pPr>
            <a:r>
              <a:t>b = [alpha*((sigma*m)*(1/lambda) - (1 + (sigma*theta)*(1/lambda))*ybar) ; (1/lambda)*(theta*ybar - m) - istar];</a:t>
            </a:r>
          </a:p>
          <a:p>
            <a:pPr marL="0" indent="0" defTabSz="508254">
              <a:spcBef>
                <a:spcPts val="400"/>
              </a:spcBef>
              <a:buSzTx/>
              <a:buNone/>
              <a:defRPr sz="1566"/>
            </a:pPr>
            <a:r>
              <a:t>Mss = -(A^-1)*b;</a:t>
            </a:r>
          </a:p>
          <a:p>
            <a:pPr marL="0" indent="0" defTabSz="508254">
              <a:spcBef>
                <a:spcPts val="400"/>
              </a:spcBef>
              <a:buSzTx/>
              <a:buNone/>
              <a:defRPr sz="1566"/>
            </a:pPr>
          </a:p>
          <a:p>
            <a:pPr marL="0" indent="0" defTabSz="508254">
              <a:spcBef>
                <a:spcPts val="400"/>
              </a:spcBef>
              <a:buSzTx/>
              <a:buNone/>
              <a:defRPr sz="1566"/>
            </a:pPr>
          </a:p>
        </p:txBody>
      </p:sp>
      <p:sp>
        <p:nvSpPr>
          <p:cNvPr id="167" name="Shape 167"/>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spcBef>
                <a:spcPts val="500"/>
              </a:spcBef>
              <a:defRPr sz="1800"/>
            </a:pPr>
            <a:r>
              <a:t>% Valores de Estado Estacionario</a:t>
            </a:r>
          </a:p>
          <a:p>
            <a:pPr algn="l">
              <a:spcBef>
                <a:spcPts val="500"/>
              </a:spcBef>
              <a:defRPr sz="1800"/>
            </a:pPr>
            <a:r>
              <a:t>Pss = Mss(1,1);</a:t>
            </a:r>
          </a:p>
          <a:p>
            <a:pPr algn="l">
              <a:spcBef>
                <a:spcPts val="500"/>
              </a:spcBef>
              <a:defRPr sz="1800"/>
            </a:pPr>
            <a:r>
              <a:t>Sss = Mss(2,1);</a:t>
            </a:r>
          </a:p>
          <a:p>
            <a:pPr algn="l">
              <a:spcBef>
                <a:spcPts val="500"/>
              </a:spcBef>
              <a:defRPr sz="1800"/>
            </a:pPr>
          </a:p>
          <a:p>
            <a:pPr algn="l">
              <a:spcBef>
                <a:spcPts val="500"/>
              </a:spcBef>
              <a:defRPr sz="1800"/>
            </a:pPr>
            <a:r>
              <a:t>%Calculando las ra?ces</a:t>
            </a:r>
          </a:p>
          <a:p>
            <a:pPr algn="l">
              <a:spcBef>
                <a:spcPts val="500"/>
              </a:spcBef>
              <a:defRPr sz="1800"/>
            </a:pPr>
            <a:r>
              <a:t>trA = -alpha*(delta + (sigma/lambda));</a:t>
            </a:r>
          </a:p>
          <a:p>
            <a:pPr algn="l">
              <a:spcBef>
                <a:spcPts val="500"/>
              </a:spcBef>
              <a:defRPr sz="1800"/>
            </a:pPr>
            <a:r>
              <a:t>DELTA = (alpha^2)*(delta + (sigma/lambda))^2 + 4*(alpha*delta/lambda);</a:t>
            </a:r>
          </a:p>
          <a:p>
            <a:pPr algn="l">
              <a:spcBef>
                <a:spcPts val="500"/>
              </a:spcBef>
              <a:defRPr sz="1800"/>
            </a:pPr>
            <a:r>
              <a:t>tau2 = ((trA) - sqrt(DELTA))/2;</a:t>
            </a:r>
          </a:p>
          <a:p>
            <a:pPr algn="l">
              <a:spcBef>
                <a:spcPts val="500"/>
              </a:spcBef>
              <a:defRPr sz="1800"/>
            </a:pPr>
          </a:p>
          <a:p>
            <a:pPr algn="l">
              <a:spcBef>
                <a:spcPts val="500"/>
              </a:spcBef>
              <a:defRPr sz="1800"/>
            </a:pPr>
            <a:r>
              <a:t>St = 0 : 1 : 4;</a:t>
            </a:r>
          </a:p>
          <a:p>
            <a:pPr algn="l">
              <a:spcBef>
                <a:spcPts val="500"/>
              </a:spcBef>
              <a:defRPr sz="1800"/>
            </a:pPr>
            <a:r>
              <a:t>axes(handles.axes1);</a:t>
            </a:r>
          </a:p>
          <a:p>
            <a:pPr algn="l">
              <a:spcBef>
                <a:spcPts val="500"/>
              </a:spcBef>
              <a:defRPr sz="1800"/>
            </a:pPr>
            <a:r>
              <a:t>% Brazo estable - saddle path</a:t>
            </a:r>
          </a:p>
          <a:p>
            <a:pPr algn="l">
              <a:spcBef>
                <a:spcPts val="500"/>
              </a:spcBef>
              <a:defRPr sz="1800"/>
            </a:pPr>
            <a:r>
              <a:t>p_saddle = (St - Sss + (1/(lambda*tau2))*Pss)*(lambda*tau2);</a:t>
            </a:r>
          </a:p>
          <a:p>
            <a:pPr algn="l">
              <a:spcBef>
                <a:spcPts val="500"/>
              </a:spcBef>
              <a:defRPr sz="1800"/>
            </a:pPr>
          </a:p>
          <a:p>
            <a:pPr algn="l">
              <a:spcBef>
                <a:spcPts val="500"/>
              </a:spcBef>
              <a:defRPr sz="1800"/>
            </a:pPr>
            <a:r>
              <a:t>plot(St,p_saddle,':y','LineWidth',3); hold on;</a:t>
            </a:r>
          </a:p>
          <a:p>
            <a:pPr algn="l">
              <a:spcBef>
                <a:spcPts val="500"/>
              </a:spcBef>
              <a:defRPr sz="1800"/>
            </a:pPr>
            <a:r>
              <a:t>legend('Curva de fase S','Curva de fase P','equilibrio de EE','Brazo estable')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952500" y="444500"/>
            <a:ext cx="11099800" cy="1048111"/>
          </a:xfrm>
          <a:prstGeom prst="rect">
            <a:avLst/>
          </a:prstGeom>
        </p:spPr>
        <p:txBody>
          <a:bodyPr/>
          <a:lstStyle/>
          <a:p>
            <a:pPr defTabSz="391414">
              <a:defRPr sz="5360"/>
            </a:pPr>
            <a:r>
              <a:t>Trayectoria por saddle path dado s</a:t>
            </a:r>
            <a:r>
              <a:rPr baseline="-5999"/>
              <a:t>o</a:t>
            </a:r>
          </a:p>
        </p:txBody>
      </p:sp>
      <p:sp>
        <p:nvSpPr>
          <p:cNvPr id="170" name="Shape 170"/>
          <p:cNvSpPr/>
          <p:nvPr>
            <p:ph type="body" sz="half" idx="1"/>
          </p:nvPr>
        </p:nvSpPr>
        <p:spPr>
          <a:xfrm>
            <a:off x="952500" y="1589714"/>
            <a:ext cx="5499688" cy="7300286"/>
          </a:xfrm>
          <a:prstGeom prst="rect">
            <a:avLst/>
          </a:prstGeom>
        </p:spPr>
        <p:txBody>
          <a:bodyPr/>
          <a:lstStyle/>
          <a:p>
            <a:pPr marL="0" indent="0" defTabSz="356362">
              <a:spcBef>
                <a:spcPts val="300"/>
              </a:spcBef>
              <a:buSzTx/>
              <a:buNone/>
              <a:defRPr sz="1098"/>
            </a:pPr>
            <a:r>
              <a:t>function pushbutton3_Callback(hObject, eventdata, handles)</a:t>
            </a:r>
          </a:p>
          <a:p>
            <a:pPr marL="0" indent="0" defTabSz="356362">
              <a:spcBef>
                <a:spcPts val="300"/>
              </a:spcBef>
              <a:buSzTx/>
              <a:buNone/>
              <a:defRPr sz="1098"/>
            </a:pPr>
            <a:r>
              <a:t>ybar = log(getNumberValue('ybar_i'));</a:t>
            </a:r>
          </a:p>
          <a:p>
            <a:pPr marL="0" indent="0" defTabSz="356362">
              <a:spcBef>
                <a:spcPts val="300"/>
              </a:spcBef>
              <a:buSzTx/>
              <a:buNone/>
              <a:defRPr sz="1098"/>
            </a:pPr>
            <a:r>
              <a:t>istar = log(getNumberValue('istar_i'));</a:t>
            </a:r>
          </a:p>
          <a:p>
            <a:pPr marL="0" indent="0" defTabSz="356362">
              <a:spcBef>
                <a:spcPts val="300"/>
              </a:spcBef>
              <a:buSzTx/>
              <a:buNone/>
              <a:defRPr sz="1098"/>
            </a:pPr>
            <a:r>
              <a:t>pstar = log(getNumberValue('pstar_i'));</a:t>
            </a:r>
          </a:p>
          <a:p>
            <a:pPr marL="0" indent="0" defTabSz="356362">
              <a:spcBef>
                <a:spcPts val="300"/>
              </a:spcBef>
              <a:buSzTx/>
              <a:buNone/>
              <a:defRPr sz="1098"/>
            </a:pPr>
            <a:r>
              <a:t>m = log(getNumberValue('m'));</a:t>
            </a:r>
          </a:p>
          <a:p>
            <a:pPr marL="0" indent="0" defTabSz="356362">
              <a:spcBef>
                <a:spcPts val="300"/>
              </a:spcBef>
              <a:buSzTx/>
              <a:buNone/>
              <a:defRPr sz="1098"/>
            </a:pPr>
          </a:p>
          <a:p>
            <a:pPr marL="0" indent="0" defTabSz="356362">
              <a:spcBef>
                <a:spcPts val="300"/>
              </a:spcBef>
              <a:buSzTx/>
              <a:buNone/>
              <a:defRPr sz="1098"/>
            </a:pPr>
            <a:r>
              <a:t>theta = getNumberValue('theta_i');</a:t>
            </a:r>
          </a:p>
          <a:p>
            <a:pPr marL="0" indent="0" defTabSz="356362">
              <a:spcBef>
                <a:spcPts val="300"/>
              </a:spcBef>
              <a:buSzTx/>
              <a:buNone/>
              <a:defRPr sz="1098"/>
            </a:pPr>
            <a:r>
              <a:t>lambda = getNumberValue('lambda_i');</a:t>
            </a:r>
          </a:p>
          <a:p>
            <a:pPr marL="0" indent="0" defTabSz="356362">
              <a:spcBef>
                <a:spcPts val="300"/>
              </a:spcBef>
              <a:buSzTx/>
              <a:buNone/>
              <a:defRPr sz="1098"/>
            </a:pPr>
            <a:r>
              <a:t>delta = getNumberValue('delta_i');</a:t>
            </a:r>
          </a:p>
          <a:p>
            <a:pPr marL="0" indent="0" defTabSz="356362">
              <a:spcBef>
                <a:spcPts val="300"/>
              </a:spcBef>
              <a:buSzTx/>
              <a:buNone/>
              <a:defRPr sz="1098"/>
            </a:pPr>
            <a:r>
              <a:t>sigma = getNumberValue('sigma_i');</a:t>
            </a:r>
          </a:p>
          <a:p>
            <a:pPr marL="0" indent="0" defTabSz="356362">
              <a:spcBef>
                <a:spcPts val="300"/>
              </a:spcBef>
              <a:buSzTx/>
              <a:buNone/>
              <a:defRPr sz="1098"/>
            </a:pPr>
            <a:r>
              <a:t>alpha = getNumberValue('alpha_i');</a:t>
            </a:r>
          </a:p>
          <a:p>
            <a:pPr marL="0" indent="0" defTabSz="356362">
              <a:spcBef>
                <a:spcPts val="300"/>
              </a:spcBef>
              <a:buSzTx/>
              <a:buNone/>
              <a:defRPr sz="1098"/>
            </a:pPr>
          </a:p>
          <a:p>
            <a:pPr marL="0" indent="0" defTabSz="356362">
              <a:spcBef>
                <a:spcPts val="300"/>
              </a:spcBef>
              <a:buSzTx/>
              <a:buNone/>
              <a:defRPr sz="1098"/>
            </a:pPr>
            <a:r>
              <a:t>limit = 6;</a:t>
            </a:r>
          </a:p>
          <a:p>
            <a:pPr marL="0" indent="0" defTabSz="356362">
              <a:spcBef>
                <a:spcPts val="300"/>
              </a:spcBef>
              <a:buSzTx/>
              <a:buNone/>
              <a:defRPr sz="1098"/>
            </a:pPr>
            <a:r>
              <a:t>%Condiciones Iniciales</a:t>
            </a:r>
          </a:p>
          <a:p>
            <a:pPr marL="0" indent="0" defTabSz="356362">
              <a:spcBef>
                <a:spcPts val="300"/>
              </a:spcBef>
              <a:buSzTx/>
              <a:buNone/>
              <a:defRPr sz="1098"/>
            </a:pPr>
            <a:r>
              <a:t>St = getNumberValue('S0_saddle');</a:t>
            </a:r>
          </a:p>
          <a:p>
            <a:pPr marL="0" indent="0" defTabSz="356362">
              <a:spcBef>
                <a:spcPts val="300"/>
              </a:spcBef>
              <a:buSzTx/>
              <a:buNone/>
              <a:defRPr sz="1098"/>
            </a:pPr>
          </a:p>
          <a:p>
            <a:pPr marL="0" indent="0" defTabSz="356362">
              <a:spcBef>
                <a:spcPts val="300"/>
              </a:spcBef>
              <a:buSzTx/>
              <a:buNone/>
              <a:defRPr sz="1098"/>
            </a:pPr>
            <a:r>
              <a:t>%Determinando la matriz A y b</a:t>
            </a:r>
          </a:p>
          <a:p>
            <a:pPr marL="0" indent="0" defTabSz="356362">
              <a:spcBef>
                <a:spcPts val="300"/>
              </a:spcBef>
              <a:buSzTx/>
              <a:buNone/>
              <a:defRPr sz="1098"/>
            </a:pPr>
            <a:r>
              <a:t>A = [(-alpha)*(delta + sigma/lambda) alpha*delta; 1/lambda 0];</a:t>
            </a:r>
          </a:p>
          <a:p>
            <a:pPr marL="0" indent="0" defTabSz="356362">
              <a:spcBef>
                <a:spcPts val="300"/>
              </a:spcBef>
              <a:buSzTx/>
              <a:buNone/>
              <a:defRPr sz="1098"/>
            </a:pPr>
            <a:r>
              <a:t>b = [alpha*((sigma*m)*(1/lambda) - (1 + (sigma*theta)*(1/lambda))*ybar) ; (1/lambda)*(theta*ybar - m) - istar];</a:t>
            </a:r>
          </a:p>
          <a:p>
            <a:pPr marL="0" indent="0" defTabSz="356362">
              <a:spcBef>
                <a:spcPts val="300"/>
              </a:spcBef>
              <a:buSzTx/>
              <a:buNone/>
              <a:defRPr sz="1098"/>
            </a:pPr>
            <a:r>
              <a:t>Mss = -(A^-1)*b;</a:t>
            </a:r>
          </a:p>
          <a:p>
            <a:pPr marL="0" indent="0" defTabSz="356362">
              <a:spcBef>
                <a:spcPts val="300"/>
              </a:spcBef>
              <a:buSzTx/>
              <a:buNone/>
              <a:defRPr sz="1098"/>
            </a:pPr>
          </a:p>
          <a:p>
            <a:pPr marL="0" indent="0" defTabSz="356362">
              <a:spcBef>
                <a:spcPts val="300"/>
              </a:spcBef>
              <a:buSzTx/>
              <a:buNone/>
              <a:defRPr sz="1098"/>
            </a:pPr>
            <a:r>
              <a:t>% Valores de Estado Estacionario</a:t>
            </a:r>
          </a:p>
          <a:p>
            <a:pPr marL="0" indent="0" defTabSz="356362">
              <a:spcBef>
                <a:spcPts val="300"/>
              </a:spcBef>
              <a:buSzTx/>
              <a:buNone/>
              <a:defRPr sz="1098"/>
            </a:pPr>
            <a:r>
              <a:t>Pss = getNumberValue('pss')</a:t>
            </a:r>
          </a:p>
          <a:p>
            <a:pPr marL="0" indent="0" defTabSz="356362">
              <a:spcBef>
                <a:spcPts val="300"/>
              </a:spcBef>
              <a:buSzTx/>
              <a:buNone/>
              <a:defRPr sz="1098"/>
            </a:pPr>
            <a:r>
              <a:t>Sss = getNumberValue('sss')</a:t>
            </a:r>
          </a:p>
          <a:p>
            <a:pPr marL="0" indent="0" defTabSz="356362">
              <a:spcBef>
                <a:spcPts val="300"/>
              </a:spcBef>
              <a:buSzTx/>
              <a:buNone/>
              <a:defRPr sz="1098"/>
            </a:pPr>
          </a:p>
          <a:p>
            <a:pPr marL="0" indent="0" defTabSz="356362">
              <a:spcBef>
                <a:spcPts val="300"/>
              </a:spcBef>
              <a:buSzTx/>
              <a:buNone/>
              <a:defRPr sz="1098"/>
            </a:pPr>
            <a:r>
              <a:t>%Calculando las raices</a:t>
            </a:r>
          </a:p>
          <a:p>
            <a:pPr marL="0" indent="0" defTabSz="356362">
              <a:spcBef>
                <a:spcPts val="300"/>
              </a:spcBef>
              <a:buSzTx/>
              <a:buNone/>
              <a:defRPr sz="1098"/>
            </a:pPr>
            <a:r>
              <a:t>trA = -alpha*(delta + (sigma/lambda));</a:t>
            </a:r>
          </a:p>
          <a:p>
            <a:pPr marL="0" indent="0" defTabSz="356362">
              <a:spcBef>
                <a:spcPts val="300"/>
              </a:spcBef>
              <a:buSzTx/>
              <a:buNone/>
              <a:defRPr sz="1098"/>
            </a:pPr>
            <a:r>
              <a:t>DELTA = (alpha^2)*(delta + (sigma/lambda))^2 + 4*(alpha*delta/lambda);</a:t>
            </a:r>
          </a:p>
          <a:p>
            <a:pPr marL="0" indent="0" defTabSz="356362">
              <a:spcBef>
                <a:spcPts val="300"/>
              </a:spcBef>
              <a:buSzTx/>
              <a:buNone/>
              <a:defRPr sz="1098"/>
            </a:pPr>
            <a:r>
              <a:t>tau2 = ((trA) - sqrt(DELTA))/2;</a:t>
            </a:r>
          </a:p>
          <a:p>
            <a:pPr marL="0" indent="0" defTabSz="356362">
              <a:spcBef>
                <a:spcPts val="300"/>
              </a:spcBef>
              <a:buSzTx/>
              <a:buNone/>
              <a:defRPr sz="1098"/>
            </a:pPr>
          </a:p>
          <a:p>
            <a:pPr marL="0" indent="0" defTabSz="356362">
              <a:spcBef>
                <a:spcPts val="300"/>
              </a:spcBef>
              <a:buSzTx/>
              <a:buNone/>
              <a:defRPr sz="1098"/>
            </a:pPr>
            <a:r>
              <a:t>axes(handles.axes1);</a:t>
            </a:r>
          </a:p>
          <a:p>
            <a:pPr marL="0" indent="0" defTabSz="356362">
              <a:spcBef>
                <a:spcPts val="300"/>
              </a:spcBef>
              <a:buSzTx/>
              <a:buNone/>
              <a:defRPr sz="1098"/>
            </a:pPr>
          </a:p>
          <a:p>
            <a:pPr marL="0" indent="0" defTabSz="356362">
              <a:spcBef>
                <a:spcPts val="300"/>
              </a:spcBef>
              <a:buSzTx/>
              <a:buNone/>
              <a:defRPr sz="1098"/>
            </a:pPr>
            <a:r>
              <a:t>% Condiciones iniciales Saddle Path</a:t>
            </a:r>
          </a:p>
          <a:p>
            <a:pPr marL="0" indent="0" defTabSz="356362">
              <a:spcBef>
                <a:spcPts val="300"/>
              </a:spcBef>
              <a:buSzTx/>
              <a:buNone/>
              <a:defRPr sz="1098"/>
            </a:pPr>
            <a:r>
              <a:t>Pt =  (St - Sss)*(lambda*tau2) + Pss;</a:t>
            </a:r>
          </a:p>
        </p:txBody>
      </p:sp>
      <p:sp>
        <p:nvSpPr>
          <p:cNvPr id="171" name="Shape 171"/>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56362">
              <a:spcBef>
                <a:spcPts val="300"/>
              </a:spcBef>
              <a:defRPr sz="1098"/>
            </a:pPr>
            <a:r>
              <a:t>i=1;</a:t>
            </a:r>
          </a:p>
          <a:p>
            <a:pPr algn="l" defTabSz="356362">
              <a:spcBef>
                <a:spcPts val="300"/>
              </a:spcBef>
              <a:defRPr sz="1098"/>
            </a:pPr>
            <a:r>
              <a:t>while i&lt;60;</a:t>
            </a:r>
          </a:p>
          <a:p>
            <a:pPr algn="l" defTabSz="356362">
              <a:spcBef>
                <a:spcPts val="300"/>
              </a:spcBef>
              <a:defRPr sz="1098"/>
            </a:pPr>
            <a:r>
              <a:t>    %agregamos el punto anterior</a:t>
            </a:r>
          </a:p>
          <a:p>
            <a:pPr algn="l" defTabSz="356362">
              <a:spcBef>
                <a:spcPts val="300"/>
              </a:spcBef>
              <a:defRPr sz="1098"/>
            </a:pPr>
            <a:r>
              <a:t>    if St &lt; limit &amp;&amp; Pt &lt; limit &amp;&amp; St &gt;= 0 &amp;&amp; Pt &gt;= -2</a:t>
            </a:r>
          </a:p>
          <a:p>
            <a:pPr algn="l" defTabSz="356362">
              <a:spcBef>
                <a:spcPts val="300"/>
              </a:spcBef>
              <a:defRPr sz="1098"/>
            </a:pPr>
          </a:p>
          <a:p>
            <a:pPr algn="l" defTabSz="356362">
              <a:spcBef>
                <a:spcPts val="300"/>
              </a:spcBef>
              <a:defRPr sz="1098"/>
            </a:pPr>
            <a:r>
              <a:t>        %Plotting path</a:t>
            </a:r>
          </a:p>
          <a:p>
            <a:pPr algn="l" defTabSz="356362">
              <a:spcBef>
                <a:spcPts val="300"/>
              </a:spcBef>
              <a:defRPr sz="1098"/>
            </a:pPr>
            <a:r>
              <a:t>        axes(handles.axes1);</a:t>
            </a:r>
          </a:p>
          <a:p>
            <a:pPr algn="l" defTabSz="356362">
              <a:spcBef>
                <a:spcPts val="300"/>
              </a:spcBef>
              <a:defRPr sz="1098"/>
            </a:pPr>
            <a:r>
              <a:t>        plot(St,Pt,'*g');</a:t>
            </a:r>
          </a:p>
          <a:p>
            <a:pPr algn="l" defTabSz="356362">
              <a:spcBef>
                <a:spcPts val="300"/>
              </a:spcBef>
              <a:defRPr sz="1098"/>
            </a:pPr>
          </a:p>
          <a:p>
            <a:pPr algn="l" defTabSz="356362">
              <a:spcBef>
                <a:spcPts val="300"/>
              </a:spcBef>
              <a:defRPr sz="1098"/>
            </a:pPr>
            <a:r>
              <a:t>        %Plotting cambios en S y P</a:t>
            </a:r>
          </a:p>
          <a:p>
            <a:pPr algn="l" defTabSz="356362">
              <a:spcBef>
                <a:spcPts val="300"/>
              </a:spcBef>
              <a:defRPr sz="1098"/>
            </a:pPr>
            <a:r>
              <a:t>        axes(handles.axes2);</a:t>
            </a:r>
          </a:p>
          <a:p>
            <a:pPr algn="l" defTabSz="356362">
              <a:spcBef>
                <a:spcPts val="300"/>
              </a:spcBef>
              <a:defRPr sz="1098"/>
            </a:pPr>
            <a:r>
              <a:t>        plot(i-1,St,'*r','LineWidth',1);</a:t>
            </a:r>
          </a:p>
          <a:p>
            <a:pPr algn="l" defTabSz="356362">
              <a:spcBef>
                <a:spcPts val="300"/>
              </a:spcBef>
              <a:defRPr sz="1098"/>
            </a:pPr>
            <a:r>
              <a:t>        grid on;</a:t>
            </a:r>
          </a:p>
          <a:p>
            <a:pPr algn="l" defTabSz="356362">
              <a:spcBef>
                <a:spcPts val="300"/>
              </a:spcBef>
              <a:defRPr sz="1098"/>
            </a:pPr>
            <a:r>
              <a:t>        xlabel(handles.axes2,'Time Step')</a:t>
            </a:r>
          </a:p>
          <a:p>
            <a:pPr algn="l" defTabSz="356362">
              <a:spcBef>
                <a:spcPts val="300"/>
              </a:spcBef>
              <a:defRPr sz="1098"/>
            </a:pPr>
            <a:r>
              <a:t>        ylabel(handles.axes2,'Tipo de cambio')</a:t>
            </a:r>
          </a:p>
          <a:p>
            <a:pPr algn="l" defTabSz="356362">
              <a:spcBef>
                <a:spcPts val="300"/>
              </a:spcBef>
              <a:defRPr sz="1098"/>
            </a:pPr>
          </a:p>
          <a:p>
            <a:pPr algn="l" defTabSz="356362">
              <a:spcBef>
                <a:spcPts val="300"/>
              </a:spcBef>
              <a:defRPr sz="1098"/>
            </a:pPr>
            <a:r>
              <a:t>        axes(handles.axes3);</a:t>
            </a:r>
          </a:p>
          <a:p>
            <a:pPr algn="l" defTabSz="356362">
              <a:spcBef>
                <a:spcPts val="300"/>
              </a:spcBef>
              <a:defRPr sz="1098"/>
            </a:pPr>
            <a:r>
              <a:t>        plot(i-1,Pt,'*r','LineWidth',1);</a:t>
            </a:r>
          </a:p>
          <a:p>
            <a:pPr algn="l" defTabSz="356362">
              <a:spcBef>
                <a:spcPts val="300"/>
              </a:spcBef>
              <a:defRPr sz="1098"/>
            </a:pPr>
            <a:r>
              <a:t>        grid on;</a:t>
            </a:r>
          </a:p>
          <a:p>
            <a:pPr algn="l" defTabSz="356362">
              <a:spcBef>
                <a:spcPts val="300"/>
              </a:spcBef>
              <a:defRPr sz="1098"/>
            </a:pPr>
            <a:r>
              <a:t>        xlabel(handles.axes3,'Time Step')</a:t>
            </a:r>
          </a:p>
          <a:p>
            <a:pPr algn="l" defTabSz="356362">
              <a:spcBef>
                <a:spcPts val="300"/>
              </a:spcBef>
              <a:defRPr sz="1098"/>
            </a:pPr>
            <a:r>
              <a:t>        ylabel(handles.axes3,'Precios domesticos')</a:t>
            </a:r>
          </a:p>
          <a:p>
            <a:pPr algn="l" defTabSz="356362">
              <a:spcBef>
                <a:spcPts val="300"/>
              </a:spcBef>
              <a:defRPr sz="1098"/>
            </a:pPr>
          </a:p>
          <a:p>
            <a:pPr algn="l" defTabSz="356362">
              <a:spcBef>
                <a:spcPts val="300"/>
              </a:spcBef>
              <a:defRPr sz="1098"/>
            </a:pPr>
            <a:r>
              <a:t>        smoothening = 0.1;</a:t>
            </a:r>
          </a:p>
          <a:p>
            <a:pPr algn="l" defTabSz="356362">
              <a:spcBef>
                <a:spcPts val="300"/>
              </a:spcBef>
              <a:defRPr sz="1098"/>
            </a:pPr>
            <a:r>
              <a:t>        %Calculamos proximo punto partiendo de matrices</a:t>
            </a:r>
          </a:p>
          <a:p>
            <a:pPr algn="l" defTabSz="356362">
              <a:spcBef>
                <a:spcPts val="300"/>
              </a:spcBef>
              <a:defRPr sz="1098"/>
            </a:pPr>
            <a:r>
              <a:t>        Mt = (A*[Pt;St] + b)*smoothening;</a:t>
            </a:r>
          </a:p>
          <a:p>
            <a:pPr algn="l" defTabSz="356362">
              <a:spcBef>
                <a:spcPts val="300"/>
              </a:spcBef>
              <a:defRPr sz="1098"/>
            </a:pPr>
            <a:r>
              <a:t>        Pt = Mt(1,1) + Pt;</a:t>
            </a:r>
          </a:p>
          <a:p>
            <a:pPr algn="l" defTabSz="356362">
              <a:spcBef>
                <a:spcPts val="300"/>
              </a:spcBef>
              <a:defRPr sz="1098"/>
            </a:pPr>
            <a:r>
              <a:t>        St = Mt(2,1) + St;</a:t>
            </a:r>
          </a:p>
          <a:p>
            <a:pPr algn="l" defTabSz="356362">
              <a:spcBef>
                <a:spcPts val="300"/>
              </a:spcBef>
              <a:defRPr sz="1098"/>
            </a:pPr>
          </a:p>
          <a:p>
            <a:pPr algn="l" defTabSz="356362">
              <a:spcBef>
                <a:spcPts val="300"/>
              </a:spcBef>
              <a:defRPr sz="1098"/>
            </a:pPr>
            <a:r>
              <a:t>        %pausamos el computo 0.15 segundos</a:t>
            </a:r>
          </a:p>
          <a:p>
            <a:pPr algn="l" defTabSz="356362">
              <a:spcBef>
                <a:spcPts val="300"/>
              </a:spcBef>
              <a:defRPr sz="1098"/>
            </a:pPr>
            <a:r>
              <a:t>        pause(0.15)</a:t>
            </a:r>
          </a:p>
          <a:p>
            <a:pPr algn="l" defTabSz="356362">
              <a:spcBef>
                <a:spcPts val="300"/>
              </a:spcBef>
              <a:defRPr sz="1098"/>
            </a:pPr>
            <a:r>
              <a:t>    else</a:t>
            </a:r>
          </a:p>
          <a:p>
            <a:pPr algn="l" defTabSz="356362">
              <a:spcBef>
                <a:spcPts val="300"/>
              </a:spcBef>
              <a:defRPr sz="1098"/>
            </a:pPr>
            <a:r>
              <a:t>    end</a:t>
            </a:r>
          </a:p>
          <a:p>
            <a:pPr algn="l" defTabSz="356362">
              <a:spcBef>
                <a:spcPts val="300"/>
              </a:spcBef>
              <a:defRPr sz="1098"/>
            </a:pPr>
            <a:r>
              <a:t>    i = i+1;</a:t>
            </a:r>
          </a:p>
          <a:p>
            <a:pPr algn="l" defTabSz="356362">
              <a:spcBef>
                <a:spcPts val="300"/>
              </a:spcBef>
              <a:defRPr sz="1098"/>
            </a:pPr>
            <a:r>
              <a:t>end;</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952500" y="444500"/>
            <a:ext cx="11099800" cy="1048111"/>
          </a:xfrm>
          <a:prstGeom prst="rect">
            <a:avLst/>
          </a:prstGeom>
        </p:spPr>
        <p:txBody>
          <a:bodyPr/>
          <a:lstStyle>
            <a:lvl1pPr defTabSz="455675">
              <a:defRPr sz="6240"/>
            </a:lvl1pPr>
          </a:lstStyle>
          <a:p>
            <a:pPr/>
            <a:r>
              <a:t>Shock a la oferta monetaria</a:t>
            </a:r>
          </a:p>
        </p:txBody>
      </p:sp>
      <p:sp>
        <p:nvSpPr>
          <p:cNvPr id="174" name="Shape 174"/>
          <p:cNvSpPr/>
          <p:nvPr>
            <p:ph type="body" sz="half" idx="1"/>
          </p:nvPr>
        </p:nvSpPr>
        <p:spPr>
          <a:xfrm>
            <a:off x="1104900" y="1589714"/>
            <a:ext cx="5499688" cy="7300286"/>
          </a:xfrm>
          <a:prstGeom prst="rect">
            <a:avLst/>
          </a:prstGeom>
        </p:spPr>
        <p:txBody>
          <a:bodyPr/>
          <a:lstStyle/>
          <a:p>
            <a:pPr marL="0" indent="0" defTabSz="233679">
              <a:spcBef>
                <a:spcPts val="200"/>
              </a:spcBef>
              <a:buSzTx/>
              <a:buNone/>
              <a:defRPr sz="720"/>
            </a:pPr>
            <a:r>
              <a:t>function pushbutton5_Callback(hObject, eventdata, handles)</a:t>
            </a:r>
          </a:p>
          <a:p>
            <a:pPr marL="0" indent="0" defTabSz="233679">
              <a:spcBef>
                <a:spcPts val="200"/>
              </a:spcBef>
              <a:buSzTx/>
              <a:buNone/>
              <a:defRPr sz="720"/>
            </a:pPr>
            <a:r>
              <a:t>ybar = log(getNumberValue('ybar_i'));</a:t>
            </a:r>
          </a:p>
          <a:p>
            <a:pPr marL="0" indent="0" defTabSz="233679">
              <a:spcBef>
                <a:spcPts val="200"/>
              </a:spcBef>
              <a:buSzTx/>
              <a:buNone/>
              <a:defRPr sz="720"/>
            </a:pPr>
            <a:r>
              <a:t>istar = log(getNumberValue('istar_i'));</a:t>
            </a:r>
          </a:p>
          <a:p>
            <a:pPr marL="0" indent="0" defTabSz="233679">
              <a:spcBef>
                <a:spcPts val="200"/>
              </a:spcBef>
              <a:buSzTx/>
              <a:buNone/>
              <a:defRPr sz="720"/>
            </a:pPr>
            <a:r>
              <a:t>pstar = log(getNumberValue('pstar_i'));</a:t>
            </a:r>
          </a:p>
          <a:p>
            <a:pPr marL="0" indent="0" defTabSz="233679">
              <a:spcBef>
                <a:spcPts val="200"/>
              </a:spcBef>
              <a:buSzTx/>
              <a:buNone/>
              <a:defRPr sz="720"/>
            </a:pPr>
            <a:r>
              <a:t>m = log(getNumberValue('m_nuevo') + getNumberValue('m'));</a:t>
            </a:r>
          </a:p>
          <a:p>
            <a:pPr marL="0" indent="0" defTabSz="233679">
              <a:spcBef>
                <a:spcPts val="200"/>
              </a:spcBef>
              <a:buSzTx/>
              <a:buNone/>
              <a:defRPr sz="720"/>
            </a:pPr>
          </a:p>
          <a:p>
            <a:pPr marL="0" indent="0" defTabSz="233679">
              <a:spcBef>
                <a:spcPts val="200"/>
              </a:spcBef>
              <a:buSzTx/>
              <a:buNone/>
              <a:defRPr sz="720"/>
            </a:pPr>
            <a:r>
              <a:t>%Shock a la oferta monetaria propagado a la GUI</a:t>
            </a:r>
          </a:p>
          <a:p>
            <a:pPr marL="0" indent="0" defTabSz="233679">
              <a:spcBef>
                <a:spcPts val="200"/>
              </a:spcBef>
              <a:buSzTx/>
              <a:buNone/>
              <a:defRPr sz="720"/>
            </a:pPr>
            <a:r>
              <a:t>m_o =findobj('Tag','m');</a:t>
            </a:r>
          </a:p>
          <a:p>
            <a:pPr marL="0" indent="0" defTabSz="233679">
              <a:spcBef>
                <a:spcPts val="200"/>
              </a:spcBef>
              <a:buSzTx/>
              <a:buNone/>
              <a:defRPr sz="720"/>
            </a:pPr>
            <a:r>
              <a:t>set(m_o,'String',exp(m));</a:t>
            </a:r>
          </a:p>
          <a:p>
            <a:pPr marL="0" indent="0" defTabSz="233679">
              <a:spcBef>
                <a:spcPts val="200"/>
              </a:spcBef>
              <a:buSzTx/>
              <a:buNone/>
              <a:defRPr sz="720"/>
            </a:pPr>
          </a:p>
          <a:p>
            <a:pPr marL="0" indent="0" defTabSz="233679">
              <a:spcBef>
                <a:spcPts val="200"/>
              </a:spcBef>
              <a:buSzTx/>
              <a:buNone/>
              <a:defRPr sz="720"/>
            </a:pPr>
            <a:r>
              <a:t>theta = getNumberValue('theta_i');</a:t>
            </a:r>
          </a:p>
          <a:p>
            <a:pPr marL="0" indent="0" defTabSz="233679">
              <a:spcBef>
                <a:spcPts val="200"/>
              </a:spcBef>
              <a:buSzTx/>
              <a:buNone/>
              <a:defRPr sz="720"/>
            </a:pPr>
            <a:r>
              <a:t>lambda = getNumberValue('lambda_i');</a:t>
            </a:r>
          </a:p>
          <a:p>
            <a:pPr marL="0" indent="0" defTabSz="233679">
              <a:spcBef>
                <a:spcPts val="200"/>
              </a:spcBef>
              <a:buSzTx/>
              <a:buNone/>
              <a:defRPr sz="720"/>
            </a:pPr>
            <a:r>
              <a:t>delta = getNumberValue('delta_i');</a:t>
            </a:r>
          </a:p>
          <a:p>
            <a:pPr marL="0" indent="0" defTabSz="233679">
              <a:spcBef>
                <a:spcPts val="200"/>
              </a:spcBef>
              <a:buSzTx/>
              <a:buNone/>
              <a:defRPr sz="720"/>
            </a:pPr>
            <a:r>
              <a:t>sigma = getNumberValue('sigma_i');</a:t>
            </a:r>
          </a:p>
          <a:p>
            <a:pPr marL="0" indent="0" defTabSz="233679">
              <a:spcBef>
                <a:spcPts val="200"/>
              </a:spcBef>
              <a:buSzTx/>
              <a:buNone/>
              <a:defRPr sz="720"/>
            </a:pPr>
            <a:r>
              <a:t>alpha = getNumberValue('alpha_i');</a:t>
            </a:r>
          </a:p>
          <a:p>
            <a:pPr marL="0" indent="0" defTabSz="233679">
              <a:spcBef>
                <a:spcPts val="200"/>
              </a:spcBef>
              <a:buSzTx/>
              <a:buNone/>
              <a:defRPr sz="720"/>
            </a:pPr>
          </a:p>
          <a:p>
            <a:pPr marL="0" indent="0" defTabSz="233679">
              <a:spcBef>
                <a:spcPts val="200"/>
              </a:spcBef>
              <a:buSzTx/>
              <a:buNone/>
              <a:defRPr sz="720"/>
            </a:pPr>
            <a:r>
              <a:t>limit = 6;</a:t>
            </a:r>
          </a:p>
          <a:p>
            <a:pPr marL="0" indent="0" defTabSz="233679">
              <a:spcBef>
                <a:spcPts val="200"/>
              </a:spcBef>
              <a:buSzTx/>
              <a:buNone/>
              <a:defRPr sz="720"/>
            </a:pPr>
            <a:r>
              <a:t>%Determinando la matriz A y b</a:t>
            </a:r>
          </a:p>
          <a:p>
            <a:pPr marL="0" indent="0" defTabSz="233679">
              <a:spcBef>
                <a:spcPts val="200"/>
              </a:spcBef>
              <a:buSzTx/>
              <a:buNone/>
              <a:defRPr sz="720"/>
            </a:pPr>
            <a:r>
              <a:t>A = [(-alpha)*(delta + sigma/lambda) alpha*delta; 1/lambda 0];</a:t>
            </a:r>
          </a:p>
          <a:p>
            <a:pPr marL="0" indent="0" defTabSz="233679">
              <a:spcBef>
                <a:spcPts val="200"/>
              </a:spcBef>
              <a:buSzTx/>
              <a:buNone/>
              <a:defRPr sz="720"/>
            </a:pPr>
            <a:r>
              <a:t>b = [alpha*((sigma*m)*(1/lambda) - (1 + (sigma*theta)*(1/lambda))*ybar) ; (1/lambda)*(theta*ybar - m) - istar];</a:t>
            </a:r>
          </a:p>
          <a:p>
            <a:pPr marL="0" indent="0" defTabSz="233679">
              <a:spcBef>
                <a:spcPts val="200"/>
              </a:spcBef>
              <a:buSzTx/>
              <a:buNone/>
              <a:defRPr sz="720"/>
            </a:pPr>
            <a:r>
              <a:t>Mss = -(A^-1)*b;</a:t>
            </a:r>
          </a:p>
          <a:p>
            <a:pPr marL="0" indent="0" defTabSz="233679">
              <a:spcBef>
                <a:spcPts val="200"/>
              </a:spcBef>
              <a:buSzTx/>
              <a:buNone/>
              <a:defRPr sz="720"/>
            </a:pPr>
          </a:p>
          <a:p>
            <a:pPr marL="0" indent="0" defTabSz="233679">
              <a:spcBef>
                <a:spcPts val="200"/>
              </a:spcBef>
              <a:buSzTx/>
              <a:buNone/>
              <a:defRPr sz="720"/>
            </a:pPr>
            <a:r>
              <a:t>% Valores de Estado Estacionario</a:t>
            </a:r>
          </a:p>
          <a:p>
            <a:pPr marL="0" indent="0" defTabSz="233679">
              <a:spcBef>
                <a:spcPts val="200"/>
              </a:spcBef>
              <a:buSzTx/>
              <a:buNone/>
              <a:defRPr sz="720"/>
            </a:pPr>
            <a:r>
              <a:t>pss_old = getNumberValue('pss');</a:t>
            </a:r>
          </a:p>
          <a:p>
            <a:pPr marL="0" indent="0" defTabSz="233679">
              <a:spcBef>
                <a:spcPts val="200"/>
              </a:spcBef>
              <a:buSzTx/>
              <a:buNone/>
              <a:defRPr sz="720"/>
            </a:pPr>
            <a:r>
              <a:t>sss_old = getNumberValue('sss');</a:t>
            </a:r>
          </a:p>
          <a:p>
            <a:pPr marL="0" indent="0" defTabSz="233679">
              <a:spcBef>
                <a:spcPts val="200"/>
              </a:spcBef>
              <a:buSzTx/>
              <a:buNone/>
              <a:defRPr sz="720"/>
            </a:pPr>
            <a:r>
              <a:t>pss = Mss(1,1);</a:t>
            </a:r>
          </a:p>
          <a:p>
            <a:pPr marL="0" indent="0" defTabSz="233679">
              <a:spcBef>
                <a:spcPts val="200"/>
              </a:spcBef>
              <a:buSzTx/>
              <a:buNone/>
              <a:defRPr sz="720"/>
            </a:pPr>
            <a:r>
              <a:t>sss = Mss(2,1);</a:t>
            </a:r>
          </a:p>
          <a:p>
            <a:pPr marL="0" indent="0" defTabSz="233679">
              <a:spcBef>
                <a:spcPts val="200"/>
              </a:spcBef>
              <a:buSzTx/>
              <a:buNone/>
              <a:defRPr sz="720"/>
            </a:pPr>
          </a:p>
          <a:p>
            <a:pPr marL="0" indent="0" defTabSz="233679">
              <a:spcBef>
                <a:spcPts val="200"/>
              </a:spcBef>
              <a:buSzTx/>
              <a:buNone/>
              <a:defRPr sz="720"/>
            </a:pPr>
            <a:r>
              <a:t>%Set valores en GUI</a:t>
            </a:r>
          </a:p>
          <a:p>
            <a:pPr marL="0" indent="0" defTabSz="233679">
              <a:spcBef>
                <a:spcPts val="200"/>
              </a:spcBef>
              <a:buSzTx/>
              <a:buNone/>
              <a:defRPr sz="720"/>
            </a:pPr>
            <a:r>
              <a:t>pss_o =findobj('Tag','pss');</a:t>
            </a:r>
          </a:p>
          <a:p>
            <a:pPr marL="0" indent="0" defTabSz="233679">
              <a:spcBef>
                <a:spcPts val="200"/>
              </a:spcBef>
              <a:buSzTx/>
              <a:buNone/>
              <a:defRPr sz="720"/>
            </a:pPr>
            <a:r>
              <a:t>set(pss_o,'String',pss);</a:t>
            </a:r>
          </a:p>
          <a:p>
            <a:pPr marL="0" indent="0" defTabSz="233679">
              <a:spcBef>
                <a:spcPts val="200"/>
              </a:spcBef>
              <a:buSzTx/>
              <a:buNone/>
              <a:defRPr sz="720"/>
            </a:pPr>
            <a:r>
              <a:t>sss_o =findobj('Tag','sss');</a:t>
            </a:r>
          </a:p>
          <a:p>
            <a:pPr marL="0" indent="0" defTabSz="233679">
              <a:spcBef>
                <a:spcPts val="200"/>
              </a:spcBef>
              <a:buSzTx/>
              <a:buNone/>
              <a:defRPr sz="720"/>
            </a:pPr>
            <a:r>
              <a:t>set(sss_o,'String',sss);</a:t>
            </a:r>
          </a:p>
          <a:p>
            <a:pPr marL="0" indent="0" defTabSz="233679">
              <a:spcBef>
                <a:spcPts val="200"/>
              </a:spcBef>
              <a:buSzTx/>
              <a:buNone/>
              <a:defRPr sz="720"/>
            </a:pPr>
          </a:p>
          <a:p>
            <a:pPr marL="0" indent="0" defTabSz="233679">
              <a:spcBef>
                <a:spcPts val="200"/>
              </a:spcBef>
              <a:buSzTx/>
              <a:buNone/>
              <a:defRPr sz="720"/>
            </a:pPr>
            <a:r>
              <a:t>st = 0 : 1 : limit;</a:t>
            </a:r>
          </a:p>
          <a:p>
            <a:pPr marL="0" indent="0" defTabSz="233679">
              <a:spcBef>
                <a:spcPts val="200"/>
              </a:spcBef>
              <a:buSzTx/>
              <a:buNone/>
              <a:defRPr sz="720"/>
            </a:pPr>
          </a:p>
          <a:p>
            <a:pPr marL="0" indent="0" defTabSz="233679">
              <a:spcBef>
                <a:spcPts val="200"/>
              </a:spcBef>
              <a:buSzTx/>
              <a:buNone/>
              <a:defRPr sz="720"/>
            </a:pPr>
            <a:r>
              <a:t>axes(handles.axes1);</a:t>
            </a:r>
          </a:p>
          <a:p>
            <a:pPr marL="0" indent="0" defTabSz="233679">
              <a:spcBef>
                <a:spcPts val="200"/>
              </a:spcBef>
              <a:buSzTx/>
              <a:buNone/>
              <a:defRPr sz="720"/>
            </a:pPr>
          </a:p>
          <a:p>
            <a:pPr marL="0" indent="0" defTabSz="233679">
              <a:spcBef>
                <a:spcPts val="200"/>
              </a:spcBef>
              <a:buSzTx/>
              <a:buNone/>
              <a:defRPr sz="720"/>
            </a:pPr>
            <a:r>
              <a:t>% Ceroclina del sistema es pt =</a:t>
            </a:r>
          </a:p>
          <a:p>
            <a:pPr marL="0" indent="0" defTabSz="233679">
              <a:spcBef>
                <a:spcPts val="200"/>
              </a:spcBef>
              <a:buSzTx/>
              <a:buNone/>
              <a:defRPr sz="720"/>
            </a:pPr>
            <a:r>
              <a:t>p_fase = (delta / ((sigma/lambda) + delta))*(st -sss) + pss;</a:t>
            </a:r>
          </a:p>
          <a:p>
            <a:pPr marL="0" indent="0" defTabSz="233679">
              <a:spcBef>
                <a:spcPts val="200"/>
              </a:spcBef>
              <a:buSzTx/>
              <a:buNone/>
              <a:defRPr sz="720"/>
            </a:pPr>
          </a:p>
          <a:p>
            <a:pPr marL="0" indent="0" defTabSz="233679">
              <a:spcBef>
                <a:spcPts val="200"/>
              </a:spcBef>
              <a:buSzTx/>
              <a:buNone/>
              <a:defRPr sz="720"/>
            </a:pPr>
            <a:r>
              <a:t>plot([0 limit],[pss pss],'--b',st,p_fase,':r',sss,pss,'*m','LineWidth',2); hold on;</a:t>
            </a:r>
          </a:p>
          <a:p>
            <a:pPr marL="0" indent="0" defTabSz="233679">
              <a:spcBef>
                <a:spcPts val="200"/>
              </a:spcBef>
              <a:buSzTx/>
              <a:buNone/>
              <a:defRPr sz="720"/>
            </a:pPr>
          </a:p>
          <a:p>
            <a:pPr marL="0" indent="0" defTabSz="233679">
              <a:spcBef>
                <a:spcPts val="200"/>
              </a:spcBef>
              <a:buSzTx/>
              <a:buNone/>
              <a:defRPr sz="720"/>
            </a:pPr>
            <a:r>
              <a:t>%Calculando las raices</a:t>
            </a:r>
          </a:p>
          <a:p>
            <a:pPr marL="0" indent="0" defTabSz="233679">
              <a:spcBef>
                <a:spcPts val="200"/>
              </a:spcBef>
              <a:buSzTx/>
              <a:buNone/>
              <a:defRPr sz="720"/>
            </a:pPr>
            <a:r>
              <a:t>trA = -alpha*(delta + (sigma/lambda));</a:t>
            </a:r>
          </a:p>
          <a:p>
            <a:pPr marL="0" indent="0" defTabSz="233679">
              <a:spcBef>
                <a:spcPts val="200"/>
              </a:spcBef>
              <a:buSzTx/>
              <a:buNone/>
              <a:defRPr sz="720"/>
            </a:pPr>
            <a:r>
              <a:t>DELTA = (alpha^2)*(delta + (sigma/lambda))^2 + 4*(alpha*delta/lambda);</a:t>
            </a:r>
          </a:p>
          <a:p>
            <a:pPr marL="0" indent="0" defTabSz="233679">
              <a:spcBef>
                <a:spcPts val="200"/>
              </a:spcBef>
              <a:buSzTx/>
              <a:buNone/>
              <a:defRPr sz="720"/>
            </a:pPr>
            <a:r>
              <a:t>tau2 = ((trA) - sqrt(DELTA))/2;</a:t>
            </a:r>
          </a:p>
          <a:p>
            <a:pPr marL="0" indent="0" defTabSz="233679">
              <a:spcBef>
                <a:spcPts val="200"/>
              </a:spcBef>
              <a:buSzTx/>
              <a:buNone/>
              <a:defRPr sz="720"/>
            </a:pPr>
          </a:p>
          <a:p>
            <a:pPr marL="0" indent="0" defTabSz="233679">
              <a:spcBef>
                <a:spcPts val="200"/>
              </a:spcBef>
              <a:buSzTx/>
              <a:buNone/>
              <a:defRPr sz="720"/>
            </a:pPr>
            <a:r>
              <a:t>st = 0 : 1 : 5;</a:t>
            </a:r>
          </a:p>
          <a:p>
            <a:pPr marL="0" indent="0" defTabSz="233679">
              <a:spcBef>
                <a:spcPts val="200"/>
              </a:spcBef>
              <a:buSzTx/>
              <a:buNone/>
              <a:defRPr sz="720"/>
            </a:pPr>
            <a:r>
              <a:t>axes(handles.axes1);</a:t>
            </a:r>
          </a:p>
          <a:p>
            <a:pPr marL="0" indent="0" defTabSz="233679">
              <a:spcBef>
                <a:spcPts val="200"/>
              </a:spcBef>
              <a:buSzTx/>
              <a:buNone/>
              <a:defRPr sz="720"/>
            </a:pPr>
            <a:r>
              <a:t>% Brazo estable - saddle path</a:t>
            </a:r>
          </a:p>
          <a:p>
            <a:pPr marL="0" indent="0" defTabSz="233679">
              <a:spcBef>
                <a:spcPts val="200"/>
              </a:spcBef>
              <a:buSzTx/>
              <a:buNone/>
              <a:defRPr sz="720"/>
            </a:pPr>
            <a:r>
              <a:t>p_saddle = (st - sss + (1/(lambda*tau2))*pss)*(lambda*tau2);</a:t>
            </a:r>
          </a:p>
          <a:p>
            <a:pPr marL="0" indent="0" defTabSz="233679">
              <a:spcBef>
                <a:spcPts val="200"/>
              </a:spcBef>
              <a:buSzTx/>
              <a:buNone/>
              <a:defRPr sz="720"/>
            </a:pPr>
          </a:p>
          <a:p>
            <a:pPr marL="0" indent="0" defTabSz="233679">
              <a:spcBef>
                <a:spcPts val="200"/>
              </a:spcBef>
              <a:buSzTx/>
              <a:buNone/>
              <a:defRPr sz="720"/>
            </a:pPr>
            <a:r>
              <a:t>plot(st,p_saddle,':y','LineWidth',3); hold on;</a:t>
            </a:r>
          </a:p>
          <a:p>
            <a:pPr marL="0" indent="0" defTabSz="233679">
              <a:spcBef>
                <a:spcPts val="200"/>
              </a:spcBef>
              <a:buSzTx/>
              <a:buNone/>
              <a:defRPr sz="720"/>
            </a:pPr>
          </a:p>
          <a:p>
            <a:pPr marL="0" indent="0" defTabSz="233679">
              <a:spcBef>
                <a:spcPts val="200"/>
              </a:spcBef>
              <a:buSzTx/>
              <a:buNone/>
              <a:defRPr sz="720"/>
            </a:pPr>
            <a:r>
              <a:t>St = sss_old</a:t>
            </a:r>
          </a:p>
          <a:p>
            <a:pPr marL="0" indent="0" defTabSz="233679">
              <a:spcBef>
                <a:spcPts val="200"/>
              </a:spcBef>
              <a:buSzTx/>
              <a:buNone/>
              <a:defRPr sz="720"/>
            </a:pPr>
            <a:r>
              <a:t>Pt = pss_old</a:t>
            </a:r>
          </a:p>
        </p:txBody>
      </p:sp>
      <p:sp>
        <p:nvSpPr>
          <p:cNvPr id="175" name="Shape 175"/>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44677">
              <a:spcBef>
                <a:spcPts val="200"/>
              </a:spcBef>
              <a:defRPr sz="1062"/>
            </a:pPr>
            <a:r>
              <a:t>i=1;</a:t>
            </a:r>
          </a:p>
          <a:p>
            <a:pPr algn="l" defTabSz="344677">
              <a:spcBef>
                <a:spcPts val="200"/>
              </a:spcBef>
              <a:defRPr sz="1062"/>
            </a:pPr>
            <a:r>
              <a:t>while i&lt;60;</a:t>
            </a:r>
          </a:p>
          <a:p>
            <a:pPr algn="l" defTabSz="344677">
              <a:spcBef>
                <a:spcPts val="200"/>
              </a:spcBef>
              <a:defRPr sz="1062"/>
            </a:pPr>
            <a:r>
              <a:t>    %Plotting cambios en S y P</a:t>
            </a:r>
          </a:p>
          <a:p>
            <a:pPr algn="l" defTabSz="344677">
              <a:spcBef>
                <a:spcPts val="200"/>
              </a:spcBef>
              <a:defRPr sz="1062"/>
            </a:pPr>
            <a:r>
              <a:t>    axes(handles.axes2);</a:t>
            </a:r>
          </a:p>
          <a:p>
            <a:pPr algn="l" defTabSz="344677">
              <a:spcBef>
                <a:spcPts val="200"/>
              </a:spcBef>
              <a:defRPr sz="1062"/>
            </a:pPr>
            <a:r>
              <a:t>    plot(i-1,St,'*r','LineWidth',1);</a:t>
            </a:r>
          </a:p>
          <a:p>
            <a:pPr algn="l" defTabSz="344677">
              <a:spcBef>
                <a:spcPts val="200"/>
              </a:spcBef>
              <a:defRPr sz="1062"/>
            </a:pPr>
            <a:r>
              <a:t>    grid on;</a:t>
            </a:r>
          </a:p>
          <a:p>
            <a:pPr algn="l" defTabSz="344677">
              <a:spcBef>
                <a:spcPts val="200"/>
              </a:spcBef>
              <a:defRPr sz="1062"/>
            </a:pPr>
            <a:r>
              <a:t>    xlabel(handles.axes2,'Time Step')</a:t>
            </a:r>
          </a:p>
          <a:p>
            <a:pPr algn="l" defTabSz="344677">
              <a:spcBef>
                <a:spcPts val="200"/>
              </a:spcBef>
              <a:defRPr sz="1062"/>
            </a:pPr>
            <a:r>
              <a:t>    ylabel(handles.axes2,'Tipo de cambio')</a:t>
            </a:r>
          </a:p>
          <a:p>
            <a:pPr algn="l" defTabSz="344677">
              <a:spcBef>
                <a:spcPts val="200"/>
              </a:spcBef>
              <a:defRPr sz="1062"/>
            </a:pPr>
          </a:p>
          <a:p>
            <a:pPr algn="l" defTabSz="344677">
              <a:spcBef>
                <a:spcPts val="200"/>
              </a:spcBef>
              <a:defRPr sz="1062"/>
            </a:pPr>
            <a:r>
              <a:t>    axes(handles.axes3);</a:t>
            </a:r>
          </a:p>
          <a:p>
            <a:pPr algn="l" defTabSz="344677">
              <a:spcBef>
                <a:spcPts val="200"/>
              </a:spcBef>
              <a:defRPr sz="1062"/>
            </a:pPr>
            <a:r>
              <a:t>    plot(i-1,Pt,'*r','LineWidth',1);</a:t>
            </a:r>
          </a:p>
          <a:p>
            <a:pPr algn="l" defTabSz="344677">
              <a:spcBef>
                <a:spcPts val="200"/>
              </a:spcBef>
              <a:defRPr sz="1062"/>
            </a:pPr>
            <a:r>
              <a:t>    grid on;</a:t>
            </a:r>
          </a:p>
          <a:p>
            <a:pPr algn="l" defTabSz="344677">
              <a:spcBef>
                <a:spcPts val="200"/>
              </a:spcBef>
              <a:defRPr sz="1062"/>
            </a:pPr>
            <a:r>
              <a:t>    xlabel(handles.axes3,'Time Step')</a:t>
            </a:r>
          </a:p>
          <a:p>
            <a:pPr algn="l" defTabSz="344677">
              <a:spcBef>
                <a:spcPts val="200"/>
              </a:spcBef>
              <a:defRPr sz="1062"/>
            </a:pPr>
            <a:r>
              <a:t>    ylabel(handles.axes3,'Precios domesticos')</a:t>
            </a:r>
          </a:p>
          <a:p>
            <a:pPr algn="l" defTabSz="344677">
              <a:spcBef>
                <a:spcPts val="200"/>
              </a:spcBef>
              <a:defRPr sz="1062"/>
            </a:pPr>
          </a:p>
          <a:p>
            <a:pPr algn="l" defTabSz="344677">
              <a:spcBef>
                <a:spcPts val="200"/>
              </a:spcBef>
              <a:defRPr sz="1062"/>
            </a:pPr>
            <a:r>
              <a:t>    %agregamos el punto anterior</a:t>
            </a:r>
          </a:p>
          <a:p>
            <a:pPr algn="l" defTabSz="344677">
              <a:spcBef>
                <a:spcPts val="200"/>
              </a:spcBef>
              <a:defRPr sz="1062"/>
            </a:pPr>
            <a:r>
              <a:t>    axes(handles.axes1);</a:t>
            </a:r>
          </a:p>
          <a:p>
            <a:pPr algn="l" defTabSz="344677">
              <a:spcBef>
                <a:spcPts val="200"/>
              </a:spcBef>
              <a:defRPr sz="1062"/>
            </a:pPr>
            <a:r>
              <a:t>    if i == 1</a:t>
            </a:r>
          </a:p>
          <a:p>
            <a:pPr algn="l" defTabSz="344677">
              <a:spcBef>
                <a:spcPts val="200"/>
              </a:spcBef>
              <a:defRPr sz="1062"/>
            </a:pPr>
            <a:r>
              <a:t>        s_first_shock = (sss - (1/(lambda*tau2))*pss) + (1/(lambda*tau2))*pss_old;</a:t>
            </a:r>
          </a:p>
          <a:p>
            <a:pPr algn="l" defTabSz="344677">
              <a:spcBef>
                <a:spcPts val="200"/>
              </a:spcBef>
              <a:defRPr sz="1062"/>
            </a:pPr>
            <a:r>
              <a:t>        %Plotting initial shock</a:t>
            </a:r>
          </a:p>
          <a:p>
            <a:pPr algn="l" defTabSz="344677">
              <a:spcBef>
                <a:spcPts val="200"/>
              </a:spcBef>
              <a:defRPr sz="1062"/>
            </a:pPr>
            <a:r>
              <a:t>        plot([sss_old s_first_shock],[pss_old pss_old],'g','LineWidth',4);</a:t>
            </a:r>
          </a:p>
          <a:p>
            <a:pPr algn="l" defTabSz="344677">
              <a:spcBef>
                <a:spcPts val="200"/>
              </a:spcBef>
              <a:defRPr sz="1062"/>
            </a:pPr>
            <a:r>
              <a:t>        St = s_first_shock;</a:t>
            </a:r>
          </a:p>
          <a:p>
            <a:pPr algn="l" defTabSz="344677">
              <a:spcBef>
                <a:spcPts val="200"/>
              </a:spcBef>
              <a:defRPr sz="1062"/>
            </a:pPr>
            <a:r>
              <a:t>        Pt = pss_old;</a:t>
            </a:r>
          </a:p>
          <a:p>
            <a:pPr algn="l" defTabSz="344677">
              <a:spcBef>
                <a:spcPts val="200"/>
              </a:spcBef>
              <a:defRPr sz="1062"/>
            </a:pPr>
            <a:r>
              <a:t>    else</a:t>
            </a:r>
          </a:p>
          <a:p>
            <a:pPr algn="l" defTabSz="344677">
              <a:spcBef>
                <a:spcPts val="200"/>
              </a:spcBef>
              <a:defRPr sz="1062"/>
            </a:pPr>
            <a:r>
              <a:t>        plot(St,Pt,'*g');</a:t>
            </a:r>
          </a:p>
          <a:p>
            <a:pPr algn="l" defTabSz="344677">
              <a:spcBef>
                <a:spcPts val="200"/>
              </a:spcBef>
              <a:defRPr sz="1062"/>
            </a:pPr>
            <a:r>
              <a:t>    end</a:t>
            </a:r>
          </a:p>
          <a:p>
            <a:pPr algn="l" defTabSz="344677">
              <a:spcBef>
                <a:spcPts val="200"/>
              </a:spcBef>
              <a:defRPr sz="1062"/>
            </a:pPr>
          </a:p>
          <a:p>
            <a:pPr algn="l" defTabSz="344677">
              <a:spcBef>
                <a:spcPts val="200"/>
              </a:spcBef>
              <a:defRPr sz="1062"/>
            </a:pPr>
            <a:r>
              <a:t>    smoothening = 0.1;</a:t>
            </a:r>
          </a:p>
          <a:p>
            <a:pPr algn="l" defTabSz="344677">
              <a:spcBef>
                <a:spcPts val="200"/>
              </a:spcBef>
              <a:defRPr sz="1062"/>
            </a:pPr>
            <a:r>
              <a:t>    %Calculamos proximo punto partiendo de matrices</a:t>
            </a:r>
          </a:p>
          <a:p>
            <a:pPr algn="l" defTabSz="344677">
              <a:spcBef>
                <a:spcPts val="200"/>
              </a:spcBef>
              <a:defRPr sz="1062"/>
            </a:pPr>
            <a:r>
              <a:t>    Mt = (A*[Pt;St] + b)*smoothening;</a:t>
            </a:r>
          </a:p>
          <a:p>
            <a:pPr algn="l" defTabSz="344677">
              <a:spcBef>
                <a:spcPts val="200"/>
              </a:spcBef>
              <a:defRPr sz="1062"/>
            </a:pPr>
            <a:r>
              <a:t>    Pt = Mt(1,1) + Pt;</a:t>
            </a:r>
          </a:p>
          <a:p>
            <a:pPr algn="l" defTabSz="344677">
              <a:spcBef>
                <a:spcPts val="200"/>
              </a:spcBef>
              <a:defRPr sz="1062"/>
            </a:pPr>
            <a:r>
              <a:t>    St = Mt(2,1) + St;</a:t>
            </a:r>
          </a:p>
          <a:p>
            <a:pPr algn="l" defTabSz="344677">
              <a:spcBef>
                <a:spcPts val="200"/>
              </a:spcBef>
              <a:defRPr sz="1062"/>
            </a:pPr>
          </a:p>
          <a:p>
            <a:pPr algn="l" defTabSz="344677">
              <a:spcBef>
                <a:spcPts val="200"/>
              </a:spcBef>
              <a:defRPr sz="1062"/>
            </a:pPr>
            <a:r>
              <a:t>    %pausamos el computo 0.15 segundos</a:t>
            </a:r>
          </a:p>
          <a:p>
            <a:pPr algn="l" defTabSz="344677">
              <a:spcBef>
                <a:spcPts val="200"/>
              </a:spcBef>
              <a:defRPr sz="1062"/>
            </a:pPr>
            <a:r>
              <a:t>    pause(0.15)</a:t>
            </a:r>
          </a:p>
          <a:p>
            <a:pPr algn="l" defTabSz="344677">
              <a:spcBef>
                <a:spcPts val="200"/>
              </a:spcBef>
              <a:defRPr sz="1062"/>
            </a:pPr>
          </a:p>
          <a:p>
            <a:pPr algn="l" defTabSz="344677">
              <a:spcBef>
                <a:spcPts val="200"/>
              </a:spcBef>
              <a:defRPr sz="1062"/>
            </a:pPr>
            <a:r>
              <a:t>    i = i+1;</a:t>
            </a:r>
          </a:p>
          <a:p>
            <a:pPr algn="l" defTabSz="344677">
              <a:spcBef>
                <a:spcPts val="200"/>
              </a:spcBef>
              <a:defRPr sz="1062"/>
            </a:pPr>
            <a:r>
              <a:t>end;</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Simulación</a:t>
            </a:r>
          </a:p>
          <a:p>
            <a:pPr>
              <a:defRPr sz="3200"/>
            </a:pPr>
            <a:r>
              <a:t>(con GIFS)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nvSpPr>
        <p:spPr>
          <a:xfrm>
            <a:off x="62670" y="419099"/>
            <a:ext cx="92387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Curvas de fase y equilibrio de estado estacionario</a:t>
            </a:r>
          </a:p>
        </p:txBody>
      </p:sp>
      <p:pic>
        <p:nvPicPr>
          <p:cNvPr id="180" name="1.gif"/>
          <p:cNvPicPr>
            <a:picLocks noChangeAspect="0"/>
          </p:cNvPicPr>
          <p:nvPr/>
        </p:nvPicPr>
        <p:blipFill>
          <a:blip r:embed="rId2">
            <a:extLst/>
          </a:blip>
          <a:stretch>
            <a:fillRect/>
          </a:stretch>
        </p:blipFill>
        <p:spPr>
          <a:xfrm>
            <a:off x="0" y="1305180"/>
            <a:ext cx="13004801" cy="7711502"/>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nvSpPr>
        <p:spPr>
          <a:xfrm>
            <a:off x="66632" y="419099"/>
            <a:ext cx="9916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Punto Silla- condiciones iniciales en raíces inestables.</a:t>
            </a:r>
          </a:p>
        </p:txBody>
      </p:sp>
      <p:pic>
        <p:nvPicPr>
          <p:cNvPr id="183" name="2.gif"/>
          <p:cNvPicPr>
            <a:picLocks noChangeAspect="0"/>
          </p:cNvPicPr>
          <p:nvPr/>
        </p:nvPicPr>
        <p:blipFill>
          <a:blip r:embed="rId2">
            <a:extLst/>
          </a:blip>
          <a:stretch>
            <a:fillRect/>
          </a:stretch>
        </p:blipFill>
        <p:spPr>
          <a:xfrm>
            <a:off x="0" y="1387894"/>
            <a:ext cx="13004801" cy="77115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Modelo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5" name="prueba.gif"/>
          <p:cNvPicPr>
            <a:picLocks noChangeAspect="0"/>
          </p:cNvPicPr>
          <p:nvPr/>
        </p:nvPicPr>
        <p:blipFill>
          <a:blip r:embed="rId2">
            <a:extLst/>
          </a:blip>
          <a:stretch>
            <a:fillRect/>
          </a:stretch>
        </p:blipFill>
        <p:spPr>
          <a:xfrm>
            <a:off x="-1" y="1397816"/>
            <a:ext cx="13004801" cy="7711501"/>
          </a:xfrm>
          <a:prstGeom prst="rect">
            <a:avLst/>
          </a:prstGeom>
          <a:ln w="12700">
            <a:miter lim="400000"/>
          </a:ln>
        </p:spPr>
      </p:pic>
      <p:sp>
        <p:nvSpPr>
          <p:cNvPr id="186" name="Shape 186"/>
          <p:cNvSpPr/>
          <p:nvPr/>
        </p:nvSpPr>
        <p:spPr>
          <a:xfrm>
            <a:off x="85022" y="419099"/>
            <a:ext cx="797488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Raiz estable - convergencia a steady state.</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nvSpPr>
        <p:spPr>
          <a:xfrm>
            <a:off x="36863" y="419099"/>
            <a:ext cx="90364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Shock Monetario - aumento en la base monetaria</a:t>
            </a:r>
          </a:p>
        </p:txBody>
      </p:sp>
      <p:pic>
        <p:nvPicPr>
          <p:cNvPr id="189" name="4.gif"/>
          <p:cNvPicPr>
            <a:picLocks noChangeAspect="0"/>
          </p:cNvPicPr>
          <p:nvPr/>
        </p:nvPicPr>
        <p:blipFill>
          <a:blip r:embed="rId2">
            <a:extLst/>
          </a:blip>
          <a:stretch>
            <a:fillRect/>
          </a:stretch>
        </p:blipFill>
        <p:spPr>
          <a:xfrm>
            <a:off x="0" y="1386900"/>
            <a:ext cx="13004801" cy="771150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Final remarks</a:t>
            </a:r>
          </a:p>
        </p:txBody>
      </p:sp>
      <p:sp>
        <p:nvSpPr>
          <p:cNvPr id="192" name="Shape 192"/>
          <p:cNvSpPr/>
          <p:nvPr>
            <p:ph type="body" idx="1"/>
          </p:nvPr>
        </p:nvSpPr>
        <p:spPr>
          <a:xfrm>
            <a:off x="952500" y="2380167"/>
            <a:ext cx="11099800" cy="6286501"/>
          </a:xfrm>
          <a:prstGeom prst="rect">
            <a:avLst/>
          </a:prstGeom>
        </p:spPr>
        <p:txBody>
          <a:bodyPr/>
          <a:lstStyle/>
          <a:p>
            <a:pPr marL="444500" indent="-444500">
              <a:defRPr sz="2400"/>
            </a:pPr>
            <a:r>
              <a:t>Hacer un modelo dinámico que le meta un shock de política monetaria a una trayectoria inestable para para poner (s</a:t>
            </a:r>
            <a:r>
              <a:rPr baseline="-5999"/>
              <a:t>t</a:t>
            </a:r>
            <a:r>
              <a:t>,p</a:t>
            </a:r>
            <a:r>
              <a:rPr baseline="-5999"/>
              <a:t>t</a:t>
            </a:r>
            <a:r>
              <a:t>) en la trayectoria del nuevo saddle path.</a:t>
            </a:r>
          </a:p>
          <a:p>
            <a:pPr marL="444500" indent="-444500">
              <a:defRPr sz="2400"/>
            </a:pPr>
            <a:r>
              <a:t>Fuente de mi código: </a:t>
            </a:r>
            <a:r>
              <a:rPr u="sng">
                <a:hlinkClick r:id="rId2" invalidUrl="" action="" tgtFrame="" tooltip="" history="1" highlightClick="0" endSnd="0"/>
              </a:rPr>
              <a:t>https://github.com/nicosandller/exchange_rate_overshooting</a:t>
            </a:r>
          </a:p>
          <a:p>
            <a:pPr marL="444500" indent="-444500">
              <a:defRPr sz="2400"/>
            </a:pPr>
            <a:r>
              <a:t>lectura auxiliar: Modelo del Overshooting cambiario con precios rígidos a corto plazo y tipo de cambio flexible | Ciro Bazán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Supuestos</a:t>
            </a:r>
          </a:p>
        </p:txBody>
      </p:sp>
      <p:sp>
        <p:nvSpPr>
          <p:cNvPr id="125" name="Shape 125"/>
          <p:cNvSpPr/>
          <p:nvPr>
            <p:ph type="body" idx="1"/>
          </p:nvPr>
        </p:nvSpPr>
        <p:spPr>
          <a:xfrm>
            <a:off x="952500" y="2609850"/>
            <a:ext cx="11099800" cy="6286500"/>
          </a:xfrm>
          <a:prstGeom prst="rect">
            <a:avLst/>
          </a:prstGeom>
        </p:spPr>
        <p:txBody>
          <a:bodyPr/>
          <a:lstStyle/>
          <a:p>
            <a:pPr marL="282222" indent="-282222" defTabSz="457200">
              <a:lnSpc>
                <a:spcPts val="4400"/>
              </a:lnSpc>
              <a:spcBef>
                <a:spcPts val="1200"/>
              </a:spcBef>
              <a:buSzPct val="100000"/>
              <a:buAutoNum type="arabicPeriod" startAt="1"/>
              <a:defRPr sz="2200"/>
            </a:pPr>
            <a:r>
              <a:t>Economía pequeña y abierta. Este supuesto implica que la tasa de interés nominal extranjera i</a:t>
            </a:r>
            <a:r>
              <a:rPr baseline="-24181"/>
              <a:t>t</a:t>
            </a:r>
            <a:r>
              <a:rPr baseline="13818"/>
              <a:t>*</a:t>
            </a:r>
            <a:r>
              <a:rPr baseline="-18181"/>
              <a:t>  </a:t>
            </a:r>
            <a:r>
              <a:t>y el índice de precios en el extranjero P</a:t>
            </a:r>
            <a:r>
              <a:rPr baseline="31999"/>
              <a:t>*</a:t>
            </a:r>
            <a:r>
              <a:rPr baseline="-24181"/>
              <a:t>t</a:t>
            </a:r>
            <a:r>
              <a:rPr baseline="-18181"/>
              <a:t>  </a:t>
            </a:r>
            <a:r>
              <a:t>expresado en (unidad de moneda extranjera unidades reales de consumo extranjero) se podrán considerar como variables exógenas dadas (Nuestra economía, al suponerse que es pequeña, no tiene capacidad de alterar la determinación de i</a:t>
            </a:r>
            <a:r>
              <a:rPr baseline="-24181"/>
              <a:t>t</a:t>
            </a:r>
            <a:r>
              <a:rPr baseline="13818"/>
              <a:t>*</a:t>
            </a:r>
            <a:r>
              <a:rPr baseline="-18181"/>
              <a:t> </a:t>
            </a:r>
            <a:r>
              <a:t>y P</a:t>
            </a:r>
            <a:r>
              <a:rPr baseline="31999"/>
              <a:t>*</a:t>
            </a:r>
            <a:r>
              <a:rPr baseline="-24181"/>
              <a:t>t</a:t>
            </a:r>
            <a:r>
              <a:rPr baseline="-18181"/>
              <a:t> </a:t>
            </a:r>
            <a:r>
              <a:t>). </a:t>
            </a:r>
          </a:p>
          <a:p>
            <a:pPr marL="282222" indent="-282222" defTabSz="457200">
              <a:lnSpc>
                <a:spcPts val="4400"/>
              </a:lnSpc>
              <a:spcBef>
                <a:spcPts val="1200"/>
              </a:spcBef>
              <a:buSzPct val="100000"/>
              <a:buAutoNum type="arabicPeriod" startAt="1"/>
              <a:defRPr sz="2200"/>
            </a:pPr>
            <a:r>
              <a:t>La producción real de bienes nacionales, Y</a:t>
            </a:r>
            <a:r>
              <a:rPr baseline="-18181"/>
              <a:t>t </a:t>
            </a:r>
            <a:r>
              <a:t>, se encuentra a su nivel de pleno </a:t>
            </a:r>
            <a:br/>
            <a:r>
              <a:t>empleo, Y</a:t>
            </a:r>
            <a:r>
              <a:rPr baseline="-24181"/>
              <a:t>t</a:t>
            </a:r>
            <a:r>
              <a:rPr baseline="-18181"/>
              <a:t> </a:t>
            </a:r>
            <a:r>
              <a:t>. Esto es: Y</a:t>
            </a:r>
            <a:r>
              <a:rPr baseline="-24181"/>
              <a:t>t</a:t>
            </a:r>
            <a:r>
              <a:rPr baseline="-18181"/>
              <a:t> </a:t>
            </a:r>
            <a:r>
              <a:t>= Y</a:t>
            </a:r>
            <a:r>
              <a:rPr baseline="31999"/>
              <a:t>bar</a:t>
            </a:r>
            <a:r>
              <a:rPr baseline="-24181"/>
              <a:t>t</a:t>
            </a:r>
            <a:br/>
            <a:r>
              <a:t>Entonces, si hacemos: </a:t>
            </a:r>
            <a:br/>
            <a:r>
              <a:t>y</a:t>
            </a:r>
            <a:r>
              <a:rPr baseline="-24181"/>
              <a:t>t</a:t>
            </a:r>
            <a:r>
              <a:rPr baseline="-18181"/>
              <a:t> </a:t>
            </a:r>
            <a:r>
              <a:t> = ln(Y</a:t>
            </a:r>
            <a:r>
              <a:rPr baseline="-24181"/>
              <a:t>t</a:t>
            </a:r>
            <a:r>
              <a:t>) =&gt; y</a:t>
            </a:r>
            <a:r>
              <a:rPr baseline="31999"/>
              <a:t>bar</a:t>
            </a:r>
            <a:r>
              <a:t> </a:t>
            </a:r>
            <a:r>
              <a:rPr baseline="-24181"/>
              <a:t>t</a:t>
            </a:r>
            <a:r>
              <a:rPr baseline="-18181"/>
              <a:t> </a:t>
            </a:r>
            <a:r>
              <a:t> = ln(Y</a:t>
            </a:r>
            <a:r>
              <a:rPr baseline="31999"/>
              <a:t>bar</a:t>
            </a:r>
            <a:r>
              <a:rPr baseline="-24181"/>
              <a:t>t</a:t>
            </a:r>
            <a:r>
              <a:t>) =&gt; y</a:t>
            </a:r>
            <a:r>
              <a:rPr baseline="-24181"/>
              <a:t>t</a:t>
            </a:r>
            <a:r>
              <a:rPr baseline="-18181"/>
              <a:t> </a:t>
            </a:r>
            <a:r>
              <a:t> = y</a:t>
            </a:r>
            <a:r>
              <a:rPr baseline="31999"/>
              <a:t>bar</a:t>
            </a:r>
            <a:r>
              <a:rPr baseline="-24181"/>
              <a:t>t</a:t>
            </a:r>
            <a:br/>
          </a:p>
          <a:p>
            <a:pPr marL="282222" indent="-282222" defTabSz="457200">
              <a:lnSpc>
                <a:spcPts val="4400"/>
              </a:lnSpc>
              <a:spcBef>
                <a:spcPts val="1200"/>
              </a:spcBef>
              <a:buSzPct val="100000"/>
              <a:buAutoNum type="arabicPeriod" startAt="1"/>
              <a:defRPr sz="2200"/>
            </a:pPr>
            <a:r>
              <a:t>El mercado de dinero siempre permanece en equilibrio. Esto implica que en cada instante la oferta real de dinero debe ser igual a la demanda real de dinero. </a:t>
            </a:r>
            <a:br/>
            <a:br/>
            <a:r>
              <a:t>LM: L</a:t>
            </a:r>
            <a:r>
              <a:rPr baseline="31999"/>
              <a:t>o </a:t>
            </a:r>
            <a:r>
              <a:t>(M</a:t>
            </a:r>
            <a:r>
              <a:rPr baseline="-5999"/>
              <a:t>t</a:t>
            </a:r>
            <a:r>
              <a:t>,P</a:t>
            </a:r>
            <a:r>
              <a:rPr baseline="-5999"/>
              <a:t>t</a:t>
            </a:r>
            <a:r>
              <a:t>) = M</a:t>
            </a:r>
            <a:r>
              <a:rPr baseline="-5999"/>
              <a:t>t </a:t>
            </a:r>
            <a:r>
              <a:t>/ P</a:t>
            </a:r>
            <a:r>
              <a:rPr baseline="-5999"/>
              <a:t>t</a:t>
            </a:r>
            <a:r>
              <a:t> = L</a:t>
            </a:r>
            <a:r>
              <a:rPr baseline="31999"/>
              <a:t>d</a:t>
            </a:r>
            <a:r>
              <a:t>(Yt , i</a:t>
            </a:r>
            <a:r>
              <a:rPr baseline="-5999"/>
              <a:t>t</a:t>
            </a:r>
            <a:r>
              <a:t>) = Y</a:t>
            </a:r>
            <a:r>
              <a:rPr baseline="31999"/>
              <a:t>θ</a:t>
            </a:r>
            <a:r>
              <a:t> </a:t>
            </a:r>
            <a:r>
              <a:rPr baseline="-5999"/>
              <a:t>t .</a:t>
            </a:r>
            <a:r>
              <a:t>e</a:t>
            </a:r>
            <a:r>
              <a:rPr baseline="31999"/>
              <a:t>-λi*</a:t>
            </a:r>
            <a:r>
              <a:t> ;  λ &amp; θ &gt;0</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1"/>
          </p:nvPr>
        </p:nvSpPr>
        <p:spPr>
          <a:xfrm>
            <a:off x="952500" y="1307835"/>
            <a:ext cx="11099800" cy="8263732"/>
          </a:xfrm>
          <a:prstGeom prst="rect">
            <a:avLst/>
          </a:prstGeom>
        </p:spPr>
        <p:txBody>
          <a:bodyPr/>
          <a:lstStyle/>
          <a:p>
            <a:pPr marL="0" indent="0" defTabSz="514095">
              <a:spcBef>
                <a:spcPts val="3600"/>
              </a:spcBef>
              <a:buSzTx/>
              <a:buNone/>
              <a:defRPr sz="1936"/>
            </a:pPr>
            <a:r>
              <a:t>Para LM, aplicamos logaritmos y algunas transformaciones y obtenemos el mercado de activos financieros caracterizado por una curva LM:</a:t>
            </a:r>
          </a:p>
          <a:p>
            <a:pPr lvl="8" marL="0" indent="1609344" defTabSz="514095">
              <a:spcBef>
                <a:spcPts val="2000"/>
              </a:spcBef>
              <a:buSzTx/>
              <a:buNone/>
              <a:defRPr sz="1936"/>
            </a:pPr>
            <a:r>
              <a:t>m</a:t>
            </a:r>
            <a:r>
              <a:rPr baseline="-5999" sz="1848"/>
              <a:t>t</a:t>
            </a:r>
            <a:r>
              <a:rPr sz="1848"/>
              <a:t> - p</a:t>
            </a:r>
            <a:r>
              <a:rPr baseline="-5999" sz="1848"/>
              <a:t>t</a:t>
            </a:r>
            <a:r>
              <a:rPr sz="1848"/>
              <a:t> = θ*y</a:t>
            </a:r>
            <a:r>
              <a:rPr baseline="31999" sz="1848"/>
              <a:t>bar</a:t>
            </a:r>
            <a:r>
              <a:rPr baseline="-5999" sz="1848"/>
              <a:t>t </a:t>
            </a:r>
            <a:r>
              <a:rPr sz="1848"/>
              <a:t> - λi</a:t>
            </a:r>
            <a:r>
              <a:rPr baseline="31999" sz="1848"/>
              <a:t>*</a:t>
            </a:r>
            <a:r>
              <a:rPr baseline="-5999" sz="1848"/>
              <a:t>t</a:t>
            </a:r>
            <a:endParaRPr baseline="-5999" sz="1848"/>
          </a:p>
          <a:p>
            <a:pPr marL="0" indent="0" defTabSz="514095">
              <a:spcBef>
                <a:spcPts val="2000"/>
              </a:spcBef>
              <a:buSzTx/>
              <a:buNone/>
              <a:defRPr sz="1936"/>
            </a:pPr>
            <a:r>
              <a:t>La relación de equilibrio entre los mercados financieros nacional y extranjero viene determinada por la condición de paridad no cubierta de intereses (no preferencia y neutralidad al riesgo cambiario):</a:t>
            </a:r>
          </a:p>
          <a:p>
            <a:pPr lvl="8" marL="0" indent="1609344" defTabSz="514095">
              <a:spcBef>
                <a:spcPts val="2000"/>
              </a:spcBef>
              <a:buSzTx/>
              <a:buNone/>
              <a:defRPr sz="1936"/>
            </a:pPr>
            <a:r>
              <a:t>i</a:t>
            </a:r>
            <a:r>
              <a:rPr baseline="-5999"/>
              <a:t>t</a:t>
            </a:r>
            <a:r>
              <a:t> - i</a:t>
            </a:r>
            <a:r>
              <a:rPr baseline="31999"/>
              <a:t>*</a:t>
            </a:r>
            <a:r>
              <a:rPr baseline="-5999"/>
              <a:t>t </a:t>
            </a:r>
            <a:r>
              <a:t> = s</a:t>
            </a:r>
            <a:r>
              <a:rPr baseline="-5999"/>
              <a:t>t+1 </a:t>
            </a:r>
            <a:r>
              <a:t>- </a:t>
            </a:r>
            <a:r>
              <a:rPr baseline="-5999"/>
              <a:t> </a:t>
            </a:r>
            <a:r>
              <a:t>s</a:t>
            </a:r>
            <a:r>
              <a:rPr baseline="-5999"/>
              <a:t>t  </a:t>
            </a:r>
            <a:r>
              <a:t>=&gt; </a:t>
            </a:r>
            <a:r>
              <a:rPr sz="1144"/>
              <a:t>tasa real de interés doméstica = a internacional + prima por devaluación esperada</a:t>
            </a:r>
            <a:endParaRPr sz="1144"/>
          </a:p>
          <a:p>
            <a:pPr marL="0" indent="0" defTabSz="514095">
              <a:spcBef>
                <a:spcPts val="2000"/>
              </a:spcBef>
              <a:buSzTx/>
              <a:buNone/>
              <a:defRPr sz="1936"/>
            </a:pPr>
            <a:r>
              <a:t>La demanda agregada, esta definida directamente por el tipo de cambio real e inversamente por la tasa de interés:</a:t>
            </a:r>
          </a:p>
          <a:p>
            <a:pPr lvl="8" marL="0" indent="1609344" defTabSz="514095">
              <a:spcBef>
                <a:spcPts val="2000"/>
              </a:spcBef>
              <a:buSzTx/>
              <a:buNone/>
              <a:defRPr sz="1936"/>
            </a:pPr>
            <a:r>
              <a:t>IS:  Y</a:t>
            </a:r>
            <a:r>
              <a:rPr baseline="31999"/>
              <a:t>d</a:t>
            </a:r>
            <a:r>
              <a:rPr baseline="-5999"/>
              <a:t>t </a:t>
            </a:r>
            <a:r>
              <a:t>= (( S</a:t>
            </a:r>
            <a:r>
              <a:rPr baseline="-5999"/>
              <a:t>t </a:t>
            </a:r>
            <a:r>
              <a:t> . P</a:t>
            </a:r>
            <a:r>
              <a:rPr baseline="31999"/>
              <a:t>*</a:t>
            </a:r>
            <a:r>
              <a:rPr baseline="-5999"/>
              <a:t>t</a:t>
            </a:r>
            <a:r>
              <a:t> ) / (P</a:t>
            </a:r>
            <a:r>
              <a:rPr baseline="-5999"/>
              <a:t>t</a:t>
            </a:r>
            <a:r>
              <a:t>) )</a:t>
            </a:r>
            <a:r>
              <a:rPr baseline="31999"/>
              <a:t>δ</a:t>
            </a:r>
            <a:r>
              <a:t> .e</a:t>
            </a:r>
            <a:r>
              <a:rPr baseline="31999"/>
              <a:t>(-σ.i</a:t>
            </a:r>
            <a:r>
              <a:rPr baseline="-5999"/>
              <a:t>t</a:t>
            </a:r>
            <a:r>
              <a:rPr baseline="31999"/>
              <a:t>) </a:t>
            </a:r>
            <a:r>
              <a:t>  ;  δ &amp; σ  &gt;0</a:t>
            </a:r>
          </a:p>
          <a:p>
            <a:pPr marL="0" indent="0" defTabSz="514095">
              <a:spcBef>
                <a:spcPts val="2000"/>
              </a:spcBef>
              <a:buSzTx/>
              <a:buNone/>
              <a:defRPr sz="1936"/>
            </a:pPr>
            <a:r>
              <a:t>Nuevamente aplicando logaritmos:</a:t>
            </a:r>
          </a:p>
          <a:p>
            <a:pPr lvl="8" marL="0" indent="1609344" defTabSz="514095">
              <a:spcBef>
                <a:spcPts val="2000"/>
              </a:spcBef>
              <a:buSzTx/>
              <a:buNone/>
              <a:defRPr sz="1936"/>
            </a:pPr>
            <a:r>
              <a:t>y</a:t>
            </a:r>
            <a:r>
              <a:rPr baseline="31999"/>
              <a:t>d</a:t>
            </a:r>
            <a:r>
              <a:rPr baseline="-5999"/>
              <a:t>t </a:t>
            </a:r>
            <a:r>
              <a:t>= δ(s</a:t>
            </a:r>
            <a:r>
              <a:rPr baseline="-5999"/>
              <a:t>t </a:t>
            </a:r>
            <a:r>
              <a:t> + p</a:t>
            </a:r>
            <a:r>
              <a:rPr baseline="31999"/>
              <a:t>*</a:t>
            </a:r>
            <a:r>
              <a:rPr baseline="-5999"/>
              <a:t>t</a:t>
            </a:r>
            <a:r>
              <a:t>  - p</a:t>
            </a:r>
            <a:r>
              <a:rPr baseline="-5999"/>
              <a:t>t</a:t>
            </a:r>
            <a:r>
              <a:t>)  - </a:t>
            </a:r>
            <a:r>
              <a:rPr u="sng">
                <a:hlinkClick r:id="rId2" invalidUrl="" action="" tgtFrame="" tooltip="" history="1" highlightClick="0" endSnd="0"/>
              </a:rPr>
              <a:t>σ.it</a:t>
            </a:r>
          </a:p>
          <a:p>
            <a:pPr marL="0" indent="0" defTabSz="514095">
              <a:spcBef>
                <a:spcPts val="2000"/>
              </a:spcBef>
              <a:buSzTx/>
              <a:buNone/>
              <a:defRPr sz="1936"/>
            </a:pPr>
            <a:r>
              <a:t>En el mercado de bienes y servicios nacional los precios se ajustan de acuerdo a :</a:t>
            </a:r>
          </a:p>
          <a:p>
            <a:pPr lvl="8" marL="0" indent="1609344" defTabSz="514095">
              <a:spcBef>
                <a:spcPts val="2000"/>
              </a:spcBef>
              <a:buSzTx/>
              <a:buNone/>
              <a:defRPr sz="1936"/>
            </a:pPr>
            <a:r>
              <a:t>p</a:t>
            </a:r>
            <a:r>
              <a:rPr baseline="-5999"/>
              <a:t>t+1 -</a:t>
            </a:r>
            <a:r>
              <a:t>p</a:t>
            </a:r>
            <a:r>
              <a:rPr baseline="-5999"/>
              <a:t>t </a:t>
            </a:r>
            <a:r>
              <a:t>= α(y</a:t>
            </a:r>
            <a:r>
              <a:rPr baseline="31999"/>
              <a:t>d</a:t>
            </a:r>
            <a:r>
              <a:rPr baseline="-5999"/>
              <a:t>t</a:t>
            </a:r>
            <a:r>
              <a:t> - y</a:t>
            </a:r>
            <a:r>
              <a:rPr baseline="31999"/>
              <a:t>bar</a:t>
            </a:r>
            <a:r>
              <a:t>)</a:t>
            </a:r>
            <a:endParaRPr baseline="31999"/>
          </a:p>
          <a:p>
            <a:pPr lvl="8" marL="0" indent="1609344" defTabSz="514095">
              <a:spcBef>
                <a:spcPts val="2000"/>
              </a:spcBef>
              <a:buSzTx/>
              <a:buNone/>
              <a:defRPr sz="1936"/>
            </a:pPr>
          </a:p>
          <a:p>
            <a:pPr marL="0" indent="0" defTabSz="514095">
              <a:spcBef>
                <a:spcPts val="2000"/>
              </a:spcBef>
              <a:buSzTx/>
              <a:buNone/>
              <a:defRPr sz="1936"/>
            </a:pPr>
            <a:endParaRPr sz="1056"/>
          </a:p>
          <a:p>
            <a:pPr marL="0" indent="0" defTabSz="514095">
              <a:spcBef>
                <a:spcPts val="2000"/>
              </a:spcBef>
              <a:buSzTx/>
              <a:buNone/>
              <a:defRPr sz="1936"/>
            </a:pPr>
            <a:endParaRPr sz="1144"/>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Diferenciales </a:t>
            </a:r>
          </a:p>
        </p:txBody>
      </p:sp>
      <p:sp>
        <p:nvSpPr>
          <p:cNvPr id="130" name="Shape 130"/>
          <p:cNvSpPr/>
          <p:nvPr>
            <p:ph type="body" idx="1"/>
          </p:nvPr>
        </p:nvSpPr>
        <p:spPr>
          <a:xfrm>
            <a:off x="952500" y="2947087"/>
            <a:ext cx="11099800" cy="6286501"/>
          </a:xfrm>
          <a:prstGeom prst="rect">
            <a:avLst/>
          </a:prstGeom>
        </p:spPr>
        <p:txBody>
          <a:bodyPr/>
          <a:lstStyle/>
          <a:p>
            <a:pPr marL="0" indent="0" defTabSz="457200">
              <a:lnSpc>
                <a:spcPts val="4400"/>
              </a:lnSpc>
              <a:spcBef>
                <a:spcPts val="1200"/>
              </a:spcBef>
              <a:buSzTx/>
              <a:buNone/>
              <a:defRPr sz="2200"/>
            </a:pPr>
            <a:r>
              <a:t>Para determinar la ecuación diferencial correspondiente al índice de precios en términos logarítmicos, despejamos la tasa de interés nominal nacional de la mercado de activos financieros (LM) y la integramos con la demanda agregada (IS) y el mercado de bienes nacional:</a:t>
            </a:r>
          </a:p>
          <a:p>
            <a:pPr lvl="8" marL="0" indent="1828800" defTabSz="457200">
              <a:lnSpc>
                <a:spcPts val="4400"/>
              </a:lnSpc>
              <a:spcBef>
                <a:spcPts val="1200"/>
              </a:spcBef>
              <a:buSzTx/>
              <a:buNone/>
              <a:defRPr sz="2200"/>
            </a:pPr>
            <a:r>
              <a:t>Equilibrio en el mercado financiero y de bienes y servicios</a:t>
            </a:r>
          </a:p>
          <a:p>
            <a:pPr lvl="8" marL="0" indent="1828800" defTabSz="457200">
              <a:lnSpc>
                <a:spcPts val="4400"/>
              </a:lnSpc>
              <a:spcBef>
                <a:spcPts val="1200"/>
              </a:spcBef>
              <a:buSzTx/>
              <a:buNone/>
              <a:defRPr sz="2200"/>
            </a:pPr>
            <a:r>
              <a:t>p</a:t>
            </a:r>
            <a:r>
              <a:rPr baseline="-5999"/>
              <a:t>t+1 </a:t>
            </a:r>
            <a:r>
              <a:t>-p</a:t>
            </a:r>
            <a:r>
              <a:rPr baseline="-5999"/>
              <a:t>t</a:t>
            </a:r>
            <a:r>
              <a:t> =  -α(δ + σ/λ).p</a:t>
            </a:r>
            <a:r>
              <a:rPr baseline="-5999"/>
              <a:t>t </a:t>
            </a:r>
            <a:r>
              <a:t>+ (α - δ)-s</a:t>
            </a:r>
            <a:r>
              <a:rPr baseline="-5999"/>
              <a:t>t  </a:t>
            </a:r>
            <a:r>
              <a:t>+ α(β</a:t>
            </a:r>
            <a:r>
              <a:rPr baseline="-5999"/>
              <a:t>0 </a:t>
            </a:r>
            <a:r>
              <a:t>+ (σ . m</a:t>
            </a:r>
            <a:r>
              <a:rPr baseline="-5999"/>
              <a:t>t</a:t>
            </a:r>
            <a:r>
              <a:t>)/λ - (1 + σ.θ/λ).y</a:t>
            </a:r>
            <a:r>
              <a:rPr baseline="31999"/>
              <a:t>bar</a:t>
            </a:r>
            <a:r>
              <a:rPr baseline="-5999"/>
              <a:t>t</a:t>
            </a:r>
            <a:r>
              <a:t> </a:t>
            </a:r>
          </a:p>
          <a:p>
            <a:pPr lvl="8" marL="0" indent="1828800" defTabSz="457200">
              <a:lnSpc>
                <a:spcPts val="4400"/>
              </a:lnSpc>
              <a:spcBef>
                <a:spcPts val="1200"/>
              </a:spcBef>
              <a:buSzTx/>
              <a:buNone/>
              <a:defRPr sz="2200"/>
            </a:pPr>
          </a:p>
          <a:p>
            <a:pPr marL="0" indent="0" defTabSz="457200">
              <a:lnSpc>
                <a:spcPts val="4400"/>
              </a:lnSpc>
              <a:spcBef>
                <a:spcPts val="1200"/>
              </a:spcBef>
              <a:buSzTx/>
              <a:buNone/>
              <a:defRPr sz="2200"/>
            </a:pPr>
            <a:r>
              <a:t>Después hay que determinar la ecuación diferencial para el tipo de cambio nominal usando la condición de paridad del mercado financiero:</a:t>
            </a:r>
          </a:p>
          <a:p>
            <a:pPr lvl="8" marL="0" indent="1828800" defTabSz="457200">
              <a:lnSpc>
                <a:spcPts val="4400"/>
              </a:lnSpc>
              <a:spcBef>
                <a:spcPts val="1200"/>
              </a:spcBef>
              <a:buSzTx/>
              <a:buNone/>
              <a:defRPr sz="2200"/>
            </a:pPr>
            <a:r>
              <a:t>Equilibrio conjunto en el mercado de activos financieros</a:t>
            </a:r>
          </a:p>
          <a:p>
            <a:pPr lvl="8" marL="0" indent="1828800" defTabSz="457200">
              <a:lnSpc>
                <a:spcPts val="4400"/>
              </a:lnSpc>
              <a:spcBef>
                <a:spcPts val="1200"/>
              </a:spcBef>
              <a:buSzTx/>
              <a:buNone/>
              <a:defRPr sz="2200"/>
            </a:pPr>
            <a:r>
              <a:t>s</a:t>
            </a:r>
            <a:r>
              <a:rPr baseline="-5999"/>
              <a:t>t+1 - </a:t>
            </a:r>
            <a:r>
              <a:t>s</a:t>
            </a:r>
            <a:r>
              <a:rPr baseline="-5999"/>
              <a:t>t </a:t>
            </a:r>
            <a:r>
              <a:t> = (1/ λ).p</a:t>
            </a:r>
            <a:r>
              <a:rPr baseline="-5999"/>
              <a:t>t</a:t>
            </a:r>
            <a:r>
              <a:t> + (1 / λ)( θ.y</a:t>
            </a:r>
            <a:r>
              <a:rPr baseline="31999"/>
              <a:t>bar</a:t>
            </a:r>
            <a:r>
              <a:rPr baseline="-5999"/>
              <a:t>t</a:t>
            </a:r>
            <a:r>
              <a:t> - m</a:t>
            </a:r>
            <a:r>
              <a:rPr baseline="-5999"/>
              <a:t>t</a:t>
            </a:r>
            <a:r>
              <a:t>) - i</a:t>
            </a:r>
            <a:r>
              <a:rPr baseline="31999"/>
              <a:t>*</a:t>
            </a:r>
            <a:r>
              <a:rPr baseline="-5999"/>
              <a:t>t </a:t>
            </a:r>
          </a:p>
        </p:txBody>
      </p:sp>
      <p:sp>
        <p:nvSpPr>
          <p:cNvPr id="131" name="Shape 131"/>
          <p:cNvSpPr/>
          <p:nvPr/>
        </p:nvSpPr>
        <p:spPr>
          <a:xfrm>
            <a:off x="940942" y="2505993"/>
            <a:ext cx="447375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Sistema de ecuaciones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664065" y="818411"/>
            <a:ext cx="11099801"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Re - expresamos en forma matricial:</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En estado estacionario diferenciales = 0, determinamos los valores de EE:</a:t>
            </a:r>
          </a:p>
          <a:p>
            <a:pPr algn="l" defTabSz="457200">
              <a:lnSpc>
                <a:spcPts val="4400"/>
              </a:lnSpc>
              <a:spcBef>
                <a:spcPts val="1200"/>
              </a:spcBef>
              <a:defRPr sz="2200"/>
            </a:pPr>
          </a:p>
          <a:p>
            <a:pPr algn="l" defTabSz="457200">
              <a:lnSpc>
                <a:spcPts val="4400"/>
              </a:lnSpc>
              <a:spcBef>
                <a:spcPts val="1200"/>
              </a:spcBef>
              <a:defRPr sz="2200"/>
            </a:pPr>
          </a:p>
        </p:txBody>
      </p:sp>
      <p:pic>
        <p:nvPicPr>
          <p:cNvPr id="134" name="Screen Shot 2015-12-09 at 10.45.11 AM.png"/>
          <p:cNvPicPr>
            <a:picLocks noChangeAspect="1"/>
          </p:cNvPicPr>
          <p:nvPr/>
        </p:nvPicPr>
        <p:blipFill>
          <a:blip r:embed="rId2">
            <a:extLst/>
          </a:blip>
          <a:stretch>
            <a:fillRect/>
          </a:stretch>
        </p:blipFill>
        <p:spPr>
          <a:xfrm>
            <a:off x="3298295" y="2162524"/>
            <a:ext cx="6408210" cy="1927405"/>
          </a:xfrm>
          <a:prstGeom prst="rect">
            <a:avLst/>
          </a:prstGeom>
          <a:ln w="12700">
            <a:miter lim="400000"/>
          </a:ln>
        </p:spPr>
      </p:pic>
      <p:pic>
        <p:nvPicPr>
          <p:cNvPr id="135" name="Screen Shot 2015-12-09 at 10.50.26 AM.png"/>
          <p:cNvPicPr>
            <a:picLocks noChangeAspect="1"/>
          </p:cNvPicPr>
          <p:nvPr/>
        </p:nvPicPr>
        <p:blipFill>
          <a:blip r:embed="rId3">
            <a:extLst/>
          </a:blip>
          <a:stretch>
            <a:fillRect/>
          </a:stretch>
        </p:blipFill>
        <p:spPr>
          <a:xfrm>
            <a:off x="223184" y="5906958"/>
            <a:ext cx="6408209" cy="2339991"/>
          </a:xfrm>
          <a:prstGeom prst="rect">
            <a:avLst/>
          </a:prstGeom>
          <a:ln w="12700">
            <a:miter lim="400000"/>
          </a:ln>
        </p:spPr>
      </p:pic>
      <p:sp>
        <p:nvSpPr>
          <p:cNvPr id="136" name="Shape 136"/>
          <p:cNvSpPr/>
          <p:nvPr/>
        </p:nvSpPr>
        <p:spPr>
          <a:xfrm>
            <a:off x="8153201" y="5781553"/>
            <a:ext cx="375678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t>*Transformaciones</a:t>
            </a:r>
          </a:p>
          <a:p>
            <a:pPr algn="l">
              <a:defRPr sz="2300"/>
            </a:pPr>
            <a:r>
              <a:t>μ = α   |   θ = λ </a:t>
            </a:r>
          </a:p>
          <a:p>
            <a:pPr algn="l">
              <a:defRPr sz="2300"/>
            </a:pPr>
            <a:r>
              <a:t>β</a:t>
            </a:r>
            <a:r>
              <a:rPr baseline="-5999"/>
              <a:t>1</a:t>
            </a:r>
            <a:r>
              <a:t> = δ  | β</a:t>
            </a:r>
            <a:r>
              <a:rPr baseline="-5999"/>
              <a:t>2</a:t>
            </a:r>
            <a:r>
              <a:t> = σ </a:t>
            </a:r>
          </a:p>
          <a:p>
            <a:pPr algn="l">
              <a:defRPr sz="2300"/>
            </a:pPr>
            <a:r>
              <a:t>ψ = θ   </a:t>
            </a:r>
          </a:p>
          <a:p>
            <a:pPr algn="l">
              <a:defRPr baseline="-5999" sz="2300"/>
            </a:pPr>
            <a:r>
              <a:t>*de PPA y s</a:t>
            </a:r>
            <a:r>
              <a:rPr baseline="31999"/>
              <a:t>E </a:t>
            </a:r>
            <a:r>
              <a:t>= p</a:t>
            </a:r>
            <a:r>
              <a:rPr baseline="31999"/>
              <a:t>E </a:t>
            </a:r>
            <a:r>
              <a:t> sale:</a:t>
            </a:r>
          </a:p>
          <a:p>
            <a:pPr algn="l">
              <a:defRPr sz="2300"/>
            </a:pPr>
            <a:r>
              <a:t>β</a:t>
            </a:r>
            <a:r>
              <a:rPr baseline="-5999"/>
              <a:t>0</a:t>
            </a:r>
            <a:r>
              <a:t> = β</a:t>
            </a:r>
            <a:r>
              <a:rPr baseline="-5999"/>
              <a:t>2</a:t>
            </a:r>
            <a:r>
              <a:t>.i</a:t>
            </a:r>
            <a:r>
              <a:rPr baseline="31999"/>
              <a:t>*</a:t>
            </a:r>
            <a:r>
              <a:rPr baseline="-5999"/>
              <a:t>0</a:t>
            </a:r>
            <a:r>
              <a:t> + y</a:t>
            </a:r>
            <a:r>
              <a:rPr baseline="31999"/>
              <a:t>bar</a:t>
            </a:r>
            <a:r>
              <a:rPr baseline="-5999"/>
              <a:t>0</a:t>
            </a:r>
            <a:r>
              <a:t> </a:t>
            </a:r>
          </a:p>
          <a:p>
            <a:pPr algn="l">
              <a:defRPr sz="2300"/>
            </a:pPr>
            <a:r>
              <a:t>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nvSpPr>
        <p:spPr>
          <a:xfrm>
            <a:off x="952500" y="1505587"/>
            <a:ext cx="11099800"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Buscamos los root locus del sistema para hacer el diagrama de fase. El primero es el de s</a:t>
            </a:r>
            <a:r>
              <a:rPr baseline="-5999"/>
              <a:t>t+1 </a:t>
            </a:r>
            <a:r>
              <a:t>- s</a:t>
            </a:r>
            <a:r>
              <a:rPr baseline="-5999"/>
              <a:t>t</a:t>
            </a:r>
            <a:r>
              <a:t>:</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Luego para p</a:t>
            </a:r>
            <a:r>
              <a:rPr baseline="-5999"/>
              <a:t>t+1 </a:t>
            </a:r>
            <a:r>
              <a:t>-p</a:t>
            </a:r>
            <a:r>
              <a:rPr baseline="-5999"/>
              <a:t>t:</a:t>
            </a: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r>
              <a:t>Gráficamente:</a:t>
            </a:r>
          </a:p>
          <a:p>
            <a:pPr algn="l" defTabSz="457200">
              <a:lnSpc>
                <a:spcPts val="4400"/>
              </a:lnSpc>
              <a:spcBef>
                <a:spcPts val="1200"/>
              </a:spcBef>
              <a:defRPr sz="2200"/>
            </a:pPr>
          </a:p>
          <a:p>
            <a:pPr algn="l" defTabSz="457200">
              <a:lnSpc>
                <a:spcPts val="4400"/>
              </a:lnSpc>
              <a:spcBef>
                <a:spcPts val="1200"/>
              </a:spcBef>
              <a:defRPr sz="2200"/>
            </a:pPr>
          </a:p>
        </p:txBody>
      </p:sp>
      <p:pic>
        <p:nvPicPr>
          <p:cNvPr id="139" name="Screen Shot 2015-12-09 at 11.39.00 AM.png"/>
          <p:cNvPicPr>
            <a:picLocks noChangeAspect="1"/>
          </p:cNvPicPr>
          <p:nvPr/>
        </p:nvPicPr>
        <p:blipFill>
          <a:blip r:embed="rId2">
            <a:extLst/>
          </a:blip>
          <a:stretch>
            <a:fillRect/>
          </a:stretch>
        </p:blipFill>
        <p:spPr>
          <a:xfrm>
            <a:off x="3201389" y="2123299"/>
            <a:ext cx="5410201" cy="1270001"/>
          </a:xfrm>
          <a:prstGeom prst="rect">
            <a:avLst/>
          </a:prstGeom>
          <a:ln w="12700">
            <a:miter lim="400000"/>
          </a:ln>
        </p:spPr>
      </p:pic>
      <p:pic>
        <p:nvPicPr>
          <p:cNvPr id="140" name="Screen Shot 2015-12-09 at 11.41.22 AM.png"/>
          <p:cNvPicPr>
            <a:picLocks noChangeAspect="1"/>
          </p:cNvPicPr>
          <p:nvPr/>
        </p:nvPicPr>
        <p:blipFill>
          <a:blip r:embed="rId3">
            <a:extLst/>
          </a:blip>
          <a:stretch>
            <a:fillRect/>
          </a:stretch>
        </p:blipFill>
        <p:spPr>
          <a:xfrm>
            <a:off x="1433489" y="4431779"/>
            <a:ext cx="9321801" cy="1270001"/>
          </a:xfrm>
          <a:prstGeom prst="rect">
            <a:avLst/>
          </a:prstGeom>
          <a:ln w="12700">
            <a:miter lim="400000"/>
          </a:ln>
        </p:spPr>
      </p:pic>
      <p:pic>
        <p:nvPicPr>
          <p:cNvPr id="141" name="Screen Shot 2015-12-09 at 11.42.40 AM.png"/>
          <p:cNvPicPr>
            <a:picLocks noChangeAspect="1"/>
          </p:cNvPicPr>
          <p:nvPr/>
        </p:nvPicPr>
        <p:blipFill>
          <a:blip r:embed="rId4">
            <a:extLst/>
          </a:blip>
          <a:stretch>
            <a:fillRect/>
          </a:stretch>
        </p:blipFill>
        <p:spPr>
          <a:xfrm>
            <a:off x="2874150" y="6224878"/>
            <a:ext cx="3395574" cy="3218554"/>
          </a:xfrm>
          <a:prstGeom prst="rect">
            <a:avLst/>
          </a:prstGeom>
          <a:ln w="12700">
            <a:miter lim="400000"/>
          </a:ln>
        </p:spPr>
      </p:pic>
      <p:pic>
        <p:nvPicPr>
          <p:cNvPr id="142" name="Screen Shot 2015-12-09 at 11.42.45 AM.png"/>
          <p:cNvPicPr>
            <a:picLocks noChangeAspect="1"/>
          </p:cNvPicPr>
          <p:nvPr/>
        </p:nvPicPr>
        <p:blipFill>
          <a:blip r:embed="rId5">
            <a:extLst/>
          </a:blip>
          <a:stretch>
            <a:fillRect/>
          </a:stretch>
        </p:blipFill>
        <p:spPr>
          <a:xfrm>
            <a:off x="6361157" y="6224878"/>
            <a:ext cx="3645504" cy="321855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a:off x="732782" y="665306"/>
            <a:ext cx="11099801" cy="84229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Para encontrar las raíces del sistema buscamos los autovalores:</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Donde:</a:t>
            </a:r>
          </a:p>
          <a:p>
            <a:pPr algn="l" defTabSz="457200">
              <a:lnSpc>
                <a:spcPts val="4400"/>
              </a:lnSpc>
              <a:spcBef>
                <a:spcPts val="1200"/>
              </a:spcBef>
              <a:defRPr sz="2200"/>
            </a:pPr>
          </a:p>
          <a:p>
            <a:pPr algn="l" defTabSz="457200">
              <a:lnSpc>
                <a:spcPts val="4400"/>
              </a:lnSpc>
              <a:spcBef>
                <a:spcPts val="1200"/>
              </a:spcBef>
              <a:defRPr sz="2200"/>
            </a:pPr>
          </a:p>
          <a:p>
            <a:pPr lvl="8" algn="l" defTabSz="457200">
              <a:lnSpc>
                <a:spcPts val="4400"/>
              </a:lnSpc>
              <a:spcBef>
                <a:spcPts val="1200"/>
              </a:spcBef>
              <a:defRPr sz="2200"/>
            </a:pPr>
          </a:p>
          <a:p>
            <a:pPr lvl="8" algn="l" defTabSz="457200">
              <a:lnSpc>
                <a:spcPts val="4400"/>
              </a:lnSpc>
              <a:spcBef>
                <a:spcPts val="1200"/>
              </a:spcBef>
              <a:defRPr sz="2200"/>
            </a:pPr>
          </a:p>
          <a:p>
            <a:pPr lvl="8" algn="l" defTabSz="457200">
              <a:lnSpc>
                <a:spcPts val="4400"/>
              </a:lnSpc>
              <a:spcBef>
                <a:spcPts val="1200"/>
              </a:spcBef>
              <a:defRPr sz="2200"/>
            </a:pPr>
          </a:p>
          <a:p>
            <a:pPr lvl="8" algn="l" defTabSz="457200">
              <a:lnSpc>
                <a:spcPts val="4400"/>
              </a:lnSpc>
              <a:spcBef>
                <a:spcPts val="1200"/>
              </a:spcBef>
              <a:defRPr sz="2200"/>
            </a:pPr>
          </a:p>
          <a:p>
            <a:pPr lvl="7" algn="l" defTabSz="457200">
              <a:lnSpc>
                <a:spcPts val="4400"/>
              </a:lnSpc>
              <a:spcBef>
                <a:spcPts val="1200"/>
              </a:spcBef>
              <a:defRPr sz="2200"/>
            </a:pPr>
          </a:p>
          <a:p>
            <a:pPr lvl="7" algn="l" defTabSz="457200">
              <a:lnSpc>
                <a:spcPts val="4400"/>
              </a:lnSpc>
              <a:spcBef>
                <a:spcPts val="1200"/>
              </a:spcBef>
              <a:defRPr sz="2200"/>
            </a:pPr>
          </a:p>
          <a:p>
            <a:pPr algn="l" defTabSz="457200">
              <a:lnSpc>
                <a:spcPts val="4400"/>
              </a:lnSpc>
              <a:spcBef>
                <a:spcPts val="1200"/>
              </a:spcBef>
              <a:defRPr sz="2200"/>
            </a:pPr>
            <a:r>
              <a:t>Vemos que el punto de equilibrio es un punto de silla con una raíz inestable.</a:t>
            </a:r>
          </a:p>
        </p:txBody>
      </p:sp>
      <p:pic>
        <p:nvPicPr>
          <p:cNvPr id="145" name="Screen Shot 2015-12-09 at 10.55.06 AM.png"/>
          <p:cNvPicPr>
            <a:picLocks noChangeAspect="1"/>
          </p:cNvPicPr>
          <p:nvPr/>
        </p:nvPicPr>
        <p:blipFill>
          <a:blip r:embed="rId2">
            <a:extLst/>
          </a:blip>
          <a:stretch>
            <a:fillRect/>
          </a:stretch>
        </p:blipFill>
        <p:spPr>
          <a:xfrm>
            <a:off x="2881453" y="1617521"/>
            <a:ext cx="6802460" cy="1984051"/>
          </a:xfrm>
          <a:prstGeom prst="rect">
            <a:avLst/>
          </a:prstGeom>
          <a:ln w="12700">
            <a:miter lim="400000"/>
          </a:ln>
        </p:spPr>
      </p:pic>
      <p:pic>
        <p:nvPicPr>
          <p:cNvPr id="146" name="Screen Shot 2015-12-09 at 10.55.36 AM.png"/>
          <p:cNvPicPr>
            <a:picLocks noChangeAspect="1"/>
          </p:cNvPicPr>
          <p:nvPr/>
        </p:nvPicPr>
        <p:blipFill>
          <a:blip r:embed="rId3">
            <a:extLst/>
          </a:blip>
          <a:stretch>
            <a:fillRect/>
          </a:stretch>
        </p:blipFill>
        <p:spPr>
          <a:xfrm>
            <a:off x="2813304" y="4330446"/>
            <a:ext cx="5777466" cy="2967877"/>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nvSpPr>
        <p:spPr>
          <a:xfrm>
            <a:off x="952500" y="1024564"/>
            <a:ext cx="11099800"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Sacamos la tangente del ángulo de la inclinación del autovector asociado al autovalor inestable ( λ</a:t>
            </a:r>
            <a:r>
              <a:rPr baseline="-5999"/>
              <a:t>2</a:t>
            </a:r>
            <a:r>
              <a:t>), que es la pendiente del brazo estable que pasará por (s</a:t>
            </a:r>
            <a:r>
              <a:rPr baseline="-5999"/>
              <a:t>t</a:t>
            </a:r>
            <a:r>
              <a:t>,p</a:t>
            </a:r>
            <a:r>
              <a:rPr baseline="-5999"/>
              <a:t>t</a:t>
            </a:r>
            <a:r>
              <a:t>) y en particular por (s</a:t>
            </a:r>
            <a:r>
              <a:rPr baseline="31999"/>
              <a:t>E</a:t>
            </a:r>
            <a:r>
              <a:t>, p</a:t>
            </a:r>
            <a:r>
              <a:rPr baseline="31999"/>
              <a:t>E</a:t>
            </a:r>
            <a:r>
              <a:t>). Asi encontramos la recta:</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Luego:</a:t>
            </a:r>
          </a:p>
        </p:txBody>
      </p:sp>
      <p:pic>
        <p:nvPicPr>
          <p:cNvPr id="149" name="Screen Shot 2015-12-09 at 11.45.46 AM.png"/>
          <p:cNvPicPr>
            <a:picLocks noChangeAspect="1"/>
          </p:cNvPicPr>
          <p:nvPr/>
        </p:nvPicPr>
        <p:blipFill>
          <a:blip r:embed="rId2">
            <a:extLst/>
          </a:blip>
          <a:stretch>
            <a:fillRect/>
          </a:stretch>
        </p:blipFill>
        <p:spPr>
          <a:xfrm>
            <a:off x="3037826" y="3535834"/>
            <a:ext cx="5218956" cy="1940382"/>
          </a:xfrm>
          <a:prstGeom prst="rect">
            <a:avLst/>
          </a:prstGeom>
          <a:ln w="12700">
            <a:miter lim="400000"/>
          </a:ln>
        </p:spPr>
      </p:pic>
      <p:pic>
        <p:nvPicPr>
          <p:cNvPr id="150" name="Screen Shot 2015-12-09 at 11.45.39 AM.png"/>
          <p:cNvPicPr>
            <a:picLocks noChangeAspect="1"/>
          </p:cNvPicPr>
          <p:nvPr/>
        </p:nvPicPr>
        <p:blipFill>
          <a:blip r:embed="rId3">
            <a:extLst/>
          </a:blip>
          <a:stretch>
            <a:fillRect/>
          </a:stretch>
        </p:blipFill>
        <p:spPr>
          <a:xfrm>
            <a:off x="2783027" y="6188876"/>
            <a:ext cx="5728553" cy="1724726"/>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