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89" r:id="rId4"/>
    <p:sldId id="278" r:id="rId5"/>
    <p:sldId id="279" r:id="rId6"/>
    <p:sldId id="283" r:id="rId7"/>
    <p:sldId id="284" r:id="rId8"/>
    <p:sldId id="280" r:id="rId9"/>
    <p:sldId id="285" r:id="rId10"/>
    <p:sldId id="286" r:id="rId11"/>
    <p:sldId id="287" r:id="rId12"/>
    <p:sldId id="288" r:id="rId13"/>
    <p:sldId id="290" r:id="rId14"/>
    <p:sldId id="291" r:id="rId15"/>
    <p:sldId id="268" r:id="rId16"/>
    <p:sldId id="262" r:id="rId17"/>
    <p:sldId id="269" r:id="rId18"/>
    <p:sldId id="270" r:id="rId19"/>
    <p:sldId id="271" r:id="rId20"/>
    <p:sldId id="273" r:id="rId21"/>
    <p:sldId id="275" r:id="rId22"/>
    <p:sldId id="263" r:id="rId23"/>
    <p:sldId id="276" r:id="rId24"/>
    <p:sldId id="277" r:id="rId25"/>
    <p:sldId id="292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8E9E-BDDE-2EBE-8F5F-5ED93F935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999DF-959D-1EF0-BC97-B834AED28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F7DA-A124-CD8E-8FCB-1BE3FD1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58A1-4463-0989-836F-8CFD80B8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159D-028B-FEF8-4269-D8E7354D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E027-D0F2-1DEB-7C49-4F6E76DB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735F2-212C-6D81-8CBA-6EABFC16D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9AC9-58A2-F910-682B-D9FFDDE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291A-FEB8-CFB5-7E59-E97CD526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2DAD-364C-B0F5-07EF-3B0E4731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2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FC9CB-10F3-761B-89AD-DC44C0B2C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39B2C-1754-65B3-7849-7E98239F2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1246-1E04-DA82-FFC5-ADB72636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7A24-A246-3308-86E2-DEE5B63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11A4-AD90-A3EF-6872-D30014BA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624-8624-6D59-FF3D-C8CEB8BA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789F-5CB1-4F7B-6D18-789C5151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9C1C-C24C-A418-D6A2-C87B5BA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1CAC-75AC-5365-3397-619750D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FEA0-D0CA-FCB5-BB2B-0BB735C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CC24-C783-0BA0-E50B-4F36E625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547A7-A975-A30E-46AF-1BD4850E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3722-7F3F-F928-3126-C64731C1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DA1E-C87C-5027-204D-E6AD8E78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7E5A-4EE5-BD84-103B-8F0284C4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0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ACBD-08B5-9362-00E7-EA43F36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149F-2695-ADF7-14AD-324F09E87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FFF6-7B27-97D6-CE6F-81D96C665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B2AC-44CE-7292-5610-856D1BE7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FD35-A2D6-1AFA-BF55-1544C523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3A972-88F3-5AF4-F29B-753BC52E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690C-8119-954D-FF49-ECEBF7C7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6B3E-17DC-2620-B7A3-52C38578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C8A1B-7732-BAEB-603F-B8A6E1C7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E562E-3208-59C5-C124-D60BEDCDA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7C861-2D10-B025-6DDA-04F8BB6E0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41520-7824-9B1C-812A-F81773CB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DF18F-A83B-41C2-2B3B-1AFE5C2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CF80A-9682-5F16-800F-05B803FB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C131-57F8-75F5-AB1C-F033A78B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6675C-9F8A-7645-198F-CDEF06C3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F9B97-7BC4-503E-D1A0-109402EC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2FFBC-EB73-27DF-F2BB-189C410F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AB0B4-7DB7-7A96-1A32-B5FAECAB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86E0E-A386-92E7-9544-2A083DCC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CF047-E326-065C-ACA8-49C7C965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D83B-8642-D25F-12B2-7088339B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6CC2-0652-E21F-DB6E-51DE6FAB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E26CD-0A0E-EAF1-9641-04C940C60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9C58E-8229-A88B-7B2F-BCDCC4CA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7F98C-16EF-E0CA-BF7A-B10375B4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A021A-6B5B-350F-7CDE-AB853B31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8B2B-4949-7E94-F20C-E2D9F773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A071-2436-F6CA-4E05-394C6EB28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B3111-1162-6EA6-39C0-C56E417A5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0EA64-CA1D-F54D-FAE1-5EF1366F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BA5B6-1985-D80A-C165-3A688AB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C1007-FC4D-3AC3-C1C9-129561E3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1F2AB-68F3-9C9F-EAA0-D41E87F7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3E5C-D086-F8FF-6420-52ED8DEE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FDC7-D95A-C6C3-11D3-25C959BDD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6FB2-C1ED-534A-B017-C6E7547F724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A100-0641-9714-0341-8C77605D1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30D4-9D5A-4DD0-2832-88AE07C9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263A8-B9EF-CB47-913B-C3A41C58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E6F2-22BF-F1F7-EFD2-C10A9DF11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Science Flex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A12-110F-F588-F5A3-45A3C2095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5976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Midterm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8303A2-D7A8-AFC7-899B-99B94D86465B}"/>
              </a:ext>
            </a:extLst>
          </p:cNvPr>
          <p:cNvSpPr txBox="1">
            <a:spLocks/>
          </p:cNvSpPr>
          <p:nvPr/>
        </p:nvSpPr>
        <p:spPr>
          <a:xfrm>
            <a:off x="1524000" y="5055475"/>
            <a:ext cx="9144000" cy="103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Abahk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Paul</a:t>
            </a:r>
          </a:p>
          <a:p>
            <a:pPr algn="r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Forensca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Leonardo (Leo)</a:t>
            </a:r>
          </a:p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 Pedro, Nico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9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7FDE24-46F0-F91C-983A-1801E1D0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" y="2661819"/>
            <a:ext cx="12162382" cy="1564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416C9-9AB4-92BB-F61B-57894A4D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" y="2631989"/>
            <a:ext cx="12162382" cy="159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02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0E7A81-9EA4-BD12-DF2F-A7930CF2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2651449"/>
            <a:ext cx="11969578" cy="1555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95941F-9F82-AA04-B207-7C3FBC7B1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1" y="2659303"/>
            <a:ext cx="11969578" cy="1539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97FE8F-17A7-294D-D865-3E2DF062942B}"/>
              </a:ext>
            </a:extLst>
          </p:cNvPr>
          <p:cNvSpPr txBox="1"/>
          <p:nvPr/>
        </p:nvSpPr>
        <p:spPr>
          <a:xfrm>
            <a:off x="3982852" y="1703509"/>
            <a:ext cx="210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traffic incidents mostly occurred early in the morning.</a:t>
            </a:r>
          </a:p>
        </p:txBody>
      </p:sp>
    </p:spTree>
    <p:extLst>
      <p:ext uri="{BB962C8B-B14F-4D97-AF65-F5344CB8AC3E}">
        <p14:creationId xmlns:p14="http://schemas.microsoft.com/office/powerpoint/2010/main" val="2590136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D33E76-6F11-A051-6607-8F55CEF7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2651449"/>
            <a:ext cx="11969578" cy="1555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97FE8F-17A7-294D-D865-3E2DF062942B}"/>
              </a:ext>
            </a:extLst>
          </p:cNvPr>
          <p:cNvSpPr txBox="1"/>
          <p:nvPr/>
        </p:nvSpPr>
        <p:spPr>
          <a:xfrm>
            <a:off x="4077731" y="4238368"/>
            <a:ext cx="210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Especially weekdays morning</a:t>
            </a:r>
          </a:p>
        </p:txBody>
      </p:sp>
    </p:spTree>
    <p:extLst>
      <p:ext uri="{BB962C8B-B14F-4D97-AF65-F5344CB8AC3E}">
        <p14:creationId xmlns:p14="http://schemas.microsoft.com/office/powerpoint/2010/main" val="1294108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CC9-077F-DDA2-1F00-6A41069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I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8467-BA59-35D8-4DB5-F5B3A119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The traffic incident was significantly affected by the COVID-19 restrictions starting March/April 2020.</a:t>
            </a:r>
          </a:p>
          <a:p>
            <a:pPr marL="0" indent="0">
              <a:buNone/>
            </a:pPr>
            <a:r>
              <a:rPr lang="en-US" dirty="0"/>
              <a:t>- Majority of the reported traffic incidents were caused by vehicular accidents.</a:t>
            </a:r>
          </a:p>
          <a:p>
            <a:pPr marL="0" indent="0">
              <a:buNone/>
            </a:pPr>
            <a:r>
              <a:rPr lang="en-US" dirty="0"/>
              <a:t>- Most of the incidents took place during weekday morning.</a:t>
            </a:r>
          </a:p>
        </p:txBody>
      </p:sp>
    </p:spTree>
    <p:extLst>
      <p:ext uri="{BB962C8B-B14F-4D97-AF65-F5344CB8AC3E}">
        <p14:creationId xmlns:p14="http://schemas.microsoft.com/office/powerpoint/2010/main" val="217490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CC9-077F-DDA2-1F00-6A41069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I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8467-BA59-35D8-4DB5-F5B3A119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Look into developing an administrative method to limit the volume of vehicles on the road such as enhanced plate coding schemes, express lanes or alternate routes.</a:t>
            </a:r>
          </a:p>
          <a:p>
            <a:pPr marL="0" indent="0">
              <a:buNone/>
            </a:pPr>
            <a:r>
              <a:rPr lang="en-US" dirty="0"/>
              <a:t>- Consider taking public transportation such as busses and trains to reduce the volume of private vehicles on the road. </a:t>
            </a:r>
          </a:p>
          <a:p>
            <a:pPr marL="0" indent="0">
              <a:buNone/>
            </a:pPr>
            <a:r>
              <a:rPr lang="en-US" dirty="0"/>
              <a:t>- Stay focused on driving and avoid distractions especially during weekday morning.</a:t>
            </a:r>
          </a:p>
        </p:txBody>
      </p:sp>
    </p:spTree>
    <p:extLst>
      <p:ext uri="{BB962C8B-B14F-4D97-AF65-F5344CB8AC3E}">
        <p14:creationId xmlns:p14="http://schemas.microsoft.com/office/powerpoint/2010/main" val="145532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CC9-077F-DDA2-1F00-6A41069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II – Anatomy of the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A533D-1C1C-4CBC-7F62-6D697BD4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486673"/>
            <a:ext cx="6375400" cy="509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1A1B3-1953-1166-BEC8-8827ACD1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486673"/>
            <a:ext cx="63754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1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E9CDC-0FA2-4EC9-FB23-FA74CE5B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84" y="0"/>
            <a:ext cx="8585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28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E9CDC-0FA2-4EC9-FB23-FA74CE5B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84" y="0"/>
            <a:ext cx="858532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AA8A71-D2C3-49DF-DCE3-1DDAEEB19D8E}"/>
              </a:ext>
            </a:extLst>
          </p:cNvPr>
          <p:cNvSpPr/>
          <p:nvPr/>
        </p:nvSpPr>
        <p:spPr>
          <a:xfrm>
            <a:off x="2041484" y="105103"/>
            <a:ext cx="1700199" cy="1051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57FB5-FDD2-D1F9-1163-F3C304B49796}"/>
              </a:ext>
            </a:extLst>
          </p:cNvPr>
          <p:cNvSpPr txBox="1"/>
          <p:nvPr/>
        </p:nvSpPr>
        <p:spPr>
          <a:xfrm>
            <a:off x="126123" y="105103"/>
            <a:ext cx="18182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Incident Number Card</a:t>
            </a:r>
          </a:p>
          <a:p>
            <a:r>
              <a:rPr lang="en-US" sz="1400" dirty="0"/>
              <a:t>- shows the incident number based on the current selection.</a:t>
            </a:r>
          </a:p>
          <a:p>
            <a:endParaRPr lang="en-US" sz="1400" dirty="0"/>
          </a:p>
          <a:p>
            <a:r>
              <a:rPr lang="en-US" sz="1400" dirty="0"/>
              <a:t>-by default, it shows all incidents count.</a:t>
            </a:r>
          </a:p>
        </p:txBody>
      </p:sp>
    </p:spTree>
    <p:extLst>
      <p:ext uri="{BB962C8B-B14F-4D97-AF65-F5344CB8AC3E}">
        <p14:creationId xmlns:p14="http://schemas.microsoft.com/office/powerpoint/2010/main" val="112708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E9CDC-0FA2-4EC9-FB23-FA74CE5B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84" y="0"/>
            <a:ext cx="858532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AA8A71-D2C3-49DF-DCE3-1DDAEEB19D8E}"/>
              </a:ext>
            </a:extLst>
          </p:cNvPr>
          <p:cNvSpPr/>
          <p:nvPr/>
        </p:nvSpPr>
        <p:spPr>
          <a:xfrm>
            <a:off x="2041484" y="1166647"/>
            <a:ext cx="1700199" cy="3447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57FB5-FDD2-D1F9-1163-F3C304B49796}"/>
              </a:ext>
            </a:extLst>
          </p:cNvPr>
          <p:cNvSpPr txBox="1"/>
          <p:nvPr/>
        </p:nvSpPr>
        <p:spPr>
          <a:xfrm>
            <a:off x="94592" y="1166647"/>
            <a:ext cx="1818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Year/Month Card</a:t>
            </a:r>
          </a:p>
          <a:p>
            <a:r>
              <a:rPr lang="en-US" sz="1400" dirty="0"/>
              <a:t>- shows the incident count per year and month.</a:t>
            </a:r>
          </a:p>
          <a:p>
            <a:endParaRPr lang="en-US" sz="1400" dirty="0"/>
          </a:p>
          <a:p>
            <a:r>
              <a:rPr lang="en-US" sz="1400" dirty="0"/>
              <a:t>-serves as a filter.</a:t>
            </a:r>
          </a:p>
        </p:txBody>
      </p:sp>
    </p:spTree>
    <p:extLst>
      <p:ext uri="{BB962C8B-B14F-4D97-AF65-F5344CB8AC3E}">
        <p14:creationId xmlns:p14="http://schemas.microsoft.com/office/powerpoint/2010/main" val="3449003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E9CDC-0FA2-4EC9-FB23-FA74CE5B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84" y="0"/>
            <a:ext cx="858532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AA8A71-D2C3-49DF-DCE3-1DDAEEB19D8E}"/>
              </a:ext>
            </a:extLst>
          </p:cNvPr>
          <p:cNvSpPr/>
          <p:nvPr/>
        </p:nvSpPr>
        <p:spPr>
          <a:xfrm>
            <a:off x="2041484" y="5370786"/>
            <a:ext cx="8585327" cy="1487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57FB5-FDD2-D1F9-1163-F3C304B49796}"/>
              </a:ext>
            </a:extLst>
          </p:cNvPr>
          <p:cNvSpPr txBox="1"/>
          <p:nvPr/>
        </p:nvSpPr>
        <p:spPr>
          <a:xfrm>
            <a:off x="136633" y="5370786"/>
            <a:ext cx="1818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Hours/Weekday Heat Map Card</a:t>
            </a:r>
          </a:p>
          <a:p>
            <a:r>
              <a:rPr lang="en-US" sz="1400" dirty="0"/>
              <a:t>- shows the incident count as a heat map depending on the current selection./s</a:t>
            </a:r>
          </a:p>
        </p:txBody>
      </p:sp>
    </p:spTree>
    <p:extLst>
      <p:ext uri="{BB962C8B-B14F-4D97-AF65-F5344CB8AC3E}">
        <p14:creationId xmlns:p14="http://schemas.microsoft.com/office/powerpoint/2010/main" val="328087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CC9-077F-DDA2-1F00-6A41069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8467-BA59-35D8-4DB5-F5B3A119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Part I – Key Insights</a:t>
            </a:r>
          </a:p>
          <a:p>
            <a:pPr marL="0" indent="0">
              <a:buNone/>
            </a:pPr>
            <a:r>
              <a:rPr lang="en-US" dirty="0"/>
              <a:t>Part II – Anatomy of the Dashboard</a:t>
            </a:r>
          </a:p>
          <a:p>
            <a:pPr marL="0" indent="0">
              <a:buNone/>
            </a:pPr>
            <a:r>
              <a:rPr lang="en-US" dirty="0"/>
              <a:t>Part III – Dashboard Demo</a:t>
            </a:r>
          </a:p>
        </p:txBody>
      </p:sp>
    </p:spTree>
    <p:extLst>
      <p:ext uri="{BB962C8B-B14F-4D97-AF65-F5344CB8AC3E}">
        <p14:creationId xmlns:p14="http://schemas.microsoft.com/office/powerpoint/2010/main" val="357403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800DB7-BB18-20C7-1ADA-C65893DB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72" y="26666"/>
            <a:ext cx="6895639" cy="53441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AE9CDC-0FA2-4EC9-FB23-FA74CE5B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84" y="0"/>
            <a:ext cx="858532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57FB5-FDD2-D1F9-1163-F3C304B49796}"/>
              </a:ext>
            </a:extLst>
          </p:cNvPr>
          <p:cNvSpPr txBox="1"/>
          <p:nvPr/>
        </p:nvSpPr>
        <p:spPr>
          <a:xfrm>
            <a:off x="10626811" y="0"/>
            <a:ext cx="15651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Location/Map Card</a:t>
            </a:r>
          </a:p>
          <a:p>
            <a:r>
              <a:rPr lang="en-US" sz="1400" dirty="0"/>
              <a:t>- shows the map where the incident have happened.</a:t>
            </a:r>
          </a:p>
          <a:p>
            <a:endParaRPr lang="en-US" sz="1400" dirty="0"/>
          </a:p>
          <a:p>
            <a:r>
              <a:rPr lang="en-US" sz="1400" dirty="0"/>
              <a:t>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AA8A71-D2C3-49DF-DCE3-1DDAEEB19D8E}"/>
              </a:ext>
            </a:extLst>
          </p:cNvPr>
          <p:cNvSpPr/>
          <p:nvPr/>
        </p:nvSpPr>
        <p:spPr>
          <a:xfrm>
            <a:off x="3731172" y="0"/>
            <a:ext cx="6895639" cy="5370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45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800DB7-BB18-20C7-1ADA-C65893DB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72" y="26666"/>
            <a:ext cx="6895639" cy="53441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AE9CDC-0FA2-4EC9-FB23-FA74CE5B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84" y="0"/>
            <a:ext cx="858532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57FB5-FDD2-D1F9-1163-F3C304B49796}"/>
              </a:ext>
            </a:extLst>
          </p:cNvPr>
          <p:cNvSpPr txBox="1"/>
          <p:nvPr/>
        </p:nvSpPr>
        <p:spPr>
          <a:xfrm>
            <a:off x="10626811" y="686995"/>
            <a:ext cx="1565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Location/Map Card</a:t>
            </a:r>
          </a:p>
          <a:p>
            <a:r>
              <a:rPr lang="en-US" sz="1400" dirty="0"/>
              <a:t>- shows the incident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2C35E-FC28-87B7-15AE-B4E441BCCA81}"/>
              </a:ext>
            </a:extLst>
          </p:cNvPr>
          <p:cNvSpPr/>
          <p:nvPr/>
        </p:nvSpPr>
        <p:spPr>
          <a:xfrm>
            <a:off x="8923283" y="686995"/>
            <a:ext cx="1618593" cy="15832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3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235C4-B042-4813-7250-1A20739F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4" y="0"/>
            <a:ext cx="884903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29065-0C85-584C-3C17-781E96A822B2}"/>
              </a:ext>
            </a:extLst>
          </p:cNvPr>
          <p:cNvSpPr/>
          <p:nvPr/>
        </p:nvSpPr>
        <p:spPr>
          <a:xfrm>
            <a:off x="1671484" y="0"/>
            <a:ext cx="8849032" cy="5465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50C940-1F00-355B-FA0F-DE12F0EC179A}"/>
              </a:ext>
            </a:extLst>
          </p:cNvPr>
          <p:cNvCxnSpPr/>
          <p:nvPr/>
        </p:nvCxnSpPr>
        <p:spPr>
          <a:xfrm>
            <a:off x="4120055" y="546538"/>
            <a:ext cx="1114097" cy="1891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369566-736B-535D-FBF3-45A7AD2A6A54}"/>
              </a:ext>
            </a:extLst>
          </p:cNvPr>
          <p:cNvSpPr txBox="1"/>
          <p:nvPr/>
        </p:nvSpPr>
        <p:spPr>
          <a:xfrm>
            <a:off x="10626811" y="0"/>
            <a:ext cx="15651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Location/Map Card</a:t>
            </a:r>
          </a:p>
          <a:p>
            <a:r>
              <a:rPr lang="en-US" sz="1400" dirty="0"/>
              <a:t>- shows the exact location of the street where the incident have happened.</a:t>
            </a:r>
          </a:p>
        </p:txBody>
      </p:sp>
    </p:spTree>
    <p:extLst>
      <p:ext uri="{BB962C8B-B14F-4D97-AF65-F5344CB8AC3E}">
        <p14:creationId xmlns:p14="http://schemas.microsoft.com/office/powerpoint/2010/main" val="1152134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235C4-B042-4813-7250-1A20739F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4" y="0"/>
            <a:ext cx="884903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29065-0C85-584C-3C17-781E96A822B2}"/>
              </a:ext>
            </a:extLst>
          </p:cNvPr>
          <p:cNvSpPr/>
          <p:nvPr/>
        </p:nvSpPr>
        <p:spPr>
          <a:xfrm>
            <a:off x="8492358" y="2806262"/>
            <a:ext cx="2028157" cy="6332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50C940-1F00-355B-FA0F-DE12F0EC179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475890" y="2638097"/>
            <a:ext cx="3016468" cy="484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369566-736B-535D-FBF3-45A7AD2A6A54}"/>
              </a:ext>
            </a:extLst>
          </p:cNvPr>
          <p:cNvSpPr txBox="1"/>
          <p:nvPr/>
        </p:nvSpPr>
        <p:spPr>
          <a:xfrm>
            <a:off x="10520515" y="2722180"/>
            <a:ext cx="15651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Location/Map Card</a:t>
            </a:r>
          </a:p>
          <a:p>
            <a:r>
              <a:rPr lang="en-US" sz="1400" dirty="0"/>
              <a:t>- shows the jurisdiction of which city the incident have happened.</a:t>
            </a:r>
          </a:p>
        </p:txBody>
      </p:sp>
    </p:spTree>
    <p:extLst>
      <p:ext uri="{BB962C8B-B14F-4D97-AF65-F5344CB8AC3E}">
        <p14:creationId xmlns:p14="http://schemas.microsoft.com/office/powerpoint/2010/main" val="3405064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800DB7-BB18-20C7-1ADA-C65893DB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72" y="26666"/>
            <a:ext cx="6895639" cy="53441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AE9CDC-0FA2-4EC9-FB23-FA74CE5B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84" y="0"/>
            <a:ext cx="8585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6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CC9-077F-DDA2-1F00-6A41069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II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8467-BA59-35D8-4DB5-F5B3A119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dashboard has 4 major parts:</a:t>
            </a:r>
          </a:p>
          <a:p>
            <a:pPr marL="514350" indent="-514350">
              <a:buAutoNum type="arabicPeriod"/>
            </a:pPr>
            <a:r>
              <a:rPr lang="en-US" dirty="0"/>
              <a:t>Incident Count Card</a:t>
            </a:r>
          </a:p>
          <a:p>
            <a:pPr marL="514350" indent="-514350">
              <a:buAutoNum type="arabicPeriod"/>
            </a:pPr>
            <a:r>
              <a:rPr lang="en-US" dirty="0"/>
              <a:t>Month/Year Card</a:t>
            </a:r>
          </a:p>
          <a:p>
            <a:pPr marL="514350" indent="-514350">
              <a:buAutoNum type="arabicPeriod"/>
            </a:pPr>
            <a:r>
              <a:rPr lang="en-US" dirty="0"/>
              <a:t>Week/Hour Card</a:t>
            </a:r>
          </a:p>
          <a:p>
            <a:pPr marL="514350" indent="-514350">
              <a:buAutoNum type="arabicPeriod"/>
            </a:pPr>
            <a:r>
              <a:rPr lang="en-US" dirty="0"/>
              <a:t>Location/Map Card</a:t>
            </a:r>
          </a:p>
        </p:txBody>
      </p:sp>
    </p:spTree>
    <p:extLst>
      <p:ext uri="{BB962C8B-B14F-4D97-AF65-F5344CB8AC3E}">
        <p14:creationId xmlns:p14="http://schemas.microsoft.com/office/powerpoint/2010/main" val="634285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CC9-077F-DDA2-1F00-6A41069E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7828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CC9-077F-DDA2-1F00-6A41069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8467-BA59-35D8-4DB5-F5B3A119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Dataset: 2018 – 2020 Traffic Incident</a:t>
            </a:r>
          </a:p>
          <a:p>
            <a:pPr marL="0" indent="0">
              <a:buNone/>
            </a:pPr>
            <a:r>
              <a:rPr lang="en-US" dirty="0"/>
              <a:t>Goal: Create an interactive dashboard to review recent data for future planning and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37852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CC9-077F-DDA2-1F00-6A41069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I – Key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61383-32A7-356D-55E6-C3EF0EC7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8502"/>
            <a:ext cx="7772400" cy="45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29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61383-32A7-356D-55E6-C3EF0EC7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08" y="729046"/>
            <a:ext cx="9150583" cy="5399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19030E-75B1-8A4E-5C4D-F282AB5D0138}"/>
              </a:ext>
            </a:extLst>
          </p:cNvPr>
          <p:cNvSpPr/>
          <p:nvPr/>
        </p:nvSpPr>
        <p:spPr>
          <a:xfrm>
            <a:off x="2049517" y="1062682"/>
            <a:ext cx="5948855" cy="4644436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5EE5-57AB-BCC6-56B5-BB1BD374A9DC}"/>
              </a:ext>
            </a:extLst>
          </p:cNvPr>
          <p:cNvSpPr txBox="1"/>
          <p:nvPr/>
        </p:nvSpPr>
        <p:spPr>
          <a:xfrm>
            <a:off x="3515678" y="5271704"/>
            <a:ext cx="301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Pre-Pandemic Traffic Incidents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4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61383-32A7-356D-55E6-C3EF0EC7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08" y="729046"/>
            <a:ext cx="9150583" cy="5399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19030E-75B1-8A4E-5C4D-F282AB5D0138}"/>
              </a:ext>
            </a:extLst>
          </p:cNvPr>
          <p:cNvSpPr/>
          <p:nvPr/>
        </p:nvSpPr>
        <p:spPr>
          <a:xfrm flipH="1">
            <a:off x="7998372" y="1062682"/>
            <a:ext cx="2566655" cy="4644436"/>
          </a:xfrm>
          <a:prstGeom prst="rect">
            <a:avLst/>
          </a:prstGeom>
          <a:solidFill>
            <a:srgbClr val="FF0000">
              <a:alpha val="1597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5EE5-57AB-BCC6-56B5-BB1BD374A9DC}"/>
              </a:ext>
            </a:extLst>
          </p:cNvPr>
          <p:cNvSpPr txBox="1"/>
          <p:nvPr/>
        </p:nvSpPr>
        <p:spPr>
          <a:xfrm>
            <a:off x="8363082" y="1150882"/>
            <a:ext cx="1837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During Pandemic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Traffic Incidents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3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61383-32A7-356D-55E6-C3EF0EC7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08" y="729046"/>
            <a:ext cx="9150583" cy="5399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19030E-75B1-8A4E-5C4D-F282AB5D0138}"/>
              </a:ext>
            </a:extLst>
          </p:cNvPr>
          <p:cNvSpPr/>
          <p:nvPr/>
        </p:nvSpPr>
        <p:spPr>
          <a:xfrm flipH="1">
            <a:off x="7998372" y="1062682"/>
            <a:ext cx="2566655" cy="4644436"/>
          </a:xfrm>
          <a:prstGeom prst="rect">
            <a:avLst/>
          </a:prstGeom>
          <a:solidFill>
            <a:srgbClr val="FF0000">
              <a:alpha val="1597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FD86E-4BD2-4F71-45AC-4B0EE7ABEECA}"/>
              </a:ext>
            </a:extLst>
          </p:cNvPr>
          <p:cNvSpPr txBox="1"/>
          <p:nvPr/>
        </p:nvSpPr>
        <p:spPr>
          <a:xfrm>
            <a:off x="8066709" y="6211669"/>
            <a:ext cx="242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Lockdown Started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70140E-F250-A5A0-771E-798D5444A5B7}"/>
              </a:ext>
            </a:extLst>
          </p:cNvPr>
          <p:cNvCxnSpPr>
            <a:cxnSpLocks/>
          </p:cNvCxnSpPr>
          <p:nvPr/>
        </p:nvCxnSpPr>
        <p:spPr>
          <a:xfrm flipH="1" flipV="1">
            <a:off x="7998372" y="5707118"/>
            <a:ext cx="391866" cy="693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86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F1D45B-31CF-E83D-DD29-9D4C9809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4" y="2607276"/>
            <a:ext cx="11950720" cy="1643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2C80E-C52C-F13D-2F5B-3620A3015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4" y="2607275"/>
            <a:ext cx="11950720" cy="16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37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FB7FF-7C28-E6B7-B781-F1568C96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4" y="2607276"/>
            <a:ext cx="11950720" cy="16434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97FE8F-17A7-294D-D865-3E2DF062942B}"/>
              </a:ext>
            </a:extLst>
          </p:cNvPr>
          <p:cNvSpPr txBox="1"/>
          <p:nvPr/>
        </p:nvSpPr>
        <p:spPr>
          <a:xfrm>
            <a:off x="9670937" y="1611176"/>
            <a:ext cx="2105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Over </a:t>
            </a:r>
            <a:r>
              <a:rPr lang="en-US" sz="2400" b="1" dirty="0">
                <a:solidFill>
                  <a:srgbClr val="FF0000"/>
                </a:solidFill>
              </a:rPr>
              <a:t>2/3</a:t>
            </a:r>
            <a:r>
              <a:rPr lang="en-US" dirty="0"/>
              <a:t> of the incidents were caused by Vehicular Accidents </a:t>
            </a:r>
          </a:p>
        </p:txBody>
      </p:sp>
    </p:spTree>
    <p:extLst>
      <p:ext uri="{BB962C8B-B14F-4D97-AF65-F5344CB8AC3E}">
        <p14:creationId xmlns:p14="http://schemas.microsoft.com/office/powerpoint/2010/main" val="2104559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369</Words>
  <Application>Microsoft Macintosh PowerPoint</Application>
  <PresentationFormat>Widescreen</PresentationFormat>
  <Paragraphs>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Data Science Flex Program</vt:lpstr>
      <vt:lpstr>Agenda</vt:lpstr>
      <vt:lpstr>Introduction</vt:lpstr>
      <vt:lpstr>Part I – Key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 Summary</vt:lpstr>
      <vt:lpstr>Part I Recommendations</vt:lpstr>
      <vt:lpstr>Part II – Anatomy of the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Summary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Flex Program</dc:title>
  <dc:creator>Nico San Pedro</dc:creator>
  <cp:lastModifiedBy>Nico San Pedro</cp:lastModifiedBy>
  <cp:revision>1</cp:revision>
  <dcterms:created xsi:type="dcterms:W3CDTF">2023-10-03T03:39:25Z</dcterms:created>
  <dcterms:modified xsi:type="dcterms:W3CDTF">2023-10-03T05:08:35Z</dcterms:modified>
</cp:coreProperties>
</file>