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74" r:id="rId6"/>
    <p:sldId id="276" r:id="rId7"/>
    <p:sldId id="277" r:id="rId8"/>
    <p:sldId id="278" r:id="rId9"/>
    <p:sldId id="279" r:id="rId10"/>
    <p:sldId id="281" r:id="rId11"/>
    <p:sldId id="283" r:id="rId12"/>
    <p:sldId id="287" r:id="rId13"/>
    <p:sldId id="282" r:id="rId14"/>
    <p:sldId id="284" r:id="rId15"/>
    <p:sldId id="286" r:id="rId16"/>
    <p:sldId id="285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2E3-9298-46C6-AD11-3346359013E0}" type="datetimeFigureOut">
              <a:rPr lang="es-AR" smtClean="0"/>
              <a:t>18/9/2019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7250-EDA6-41A7-ACEB-202A188FBFD7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7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2E3-9298-46C6-AD11-3346359013E0}" type="datetimeFigureOut">
              <a:rPr lang="es-AR" smtClean="0"/>
              <a:t>18/9/2019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7250-EDA6-41A7-ACEB-202A188FBF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065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2E3-9298-46C6-AD11-3346359013E0}" type="datetimeFigureOut">
              <a:rPr lang="es-AR" smtClean="0"/>
              <a:t>18/9/2019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7250-EDA6-41A7-ACEB-202A188FBF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262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2E3-9298-46C6-AD11-3346359013E0}" type="datetimeFigureOut">
              <a:rPr lang="es-AR" smtClean="0"/>
              <a:t>18/9/2019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7250-EDA6-41A7-ACEB-202A188FBF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37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2E3-9298-46C6-AD11-3346359013E0}" type="datetimeFigureOut">
              <a:rPr lang="es-AR" smtClean="0"/>
              <a:t>18/9/2019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7250-EDA6-41A7-ACEB-202A188FBFD7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8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2E3-9298-46C6-AD11-3346359013E0}" type="datetimeFigureOut">
              <a:rPr lang="es-AR" smtClean="0"/>
              <a:t>18/9/2019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7250-EDA6-41A7-ACEB-202A188FBF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841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2E3-9298-46C6-AD11-3346359013E0}" type="datetimeFigureOut">
              <a:rPr lang="es-AR" smtClean="0"/>
              <a:t>18/9/2019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7250-EDA6-41A7-ACEB-202A188FBF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302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2E3-9298-46C6-AD11-3346359013E0}" type="datetimeFigureOut">
              <a:rPr lang="es-AR" smtClean="0"/>
              <a:t>18/9/2019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7250-EDA6-41A7-ACEB-202A188FBF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169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2E3-9298-46C6-AD11-3346359013E0}" type="datetimeFigureOut">
              <a:rPr lang="es-AR" smtClean="0"/>
              <a:t>18/9/2019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7250-EDA6-41A7-ACEB-202A188FBF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7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4B32E3-9298-46C6-AD11-3346359013E0}" type="datetimeFigureOut">
              <a:rPr lang="es-AR" smtClean="0"/>
              <a:t>18/9/2019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6E7250-EDA6-41A7-ACEB-202A188FBF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084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2E3-9298-46C6-AD11-3346359013E0}" type="datetimeFigureOut">
              <a:rPr lang="es-AR" smtClean="0"/>
              <a:t>18/9/2019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7250-EDA6-41A7-ACEB-202A188FBF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02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4B32E3-9298-46C6-AD11-3346359013E0}" type="datetimeFigureOut">
              <a:rPr lang="es-AR" smtClean="0"/>
              <a:t>18/9/2019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6E7250-EDA6-41A7-ACEB-202A188FBFD7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01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8895" y="401651"/>
            <a:ext cx="10058400" cy="2197209"/>
          </a:xfrm>
        </p:spPr>
        <p:txBody>
          <a:bodyPr>
            <a:normAutofit/>
          </a:bodyPr>
          <a:lstStyle/>
          <a:p>
            <a:r>
              <a:rPr lang="es-ES" dirty="0"/>
              <a:t>Análisis de Sentimiento </a:t>
            </a:r>
            <a:r>
              <a:rPr lang="es-ES" sz="6000" dirty="0"/>
              <a:t>Elecciones 2019</a:t>
            </a:r>
            <a:endParaRPr lang="es-A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NICOLAS SETTEMBRINI</a:t>
            </a:r>
          </a:p>
        </p:txBody>
      </p:sp>
      <p:sp>
        <p:nvSpPr>
          <p:cNvPr id="4" name="AutoShape 2" descr="https://serv2.raiolanetworks.es/wp-content/uploads/twitterlogodown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28" name="Picture 4" descr="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4223687"/>
            <a:ext cx="1606868" cy="160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85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7125" y="342900"/>
            <a:ext cx="7585247" cy="897963"/>
          </a:xfrm>
        </p:spPr>
        <p:txBody>
          <a:bodyPr>
            <a:normAutofit fontScale="90000"/>
          </a:bodyPr>
          <a:lstStyle/>
          <a:p>
            <a:r>
              <a:rPr lang="es-ES" sz="6000" dirty="0"/>
              <a:t>Análisis de usuarios #</a:t>
            </a:r>
            <a:r>
              <a:rPr lang="es-ES" sz="6000" dirty="0" err="1"/>
              <a:t>Macri</a:t>
            </a:r>
            <a:endParaRPr lang="es-AR" sz="6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57" y="1898314"/>
            <a:ext cx="4580115" cy="36100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335" y="1864130"/>
            <a:ext cx="4958078" cy="37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9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19" y="4044184"/>
            <a:ext cx="10508374" cy="81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268" y="3918059"/>
            <a:ext cx="3695700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974" y="3799817"/>
            <a:ext cx="3695700" cy="8191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3976" y="264919"/>
            <a:ext cx="9884065" cy="932431"/>
          </a:xfrm>
        </p:spPr>
        <p:txBody>
          <a:bodyPr>
            <a:normAutofit/>
          </a:bodyPr>
          <a:lstStyle/>
          <a:p>
            <a:r>
              <a:rPr lang="es-ES" sz="6000" dirty="0"/>
              <a:t>Interacción de usuarios</a:t>
            </a:r>
            <a:endParaRPr lang="es-AR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44" y="2296674"/>
            <a:ext cx="5457825" cy="2847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4644" y="1830693"/>
            <a:ext cx="322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1481 Tweets Totales #</a:t>
            </a:r>
            <a:r>
              <a:rPr lang="es-AR" dirty="0" err="1"/>
              <a:t>Fernandez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68674" y="1813034"/>
            <a:ext cx="27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4083 Tweets Totales #</a:t>
            </a:r>
            <a:r>
              <a:rPr lang="es-AR" dirty="0" err="1"/>
              <a:t>Macri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674" y="2337729"/>
            <a:ext cx="45624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3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7" y="3791935"/>
            <a:ext cx="10965574" cy="8191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3" b="5900"/>
          <a:stretch/>
        </p:blipFill>
        <p:spPr>
          <a:xfrm>
            <a:off x="1127192" y="984516"/>
            <a:ext cx="5712466" cy="5058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553" y="1675276"/>
            <a:ext cx="2076450" cy="367665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ctrTitle"/>
          </p:nvPr>
        </p:nvSpPr>
        <p:spPr>
          <a:xfrm>
            <a:off x="128439" y="76692"/>
            <a:ext cx="9884065" cy="932431"/>
          </a:xfrm>
        </p:spPr>
        <p:txBody>
          <a:bodyPr>
            <a:normAutofit/>
          </a:bodyPr>
          <a:lstStyle/>
          <a:p>
            <a:r>
              <a:rPr lang="es-ES" sz="5400" dirty="0"/>
              <a:t>Interacción #</a:t>
            </a:r>
            <a:r>
              <a:rPr lang="es-ES" sz="5400" dirty="0" err="1"/>
              <a:t>Fernandez</a:t>
            </a:r>
            <a:endParaRPr lang="es-AR" sz="5400" dirty="0"/>
          </a:p>
        </p:txBody>
      </p:sp>
    </p:spTree>
    <p:extLst>
      <p:ext uri="{BB962C8B-B14F-4D97-AF65-F5344CB8AC3E}">
        <p14:creationId xmlns:p14="http://schemas.microsoft.com/office/powerpoint/2010/main" val="136527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05" y="3918060"/>
            <a:ext cx="9381139" cy="8191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5" r="1164" b="3800"/>
          <a:stretch/>
        </p:blipFill>
        <p:spPr>
          <a:xfrm>
            <a:off x="1176421" y="1108907"/>
            <a:ext cx="5642165" cy="5221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489" y="1890765"/>
            <a:ext cx="2047875" cy="3657600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128439" y="76692"/>
            <a:ext cx="9884065" cy="932431"/>
          </a:xfrm>
        </p:spPr>
        <p:txBody>
          <a:bodyPr>
            <a:normAutofit/>
          </a:bodyPr>
          <a:lstStyle/>
          <a:p>
            <a:r>
              <a:rPr lang="es-ES" sz="5400" dirty="0"/>
              <a:t>Interacción #</a:t>
            </a:r>
            <a:r>
              <a:rPr lang="es-ES" sz="5400" dirty="0" err="1"/>
              <a:t>Macri</a:t>
            </a:r>
            <a:endParaRPr lang="es-AR" sz="5400" dirty="0"/>
          </a:p>
        </p:txBody>
      </p:sp>
    </p:spTree>
    <p:extLst>
      <p:ext uri="{BB962C8B-B14F-4D97-AF65-F5344CB8AC3E}">
        <p14:creationId xmlns:p14="http://schemas.microsoft.com/office/powerpoint/2010/main" val="386150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99159-7325-424B-AE33-C108BA4867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32638" y="1377950"/>
            <a:ext cx="5059362" cy="22463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Distribución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Geográfica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los Tweets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FC878E-6918-48A3-918E-40F0F97D3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69" y="88865"/>
            <a:ext cx="2770463" cy="61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0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269F-431F-4218-A374-74991B8A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Cantidad de usuarios seguidos por candidato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3F40F0-D235-418C-AED2-FD3B33DE2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0" y="2261976"/>
            <a:ext cx="55435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13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0B630-E0EF-477F-846C-B980A0D2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Algunos usuarios seguidos por ambos candidatos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18DAD5C5-CE98-42E9-B344-941F8216D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933102"/>
              </p:ext>
            </p:extLst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3668291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87325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user_id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screen_name</a:t>
                      </a:r>
                      <a:endParaRPr lang="es-A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58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143852870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/>
                        <a:t>jmcapitanich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02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172064501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/>
                        <a:t>MatiasLammens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63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77009449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/>
                        <a:t>horaciorlarreta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88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/>
                        <a:t>525264466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Pontifex_es</a:t>
                      </a:r>
                      <a:endParaRPr lang="es-A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02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/>
                        <a:t>500317946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/>
                        <a:t>fantinofantino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78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/>
                        <a:t>181408748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/>
                        <a:t>maximmontenegro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60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/>
                        <a:t>135675218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luisnovaresio</a:t>
                      </a:r>
                      <a:endParaRPr lang="es-A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78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/>
                        <a:t>142684449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majulluis</a:t>
                      </a:r>
                      <a:endParaRPr lang="es-A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09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/>
                        <a:t>31133330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danielscioli</a:t>
                      </a:r>
                      <a:endParaRPr lang="es-A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78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789856765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cuervotinelli</a:t>
                      </a:r>
                      <a:endParaRPr lang="es-A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13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73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3241964"/>
            <a:ext cx="10058400" cy="1083148"/>
          </a:xfrm>
        </p:spPr>
        <p:txBody>
          <a:bodyPr>
            <a:noAutofit/>
          </a:bodyPr>
          <a:lstStyle/>
          <a:p>
            <a:pPr algn="ctr"/>
            <a:r>
              <a:rPr lang="es-E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Análisis de Sentimiento</a:t>
            </a:r>
            <a:endParaRPr lang="es-AR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88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482" y="2091839"/>
            <a:ext cx="6410132" cy="305190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4" y="2195788"/>
            <a:ext cx="3737940" cy="284400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278294" y="1455738"/>
            <a:ext cx="9825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/>
          <p:cNvSpPr txBox="1">
            <a:spLocks/>
          </p:cNvSpPr>
          <p:nvPr/>
        </p:nvSpPr>
        <p:spPr>
          <a:xfrm>
            <a:off x="438150" y="319088"/>
            <a:ext cx="11391900" cy="1136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6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Exploración del </a:t>
            </a:r>
            <a:r>
              <a:rPr lang="es-ES" sz="65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DataFrame</a:t>
            </a:r>
            <a:endParaRPr lang="es-AR" sz="6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5594077"/>
            <a:ext cx="1139190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8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4" y="2305049"/>
            <a:ext cx="3914776" cy="1743075"/>
          </a:xfrm>
        </p:spPr>
        <p:txBody>
          <a:bodyPr>
            <a:normAutofit/>
          </a:bodyPr>
          <a:lstStyle/>
          <a:p>
            <a:pPr algn="ctr"/>
            <a:r>
              <a:rPr lang="es-E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WordCloud</a:t>
            </a:r>
            <a:br>
              <a:rPr lang="es-ES" sz="2800" dirty="0"/>
            </a:br>
            <a:r>
              <a:rPr lang="es-E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#Fernandez</a:t>
            </a:r>
            <a:endParaRPr lang="es-AR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76" y="685800"/>
            <a:ext cx="2865916" cy="58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2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2480" y="552449"/>
            <a:ext cx="3531870" cy="1286637"/>
          </a:xfrm>
        </p:spPr>
        <p:txBody>
          <a:bodyPr>
            <a:normAutofit/>
          </a:bodyPr>
          <a:lstStyle/>
          <a:p>
            <a:r>
              <a:rPr lang="es-ES" dirty="0"/>
              <a:t>Agenda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45062" y="2700884"/>
            <a:ext cx="10058400" cy="15755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Armado del </a:t>
            </a:r>
            <a:r>
              <a:rPr lang="es-ES" dirty="0" err="1"/>
              <a:t>Dataset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Análisis de </a:t>
            </a:r>
            <a:r>
              <a:rPr lang="es-ES" dirty="0" err="1"/>
              <a:t>Tweets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Análisis de Sentimiento</a:t>
            </a:r>
          </a:p>
        </p:txBody>
      </p:sp>
    </p:spTree>
    <p:extLst>
      <p:ext uri="{BB962C8B-B14F-4D97-AF65-F5344CB8AC3E}">
        <p14:creationId xmlns:p14="http://schemas.microsoft.com/office/powerpoint/2010/main" val="287271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4" y="2257425"/>
            <a:ext cx="3829051" cy="1924049"/>
          </a:xfrm>
        </p:spPr>
        <p:txBody>
          <a:bodyPr>
            <a:noAutofit/>
          </a:bodyPr>
          <a:lstStyle/>
          <a:p>
            <a:pPr algn="ctr"/>
            <a:r>
              <a:rPr lang="es-ES" sz="6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WordCloud</a:t>
            </a:r>
            <a:br>
              <a:rPr lang="es-ES" sz="6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ES" sz="6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r>
              <a:rPr lang="es-ES" sz="6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Macri</a:t>
            </a:r>
            <a:endParaRPr lang="es-AR" sz="6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825" y="685800"/>
            <a:ext cx="2744397" cy="55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8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800100" y="319088"/>
            <a:ext cx="11391900" cy="1136650"/>
          </a:xfrm>
        </p:spPr>
        <p:txBody>
          <a:bodyPr>
            <a:normAutofit/>
          </a:bodyPr>
          <a:lstStyle/>
          <a:p>
            <a:pPr algn="ctr"/>
            <a:r>
              <a:rPr lang="es-ES" sz="6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Modelo de Clasificación</a:t>
            </a:r>
            <a:endParaRPr lang="es-AR" sz="6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14196" y="1455738"/>
            <a:ext cx="8854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937733" y="1715493"/>
            <a:ext cx="8207676" cy="4316627"/>
            <a:chOff x="1937733" y="1715493"/>
            <a:chExt cx="8207676" cy="4316627"/>
          </a:xfrm>
        </p:grpSpPr>
        <p:grpSp>
          <p:nvGrpSpPr>
            <p:cNvPr id="6" name="Group 5"/>
            <p:cNvGrpSpPr/>
            <p:nvPr/>
          </p:nvGrpSpPr>
          <p:grpSpPr>
            <a:xfrm>
              <a:off x="1937733" y="1715493"/>
              <a:ext cx="8207676" cy="4316627"/>
              <a:chOff x="2084157" y="749142"/>
              <a:chExt cx="8020897" cy="483484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084157" y="749142"/>
                <a:ext cx="7946252" cy="4834846"/>
                <a:chOff x="2084157" y="740904"/>
                <a:chExt cx="7946252" cy="4834846"/>
              </a:xfrm>
            </p:grpSpPr>
            <p:pic>
              <p:nvPicPr>
                <p:cNvPr id="9" name="Picture 8" descr="Screen Clippi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4157" y="740904"/>
                  <a:ext cx="7536015" cy="4642860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/>
              </p:nvSpPr>
              <p:spPr>
                <a:xfrm>
                  <a:off x="4142793" y="2589954"/>
                  <a:ext cx="5887616" cy="298579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8556172" y="2328344"/>
                <a:ext cx="15488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050" dirty="0" err="1">
                    <a:solidFill>
                      <a:schemeClr val="bg1">
                        <a:lumMod val="50000"/>
                      </a:schemeClr>
                    </a:solidFill>
                  </a:rPr>
                  <a:t>Random</a:t>
                </a:r>
                <a:r>
                  <a:rPr lang="es-AR" sz="105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s-AR" sz="1050" dirty="0" err="1">
                    <a:solidFill>
                      <a:schemeClr val="bg1">
                        <a:lumMod val="50000"/>
                      </a:schemeClr>
                    </a:solidFill>
                  </a:rPr>
                  <a:t>Forest</a:t>
                </a:r>
                <a:r>
                  <a:rPr lang="es-AR" sz="105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s-AR" sz="1050" dirty="0" err="1">
                    <a:solidFill>
                      <a:schemeClr val="bg1">
                        <a:lumMod val="50000"/>
                      </a:schemeClr>
                    </a:solidFill>
                  </a:rPr>
                  <a:t>Classifier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1625" y="4338951"/>
              <a:ext cx="2038350" cy="552622"/>
            </a:xfrm>
            <a:prstGeom prst="rect">
              <a:avLst/>
            </a:prstGeom>
          </p:spPr>
        </p:pic>
        <p:cxnSp>
          <p:nvCxnSpPr>
            <p:cNvPr id="43" name="Straight Connector 42"/>
            <p:cNvCxnSpPr/>
            <p:nvPr/>
          </p:nvCxnSpPr>
          <p:spPr>
            <a:xfrm flipV="1">
              <a:off x="5381625" y="4164807"/>
              <a:ext cx="485775" cy="192881"/>
            </a:xfrm>
            <a:prstGeom prst="line">
              <a:avLst/>
            </a:prstGeom>
            <a:ln w="95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6886576" y="4168362"/>
              <a:ext cx="519704" cy="170589"/>
            </a:xfrm>
            <a:prstGeom prst="line">
              <a:avLst/>
            </a:prstGeom>
            <a:ln w="95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6858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461963"/>
            <a:ext cx="11601450" cy="766762"/>
          </a:xfrm>
        </p:spPr>
        <p:txBody>
          <a:bodyPr>
            <a:noAutofit/>
          </a:bodyPr>
          <a:lstStyle/>
          <a:p>
            <a:pPr algn="ctr"/>
            <a:r>
              <a:rPr lang="es-ES" sz="6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Evaluación del Modelo</a:t>
            </a:r>
            <a:endParaRPr lang="es-AR" sz="6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14196" y="1296955"/>
            <a:ext cx="8854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17" y="3386629"/>
            <a:ext cx="4148033" cy="154222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565232" y="3693511"/>
            <a:ext cx="765111" cy="5598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02" y="2318636"/>
            <a:ext cx="5772956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3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800100" y="319088"/>
            <a:ext cx="11391900" cy="1136650"/>
          </a:xfrm>
        </p:spPr>
        <p:txBody>
          <a:bodyPr>
            <a:normAutofit/>
          </a:bodyPr>
          <a:lstStyle/>
          <a:p>
            <a:pPr algn="ctr"/>
            <a:r>
              <a:rPr lang="es-ES" sz="6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Curva ROC</a:t>
            </a:r>
            <a:endParaRPr lang="es-AR" sz="6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61" y="1747574"/>
            <a:ext cx="6067804" cy="420488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66122" y="1380930"/>
            <a:ext cx="8854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684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97925" y="213455"/>
            <a:ext cx="10058400" cy="1054100"/>
          </a:xfrm>
        </p:spPr>
        <p:txBody>
          <a:bodyPr>
            <a:normAutofit/>
          </a:bodyPr>
          <a:lstStyle/>
          <a:p>
            <a:pPr algn="ctr"/>
            <a:r>
              <a:rPr lang="es-ES" sz="6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Predicción</a:t>
            </a:r>
            <a:endParaRPr lang="es-AR" sz="6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54155" y="1138335"/>
            <a:ext cx="8854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69115c8-253a-459a-8f48-8afbb54a98bf@namprd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65" y="1383071"/>
            <a:ext cx="7230119" cy="38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03" y="5239134"/>
            <a:ext cx="1392462" cy="83547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417" y="5238114"/>
            <a:ext cx="1392462" cy="83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54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9155" y="18182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" sz="6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Porcentaje de </a:t>
            </a:r>
            <a:r>
              <a:rPr lang="es-ES" sz="65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LIKE</a:t>
            </a:r>
            <a:endParaRPr lang="es-AR" sz="65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Content Placeholder 10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6" y="2406015"/>
            <a:ext cx="2838450" cy="312229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124575" y="20193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3349" y="1807812"/>
            <a:ext cx="452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Macri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19838" y="1834634"/>
            <a:ext cx="48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Fernandez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40383c0a-a901-4939-9257-0ebaa5003965@namprd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992" y="2406015"/>
            <a:ext cx="3467738" cy="312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492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90" y="2400300"/>
            <a:ext cx="4509458" cy="29146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9155" y="18182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" sz="6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Porcentaje de </a:t>
            </a:r>
            <a:r>
              <a:rPr lang="es-ES" sz="65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Retweets</a:t>
            </a:r>
            <a:endParaRPr lang="es-AR" sz="65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124575" y="20193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3349" y="1807812"/>
            <a:ext cx="452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Macri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9838" y="1834634"/>
            <a:ext cx="48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Fernandez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77fb279-fc50-4ab6-b35f-bda6ff5d4eae@namprd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2" y="2417115"/>
            <a:ext cx="3347237" cy="311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858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3066393"/>
            <a:ext cx="10058400" cy="1157294"/>
          </a:xfrm>
        </p:spPr>
        <p:txBody>
          <a:bodyPr>
            <a:normAutofit/>
          </a:bodyPr>
          <a:lstStyle/>
          <a:p>
            <a:r>
              <a:rPr lang="es-ES" dirty="0"/>
              <a:t>¡Muchas gracias!</a:t>
            </a:r>
            <a:endParaRPr lang="es-AR" sz="6000" dirty="0"/>
          </a:p>
        </p:txBody>
      </p:sp>
      <p:sp>
        <p:nvSpPr>
          <p:cNvPr id="4" name="AutoShape 2" descr="https://serv2.raiolanetworks.es/wp-content/uploads/twitterlogodown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28" name="Picture 4" descr="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4223687"/>
            <a:ext cx="1606868" cy="160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19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295275"/>
            <a:ext cx="8329613" cy="1204913"/>
          </a:xfrm>
        </p:spPr>
        <p:txBody>
          <a:bodyPr>
            <a:normAutofit/>
          </a:bodyPr>
          <a:lstStyle/>
          <a:p>
            <a:r>
              <a:rPr lang="es-E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Armado del </a:t>
            </a:r>
            <a:r>
              <a:rPr lang="es-ES" sz="7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endParaRPr lang="es-AR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7441" y="1828800"/>
            <a:ext cx="8593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Conexión a Twitter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Obtención de tweets que incluyeran los hashtags:</a:t>
            </a:r>
          </a:p>
          <a:p>
            <a:endParaRPr lang="es-AR" dirty="0"/>
          </a:p>
          <a:p>
            <a:r>
              <a:rPr lang="es-AR" dirty="0"/>
              <a:t>	</a:t>
            </a:r>
            <a:r>
              <a:rPr lang="es-AR" b="1" dirty="0">
                <a:solidFill>
                  <a:schemeClr val="accent6"/>
                </a:solidFill>
              </a:rPr>
              <a:t>#FernandezFernandez2019</a:t>
            </a:r>
            <a:r>
              <a:rPr lang="es-AR" b="1" dirty="0"/>
              <a:t>		</a:t>
            </a:r>
            <a:r>
              <a:rPr lang="es-AR" b="1" dirty="0">
                <a:solidFill>
                  <a:srgbClr val="FFC000"/>
                </a:solidFill>
              </a:rPr>
              <a:t>#MacriPichetto2019</a:t>
            </a:r>
          </a:p>
          <a:p>
            <a:r>
              <a:rPr lang="es-AR" b="1" dirty="0"/>
              <a:t>	</a:t>
            </a:r>
            <a:r>
              <a:rPr lang="es-AR" b="1" dirty="0">
                <a:solidFill>
                  <a:schemeClr val="accent6"/>
                </a:solidFill>
              </a:rPr>
              <a:t>#</a:t>
            </a:r>
            <a:r>
              <a:rPr lang="es-AR" b="1" dirty="0" err="1">
                <a:solidFill>
                  <a:schemeClr val="accent6"/>
                </a:solidFill>
              </a:rPr>
              <a:t>FernandezFernandez</a:t>
            </a:r>
            <a:r>
              <a:rPr lang="es-AR" b="1" dirty="0"/>
              <a:t>		</a:t>
            </a:r>
            <a:r>
              <a:rPr lang="es-AR" b="1" dirty="0">
                <a:solidFill>
                  <a:srgbClr val="FFC000"/>
                </a:solidFill>
              </a:rPr>
              <a:t>#Macri2019</a:t>
            </a:r>
          </a:p>
          <a:p>
            <a:r>
              <a:rPr lang="es-AR" b="1" dirty="0"/>
              <a:t>					</a:t>
            </a:r>
            <a:r>
              <a:rPr lang="es-AR" b="1" dirty="0">
                <a:solidFill>
                  <a:srgbClr val="FFC000"/>
                </a:solidFill>
              </a:rPr>
              <a:t>#</a:t>
            </a:r>
            <a:r>
              <a:rPr lang="es-AR" b="1" dirty="0" err="1">
                <a:solidFill>
                  <a:srgbClr val="FFC000"/>
                </a:solidFill>
              </a:rPr>
              <a:t>Macri</a:t>
            </a:r>
            <a:endParaRPr lang="es-AR" b="1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1" dirty="0" err="1"/>
              <a:t>Parse</a:t>
            </a:r>
            <a:r>
              <a:rPr lang="es-AR" dirty="0"/>
              <a:t>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Limpieza de tweets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8124"/>
          <a:stretch/>
        </p:blipFill>
        <p:spPr>
          <a:xfrm>
            <a:off x="724373" y="4275654"/>
            <a:ext cx="8180730" cy="8202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36" t="67250" r="38668" b="1043"/>
          <a:stretch/>
        </p:blipFill>
        <p:spPr>
          <a:xfrm>
            <a:off x="724373" y="5645924"/>
            <a:ext cx="4734370" cy="247433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3410465" y="5197896"/>
            <a:ext cx="428367" cy="345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8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242888"/>
            <a:ext cx="7585075" cy="1136650"/>
          </a:xfrm>
        </p:spPr>
        <p:txBody>
          <a:bodyPr>
            <a:normAutofit/>
          </a:bodyPr>
          <a:lstStyle/>
          <a:p>
            <a:r>
              <a:rPr lang="es-E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Análisis de </a:t>
            </a:r>
            <a:r>
              <a:rPr lang="es-ES" sz="7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Tweets</a:t>
            </a:r>
            <a:endParaRPr lang="es-AR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43" y="1748182"/>
            <a:ext cx="5376889" cy="26402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43" y="4760153"/>
            <a:ext cx="11020425" cy="1428750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1794619" y="4054276"/>
            <a:ext cx="546931" cy="470019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Conector angular 8"/>
          <p:cNvCxnSpPr>
            <a:stCxn id="3" idx="7"/>
          </p:cNvCxnSpPr>
          <p:nvPr/>
        </p:nvCxnSpPr>
        <p:spPr>
          <a:xfrm rot="16200000" flipH="1">
            <a:off x="4461260" y="1923303"/>
            <a:ext cx="628498" cy="5028110"/>
          </a:xfrm>
          <a:prstGeom prst="bentConnector4">
            <a:avLst>
              <a:gd name="adj1" fmla="val -36372"/>
              <a:gd name="adj2" fmla="val 100085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16" idx="6"/>
          </p:cNvCxnSpPr>
          <p:nvPr/>
        </p:nvCxnSpPr>
        <p:spPr>
          <a:xfrm>
            <a:off x="3151974" y="4301386"/>
            <a:ext cx="2273181" cy="474433"/>
          </a:xfrm>
          <a:prstGeom prst="bentConnector3">
            <a:avLst>
              <a:gd name="adj1" fmla="val 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605043" y="4066376"/>
            <a:ext cx="546931" cy="47001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Elipse 23"/>
          <p:cNvSpPr/>
          <p:nvPr/>
        </p:nvSpPr>
        <p:spPr>
          <a:xfrm>
            <a:off x="1947019" y="1694207"/>
            <a:ext cx="658024" cy="4700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Conector angular 24"/>
          <p:cNvCxnSpPr>
            <a:stCxn id="24" idx="0"/>
          </p:cNvCxnSpPr>
          <p:nvPr/>
        </p:nvCxnSpPr>
        <p:spPr>
          <a:xfrm rot="16200000" flipH="1">
            <a:off x="5107893" y="-1137656"/>
            <a:ext cx="2990315" cy="8654040"/>
          </a:xfrm>
          <a:prstGeom prst="bentConnector4">
            <a:avLst>
              <a:gd name="adj1" fmla="val -7645"/>
              <a:gd name="adj2" fmla="val 9999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2615010" y="1692781"/>
            <a:ext cx="460049" cy="47001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0" name="Conector angular 29"/>
          <p:cNvCxnSpPr>
            <a:stCxn id="29" idx="0"/>
          </p:cNvCxnSpPr>
          <p:nvPr/>
        </p:nvCxnSpPr>
        <p:spPr>
          <a:xfrm rot="16200000" flipH="1">
            <a:off x="4515739" y="22076"/>
            <a:ext cx="3000287" cy="6341696"/>
          </a:xfrm>
          <a:prstGeom prst="bentConnector4">
            <a:avLst>
              <a:gd name="adj1" fmla="val -3062"/>
              <a:gd name="adj2" fmla="val 100057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/>
          <p:cNvCxnSpPr/>
          <p:nvPr/>
        </p:nvCxnSpPr>
        <p:spPr>
          <a:xfrm rot="5400000">
            <a:off x="-98988" y="3517310"/>
            <a:ext cx="2163510" cy="188007"/>
          </a:xfrm>
          <a:prstGeom prst="bentConnector3">
            <a:avLst>
              <a:gd name="adj1" fmla="val -165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15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3976" y="264919"/>
            <a:ext cx="9884065" cy="932431"/>
          </a:xfrm>
        </p:spPr>
        <p:txBody>
          <a:bodyPr>
            <a:normAutofit/>
          </a:bodyPr>
          <a:lstStyle/>
          <a:p>
            <a:r>
              <a:rPr lang="es-ES" sz="6000" dirty="0"/>
              <a:t>Top 10 usuarios para FF</a:t>
            </a:r>
            <a:endParaRPr lang="es-AR" sz="6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30" y="1205755"/>
            <a:ext cx="9057941" cy="503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38" y="3996887"/>
            <a:ext cx="10452538" cy="8191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7125" y="342900"/>
            <a:ext cx="9017006" cy="897963"/>
          </a:xfrm>
        </p:spPr>
        <p:txBody>
          <a:bodyPr>
            <a:normAutofit fontScale="90000"/>
          </a:bodyPr>
          <a:lstStyle/>
          <a:p>
            <a:r>
              <a:rPr lang="es-ES" sz="6000" dirty="0"/>
              <a:t>Análisis de usuarios #</a:t>
            </a:r>
            <a:r>
              <a:rPr lang="es-ES" sz="6000" dirty="0" err="1"/>
              <a:t>Fernandez</a:t>
            </a:r>
            <a:endParaRPr lang="es-AR" sz="6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444"/>
          <a:stretch/>
        </p:blipFill>
        <p:spPr>
          <a:xfrm>
            <a:off x="1202465" y="1866900"/>
            <a:ext cx="4225113" cy="362712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920" y="1821180"/>
            <a:ext cx="4488180" cy="36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7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38" y="3996887"/>
            <a:ext cx="10452538" cy="8191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642" y="1866900"/>
            <a:ext cx="4598139" cy="351948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341" y="1866900"/>
            <a:ext cx="4617720" cy="3314331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387125" y="342900"/>
            <a:ext cx="9497854" cy="897963"/>
          </a:xfrm>
        </p:spPr>
        <p:txBody>
          <a:bodyPr>
            <a:normAutofit fontScale="90000"/>
          </a:bodyPr>
          <a:lstStyle/>
          <a:p>
            <a:r>
              <a:rPr lang="es-ES" sz="6000" dirty="0"/>
              <a:t>Análisis de usuarios #</a:t>
            </a:r>
            <a:r>
              <a:rPr lang="es-ES" sz="6000" dirty="0" err="1"/>
              <a:t>Fernandez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420005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3976" y="264919"/>
            <a:ext cx="9884065" cy="932431"/>
          </a:xfrm>
        </p:spPr>
        <p:txBody>
          <a:bodyPr>
            <a:normAutofit/>
          </a:bodyPr>
          <a:lstStyle/>
          <a:p>
            <a:r>
              <a:rPr lang="es-ES" sz="6000" dirty="0"/>
              <a:t>Top 10 usuarios para MM</a:t>
            </a:r>
            <a:endParaRPr lang="es-AR" sz="6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86" y="1197350"/>
            <a:ext cx="9316429" cy="504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9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7125" y="342900"/>
            <a:ext cx="7585247" cy="897963"/>
          </a:xfrm>
        </p:spPr>
        <p:txBody>
          <a:bodyPr>
            <a:normAutofit fontScale="90000"/>
          </a:bodyPr>
          <a:lstStyle/>
          <a:p>
            <a:r>
              <a:rPr lang="es-ES" sz="6000" dirty="0"/>
              <a:t>Análisis de usuarios #</a:t>
            </a:r>
            <a:r>
              <a:rPr lang="es-ES" sz="6000" dirty="0" err="1"/>
              <a:t>Macri</a:t>
            </a:r>
            <a:endParaRPr lang="es-AR" sz="6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85" y="1844040"/>
            <a:ext cx="4787385" cy="364998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25" y="1844039"/>
            <a:ext cx="4787385" cy="36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1763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ción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</Words>
  <Application>Microsoft Office PowerPoint</Application>
  <PresentationFormat>Panorámica</PresentationFormat>
  <Paragraphs>68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1_Retrospección</vt:lpstr>
      <vt:lpstr>Análisis de Sentimiento Elecciones 2019</vt:lpstr>
      <vt:lpstr>Agenda</vt:lpstr>
      <vt:lpstr>Armado del Dataset</vt:lpstr>
      <vt:lpstr>Análisis de Tweets</vt:lpstr>
      <vt:lpstr>Top 10 usuarios para FF</vt:lpstr>
      <vt:lpstr>Análisis de usuarios #Fernandez</vt:lpstr>
      <vt:lpstr>Análisis de usuarios #Fernandez</vt:lpstr>
      <vt:lpstr>Top 10 usuarios para MM</vt:lpstr>
      <vt:lpstr>Análisis de usuarios #Macri</vt:lpstr>
      <vt:lpstr>Análisis de usuarios #Macri</vt:lpstr>
      <vt:lpstr>Interacción de usuarios</vt:lpstr>
      <vt:lpstr>Interacción #Fernandez</vt:lpstr>
      <vt:lpstr>Interacción #Macri</vt:lpstr>
      <vt:lpstr>Distribución Geográfica de los Tweets</vt:lpstr>
      <vt:lpstr>Cantidad de usuarios seguidos por candidato</vt:lpstr>
      <vt:lpstr>Algunos usuarios seguidos por ambos candidatos</vt:lpstr>
      <vt:lpstr>Análisis de Sentimiento</vt:lpstr>
      <vt:lpstr>Presentación de PowerPoint</vt:lpstr>
      <vt:lpstr>WordCloud #Fernandez</vt:lpstr>
      <vt:lpstr>WordCloud #Macri</vt:lpstr>
      <vt:lpstr>Modelo de Clasificación</vt:lpstr>
      <vt:lpstr>Evaluación del Modelo</vt:lpstr>
      <vt:lpstr>Curva ROC</vt:lpstr>
      <vt:lpstr>Predicción</vt:lpstr>
      <vt:lpstr>Porcentaje de LIKE</vt:lpstr>
      <vt:lpstr>Porcentaje de Retweets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Sentimiento de Tweets</dc:title>
  <dc:creator>Micaela Isen</dc:creator>
  <cp:lastModifiedBy>SETTEMBRINI NICOLAS</cp:lastModifiedBy>
  <cp:revision>25</cp:revision>
  <dcterms:created xsi:type="dcterms:W3CDTF">2019-08-24T21:21:33Z</dcterms:created>
  <dcterms:modified xsi:type="dcterms:W3CDTF">2019-09-18T10:40:54Z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-121626093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francisco.j.obregoso@exxonmobil.com</vt:lpwstr>
  </property>
  <property fmtid="{D5CDD505-2E9C-101B-9397-08002B2CF9AE}" pid="6" name="_AuthorEmailDisplayName">
    <vt:lpwstr>Obregoso, Francisco</vt:lpwstr>
  </property>
  <property fmtid="{D5CDD505-2E9C-101B-9397-08002B2CF9AE}" pid="7" name="_PreviousAdHocReviewCycleID">
    <vt:i4>405057048</vt:i4>
  </property>
</Properties>
</file>