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92" r:id="rId6"/>
    <p:sldId id="285" r:id="rId7"/>
    <p:sldId id="286" r:id="rId8"/>
    <p:sldId id="287" r:id="rId9"/>
    <p:sldId id="294" r:id="rId10"/>
    <p:sldId id="260" r:id="rId11"/>
    <p:sldId id="288" r:id="rId12"/>
    <p:sldId id="268" r:id="rId13"/>
    <p:sldId id="289" r:id="rId14"/>
    <p:sldId id="290" r:id="rId15"/>
    <p:sldId id="291" r:id="rId16"/>
    <p:sldId id="295" r:id="rId17"/>
    <p:sldId id="274" r:id="rId18"/>
    <p:sldId id="275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AA190-0288-4293-ADBA-A37E044FB58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9BAFA-3DB0-4047-8A8E-090EE1AEDC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DAF5CE-FBC0-42EE-990A-DC292D4362BC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6440-C6A4-4F4E-BF12-E47E0EAAB274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E28A-4FD3-4526-8CDC-ECD38FC8D0D9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2254-4065-434D-8371-86F4B50627FC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231B7-90C8-4731-BB94-7C9C4E00A240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602A-7A2D-4839-98ED-A5099E4AEF9D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1A68-03F7-43CE-A811-D1B711A8809E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74FA-7E67-4D5C-BA80-9EE67AB2C0C8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62DB-4A05-4900-AED2-FFAFC5310C49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C51231-1ED8-4041-91F1-C374B509A9B8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0B68DF-65CF-428B-9EAB-50DEDF6F3F5C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140BB4-8F0A-4618-9727-1F71802CB9E8}" type="datetime1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B102A7F-01D1-46A0-94B0-0ECB3F59C3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682" y="1330774"/>
            <a:ext cx="10030119" cy="2098226"/>
          </a:xfrm>
        </p:spPr>
        <p:txBody>
          <a:bodyPr/>
          <a:lstStyle/>
          <a:p>
            <a:pPr algn="ctr"/>
            <a:r>
              <a:rPr lang="en-US" altLang="zh-CN" sz="4800" dirty="0">
                <a:latin typeface="等线" panose="02010600030101010101" pitchFamily="2" charset="-122"/>
                <a:ea typeface="等线" panose="02010600030101010101" pitchFamily="2" charset="-122"/>
              </a:rPr>
              <a:t>BGP Fast Failure Detection using BFD </a:t>
            </a:r>
            <a:endParaRPr lang="zh-CN" altLang="en-US" sz="4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4" y="3854955"/>
            <a:ext cx="6831673" cy="1086237"/>
          </a:xfrm>
        </p:spPr>
        <p:txBody>
          <a:bodyPr/>
          <a:lstStyle/>
          <a:p>
            <a:r>
              <a:rPr lang="en-US" altLang="zh-CN" dirty="0"/>
              <a:t>INF645 Independent Project</a:t>
            </a:r>
          </a:p>
          <a:p>
            <a:r>
              <a:rPr lang="en-US" altLang="zh-CN" dirty="0"/>
              <a:t>By Nico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726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Platform implementation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71600" y="1685925"/>
            <a:ext cx="3351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Attempts to build a platform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1600" y="2216150"/>
            <a:ext cx="2430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1. VPP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71600" y="3997325"/>
            <a:ext cx="2444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2. FRR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71600" y="5332095"/>
            <a:ext cx="2505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3. GNS3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07485" y="2216150"/>
            <a:ext cx="62515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Customer BGP Software -&gt; VPP -&gt; BGP Daemon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The entire topology needs to be configured, including the control node and forwarding node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45" y="2040890"/>
            <a:ext cx="6880225" cy="18719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007485" y="399732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Open source routing software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Relatively complex interface configuration, not well measured and visualized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07485" y="533209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Allows users to build complex virtual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Measurement is easy and visualization makes the network architecture clear.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726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Platform implementation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 descr="BGP in different AS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2065020"/>
            <a:ext cx="4673600" cy="1837690"/>
          </a:xfrm>
          <a:prstGeom prst="rect">
            <a:avLst/>
          </a:prstGeom>
        </p:spPr>
      </p:pic>
      <p:pic>
        <p:nvPicPr>
          <p:cNvPr id="7" name="图片 6" descr="BGP topolog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645" y="4344670"/>
            <a:ext cx="3526155" cy="2229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1600" y="1625600"/>
            <a:ext cx="6635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1. </a:t>
            </a:r>
            <a:r>
              <a:rPr lang="zh-CN" altLang="en-US" b="1"/>
              <a:t>BGP implementation between ASes with di</a:t>
            </a:r>
            <a:r>
              <a:rPr lang="en-US" altLang="zh-CN" b="1"/>
              <a:t>ff</a:t>
            </a:r>
            <a:r>
              <a:rPr lang="zh-CN" altLang="en-US" b="1"/>
              <a:t>erent IGP</a:t>
            </a:r>
            <a:r>
              <a:rPr lang="en-US" altLang="zh-CN" b="1"/>
              <a:t> </a:t>
            </a:r>
            <a:r>
              <a:rPr lang="zh-CN" altLang="en-US" b="1"/>
              <a:t>protocols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1600" y="4157345"/>
            <a:ext cx="6702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2. </a:t>
            </a:r>
            <a:r>
              <a:rPr lang="zh-CN" altLang="en-US" b="1"/>
              <a:t>Platform building based on BFD link detection in BGP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1600" y="2320290"/>
            <a:ext cx="48488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Testing the performance gains from deploying BFD on a single BGP connection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1600" y="4855210"/>
            <a:ext cx="56559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Tested the deployment of BFD for BGP route convergence speed improvement between complex autonomous systems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BGP implementation between ASes with di</a:t>
            </a:r>
            <a:r>
              <a:rPr lang="en-US" altLang="zh-CN" b="1">
                <a:sym typeface="+mn-ea"/>
              </a:rPr>
              <a:t>ff</a:t>
            </a:r>
            <a:r>
              <a:rPr lang="zh-CN" altLang="en-US" b="1">
                <a:sym typeface="+mn-ea"/>
              </a:rPr>
              <a:t>erent IGP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protocols</a:t>
            </a:r>
            <a:endParaRPr lang="en-US" altLang="zh-CN" sz="4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 descr="BGP in different ASe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87195" y="2171700"/>
            <a:ext cx="9808210" cy="3856990"/>
          </a:xfrm>
          <a:prstGeom prst="rect">
            <a:avLst/>
          </a:prstGeom>
        </p:spPr>
      </p:pic>
      <p:pic>
        <p:nvPicPr>
          <p:cNvPr id="9" name="图片 8" descr="AR2 ip rou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810" y="4133850"/>
            <a:ext cx="5200650" cy="15049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2ABB0F-2627-83DC-5E5E-9FEDD43D0EA5}"/>
              </a:ext>
            </a:extLst>
          </p:cNvPr>
          <p:cNvSpPr txBox="1"/>
          <p:nvPr/>
        </p:nvSpPr>
        <p:spPr>
          <a:xfrm>
            <a:off x="3813810" y="3830837"/>
            <a:ext cx="2444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AR2 route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BGP implementation between ASes with di</a:t>
            </a:r>
            <a:r>
              <a:rPr lang="en-US" altLang="zh-CN" b="1">
                <a:sym typeface="+mn-ea"/>
              </a:rPr>
              <a:t>ff</a:t>
            </a:r>
            <a:r>
              <a:rPr lang="zh-CN" altLang="en-US" b="1">
                <a:sym typeface="+mn-ea"/>
              </a:rPr>
              <a:t>erent IGP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protocols</a:t>
            </a:r>
            <a:endParaRPr lang="en-US" altLang="zh-CN" sz="4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 descr="BGP packet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85" y="2171700"/>
            <a:ext cx="6308725" cy="1875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9850" y="42881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1400-1200 = 200</a:t>
            </a:r>
            <a:r>
              <a:rPr lang="en-US" altLang="zh-CN" dirty="0"/>
              <a:t>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39850" y="60299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46.9-45.7=1.2</a:t>
            </a:r>
            <a:r>
              <a:rPr lang="en-US" altLang="zh-CN" dirty="0"/>
              <a:t>s</a:t>
            </a:r>
          </a:p>
        </p:txBody>
      </p:sp>
      <p:pic>
        <p:nvPicPr>
          <p:cNvPr id="8" name="图片 7" descr="BGP in different ASes">
            <a:extLst>
              <a:ext uri="{FF2B5EF4-FFF2-40B4-BE49-F238E27FC236}">
                <a16:creationId xmlns:a16="http://schemas.microsoft.com/office/drawing/2014/main" id="{38906395-8A85-A8D4-BDD8-84DF583C8E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l="27895" t="15390" r="31273" b="58351"/>
          <a:stretch/>
        </p:blipFill>
        <p:spPr>
          <a:xfrm>
            <a:off x="7776210" y="2743229"/>
            <a:ext cx="4004931" cy="1012796"/>
          </a:xfrm>
          <a:prstGeom prst="rect">
            <a:avLst/>
          </a:prstGeom>
        </p:spPr>
      </p:pic>
      <p:pic>
        <p:nvPicPr>
          <p:cNvPr id="11" name="图形 10" descr="关闭 纯色填充">
            <a:extLst>
              <a:ext uri="{FF2B5EF4-FFF2-40B4-BE49-F238E27FC236}">
                <a16:creationId xmlns:a16="http://schemas.microsoft.com/office/drawing/2014/main" id="{18009861-41A9-3436-6A89-C7A54E0A8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6482" y="2987040"/>
            <a:ext cx="914400" cy="914400"/>
          </a:xfrm>
          <a:prstGeom prst="rect">
            <a:avLst/>
          </a:prstGeom>
        </p:spPr>
      </p:pic>
      <p:pic>
        <p:nvPicPr>
          <p:cNvPr id="4" name="图片 3" descr="BGP notification ms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485" y="2014220"/>
            <a:ext cx="8999220" cy="2103755"/>
          </a:xfrm>
          <a:prstGeom prst="rect">
            <a:avLst/>
          </a:prstGeom>
        </p:spPr>
      </p:pic>
      <p:pic>
        <p:nvPicPr>
          <p:cNvPr id="12" name="图片 11" descr="BGP in different ASes">
            <a:extLst>
              <a:ext uri="{FF2B5EF4-FFF2-40B4-BE49-F238E27FC236}">
                <a16:creationId xmlns:a16="http://schemas.microsoft.com/office/drawing/2014/main" id="{70F9890E-1971-0FD9-E465-0AB02B28FA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/>
          <a:srcRect l="27895" t="15390" r="31273" b="58351"/>
          <a:stretch/>
        </p:blipFill>
        <p:spPr>
          <a:xfrm>
            <a:off x="1467485" y="4656455"/>
            <a:ext cx="4004931" cy="10127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94F918-DF29-C320-26D8-EB6F9FA6D3C8}"/>
              </a:ext>
            </a:extLst>
          </p:cNvPr>
          <p:cNvSpPr txBox="1"/>
          <p:nvPr/>
        </p:nvSpPr>
        <p:spPr>
          <a:xfrm>
            <a:off x="3271793" y="5074919"/>
            <a:ext cx="591731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BFD</a:t>
            </a:r>
          </a:p>
        </p:txBody>
      </p:sp>
      <p:pic>
        <p:nvPicPr>
          <p:cNvPr id="6" name="图片 5" descr="BFD detectio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9850" y="4624690"/>
            <a:ext cx="9729470" cy="1076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7" grpId="2"/>
      <p:bldP spid="10" grpId="1"/>
      <p:bldP spid="10" grpId="2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Platform building based on BFD link detection in BGP</a:t>
            </a:r>
            <a:endParaRPr lang="en-US" altLang="zh-CN" sz="4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 descr="BGP topolog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2086610"/>
            <a:ext cx="6905625" cy="4366895"/>
          </a:xfrm>
          <a:prstGeom prst="rect">
            <a:avLst/>
          </a:prstGeom>
        </p:spPr>
      </p:pic>
      <p:pic>
        <p:nvPicPr>
          <p:cNvPr id="9" name="图片 8" descr="IProu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0" y="1997075"/>
            <a:ext cx="4862195" cy="2127885"/>
          </a:xfrm>
          <a:prstGeom prst="rect">
            <a:avLst/>
          </a:prstGeom>
        </p:spPr>
      </p:pic>
      <p:sp>
        <p:nvSpPr>
          <p:cNvPr id="12" name="五角星 11"/>
          <p:cNvSpPr/>
          <p:nvPr/>
        </p:nvSpPr>
        <p:spPr>
          <a:xfrm>
            <a:off x="2444115" y="5433695"/>
            <a:ext cx="433705" cy="420370"/>
          </a:xfrm>
          <a:prstGeom prst="star5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tracerou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0" y="4864100"/>
            <a:ext cx="3735705" cy="850265"/>
          </a:xfrm>
          <a:prstGeom prst="rect">
            <a:avLst/>
          </a:prstGeom>
        </p:spPr>
      </p:pic>
      <p:sp>
        <p:nvSpPr>
          <p:cNvPr id="3" name="闪电形 2"/>
          <p:cNvSpPr/>
          <p:nvPr/>
        </p:nvSpPr>
        <p:spPr>
          <a:xfrm>
            <a:off x="3782155" y="5714365"/>
            <a:ext cx="652928" cy="688658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7CF7EE-EC3E-3AF9-AEEA-CCF316CC1BBF}"/>
              </a:ext>
            </a:extLst>
          </p:cNvPr>
          <p:cNvSpPr txBox="1"/>
          <p:nvPr/>
        </p:nvSpPr>
        <p:spPr>
          <a:xfrm>
            <a:off x="6848793" y="1628775"/>
            <a:ext cx="537292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Platform building based on BFD link detection in BGP</a:t>
            </a:r>
            <a:endParaRPr lang="en-US" altLang="zh-CN" sz="4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371600" y="2171700"/>
            <a:ext cx="2959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BFD convergence delay:</a:t>
            </a:r>
          </a:p>
        </p:txBody>
      </p:sp>
      <p:pic>
        <p:nvPicPr>
          <p:cNvPr id="3" name="图片 2" descr="BFD convergence dela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643505"/>
            <a:ext cx="4067810" cy="2391410"/>
          </a:xfrm>
          <a:prstGeom prst="rect">
            <a:avLst/>
          </a:prstGeom>
        </p:spPr>
      </p:pic>
      <p:pic>
        <p:nvPicPr>
          <p:cNvPr id="4" name="图片 3" descr="BGP vs BF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920" y="2643505"/>
            <a:ext cx="5052060" cy="296608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344920" y="2171700"/>
            <a:ext cx="2959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BGP convergence delay:</a:t>
            </a:r>
          </a:p>
        </p:txBody>
      </p:sp>
      <p:pic>
        <p:nvPicPr>
          <p:cNvPr id="11" name="图片 10" descr="IProu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860" y="3606705"/>
            <a:ext cx="5397500" cy="2362200"/>
          </a:xfrm>
          <a:prstGeom prst="rect">
            <a:avLst/>
          </a:prstGeom>
        </p:spPr>
      </p:pic>
      <p:pic>
        <p:nvPicPr>
          <p:cNvPr id="10" name="图片 9" descr="IP route throught R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077" y="3606705"/>
            <a:ext cx="5522595" cy="2362200"/>
          </a:xfrm>
          <a:prstGeom prst="rect">
            <a:avLst/>
          </a:prstGeom>
        </p:spPr>
      </p:pic>
      <p:pic>
        <p:nvPicPr>
          <p:cNvPr id="8" name="图片 7" descr="BGP topology">
            <a:extLst>
              <a:ext uri="{FF2B5EF4-FFF2-40B4-BE49-F238E27FC236}">
                <a16:creationId xmlns:a16="http://schemas.microsoft.com/office/drawing/2014/main" id="{AD6288D1-8A24-6FE8-A3F3-AD99F971BF2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0196" r="61058" b="2830"/>
          <a:stretch/>
        </p:blipFill>
        <p:spPr>
          <a:xfrm>
            <a:off x="1250562" y="3606705"/>
            <a:ext cx="2689224" cy="2488018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B17DAA0B-3498-8EC2-1890-E7446C352756}"/>
              </a:ext>
            </a:extLst>
          </p:cNvPr>
          <p:cNvSpPr/>
          <p:nvPr/>
        </p:nvSpPr>
        <p:spPr>
          <a:xfrm rot="20149751">
            <a:off x="2833199" y="4729170"/>
            <a:ext cx="1619168" cy="453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B891AE1-ADC8-8AF7-F1C4-E9B2D7B69E02}"/>
              </a:ext>
            </a:extLst>
          </p:cNvPr>
          <p:cNvSpPr/>
          <p:nvPr/>
        </p:nvSpPr>
        <p:spPr>
          <a:xfrm rot="1364234">
            <a:off x="2893627" y="4399072"/>
            <a:ext cx="1515667" cy="5245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2498"/>
          </a:xfrm>
        </p:spPr>
        <p:txBody>
          <a:bodyPr/>
          <a:lstStyle/>
          <a:p>
            <a:r>
              <a:rPr lang="en-US" altLang="zh-CN" b="1" dirty="0">
                <a:sym typeface="+mn-ea"/>
              </a:rPr>
              <a:t>Future outlook</a:t>
            </a:r>
            <a:endParaRPr lang="en-US" altLang="zh-CN" sz="4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371599" y="2171700"/>
            <a:ext cx="898451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the retransmission algorithm with the BFD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implement all the topology in VPP system, include BGP and BFD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the other usage of BFD: in IBGP, EBGP and hardware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1974" y="2994188"/>
            <a:ext cx="4308051" cy="86962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Q&amp;A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846" y="2994188"/>
            <a:ext cx="2650308" cy="86962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Thank you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Introduction</a:t>
            </a:r>
          </a:p>
          <a:p>
            <a:endParaRPr lang="en-US" altLang="zh-CN" dirty="0"/>
          </a:p>
          <a:p>
            <a:r>
              <a:rPr lang="en-US" altLang="zh-CN" dirty="0"/>
              <a:t>Related research work</a:t>
            </a:r>
          </a:p>
          <a:p>
            <a:endParaRPr lang="en-US" altLang="zh-CN" dirty="0"/>
          </a:p>
          <a:p>
            <a:r>
              <a:rPr lang="en-US" altLang="zh-CN" dirty="0"/>
              <a:t>Platform implementation</a:t>
            </a:r>
          </a:p>
          <a:p>
            <a:endParaRPr lang="en-US" altLang="zh-CN" dirty="0"/>
          </a:p>
          <a:p>
            <a:r>
              <a:rPr lang="en-US" altLang="zh-CN" dirty="0"/>
              <a:t>Future outlook</a:t>
            </a:r>
          </a:p>
          <a:p>
            <a:endParaRPr lang="en-US" altLang="zh-CN" dirty="0"/>
          </a:p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 for choosing this topic:</a:t>
            </a:r>
          </a:p>
          <a:p>
            <a:pPr lvl="1"/>
            <a:r>
              <a:rPr lang="en-US" altLang="zh-CN" i="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Last year’s internship at Cisco Meraki makes me feel more i</a:t>
            </a:r>
            <a:r>
              <a:rPr lang="en-US" altLang="zh-CN" i="0" dirty="0">
                <a:latin typeface="等线" panose="02010600030101010101" pitchFamily="2" charset="-122"/>
                <a:ea typeface="等线" panose="02010600030101010101" pitchFamily="2" charset="-122"/>
              </a:rPr>
              <a:t>nterested in network engineer programming </a:t>
            </a:r>
          </a:p>
          <a:p>
            <a:pPr lvl="1"/>
            <a:endParaRPr lang="en-US" altLang="zh-CN" i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i="0" dirty="0">
                <a:latin typeface="等线" panose="02010600030101010101" pitchFamily="2" charset="-122"/>
                <a:ea typeface="等线" panose="02010600030101010101" pitchFamily="2" charset="-122"/>
              </a:rPr>
              <a:t>This year’s internship is still at the same team, preparing for my upcoming new project about BGP network</a:t>
            </a:r>
          </a:p>
          <a:p>
            <a:pPr lvl="1"/>
            <a:endParaRPr lang="en-US" altLang="zh-CN" i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i="0" dirty="0">
                <a:latin typeface="等线" panose="02010600030101010101" pitchFamily="2" charset="-122"/>
                <a:ea typeface="等线" panose="02010600030101010101" pitchFamily="2" charset="-122"/>
              </a:rPr>
              <a:t>For my future career plan, I am looking to continue to work as a network engineer</a:t>
            </a: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300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80235"/>
            <a:ext cx="5622925" cy="4331970"/>
          </a:xfrm>
        </p:spPr>
        <p:txBody>
          <a:bodyPr>
            <a:normAutofit/>
          </a:bodyPr>
          <a:lstStyle/>
          <a:p>
            <a:r>
              <a:rPr lang="en-US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BGP</a:t>
            </a:r>
          </a:p>
          <a:p>
            <a:pPr lvl="1"/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Border Gateway Protocol: Achieves reachability between Autonomous Systems</a:t>
            </a:r>
          </a:p>
          <a:p>
            <a:pPr lvl="1"/>
            <a:r>
              <a:rPr lang="en-US" altLang="zh-CN" i="0" dirty="0"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KEEPALIVE packets for </a:t>
            </a:r>
            <a:r>
              <a:rPr lang="en-US" altLang="zh-CN" i="0" dirty="0">
                <a:latin typeface="等线" panose="02010600030101010101" pitchFamily="2" charset="-122"/>
                <a:cs typeface="Times New Roman" panose="02020603050405020304" pitchFamily="18" charset="0"/>
              </a:rPr>
              <a:t>detecting network failures and rerouting(60s)</a:t>
            </a:r>
          </a:p>
          <a:p>
            <a:pPr marL="0" indent="0">
              <a:buNone/>
            </a:pPr>
            <a:endParaRPr lang="en-US" altLang="zh-CN" i="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221230" y="4291965"/>
            <a:ext cx="3542030" cy="2161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BGP-Finite-State-Mach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25" y="2072640"/>
            <a:ext cx="4706620" cy="21513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300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80235"/>
            <a:ext cx="5622925" cy="4331970"/>
          </a:xfrm>
        </p:spPr>
        <p:txBody>
          <a:bodyPr>
            <a:normAutofit/>
          </a:bodyPr>
          <a:lstStyle/>
          <a:p>
            <a:r>
              <a:rPr lang="en-US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BFD</a:t>
            </a:r>
          </a:p>
          <a:p>
            <a:pPr lvl="1"/>
            <a:r>
              <a:rPr lang="en-US" altLang="zh-CN" i="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Bidirectional Forwarding Detection</a:t>
            </a:r>
          </a:p>
          <a:p>
            <a:pPr lvl="1"/>
            <a:r>
              <a:rPr lang="en-US" altLang="zh-CN" i="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Implement light-load failure detection, which takes only milliseconds, enhancing reliability.</a:t>
            </a:r>
          </a:p>
          <a:p>
            <a:pPr lvl="1"/>
            <a:r>
              <a:rPr lang="en-US" altLang="zh-CN" i="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Quickly detect a broad range of failures, including interface, data link, and forwarding engine </a:t>
            </a:r>
            <a:r>
              <a:rPr lang="en-US" altLang="zh-CN" i="0" dirty="0">
                <a:latin typeface="等线" panose="02010600030101010101" pitchFamily="2" charset="-122"/>
                <a:cs typeface="Times New Roman" panose="02020603050405020304" pitchFamily="18" charset="0"/>
              </a:rPr>
              <a:t>failure</a:t>
            </a:r>
            <a:r>
              <a:rPr lang="en-US" altLang="zh-CN" i="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 descr="BFD state mach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20" y="2091690"/>
            <a:ext cx="4255770" cy="2674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9445" y="4859655"/>
            <a:ext cx="4546600" cy="1136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507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Related research work: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</a:br>
            <a:r>
              <a:rPr lang="en-US" altLang="zh-CN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+mn-ea"/>
              </a:rPr>
              <a:t>BGP retransmission combined with BFD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016125"/>
            <a:ext cx="5494020" cy="3857625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Chanllenge using BGP</a:t>
            </a:r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Slow convergence time: BGP relies on periodic updates</a:t>
            </a:r>
          </a:p>
          <a:p>
            <a:pPr lvl="1"/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Degradation of network performance and reliability.</a:t>
            </a:r>
          </a:p>
          <a:p>
            <a:pPr marL="530225" lvl="1" indent="0">
              <a:buNone/>
            </a:pPr>
            <a:endParaRPr lang="en-US" altLang="zh-CN" i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 indent="-384175">
              <a:buFont typeface="Franklin Gothic Book" panose="020B0503020102020204" pitchFamily="34" charset="0"/>
              <a:buChar char="■"/>
            </a:pPr>
            <a:r>
              <a:rPr lang="en-US" altLang="zh-CN" sz="1800" i="0" dirty="0"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Advantages of integrating BGP and BFD together</a:t>
            </a:r>
          </a:p>
          <a:p>
            <a:pPr marL="914400" lvl="1" indent="-384175">
              <a:buFont typeface="Franklin Gothic Book" panose="020B0503020102020204" pitchFamily="34" charset="0"/>
              <a:buChar char="–"/>
            </a:pPr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Reduce convergence time by instantly notifying BGP of link failures</a:t>
            </a:r>
          </a:p>
          <a:p>
            <a:pPr marL="914400" lvl="1" indent="-384175">
              <a:buFont typeface="Franklin Gothic Book" panose="020B0503020102020204" pitchFamily="34" charset="0"/>
              <a:buChar char="–"/>
            </a:pPr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BFD provides low overhead, short duration failure detection methods.</a:t>
            </a:r>
          </a:p>
          <a:p>
            <a:pPr marL="384175" lvl="0" indent="-384175">
              <a:buFont typeface="Franklin Gothic Book" panose="020B0503020102020204" pitchFamily="34" charset="0"/>
              <a:buChar char="■"/>
            </a:pPr>
            <a:endParaRPr lang="en-US" altLang="zh-CN" i="0" dirty="0">
              <a:solidFill>
                <a:schemeClr val="tx2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图片 3" descr="BGP fast reroute and B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615" y="2901315"/>
            <a:ext cx="4770120" cy="21075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507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Related research work:</a:t>
            </a:r>
            <a:b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</a:br>
            <a:r>
              <a:rPr lang="en-US" altLang="zh-CN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+mn-ea"/>
              </a:rPr>
              <a:t>Multithread recovery algorithm in BGP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016125"/>
            <a:ext cx="5494020" cy="3857625"/>
          </a:xfrm>
        </p:spPr>
        <p:txBody>
          <a:bodyPr>
            <a:normAutofit lnSpcReduction="10000"/>
          </a:bodyPr>
          <a:lstStyle/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Core idea</a:t>
            </a:r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Assigning the failure recovery process to multiple threads</a:t>
            </a:r>
          </a:p>
          <a:p>
            <a:pPr lvl="1"/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Running in parallel with multiple BGP session threads</a:t>
            </a:r>
          </a:p>
          <a:p>
            <a:pPr lvl="1"/>
            <a:endParaRPr lang="en-US" altLang="zh-CN" i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 indent="-384175">
              <a:buFont typeface="Franklin Gothic Book" panose="020B0503020102020204" pitchFamily="34" charset="0"/>
              <a:buChar char="■"/>
            </a:pPr>
            <a:r>
              <a:rPr lang="en-US" altLang="zh-CN" sz="1800" i="0" dirty="0"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Dynamic Route Generation</a:t>
            </a:r>
          </a:p>
          <a:p>
            <a:pPr marL="914400" lvl="1" indent="-384175">
              <a:buFont typeface="Franklin Gothic Book" panose="020B0503020102020204" pitchFamily="34" charset="0"/>
              <a:buChar char="–"/>
            </a:pPr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Detection</a:t>
            </a:r>
          </a:p>
          <a:p>
            <a:pPr marL="914400" lvl="1" indent="-384175">
              <a:buFont typeface="Franklin Gothic Book" panose="020B0503020102020204" pitchFamily="34" charset="0"/>
              <a:buChar char="–"/>
            </a:pPr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Finding alternative path and verify</a:t>
            </a:r>
          </a:p>
          <a:p>
            <a:pPr marL="914400" lvl="1" indent="-384175">
              <a:buFont typeface="Franklin Gothic Book" panose="020B0503020102020204" pitchFamily="34" charset="0"/>
              <a:buChar char="–"/>
            </a:pPr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Path combination</a:t>
            </a:r>
          </a:p>
          <a:p>
            <a:pPr marL="914400" lvl="1" indent="-384175">
              <a:buFont typeface="Franklin Gothic Book" panose="020B0503020102020204" pitchFamily="34" charset="0"/>
              <a:buChar char="–"/>
            </a:pPr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Handling exception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70165" y="2202180"/>
            <a:ext cx="3623945" cy="3486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507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Related research work: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</a:br>
            <a:r>
              <a:rPr lang="en-US" altLang="zh-CN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+mn-ea"/>
              </a:rPr>
              <a:t>Seamless Bidirectional Forwarding Detection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016125"/>
            <a:ext cx="5494020" cy="3857625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Core ideas</a:t>
            </a:r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Simplified BFD state machine (UP and DOWN states) to shorten session negotiation time</a:t>
            </a:r>
          </a:p>
          <a:p>
            <a:pPr lvl="1"/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Shorter session negotiation time, faster detection than traditional BFD</a:t>
            </a:r>
          </a:p>
          <a:p>
            <a:pPr marL="530225" lvl="1" indent="0">
              <a:buNone/>
            </a:pPr>
            <a:endParaRPr lang="en-US" altLang="zh-CN" i="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 indent="-384175">
              <a:buFont typeface="Franklin Gothic Book" panose="020B0503020102020204" pitchFamily="34" charset="0"/>
              <a:buChar char="■"/>
            </a:pPr>
            <a:r>
              <a:rPr lang="en-US" altLang="zh-CN" sz="1800" i="0" dirty="0"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Working mechanism</a:t>
            </a:r>
          </a:p>
          <a:p>
            <a:pPr marL="914400" lvl="1" indent="-384175">
              <a:buFont typeface="Franklin Gothic Book" panose="020B0503020102020204" pitchFamily="34" charset="0"/>
              <a:buChar char="–"/>
            </a:pPr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Initiator and reflector</a:t>
            </a:r>
          </a:p>
          <a:p>
            <a:pPr marL="914400" lvl="1" indent="-384175">
              <a:buFont typeface="Franklin Gothic Book" panose="020B0503020102020204" pitchFamily="34" charset="0"/>
              <a:buChar char="–"/>
            </a:pPr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Link state detection is required at one end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 descr="SB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935" y="3145790"/>
            <a:ext cx="4569460" cy="1597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507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Related research work:</a:t>
            </a:r>
            <a:b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</a:br>
            <a:r>
              <a:rPr lang="en-US" altLang="zh-CN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  <a:sym typeface="+mn-ea"/>
              </a:rPr>
              <a:t>Comparison between BGP and BFD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016125"/>
            <a:ext cx="9697428" cy="3857625"/>
          </a:xfrm>
        </p:spPr>
        <p:txBody>
          <a:bodyPr>
            <a:normAutofit/>
          </a:bodyPr>
          <a:lstStyle/>
          <a:p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Frequency and response time</a:t>
            </a:r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BGP: second, layer 4</a:t>
            </a:r>
          </a:p>
          <a:p>
            <a:pPr lvl="1"/>
            <a:r>
              <a:rPr lang="en-US" altLang="zh-CN" i="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BFD: millisecond, layer 3</a:t>
            </a:r>
          </a:p>
          <a:p>
            <a:pPr marL="0" lvl="1" indent="-384175">
              <a:buFont typeface="Franklin Gothic Book" panose="020B0503020102020204" pitchFamily="34" charset="0"/>
              <a:buChar char="■"/>
            </a:pPr>
            <a:r>
              <a:rPr lang="en-US" altLang="zh-CN" sz="1800" i="0" dirty="0"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Protocol design:</a:t>
            </a:r>
          </a:p>
          <a:p>
            <a:pPr marL="914400" lvl="3"/>
            <a:r>
              <a:rPr lang="en-US" altLang="zh-CN" i="0" dirty="0"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BGP: Exchange of routing information, and KEEPALIVE messages are only a mechanism used to maintain neighbor relationships.</a:t>
            </a:r>
          </a:p>
          <a:p>
            <a:pPr marL="914400" lvl="3"/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BFD Designed for fast failure detection, can be used in OSPF, BGP and even in hardware</a:t>
            </a:r>
            <a:endParaRPr lang="en-US" altLang="zh-CN" i="0" dirty="0">
              <a:latin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2"/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etwork burden</a:t>
            </a:r>
          </a:p>
          <a:p>
            <a:pPr marL="914400" lvl="3"/>
            <a:r>
              <a:rPr lang="en-US" altLang="zh-CN" i="0" dirty="0"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BGP: Increasing the frequency will clog up the network.</a:t>
            </a:r>
          </a:p>
          <a:p>
            <a:pPr marL="914400" lvl="3"/>
            <a:r>
              <a:rPr lang="en-US" altLang="zh-CN" i="0" dirty="0">
                <a:solidFill>
                  <a:schemeClr val="tx2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BFD: Centralize optimization of the failure detection process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2A7F-01D1-46A0-94B0-0ECB3F59C34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YzZjU3YTcwMGY0MzlmZTBiZTYwMTcxMzJhYzlhM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277</TotalTime>
  <Words>630</Words>
  <Application>Microsoft Office PowerPoint</Application>
  <PresentationFormat>宽屏</PresentationFormat>
  <Paragraphs>118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Franklin Gothic Book</vt:lpstr>
      <vt:lpstr>剪切</vt:lpstr>
      <vt:lpstr>BGP Fast Failure Detection using BFD </vt:lpstr>
      <vt:lpstr>Contents</vt:lpstr>
      <vt:lpstr>Introduction</vt:lpstr>
      <vt:lpstr>Introduction</vt:lpstr>
      <vt:lpstr>Introduction</vt:lpstr>
      <vt:lpstr>Related research work: BGP retransmission combined with BFD</vt:lpstr>
      <vt:lpstr>Related research work: Multithread recovery algorithm in BGP</vt:lpstr>
      <vt:lpstr>Related research work: Seamless Bidirectional Forwarding Detection</vt:lpstr>
      <vt:lpstr>Related research work: Comparison between BGP and BFD</vt:lpstr>
      <vt:lpstr>Platform implementation</vt:lpstr>
      <vt:lpstr>Platform implementation</vt:lpstr>
      <vt:lpstr>BGP implementation between ASes with different IGP protocols</vt:lpstr>
      <vt:lpstr>BGP implementation between ASes with different IGP protocols</vt:lpstr>
      <vt:lpstr>Platform building based on BFD link detection in BGP</vt:lpstr>
      <vt:lpstr>Platform building based on BFD link detection in BGP</vt:lpstr>
      <vt:lpstr>Future outlook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Data Plane Development Kit (DPDK) to build my own UDP protocol stack </dc:title>
  <dc:creator>tang chuhao</dc:creator>
  <cp:lastModifiedBy>tang chuhao</cp:lastModifiedBy>
  <cp:revision>89</cp:revision>
  <dcterms:created xsi:type="dcterms:W3CDTF">2023-03-16T15:11:00Z</dcterms:created>
  <dcterms:modified xsi:type="dcterms:W3CDTF">2024-03-22T13:24:04Z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D978751E87F1434494B5A25221360936_12</vt:lpwstr>
  </property>
  <property fmtid="{D5CDD505-2E9C-101B-9397-08002B2CF9AE}" pid="3" name="KSOProductBuildVer">
    <vt:lpwstr>2052-12.1.0.16120</vt:lpwstr>
  </property>
</Properties>
</file>