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5.xml" ContentType="application/vnd.openxmlformats-officedocument.presentationml.notesSlide+xml"/>
  <Override PartName="/ppt/notesSlides/notesSlide44.xml" ContentType="application/vnd.openxmlformats-officedocument.presentationml.notesSlide+xml"/>
  <Override PartName="/ppt/notesSlides/notesSlide40.xml" ContentType="application/vnd.openxmlformats-officedocument.presentationml.notesSlide+xml"/>
  <Override PartName="/ppt/notesSlides/notesSlide39.xml" ContentType="application/vnd.openxmlformats-officedocument.presentationml.notesSlide+xml"/>
  <Override PartName="/ppt/notesSlides/notesSlide33.xml" ContentType="application/vnd.openxmlformats-officedocument.presentationml.notesSlide+xml"/>
  <Override PartName="/ppt/notesSlides/notesSlide32.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15.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42.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s/slide45.xml" ContentType="application/vnd.openxmlformats-officedocument.presentationml.slide+xml"/>
  <Override PartName="/ppt/slides/slide41.xml" ContentType="application/vnd.openxmlformats-officedocument.presentationml.slide+xml"/>
  <Override PartName="/ppt/notesSlides/notesSlide18.xml" ContentType="application/vnd.openxmlformats-officedocument.presentationml.notesSlide+xml"/>
  <Override PartName="/ppt/slides/slide32.xml" ContentType="application/vnd.openxmlformats-officedocument.presentationml.slide+xml"/>
  <Override PartName="/ppt/slides/slide36.xml" ContentType="application/vnd.openxmlformats-officedocument.presentationml.slide+xml"/>
  <Override PartName="/ppt/slides/slide30.xml" ContentType="application/vnd.openxmlformats-officedocument.presentationml.slide+xml"/>
  <Override PartName="/ppt/notesSlides/notesSlide36.xml" ContentType="application/vnd.openxmlformats-officedocument.presentationml.notesSlide+xml"/>
  <Override PartName="/ppt/slides/slide28.xml" ContentType="application/vnd.openxmlformats-officedocument.presentationml.slide+xml"/>
  <Override PartName="/ppt/slides/slide34.xml" ContentType="application/vnd.openxmlformats-officedocument.presentationml.slide+xml"/>
  <Override PartName="/ppt/notesSlides/notesSlide29.xml" ContentType="application/vnd.openxmlformats-officedocument.presentationml.notesSlide+xml"/>
  <Override PartName="/ppt/slides/slide27.xml" ContentType="application/vnd.openxmlformats-officedocument.presentationml.slide+xml"/>
  <Override PartName="/ppt/slides/slide24.xml" ContentType="application/vnd.openxmlformats-officedocument.presentationml.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slides/slide23.xml" ContentType="application/vnd.openxmlformats-officedocument.presentationml.slide+xml"/>
  <Override PartName="/ppt/notesSlides/notesSlide5.xml" ContentType="application/vnd.openxmlformats-officedocument.presentationml.notes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notesSlides/notesSlide37.xml" ContentType="application/vnd.openxmlformats-officedocument.presentationml.notesSlide+xml"/>
  <Override PartName="/ppt/slides/slide13.xml" ContentType="application/vnd.openxmlformats-officedocument.presentationml.slide+xml"/>
  <Override PartName="/ppt/slides/slide43.xml" ContentType="application/vnd.openxmlformats-officedocument.presentationml.slide+xml"/>
  <Override PartName="/ppt/slides/slide12.xml" ContentType="application/vnd.openxmlformats-officedocument.presentationml.slide+xml"/>
  <Override PartName="/ppt/notesSlides/notesSlide43.xml" ContentType="application/vnd.openxmlformats-officedocument.presentationml.notesSlide+xml"/>
  <Override PartName="/ppt/slides/slide9.xml" ContentType="application/vnd.openxmlformats-officedocument.presentationml.slide+xml"/>
  <Override PartName="/ppt/slides/slide42.xml" ContentType="application/vnd.openxmlformats-officedocument.presentationml.slide+xml"/>
  <Override PartName="/ppt/notesSlides/notesSlide16.xml" ContentType="application/vnd.openxmlformats-officedocument.presentationml.notesSlide+xml"/>
  <Override PartName="/ppt/slides/slide20.xml" ContentType="application/vnd.openxmlformats-officedocument.presentationml.slide+xml"/>
  <Override PartName="/ppt/slides/slide33.xml" ContentType="application/vnd.openxmlformats-officedocument.presentationml.slide+xml"/>
  <Override PartName="/ppt/notesSlides/notesSlide31.xml" ContentType="application/vnd.openxmlformats-officedocument.presentationml.notesSlide+xml"/>
  <Override PartName="/ppt/slides/slide10.xml" ContentType="application/vnd.openxmlformats-officedocument.presentationml.slide+xml"/>
  <Override PartName="/ppt/slides/slide35.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40.xml" ContentType="application/vnd.openxmlformats-officedocument.presentationml.slide+xml"/>
  <Override PartName="/ppt/notesSlides/notesSlide21.xml" ContentType="application/vnd.openxmlformats-officedocument.presentationml.notesSlide+xml"/>
  <Override PartName="/ppt/slides/slide2.xml" ContentType="application/vnd.openxmlformats-officedocument.presentationml.slide+xml"/>
  <Override PartName="/ppt/slides/slide1.xml" ContentType="application/vnd.openxmlformats-officedocument.presentationml.slide+xml"/>
  <Override PartName="/ppt/slideLayouts/slideLayout10.xml" ContentType="application/vnd.openxmlformats-officedocument.presentationml.slideLayout+xml"/>
  <Override PartName="/ppt/slides/slide18.xml" ContentType="application/vnd.openxmlformats-officedocument.presentationml.slide+xml"/>
  <Override PartName="/ppt/slideLayouts/slideLayout4.xml" ContentType="application/vnd.openxmlformats-officedocument.presentationml.slideLayout+xml"/>
  <Override PartName="/ppt/notesSlides/notesSlide41.xml" ContentType="application/vnd.openxmlformats-officedocument.presentationml.notesSlide+xml"/>
  <Override PartName="/ppt/slideLayouts/slideLayout11.xml" ContentType="application/vnd.openxmlformats-officedocument.presentationml.slideLayout+xml"/>
  <Override PartName="/ppt/slides/slide44.xml" ContentType="application/vnd.openxmlformats-officedocument.presentationml.slide+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slideLayouts/slideLayout2.xml" ContentType="application/vnd.openxmlformats-officedocument.presentationml.slideLayout+xml"/>
  <Override PartName="/ppt/slides/slide37.xml" ContentType="application/vnd.openxmlformats-officedocument.presentationml.slide+xml"/>
  <Override PartName="/ppt/notesSlides/notesSlide35.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notesSlides/notesSlide34.xml" ContentType="application/vnd.openxmlformats-officedocument.presentationml.notesSlide+xml"/>
  <Override PartName="/ppt/theme/theme2.xml" ContentType="application/vnd.openxmlformats-officedocument.theme+xml"/>
  <Override PartName="/ppt/notesSlides/notesSlide17.xml" ContentType="application/vnd.openxmlformats-officedocument.presentationml.notesSlide+xml"/>
  <Override PartName="/ppt/slides/slide8.xml" ContentType="application/vnd.openxmlformats-officedocument.presentationml.slide+xml"/>
  <Override PartName="/ppt/slideLayouts/slideLayout6.xml" ContentType="application/vnd.openxmlformats-officedocument.presentationml.slideLayout+xml"/>
  <Override PartName="/ppt/slides/slide22.xml" ContentType="application/vnd.openxmlformats-officedocument.presentationml.slide+xml"/>
  <Override PartName="/docProps/app.xml" ContentType="application/vnd.openxmlformats-officedocument.extended-properties+xml"/>
  <Override PartName="/ppt/slides/slide29.xml" ContentType="application/vnd.openxmlformats-officedocument.presentationml.slide+xml"/>
  <Override PartName="/ppt/slideLayouts/slideLayout5.xml" ContentType="application/vnd.openxmlformats-officedocument.presentationml.slideLayout+xml"/>
  <Override PartName="/ppt/slides/slide4.xml" ContentType="application/vnd.openxmlformats-officedocument.presentationml.slide+xml"/>
  <Override PartName="/ppt/slides/slide21.xml" ContentType="application/vnd.openxmlformats-officedocument.presentationml.slide+xml"/>
  <Override PartName="/docProps/core.xml" ContentType="application/vnd.openxmlformats-package.core-properties+xml"/>
  <Override PartName="/ppt/slides/slide19.xml" ContentType="application/vnd.openxmlformats-officedocument.presentationml.slide+xml"/>
  <Override PartName="/ppt/viewProps.xml" ContentType="application/vnd.openxmlformats-officedocument.presentationml.viewProps+xml"/>
  <Override PartName="/ppt/slides/slide7.xml" ContentType="application/vnd.openxmlformats-officedocument.presentationml.slide+xml"/>
  <Override PartName="/ppt/slides/slide26.xml" ContentType="application/vnd.openxmlformats-officedocument.presentationml.slide+xml"/>
  <Override PartName="/ppt/slides/slide31.xml" ContentType="application/vnd.openxmlformats-officedocument.presentationml.slide+xml"/>
  <Override PartName="/ppt/notesSlides/notesSlide8.xml" ContentType="application/vnd.openxmlformats-officedocument.presentationml.notesSlide+xml"/>
  <Override PartName="/ppt/slides/slide11.xml" ContentType="application/vnd.openxmlformats-officedocument.presentationml.slide+xml"/>
  <Override PartName="/ppt/presProps.xml" ContentType="application/vnd.openxmlformats-officedocument.presentationml.presProps+xml"/>
  <Override PartName="/ppt/slides/slide39.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25.xml" ContentType="application/vnd.openxmlformats-officedocument.presentationml.slide+xml"/>
  <Override PartName="/ppt/notesSlides/notesSlide30.xml" ContentType="application/vnd.openxmlformats-officedocument.presentationml.notesSlide+xml"/>
  <Override PartName="/ppt/notesSlides/notesSlide19.xml" ContentType="application/vnd.openxmlformats-officedocument.presentationml.notesSlide+xml"/>
  <Override PartName="/ppt/presentation.xml" ContentType="application/vnd.openxmlformats-officedocument.presentationml.presentation.main+xml"/>
  <Override PartName="/ppt/tableStyles.xml" ContentType="application/vnd.openxmlformats-officedocument.presentationml.tableStyles+xml"/>
  <Override PartName="/ppt/slides/slide38.xml" ContentType="application/vnd.openxmlformats-officedocument.presentationml.slide+xml"/>
  <Override PartName="/ppt/theme/theme1.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12192000" cy="6858000"/>
  <p:notesSz cx="6858000" cy="9144000"/>
  <p:defaultTextStyle>
    <a:defPPr>
      <a:defRPr lang="nl-NL"/>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notesMaster" Target="notesMasters/notesMaster1.xml"/><Relationship Id="rId50" Type="http://schemas.openxmlformats.org/officeDocument/2006/relationships/presProps" Target="presProps.xml" /><Relationship Id="rId51" Type="http://schemas.openxmlformats.org/officeDocument/2006/relationships/tableStyles" Target="tableStyles.xml" /><Relationship Id="rId52"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640086123" name="Tijdelijke aanduiding voor koptekst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nl-NL"/>
          </a:p>
        </p:txBody>
      </p:sp>
      <p:sp>
        <p:nvSpPr>
          <p:cNvPr id="594210645" name="Datum tijdelijke aanduiding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nl-NL"/>
              <a:t>10/30/2013</a:t>
            </a:fld>
            <a:endParaRPr lang="nl-NL"/>
          </a:p>
        </p:txBody>
      </p:sp>
      <p:sp>
        <p:nvSpPr>
          <p:cNvPr id="1305599672" name="Tijdelijke aanduiding voor diaafbeelding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nl-NL"/>
          </a:p>
        </p:txBody>
      </p:sp>
      <p:sp>
        <p:nvSpPr>
          <p:cNvPr id="184385454" name="Opmerkingen Tijdelijke aanduiding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lang="nl-NL"/>
          </a:p>
        </p:txBody>
      </p:sp>
      <p:sp>
        <p:nvSpPr>
          <p:cNvPr id="1353642904" name="Tijdelijke aanduiding voor voettekst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nl-NL"/>
          </a:p>
        </p:txBody>
      </p:sp>
      <p:sp>
        <p:nvSpPr>
          <p:cNvPr id="1050206346" name="Tijdelijke aanduiding voor dianumm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nl-NL"/>
              <a:t>‹#›</a:t>
            </a:fld>
            <a:endParaRPr lang="nl-NL"/>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5149855" name="Tijdelijke aanduiding voor diaafbeelding 1"/>
          <p:cNvSpPr>
            <a:spLocks noChangeAspect="1" noGrp="1" noRot="1"/>
          </p:cNvSpPr>
          <p:nvPr>
            <p:ph type="sldImg"/>
          </p:nvPr>
        </p:nvSpPr>
        <p:spPr bwMode="auto">
          <a:xfrm>
            <a:off x="685800" y="1143000"/>
            <a:ext cx="5486400" cy="3086100"/>
          </a:xfrm>
        </p:spPr>
      </p:sp>
      <p:sp>
        <p:nvSpPr>
          <p:cNvPr id="1905747505" name="Opmerkingen Tijdelijke aanduiding 2"/>
          <p:cNvSpPr>
            <a:spLocks noGrp="1"/>
          </p:cNvSpPr>
          <p:nvPr>
            <p:ph type="body" idx="1"/>
          </p:nvPr>
        </p:nvSpPr>
        <p:spPr bwMode="auto"/>
        <p:txBody>
          <a:bodyPr/>
          <a:lstStyle/>
          <a:p>
            <a:pPr>
              <a:defRPr/>
            </a:pPr>
            <a:r>
              <a:rPr lang="en-US">
                <a:latin typeface="Arial"/>
                <a:cs typeface="Arial"/>
              </a:rPr>
              <a:t>Goedemorgen, </a:t>
            </a:r>
            <a:endParaRPr lang="en-US">
              <a:latin typeface="Arial"/>
              <a:cs typeface="Arial"/>
            </a:endParaRPr>
          </a:p>
          <a:p>
            <a:pPr>
              <a:defRPr/>
            </a:pPr>
            <a:endParaRPr lang="nl-NL">
              <a:latin typeface="Arial"/>
              <a:cs typeface="Arial"/>
            </a:endParaRPr>
          </a:p>
          <a:p>
            <a:pPr>
              <a:defRPr/>
            </a:pPr>
            <a:r>
              <a:rPr lang="en-US">
                <a:latin typeface="Arial"/>
                <a:cs typeface="Arial"/>
              </a:rPr>
              <a:t>Ik ben Nico Van Steen en ik kom vandaag mijn eindwerk voor de opleiding Data Science voorstellen. Ik ben altijd een fervente film liefhebber geweest , vroeger gebeurde dit via cassette, later dvd en nu uiteraard alle streaming platformen (netflix , disney+ en misschien een opensource variant zoals Jellyfin). </a:t>
            </a:r>
            <a:br>
              <a:rPr lang="en-US">
                <a:latin typeface="Arial"/>
                <a:cs typeface="Arial"/>
              </a:rPr>
            </a:br>
            <a:br>
              <a:rPr lang="en-US">
                <a:latin typeface="Arial"/>
                <a:cs typeface="Arial"/>
              </a:rPr>
            </a:br>
            <a:r>
              <a:rPr lang="en-US">
                <a:latin typeface="Arial"/>
                <a:cs typeface="Arial"/>
              </a:rPr>
              <a:t>De technologie om kijkers naar het scherm te blijven lokken, wekte mijn nieuwsgierigheid. Eén daarvan is de movie recommendations. </a:t>
            </a:r>
            <a:endParaRPr lang="en-US">
              <a:latin typeface="Arial"/>
              <a:cs typeface="Arial"/>
            </a:endParaRPr>
          </a:p>
          <a:p>
            <a:pPr>
              <a:defRPr/>
            </a:pPr>
            <a:endParaRPr lang="nl-NL">
              <a:latin typeface="Arial"/>
              <a:cs typeface="Arial"/>
            </a:endParaRPr>
          </a:p>
          <a:p>
            <a:pPr>
              <a:defRPr/>
            </a:pPr>
            <a:r>
              <a:rPr lang="en-US">
                <a:latin typeface="Arial"/>
                <a:cs typeface="Arial"/>
              </a:rPr>
              <a:t>Ik heb dit onderzocht en wil jullie er graag in meenemen.</a:t>
            </a:r>
            <a:endParaRPr lang="nl-NL">
              <a:latin typeface="Arial"/>
              <a:cs typeface="Arial"/>
            </a:endParaRPr>
          </a:p>
        </p:txBody>
      </p:sp>
      <p:sp>
        <p:nvSpPr>
          <p:cNvPr id="1909292229" name="Tijdelijke aanduiding voor dianummer 3"/>
          <p:cNvSpPr>
            <a:spLocks noGrp="1"/>
          </p:cNvSpPr>
          <p:nvPr>
            <p:ph type="sldNum" sz="quarter" idx="10"/>
          </p:nvPr>
        </p:nvSpPr>
        <p:spPr bwMode="auto"/>
        <p:txBody>
          <a:bodyPr/>
          <a:lstStyle/>
          <a:p>
            <a:pPr>
              <a:defRPr/>
            </a:pPr>
            <a:fld id="{2E6999B8-B6B4-4561-A3CD-BBCDAB9FC9D9}" type="slidenum">
              <a:rPr lang="nl-NL"/>
              <a:t>1</a:t>
            </a:fld>
            <a:endParaRPr lang="nl-NL"/>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88498348" name="Slide Image Placeholder 1"/>
          <p:cNvSpPr>
            <a:spLocks noChangeAspect="1" noGrp="1" noRot="1"/>
          </p:cNvSpPr>
          <p:nvPr>
            <p:ph type="sldImg"/>
          </p:nvPr>
        </p:nvSpPr>
        <p:spPr bwMode="auto"/>
      </p:sp>
      <p:sp>
        <p:nvSpPr>
          <p:cNvPr id="2012742614"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Arial"/>
                <a:ea typeface="Arial"/>
                <a:cs typeface="Arial"/>
              </a:rPr>
              <a:t>Dit zijn gecreeerde hulpfuncties om:</a:t>
            </a:r>
            <a:br>
              <a:rPr lang="en-US" sz="1200" b="0" i="0" u="none" strike="noStrike" cap="none" spc="0">
                <a:solidFill>
                  <a:schemeClr val="tx1"/>
                </a:solidFill>
                <a:latin typeface="Arial"/>
                <a:ea typeface="Arial"/>
                <a:cs typeface="Arial"/>
              </a:rPr>
            </a:br>
            <a:endParaRPr sz="1200">
              <a:latin typeface="Arial"/>
              <a:cs typeface="Arial"/>
            </a:endParaRPr>
          </a:p>
          <a:p>
            <a:pPr marL="327936" indent="-327936">
              <a:buFont typeface="Arial"/>
              <a:buChar char="–"/>
              <a:defRPr/>
            </a:pPr>
            <a:r>
              <a:rPr lang="en-US" sz="1200" b="0" i="0" u="none" strike="noStrike" cap="none" spc="0">
                <a:solidFill>
                  <a:schemeClr val="tx1"/>
                </a:solidFill>
                <a:latin typeface="Arial"/>
                <a:ea typeface="Arial"/>
                <a:cs typeface="Arial"/>
              </a:rPr>
              <a:t>du</a:t>
            </a:r>
            <a:r>
              <a:rPr lang="en-US" sz="1200" b="0" i="0" u="none" strike="noStrike" cap="none" spc="0">
                <a:solidFill>
                  <a:schemeClr val="tx1"/>
                </a:solidFill>
                <a:latin typeface="Arial"/>
                <a:ea typeface="Arial"/>
                <a:cs typeface="Arial"/>
              </a:rPr>
              <a:t>plicate json bestanden te verwijderen</a:t>
            </a:r>
            <a:endParaRPr sz="1200">
              <a:latin typeface="Arial"/>
              <a:cs typeface="Arial"/>
            </a:endParaRPr>
          </a:p>
          <a:p>
            <a:pPr marL="327936" indent="-327936">
              <a:buFont typeface="Arial"/>
              <a:buChar char="–"/>
              <a:defRPr/>
            </a:pPr>
            <a:r>
              <a:rPr lang="en-US" sz="1200" b="0" i="0" u="none" strike="noStrike" cap="none" spc="0">
                <a:solidFill>
                  <a:schemeClr val="tx1"/>
                </a:solidFill>
                <a:latin typeface="Arial"/>
                <a:ea typeface="Arial"/>
                <a:cs typeface="Arial"/>
              </a:rPr>
              <a:t>de effectieve tmdb api call te maken</a:t>
            </a:r>
            <a:endParaRPr sz="1200">
              <a:latin typeface="Arial"/>
              <a:cs typeface="Arial"/>
            </a:endParaRPr>
          </a:p>
          <a:p>
            <a:pPr marL="327936" indent="-327936">
              <a:buFont typeface="Arial"/>
              <a:buChar char="–"/>
              <a:defRPr/>
            </a:pPr>
            <a:r>
              <a:rPr lang="en-US" sz="1200" b="0" i="0" u="none" strike="noStrike" cap="none" spc="0">
                <a:solidFill>
                  <a:schemeClr val="tx1"/>
                </a:solidFill>
                <a:latin typeface="Arial"/>
                <a:ea typeface="Arial"/>
                <a:cs typeface="Arial"/>
              </a:rPr>
              <a:t>nadien alle json bestanden in een vooraf gedefinieerde folder op te slaan.</a:t>
            </a:r>
            <a:endParaRPr sz="1200">
              <a:latin typeface="Arial"/>
              <a:cs typeface="Arial"/>
            </a:endParaRPr>
          </a:p>
          <a:p>
            <a:pPr marL="217793" indent="-217793">
              <a:buFont typeface="Arial"/>
              <a:buChar char="–"/>
              <a:defRPr/>
            </a:pPr>
            <a:r>
              <a:rPr lang="en-US" sz="1200" b="0" i="0" u="none" strike="noStrike" cap="none" spc="0">
                <a:solidFill>
                  <a:schemeClr val="tx1"/>
                </a:solidFill>
                <a:latin typeface="Arial"/>
                <a:ea typeface="Arial"/>
                <a:cs typeface="Arial"/>
              </a:rPr>
              <a:t>  mapping maken tussen tmdb en imdb (sleutel is het imdb ID)</a:t>
            </a:r>
            <a:endParaRPr lang="en-US"/>
          </a:p>
        </p:txBody>
      </p:sp>
      <p:sp>
        <p:nvSpPr>
          <p:cNvPr id="470298719" name="Slide Number Placeholder 3"/>
          <p:cNvSpPr>
            <a:spLocks noGrp="1"/>
          </p:cNvSpPr>
          <p:nvPr>
            <p:ph type="sldNum" sz="quarter" idx="10"/>
          </p:nvPr>
        </p:nvSpPr>
        <p:spPr bwMode="auto"/>
        <p:txBody>
          <a:bodyPr/>
          <a:lstStyle/>
          <a:p>
            <a:pPr>
              <a:defRPr/>
            </a:pPr>
            <a:fld id="{1F4A0D76-3824-D90C-871F-950595DE940E}"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98791486" name="Slide Image Placeholder 1"/>
          <p:cNvSpPr>
            <a:spLocks noChangeAspect="1" noGrp="1" noRot="1"/>
          </p:cNvSpPr>
          <p:nvPr>
            <p:ph type="sldImg"/>
          </p:nvPr>
        </p:nvSpPr>
        <p:spPr bwMode="auto"/>
      </p:sp>
      <p:sp>
        <p:nvSpPr>
          <p:cNvPr id="883430703"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Arial"/>
                <a:ea typeface="Arial"/>
                <a:cs typeface="Arial"/>
              </a:rPr>
              <a:t>Printscreen 1 : alle data van tmdb downloaden op basis van een lijst van imdb id’s.</a:t>
            </a:r>
            <a:endParaRPr sz="1200"/>
          </a:p>
          <a:p>
            <a:pPr>
              <a:defRPr/>
            </a:pPr>
            <a:endParaRPr sz="1200"/>
          </a:p>
          <a:p>
            <a:pPr>
              <a:defRPr/>
            </a:pPr>
            <a:r>
              <a:rPr lang="en-US" sz="1200"/>
              <a:t>Printscreen 2: </a:t>
            </a:r>
            <a:r>
              <a:rPr lang="en-US" sz="1200" b="0" i="0" u="none" strike="noStrike" cap="none" spc="0">
                <a:solidFill>
                  <a:schemeClr val="tx1"/>
                </a:solidFill>
                <a:latin typeface="Arial"/>
                <a:ea typeface="Arial"/>
                <a:cs typeface="Arial"/>
              </a:rPr>
              <a:t>Mapping van deze bestanden van json files en opslaan in een .csv file met alle geldige matches.</a:t>
            </a:r>
            <a:endParaRPr lang="en-US" sz="1200" b="0" i="0" u="none" strike="noStrike" cap="none" spc="0">
              <a:solidFill>
                <a:schemeClr val="tx1"/>
              </a:solidFill>
              <a:latin typeface="Arial"/>
              <a:ea typeface="Arial"/>
              <a:cs typeface="Arial"/>
            </a:endParaRPr>
          </a:p>
          <a:p>
            <a:pPr>
              <a:defRPr/>
            </a:pPr>
            <a:endParaRPr lang="nl-NL" sz="1200" b="0" i="0" u="none" strike="noStrike" cap="none" spc="0">
              <a:solidFill>
                <a:schemeClr val="tx1"/>
              </a:solidFill>
              <a:latin typeface="Times New Roman"/>
              <a:cs typeface="Times New Roman"/>
            </a:endParaRPr>
          </a:p>
          <a:p>
            <a:pPr>
              <a:defRPr/>
            </a:pPr>
            <a:r>
              <a:rPr lang="en-US" sz="1200" b="0" i="0" u="none" strike="noStrike" cap="none" spc="0">
                <a:solidFill>
                  <a:schemeClr val="tx1"/>
                </a:solidFill>
                <a:latin typeface="Arial"/>
                <a:ea typeface="Arial"/>
                <a:cs typeface="Arial"/>
              </a:rPr>
              <a:t>Printscreen 3: Maak een instantie om de load transform uit te voeren.</a:t>
            </a:r>
            <a:endParaRPr lang="en-US" sz="1200" b="0" i="0" u="none" strike="noStrike" cap="none" spc="0">
              <a:solidFill>
                <a:schemeClr val="tx1"/>
              </a:solidFill>
              <a:latin typeface="Times New Roman"/>
              <a:cs typeface="Times New Roman"/>
            </a:endParaRPr>
          </a:p>
          <a:p>
            <a:pPr>
              <a:defRPr/>
            </a:pPr>
            <a:endParaRPr lang="nl-NL" sz="1200" b="0" i="0" u="none" strike="noStrike" cap="none" spc="0">
              <a:solidFill>
                <a:schemeClr val="tx1"/>
              </a:solidFill>
              <a:latin typeface="Times New Roman"/>
              <a:cs typeface="Times New Roman"/>
            </a:endParaRPr>
          </a:p>
          <a:p>
            <a:pPr>
              <a:defRPr/>
            </a:pPr>
            <a:r>
              <a:rPr lang="en-US" sz="1200" b="0" i="0" u="none" strike="noStrike" cap="none" spc="0">
                <a:solidFill>
                  <a:schemeClr val="tx1"/>
                </a:solidFill>
                <a:latin typeface="Arial"/>
                <a:ea typeface="Arial"/>
                <a:cs typeface="Arial"/>
              </a:rPr>
              <a:t>Samengevat:</a:t>
            </a:r>
            <a:endParaRPr lang="nl-NL" sz="1200" b="0" i="0" u="none" strike="noStrike" cap="none" spc="0">
              <a:solidFill>
                <a:schemeClr val="tx1"/>
              </a:solidFill>
              <a:latin typeface="Times New Roman"/>
              <a:cs typeface="Times New Roman"/>
            </a:endParaRPr>
          </a:p>
          <a:p>
            <a:pPr>
              <a:defRPr/>
            </a:pPr>
            <a:r>
              <a:rPr lang="en-US" sz="1200" b="0" i="0" u="none" strike="noStrike" cap="none" spc="0">
                <a:solidFill>
                  <a:schemeClr val="tx1"/>
                </a:solidFill>
                <a:latin typeface="Arial"/>
                <a:ea typeface="Arial"/>
                <a:cs typeface="Arial"/>
              </a:rPr>
              <a:t>Ik extraheer de data van tmdb en omdb om die nadien op te slaan en te mappen aan de oorspronkelijke imdb  data file. Meer sprecifiek aan de imdb ID.</a:t>
            </a:r>
            <a:endParaRPr lang="nl-NL" sz="1200" b="0" i="0" u="none" strike="noStrike" cap="none" spc="0">
              <a:solidFill>
                <a:schemeClr val="tx1"/>
              </a:solidFill>
              <a:latin typeface="Times New Roman"/>
              <a:cs typeface="Times New Roman"/>
            </a:endParaRPr>
          </a:p>
          <a:p>
            <a:pPr>
              <a:defRPr/>
            </a:pPr>
            <a:endParaRPr lang="en-US" sz="1200"/>
          </a:p>
          <a:p>
            <a:pPr>
              <a:defRPr/>
            </a:pPr>
            <a:endParaRPr lang="en-US"/>
          </a:p>
          <a:p>
            <a:pPr>
              <a:defRPr/>
            </a:pPr>
            <a:endParaRPr lang="en-US"/>
          </a:p>
          <a:p>
            <a:pPr>
              <a:defRPr/>
            </a:pPr>
            <a:endParaRPr lang="en-US"/>
          </a:p>
          <a:p>
            <a:pPr>
              <a:defRPr/>
            </a:pPr>
            <a:endParaRPr lang="en-US"/>
          </a:p>
          <a:p>
            <a:pPr>
              <a:defRPr/>
            </a:pPr>
            <a:endParaRPr/>
          </a:p>
          <a:p>
            <a:pPr>
              <a:defRPr/>
            </a:pPr>
            <a:endParaRPr/>
          </a:p>
        </p:txBody>
      </p:sp>
      <p:sp>
        <p:nvSpPr>
          <p:cNvPr id="1670918826" name="Slide Number Placeholder 3"/>
          <p:cNvSpPr>
            <a:spLocks noGrp="1"/>
          </p:cNvSpPr>
          <p:nvPr>
            <p:ph type="sldNum" sz="quarter" idx="10"/>
          </p:nvPr>
        </p:nvSpPr>
        <p:spPr bwMode="auto"/>
        <p:txBody>
          <a:bodyPr/>
          <a:lstStyle/>
          <a:p>
            <a:pPr>
              <a:defRPr/>
            </a:pPr>
            <a:fld id="{B3543033-8DFA-12CD-4627-F74B5088BBE5}"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4129792" name="Slide Image Placeholder 1"/>
          <p:cNvSpPr>
            <a:spLocks noChangeAspect="1" noGrp="1" noRot="1"/>
          </p:cNvSpPr>
          <p:nvPr>
            <p:ph type="sldImg"/>
          </p:nvPr>
        </p:nvSpPr>
        <p:spPr bwMode="auto"/>
      </p:sp>
      <p:sp>
        <p:nvSpPr>
          <p:cNvPr id="1671094536" name="Notes Placeholder 2"/>
          <p:cNvSpPr>
            <a:spLocks noGrp="1"/>
          </p:cNvSpPr>
          <p:nvPr>
            <p:ph type="body" idx="1"/>
          </p:nvPr>
        </p:nvSpPr>
        <p:spPr bwMode="auto"/>
        <p:txBody>
          <a:bodyPr/>
          <a:lstStyle/>
          <a:p>
            <a:pPr>
              <a:defRPr/>
            </a:pPr>
            <a:r>
              <a:rPr lang="en-US"/>
              <a:t>Een volgende notebook is om de data van Movielens binnen te halen.</a:t>
            </a:r>
            <a:endParaRPr/>
          </a:p>
        </p:txBody>
      </p:sp>
      <p:sp>
        <p:nvSpPr>
          <p:cNvPr id="146042188" name="Slide Number Placeholder 3"/>
          <p:cNvSpPr>
            <a:spLocks noGrp="1"/>
          </p:cNvSpPr>
          <p:nvPr>
            <p:ph type="sldNum" sz="quarter" idx="10"/>
          </p:nvPr>
        </p:nvSpPr>
        <p:spPr bwMode="auto"/>
        <p:txBody>
          <a:bodyPr/>
          <a:lstStyle/>
          <a:p>
            <a:pPr>
              <a:defRPr/>
            </a:pPr>
            <a:fld id="{718A1DEA-C768-CD84-720B-504BFB5704EF}"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0875201" name="Slide Image Placeholder 1"/>
          <p:cNvSpPr>
            <a:spLocks noChangeAspect="1" noGrp="1" noRot="1"/>
          </p:cNvSpPr>
          <p:nvPr>
            <p:ph type="sldImg"/>
          </p:nvPr>
        </p:nvSpPr>
        <p:spPr bwMode="auto"/>
      </p:sp>
      <p:sp>
        <p:nvSpPr>
          <p:cNvPr id="1337690239" name="Notes Placeholder 2"/>
          <p:cNvSpPr>
            <a:spLocks noGrp="1"/>
          </p:cNvSpPr>
          <p:nvPr>
            <p:ph type="body" idx="1"/>
          </p:nvPr>
        </p:nvSpPr>
        <p:spPr bwMode="auto"/>
        <p:txBody>
          <a:bodyPr/>
          <a:lstStyle/>
          <a:p>
            <a:pPr>
              <a:defRPr/>
            </a:pPr>
            <a:r>
              <a:rPr lang="en-US" sz="1400" b="0" i="0" u="none" strike="noStrike" cap="none" spc="0">
                <a:solidFill>
                  <a:schemeClr val="tx1"/>
                </a:solidFill>
                <a:latin typeface="Arial"/>
                <a:ea typeface="Arial"/>
                <a:cs typeface="Arial"/>
              </a:rPr>
              <a:t>Data van Movielens is via Kaggle website </a:t>
            </a:r>
            <a:r>
              <a:rPr lang="en-US" sz="1400" b="0" i="0" u="none" strike="noStrike" cap="none" spc="0">
                <a:solidFill>
                  <a:schemeClr val="tx1"/>
                </a:solidFill>
                <a:latin typeface="Arial"/>
                <a:ea typeface="Arial"/>
                <a:cs typeface="Arial"/>
              </a:rPr>
              <a:t>verkregen. </a:t>
            </a:r>
            <a:br>
              <a:rPr lang="en-US" sz="1400" b="0" i="0" u="none" strike="noStrike" cap="none" spc="0">
                <a:solidFill>
                  <a:schemeClr val="tx1"/>
                </a:solidFill>
                <a:latin typeface="Arial"/>
                <a:ea typeface="Arial"/>
                <a:cs typeface="Arial"/>
              </a:rPr>
            </a:br>
            <a:r>
              <a:rPr lang="en-US" sz="1400" b="0" i="0" u="none" strike="noStrike" cap="none" spc="0">
                <a:solidFill>
                  <a:schemeClr val="tx1"/>
                </a:solidFill>
                <a:latin typeface="Arial"/>
                <a:ea typeface="Arial"/>
                <a:cs typeface="Arial"/>
              </a:rPr>
              <a:t>Deze geeft volgende info over </a:t>
            </a:r>
            <a:r>
              <a:rPr lang="en-US" sz="1400" b="0" i="0" u="none" strike="noStrike" cap="none" spc="0">
                <a:solidFill>
                  <a:schemeClr val="tx1"/>
                </a:solidFill>
                <a:latin typeface="Arial"/>
                <a:ea typeface="Arial"/>
                <a:cs typeface="Arial"/>
              </a:rPr>
              <a:t>anonieme gebruikers id’s met de bijhorende ratings voor elke individuele film. </a:t>
            </a:r>
            <a:br>
              <a:rPr lang="en-US" sz="1400" b="0" i="0" u="none" strike="noStrike" cap="none" spc="0">
                <a:solidFill>
                  <a:schemeClr val="tx1"/>
                </a:solidFill>
                <a:latin typeface="Arial"/>
                <a:ea typeface="Arial"/>
                <a:cs typeface="Arial"/>
              </a:rPr>
            </a:br>
            <a:br>
              <a:rPr lang="en-US" sz="1400" b="0" i="0" u="none" strike="noStrike" cap="none" spc="0">
                <a:solidFill>
                  <a:schemeClr val="tx1"/>
                </a:solidFill>
                <a:latin typeface="Arial"/>
                <a:ea typeface="Arial"/>
                <a:cs typeface="Arial"/>
              </a:rPr>
            </a:br>
            <a:r>
              <a:rPr lang="en-US" sz="1400" b="0" i="0" u="none" strike="noStrike" cap="none" spc="0">
                <a:solidFill>
                  <a:schemeClr val="tx1"/>
                </a:solidFill>
                <a:latin typeface="Arial"/>
                <a:ea typeface="Arial"/>
                <a:cs typeface="Arial"/>
              </a:rPr>
              <a:t>De notebook heeft altijd volgende flow:</a:t>
            </a:r>
            <a:endParaRPr sz="1400">
              <a:latin typeface="Arial"/>
              <a:cs typeface="Arial"/>
            </a:endParaRPr>
          </a:p>
          <a:p>
            <a:pPr marL="283878" indent="-283878">
              <a:buAutoNum type="arabicParenR"/>
              <a:defRPr/>
            </a:pPr>
            <a:r>
              <a:rPr lang="en-US" sz="1400" b="0" i="0" u="none" strike="noStrike" cap="none" spc="0">
                <a:solidFill>
                  <a:schemeClr val="tx1"/>
                </a:solidFill>
                <a:latin typeface="Arial"/>
                <a:ea typeface="Arial"/>
                <a:cs typeface="Arial"/>
              </a:rPr>
              <a:t>Doelmap aanmaken</a:t>
            </a:r>
            <a:endParaRPr sz="1400">
              <a:latin typeface="Arial"/>
              <a:cs typeface="Arial"/>
            </a:endParaRPr>
          </a:p>
          <a:p>
            <a:pPr marL="283878" indent="-283878">
              <a:buAutoNum type="arabicParenR"/>
              <a:defRPr/>
            </a:pPr>
            <a:r>
              <a:rPr lang="en-US" sz="1400" b="0" i="0" u="none" strike="noStrike" cap="none" spc="0">
                <a:solidFill>
                  <a:schemeClr val="tx1"/>
                </a:solidFill>
                <a:latin typeface="Arial"/>
                <a:ea typeface="Arial"/>
                <a:cs typeface="Arial"/>
              </a:rPr>
              <a:t>Kagge API aanmaken voor command line</a:t>
            </a:r>
            <a:endParaRPr sz="1400">
              <a:latin typeface="Arial"/>
              <a:cs typeface="Arial"/>
            </a:endParaRPr>
          </a:p>
          <a:p>
            <a:pPr>
              <a:defRPr/>
            </a:pPr>
            <a:r>
              <a:rPr lang="en-US" sz="1400" b="0" i="0" u="none" strike="noStrike" cap="none" spc="0">
                <a:solidFill>
                  <a:schemeClr val="tx1"/>
                </a:solidFill>
                <a:latin typeface="Arial"/>
                <a:ea typeface="Arial"/>
                <a:cs typeface="Arial"/>
              </a:rPr>
              <a:t>3)   Movielens 20M dataset downloaden en unzippen en zip na het uitpakken verwijderen.</a:t>
            </a:r>
            <a:endParaRPr/>
          </a:p>
        </p:txBody>
      </p:sp>
      <p:sp>
        <p:nvSpPr>
          <p:cNvPr id="548675652" name="Slide Number Placeholder 3"/>
          <p:cNvSpPr>
            <a:spLocks noGrp="1"/>
          </p:cNvSpPr>
          <p:nvPr>
            <p:ph type="sldNum" sz="quarter" idx="10"/>
          </p:nvPr>
        </p:nvSpPr>
        <p:spPr bwMode="auto"/>
        <p:txBody>
          <a:bodyPr/>
          <a:lstStyle/>
          <a:p>
            <a:pPr>
              <a:defRPr/>
            </a:pPr>
            <a:fld id="{FA7A8EDC-9A42-F9CE-5D2B-64092E3B36D7}"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3870226" name="Slide Image Placeholder 1"/>
          <p:cNvSpPr>
            <a:spLocks noChangeAspect="1" noGrp="1" noRot="1"/>
          </p:cNvSpPr>
          <p:nvPr>
            <p:ph type="sldImg"/>
          </p:nvPr>
        </p:nvSpPr>
        <p:spPr bwMode="auto"/>
      </p:sp>
      <p:sp>
        <p:nvSpPr>
          <p:cNvPr id="917233430" name="Notes Placeholder 2"/>
          <p:cNvSpPr>
            <a:spLocks noGrp="1"/>
          </p:cNvSpPr>
          <p:nvPr>
            <p:ph type="body" idx="1"/>
          </p:nvPr>
        </p:nvSpPr>
        <p:spPr bwMode="auto"/>
        <p:txBody>
          <a:bodyPr/>
          <a:lstStyle/>
          <a:p>
            <a:pPr>
              <a:defRPr/>
            </a:pPr>
            <a:r>
              <a:rPr lang="en-US"/>
              <a:t>Overgaan tot cleaned data met deze notebook Combination of all pipelines</a:t>
            </a:r>
            <a:endParaRPr/>
          </a:p>
        </p:txBody>
      </p:sp>
      <p:sp>
        <p:nvSpPr>
          <p:cNvPr id="644822406" name="Slide Number Placeholder 3"/>
          <p:cNvSpPr>
            <a:spLocks noGrp="1"/>
          </p:cNvSpPr>
          <p:nvPr>
            <p:ph type="sldNum" sz="quarter" idx="10"/>
          </p:nvPr>
        </p:nvSpPr>
        <p:spPr bwMode="auto"/>
        <p:txBody>
          <a:bodyPr/>
          <a:lstStyle/>
          <a:p>
            <a:pPr>
              <a:defRPr/>
            </a:pPr>
            <a:fld id="{46DA1E06-A9CF-6563-1697-2AF0741D49F5}"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00471922" name="Slide Image Placeholder 1"/>
          <p:cNvSpPr>
            <a:spLocks noChangeAspect="1" noGrp="1" noRot="1"/>
          </p:cNvSpPr>
          <p:nvPr>
            <p:ph type="sldImg"/>
          </p:nvPr>
        </p:nvSpPr>
        <p:spPr bwMode="auto"/>
      </p:sp>
      <p:sp>
        <p:nvSpPr>
          <p:cNvPr id="2056333863" name="Notes Placeholder 2"/>
          <p:cNvSpPr>
            <a:spLocks noGrp="1"/>
          </p:cNvSpPr>
          <p:nvPr>
            <p:ph type="body" idx="1"/>
          </p:nvPr>
        </p:nvSpPr>
        <p:spPr bwMode="auto"/>
        <p:txBody>
          <a:bodyPr/>
          <a:lstStyle/>
          <a:p>
            <a:pPr>
              <a:defRPr/>
            </a:pPr>
            <a:r>
              <a:rPr lang="en-US" sz="1400" b="0" i="0" u="none" strike="noStrike" cap="none" spc="0">
                <a:solidFill>
                  <a:schemeClr val="tx1"/>
                </a:solidFill>
                <a:latin typeface="Arial"/>
                <a:ea typeface="Arial"/>
                <a:cs typeface="Arial"/>
              </a:rPr>
              <a:t>De opgeslagen .json bestanden van de api call van TMDB en OMDB transformeren naar een samengevoegd en totaal .json bestand. =&gt; all_tmdb_omdb_output_collected.json</a:t>
            </a:r>
            <a:br>
              <a:rPr lang="en-US" sz="1400" b="0" i="0" u="none" strike="noStrike" cap="none" spc="0">
                <a:solidFill>
                  <a:schemeClr val="tx1"/>
                </a:solidFill>
                <a:latin typeface="Arial"/>
                <a:ea typeface="Arial"/>
                <a:cs typeface="Arial"/>
              </a:rPr>
            </a:br>
            <a:br>
              <a:rPr lang="en-US" sz="1400" b="0" i="0" u="none" strike="noStrike" cap="none" spc="0">
                <a:solidFill>
                  <a:schemeClr val="tx1"/>
                </a:solidFill>
                <a:latin typeface="Arial"/>
                <a:ea typeface="Arial"/>
                <a:cs typeface="Arial"/>
              </a:rPr>
            </a:br>
            <a:r>
              <a:rPr lang="en-US" sz="1400" b="0" i="0" u="none" strike="noStrike" cap="none" spc="0">
                <a:solidFill>
                  <a:schemeClr val="tx1"/>
                </a:solidFill>
                <a:latin typeface="Arial"/>
                <a:ea typeface="Arial"/>
                <a:cs typeface="Arial"/>
              </a:rPr>
              <a:t>Als vervolg wordt de definitieve cleaned data gecreeerd door het mergen van </a:t>
            </a:r>
            <a:r>
              <a:rPr lang="en-US" sz="1400" b="0" i="0" u="none" strike="noStrike" cap="none" spc="0">
                <a:solidFill>
                  <a:schemeClr val="tx1"/>
                </a:solidFill>
                <a:latin typeface="Arial"/>
                <a:ea typeface="Arial"/>
                <a:cs typeface="Arial"/>
              </a:rPr>
              <a:t>fact_movies met </a:t>
            </a:r>
            <a:br>
              <a:rPr lang="en-US" sz="1400" b="0" i="0" u="none" strike="noStrike" cap="none" spc="0">
                <a:solidFill>
                  <a:schemeClr val="tx1"/>
                </a:solidFill>
                <a:latin typeface="Arial"/>
                <a:ea typeface="Arial"/>
                <a:cs typeface="Arial"/>
              </a:rPr>
            </a:br>
            <a:r>
              <a:rPr lang="en-US" sz="1400" b="0" i="0" u="none" strike="noStrike" cap="none" spc="0">
                <a:solidFill>
                  <a:schemeClr val="tx1"/>
                </a:solidFill>
                <a:latin typeface="Arial"/>
                <a:ea typeface="Arial"/>
                <a:cs typeface="Arial"/>
              </a:rPr>
              <a:t>DIM_Movie_Titles,</a:t>
            </a:r>
            <a:r>
              <a:rPr lang="en-US" sz="1400" b="0" i="0" u="none" strike="noStrike" cap="none" spc="0">
                <a:solidFill>
                  <a:schemeClr val="tx1"/>
                </a:solidFill>
                <a:latin typeface="Arial"/>
                <a:ea typeface="Arial"/>
                <a:cs typeface="Arial"/>
              </a:rPr>
              <a:t> </a:t>
            </a:r>
            <a:r>
              <a:rPr lang="en-US" sz="1400" b="0" i="0" u="none" strike="noStrike" cap="none" spc="0">
                <a:solidFill>
                  <a:schemeClr val="tx1"/>
                </a:solidFill>
                <a:latin typeface="Arial"/>
                <a:ea typeface="Arial"/>
                <a:cs typeface="Arial"/>
              </a:rPr>
              <a:t>DIM_Movie_cat,</a:t>
            </a:r>
            <a:r>
              <a:rPr lang="en-US" sz="1400" b="0" i="0" u="none" strike="noStrike" cap="none" spc="0">
                <a:solidFill>
                  <a:schemeClr val="tx1"/>
                </a:solidFill>
                <a:latin typeface="Arial"/>
                <a:ea typeface="Arial"/>
                <a:cs typeface="Arial"/>
              </a:rPr>
              <a:t> </a:t>
            </a:r>
            <a:r>
              <a:rPr lang="en-US" sz="1400" b="0" i="0" u="none" strike="noStrike" cap="none" spc="0">
                <a:solidFill>
                  <a:schemeClr val="tx1"/>
                </a:solidFill>
                <a:latin typeface="Arial"/>
                <a:ea typeface="Arial"/>
                <a:cs typeface="Arial"/>
              </a:rPr>
              <a:t>DIM_Movie_Calendar, </a:t>
            </a:r>
            <a:r>
              <a:rPr lang="en-US" sz="1400" b="0" i="0" u="none" strike="noStrike" cap="none" spc="0">
                <a:solidFill>
                  <a:schemeClr val="tx1"/>
                </a:solidFill>
                <a:latin typeface="Arial"/>
                <a:ea typeface="Arial"/>
                <a:cs typeface="Arial"/>
              </a:rPr>
              <a:t>DIM_Movie_Userratings</a:t>
            </a:r>
            <a:endParaRPr sz="1400">
              <a:latin typeface="Arial"/>
              <a:cs typeface="Arial"/>
            </a:endParaRPr>
          </a:p>
        </p:txBody>
      </p:sp>
      <p:sp>
        <p:nvSpPr>
          <p:cNvPr id="1549018429" name="Slide Number Placeholder 3"/>
          <p:cNvSpPr>
            <a:spLocks noGrp="1"/>
          </p:cNvSpPr>
          <p:nvPr>
            <p:ph type="sldNum" sz="quarter" idx="10"/>
          </p:nvPr>
        </p:nvSpPr>
        <p:spPr bwMode="auto"/>
        <p:txBody>
          <a:bodyPr/>
          <a:lstStyle/>
          <a:p>
            <a:pPr>
              <a:defRPr/>
            </a:pPr>
            <a:fld id="{7B6A43B9-EEA5-042B-0744-22CEEFD2D514}"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7839639" name="Slide Image Placeholder 1"/>
          <p:cNvSpPr>
            <a:spLocks noChangeAspect="1" noGrp="1" noRot="1"/>
          </p:cNvSpPr>
          <p:nvPr>
            <p:ph type="sldImg"/>
          </p:nvPr>
        </p:nvSpPr>
        <p:spPr bwMode="auto"/>
      </p:sp>
      <p:sp>
        <p:nvSpPr>
          <p:cNvPr id="808135101" name="Notes Placeholder 2"/>
          <p:cNvSpPr>
            <a:spLocks noGrp="1"/>
          </p:cNvSpPr>
          <p:nvPr>
            <p:ph type="body" idx="1"/>
          </p:nvPr>
        </p:nvSpPr>
        <p:spPr bwMode="auto"/>
        <p:txBody>
          <a:bodyPr/>
          <a:lstStyle/>
          <a:p>
            <a:pPr>
              <a:defRPr/>
            </a:pPr>
            <a:r>
              <a:rPr lang="en-US"/>
              <a:t>De finale dataframes om ML op toe te passen.</a:t>
            </a:r>
            <a:endParaRPr/>
          </a:p>
        </p:txBody>
      </p:sp>
      <p:sp>
        <p:nvSpPr>
          <p:cNvPr id="64908116" name="Slide Number Placeholder 3"/>
          <p:cNvSpPr>
            <a:spLocks noGrp="1"/>
          </p:cNvSpPr>
          <p:nvPr>
            <p:ph type="sldNum" sz="quarter" idx="10"/>
          </p:nvPr>
        </p:nvSpPr>
        <p:spPr bwMode="auto"/>
        <p:txBody>
          <a:bodyPr/>
          <a:lstStyle/>
          <a:p>
            <a:pPr>
              <a:defRPr/>
            </a:pPr>
            <a:fld id="{83D03E3C-BF64-F838-65CC-738B558BD025}"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20176405" name="Slide Image Placeholder 1"/>
          <p:cNvSpPr>
            <a:spLocks noChangeAspect="1" noGrp="1" noRot="1"/>
          </p:cNvSpPr>
          <p:nvPr>
            <p:ph type="sldImg"/>
          </p:nvPr>
        </p:nvSpPr>
        <p:spPr bwMode="auto"/>
      </p:sp>
      <p:sp>
        <p:nvSpPr>
          <p:cNvPr id="2049128507" name="Notes Placeholder 2"/>
          <p:cNvSpPr>
            <a:spLocks noGrp="1"/>
          </p:cNvSpPr>
          <p:nvPr>
            <p:ph type="body" idx="1"/>
          </p:nvPr>
        </p:nvSpPr>
        <p:spPr bwMode="auto"/>
        <p:txBody>
          <a:bodyPr/>
          <a:lstStyle/>
          <a:p>
            <a:pPr>
              <a:defRPr/>
            </a:pPr>
            <a:r>
              <a:rPr lang="en-US"/>
              <a:t>Ik heb de gecleande .csv bestanden aangepast naar drie finale dataframes. Hier zie je op de slide de df finals. Je hebt de 5002 titels met 14 kolommen (budgetten, acteurs, directeurs). Om verdere ml te kunnen doen, staat er een nummer ipv een naam in de kolommen. Ik heb values samengevoegd, weggelaten en herschikt. </a:t>
            </a:r>
            <a:endParaRPr lang="en-US"/>
          </a:p>
          <a:p>
            <a:pPr>
              <a:defRPr/>
            </a:pPr>
            <a:endParaRPr/>
          </a:p>
          <a:p>
            <a:pPr>
              <a:defRPr/>
            </a:pPr>
            <a:r>
              <a:rPr lang="en-US" sz="1200" b="0" i="0" u="none" strike="noStrike" cap="none" spc="0">
                <a:solidFill>
                  <a:schemeClr val="tx1"/>
                </a:solidFill>
                <a:latin typeface="Calibri"/>
                <a:ea typeface="Calibri"/>
                <a:cs typeface="Calibri"/>
              </a:rPr>
              <a:t>cleaned data: </a:t>
            </a:r>
            <a:endParaRPr sz="1200">
              <a:latin typeface="Calibri"/>
              <a:ea typeface="Calibri"/>
              <a:cs typeface="Calibri"/>
            </a:endParaRPr>
          </a:p>
          <a:p>
            <a:pPr>
              <a:defRPr/>
            </a:pPr>
            <a:r>
              <a:rPr lang="en-US" sz="1200" b="0" i="0" u="none" strike="noStrike" cap="none" spc="0">
                <a:solidFill>
                  <a:schemeClr val="tx1"/>
                </a:solidFill>
                <a:latin typeface="Calibri"/>
                <a:ea typeface="Calibri"/>
                <a:cs typeface="Calibri"/>
              </a:rPr>
              <a:t>-dim_movie_user_ratings</a:t>
            </a:r>
            <a:br>
              <a:rPr lang="en-US" sz="1200" b="0" i="0" u="none" strike="noStrike" cap="none" spc="0">
                <a:solidFill>
                  <a:schemeClr val="tx1"/>
                </a:solidFill>
                <a:latin typeface="Calibri"/>
                <a:ea typeface="Calibri"/>
                <a:cs typeface="Calibri"/>
              </a:rPr>
            </a:br>
            <a:r>
              <a:rPr lang="en-US" sz="1200" b="0" i="0" u="none" strike="noStrike" cap="none" spc="0">
                <a:solidFill>
                  <a:schemeClr val="tx1"/>
                </a:solidFill>
                <a:latin typeface="Calibri"/>
                <a:ea typeface="Calibri"/>
                <a:cs typeface="Calibri"/>
              </a:rPr>
              <a:t>-fact_movies</a:t>
            </a:r>
            <a:br>
              <a:rPr lang="en-US" sz="1200" b="0" i="0" u="none" strike="noStrike" cap="none" spc="0">
                <a:solidFill>
                  <a:schemeClr val="tx1"/>
                </a:solidFill>
                <a:latin typeface="Calibri"/>
                <a:ea typeface="Calibri"/>
                <a:cs typeface="Calibri"/>
              </a:rPr>
            </a:br>
            <a:r>
              <a:rPr lang="en-US" sz="1200" b="0" i="0" u="none" strike="noStrike" cap="none" spc="0">
                <a:solidFill>
                  <a:schemeClr val="tx1"/>
                </a:solidFill>
                <a:latin typeface="Calibri"/>
                <a:ea typeface="Calibri"/>
                <a:cs typeface="Calibri"/>
              </a:rPr>
              <a:t>-dim_movie_titles</a:t>
            </a:r>
            <a:br>
              <a:rPr lang="en-US" sz="1200" b="0" i="0" u="none" strike="noStrike" cap="none" spc="0">
                <a:solidFill>
                  <a:schemeClr val="tx1"/>
                </a:solidFill>
                <a:latin typeface="Calibri"/>
                <a:ea typeface="Calibri"/>
                <a:cs typeface="Calibri"/>
              </a:rPr>
            </a:br>
            <a:r>
              <a:rPr lang="en-US" sz="1200" b="0" i="0" u="none" strike="noStrike" cap="none" spc="0">
                <a:solidFill>
                  <a:schemeClr val="tx1"/>
                </a:solidFill>
                <a:latin typeface="Calibri"/>
                <a:ea typeface="Calibri"/>
                <a:cs typeface="Calibri"/>
              </a:rPr>
              <a:t>-dim_movie_calendar</a:t>
            </a:r>
            <a:br>
              <a:rPr lang="en-US" sz="1200" b="0" i="0" u="none" strike="noStrike" cap="none" spc="0">
                <a:solidFill>
                  <a:schemeClr val="tx1"/>
                </a:solidFill>
                <a:latin typeface="Calibri"/>
                <a:ea typeface="Calibri"/>
                <a:cs typeface="Calibri"/>
              </a:rPr>
            </a:br>
            <a:r>
              <a:rPr lang="en-US" sz="1200" b="0" i="0" u="none" strike="noStrike" cap="none" spc="0">
                <a:solidFill>
                  <a:schemeClr val="tx1"/>
                </a:solidFill>
                <a:latin typeface="Calibri"/>
                <a:ea typeface="Calibri"/>
                <a:cs typeface="Calibri"/>
              </a:rPr>
              <a:t>- + bridge_fact_movies_dim_movie_.... files</a:t>
            </a:r>
            <a:br>
              <a:rPr lang="en-US" sz="1200" b="0" i="0" u="none" strike="noStrike" cap="none" spc="0">
                <a:solidFill>
                  <a:schemeClr val="tx1"/>
                </a:solidFill>
                <a:latin typeface="Calibri"/>
                <a:ea typeface="Calibri"/>
                <a:cs typeface="Calibri"/>
              </a:rPr>
            </a:br>
            <a:br>
              <a:rPr lang="en-US" sz="1200" b="0" i="0" u="none" strike="noStrike" cap="none" spc="0">
                <a:solidFill>
                  <a:schemeClr val="tx1"/>
                </a:solidFill>
                <a:latin typeface="Calibri"/>
                <a:ea typeface="Calibri"/>
                <a:cs typeface="Calibri"/>
              </a:rPr>
            </a:br>
            <a:endParaRPr/>
          </a:p>
        </p:txBody>
      </p:sp>
      <p:sp>
        <p:nvSpPr>
          <p:cNvPr id="393935611" name="Slide Number Placeholder 3"/>
          <p:cNvSpPr>
            <a:spLocks noGrp="1"/>
          </p:cNvSpPr>
          <p:nvPr>
            <p:ph type="sldNum" sz="quarter" idx="10"/>
          </p:nvPr>
        </p:nvSpPr>
        <p:spPr bwMode="auto"/>
        <p:txBody>
          <a:bodyPr/>
          <a:lstStyle/>
          <a:p>
            <a:pPr>
              <a:defRPr/>
            </a:pPr>
            <a:fld id="{45F5E26C-51AC-6550-771C-B89A95FB0028}" type="slidenum">
              <a:rPr/>
              <a:t/>
            </a:fld>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94292437" name="Slide Image Placeholder 1"/>
          <p:cNvSpPr>
            <a:spLocks noChangeAspect="1" noGrp="1" noRot="1"/>
          </p:cNvSpPr>
          <p:nvPr>
            <p:ph type="sldImg"/>
          </p:nvPr>
        </p:nvSpPr>
        <p:spPr bwMode="auto"/>
      </p:sp>
      <p:sp>
        <p:nvSpPr>
          <p:cNvPr id="321365701" name="Notes Placeholder 2"/>
          <p:cNvSpPr>
            <a:spLocks noGrp="1"/>
          </p:cNvSpPr>
          <p:nvPr>
            <p:ph type="body" idx="1"/>
          </p:nvPr>
        </p:nvSpPr>
        <p:spPr bwMode="auto"/>
        <p:txBody>
          <a:bodyPr/>
          <a:lstStyle/>
          <a:p>
            <a:pPr>
              <a:defRPr/>
            </a:pPr>
            <a:endParaRPr/>
          </a:p>
        </p:txBody>
      </p:sp>
      <p:sp>
        <p:nvSpPr>
          <p:cNvPr id="1045060170" name="Slide Number Placeholder 3"/>
          <p:cNvSpPr>
            <a:spLocks noGrp="1"/>
          </p:cNvSpPr>
          <p:nvPr>
            <p:ph type="sldNum" sz="quarter" idx="10"/>
          </p:nvPr>
        </p:nvSpPr>
        <p:spPr bwMode="auto"/>
        <p:txBody>
          <a:bodyPr/>
          <a:lstStyle/>
          <a:p>
            <a:pPr>
              <a:defRPr/>
            </a:pPr>
            <a:fld id="{8A7256E3-BEAE-EB94-4EDC-E09D05BD4169}"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88220798" name="Slide Image Placeholder 1"/>
          <p:cNvSpPr>
            <a:spLocks noChangeAspect="1" noGrp="1" noRot="1"/>
          </p:cNvSpPr>
          <p:nvPr>
            <p:ph type="sldImg"/>
          </p:nvPr>
        </p:nvSpPr>
        <p:spPr bwMode="auto"/>
      </p:sp>
      <p:sp>
        <p:nvSpPr>
          <p:cNvPr id="1335872012" name="Notes Placeholder 2"/>
          <p:cNvSpPr>
            <a:spLocks noGrp="1"/>
          </p:cNvSpPr>
          <p:nvPr>
            <p:ph type="body" idx="1"/>
          </p:nvPr>
        </p:nvSpPr>
        <p:spPr bwMode="auto"/>
        <p:txBody>
          <a:bodyPr/>
          <a:lstStyle/>
          <a:p>
            <a:pPr>
              <a:defRPr/>
            </a:pPr>
            <a:endParaRPr/>
          </a:p>
        </p:txBody>
      </p:sp>
      <p:sp>
        <p:nvSpPr>
          <p:cNvPr id="1728147786" name="Slide Number Placeholder 3"/>
          <p:cNvSpPr>
            <a:spLocks noGrp="1"/>
          </p:cNvSpPr>
          <p:nvPr>
            <p:ph type="sldNum" sz="quarter" idx="10"/>
          </p:nvPr>
        </p:nvSpPr>
        <p:spPr bwMode="auto"/>
        <p:txBody>
          <a:bodyPr/>
          <a:lstStyle/>
          <a:p>
            <a:pPr>
              <a:defRPr/>
            </a:pPr>
            <a:fld id="{CEE5443A-B01F-8407-3D90-7D7691AF053C}"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8369146" name="Slide Image Placeholder 1"/>
          <p:cNvSpPr>
            <a:spLocks noChangeAspect="1" noGrp="1" noRot="1"/>
          </p:cNvSpPr>
          <p:nvPr>
            <p:ph type="sldImg"/>
          </p:nvPr>
        </p:nvSpPr>
        <p:spPr bwMode="auto"/>
      </p:sp>
      <p:sp>
        <p:nvSpPr>
          <p:cNvPr id="325776055" name="Notes Placeholder 2"/>
          <p:cNvSpPr>
            <a:spLocks noGrp="1"/>
          </p:cNvSpPr>
          <p:nvPr>
            <p:ph type="body" idx="1"/>
          </p:nvPr>
        </p:nvSpPr>
        <p:spPr bwMode="auto"/>
        <p:txBody>
          <a:bodyPr/>
          <a:lstStyle/>
          <a:p>
            <a:pPr>
              <a:defRPr/>
            </a:pPr>
            <a:r>
              <a:rPr lang="en-US"/>
              <a:t>Er bestaan verschillende soorten recommender systemen die gebruikers helpen bij een moeilijke film keuze. </a:t>
            </a:r>
            <a:endParaRPr lang="en-US"/>
          </a:p>
          <a:p>
            <a:pPr>
              <a:defRPr/>
            </a:pPr>
            <a:endParaRPr/>
          </a:p>
          <a:p>
            <a:pPr>
              <a:defRPr/>
            </a:pPr>
            <a:r>
              <a:rPr lang="en-US"/>
              <a:t>MIjn doel van dit eindwerk, een app bouwen , die nieuwe en bestaande gebruikers een film aanbeveling kan doen. </a:t>
            </a:r>
            <a:endParaRPr lang="en-US"/>
          </a:p>
          <a:p>
            <a:pPr>
              <a:defRPr/>
            </a:pPr>
            <a:endParaRPr lang="en-US"/>
          </a:p>
          <a:p>
            <a:pPr>
              <a:defRPr/>
            </a:pPr>
            <a:r>
              <a:rPr lang="en-US"/>
              <a:t>Ik heb ook een bijkomend onderzoek uitgevoerd om te achterhalen wat een fim nu een echte box office succes maakt? ZIjn het de ster acteurs, de genres, .... ? </a:t>
            </a:r>
            <a:endParaRPr lang="en-US"/>
          </a:p>
          <a:p>
            <a:pPr>
              <a:defRPr/>
            </a:pPr>
            <a:endParaRPr lang="en-US"/>
          </a:p>
          <a:p>
            <a:pPr>
              <a:defRPr/>
            </a:pPr>
            <a:endParaRPr lang="en-US"/>
          </a:p>
          <a:p>
            <a:pPr>
              <a:defRPr/>
            </a:pPr>
            <a:endParaRPr lang="en-US"/>
          </a:p>
        </p:txBody>
      </p:sp>
      <p:sp>
        <p:nvSpPr>
          <p:cNvPr id="608040546" name="Slide Number Placeholder 3"/>
          <p:cNvSpPr>
            <a:spLocks noGrp="1"/>
          </p:cNvSpPr>
          <p:nvPr>
            <p:ph type="sldNum" sz="quarter" idx="10"/>
          </p:nvPr>
        </p:nvSpPr>
        <p:spPr bwMode="auto"/>
        <p:txBody>
          <a:bodyPr/>
          <a:lstStyle/>
          <a:p>
            <a:pPr>
              <a:defRPr/>
            </a:pPr>
            <a:fld id="{7B7DB2F0-EE0D-2AF3-3D95-DDF80CBA64D5}"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01425484" name="Slide Image Placeholder 1"/>
          <p:cNvSpPr>
            <a:spLocks noChangeAspect="1" noGrp="1" noRot="1"/>
          </p:cNvSpPr>
          <p:nvPr>
            <p:ph type="sldImg"/>
          </p:nvPr>
        </p:nvSpPr>
        <p:spPr bwMode="auto"/>
      </p:sp>
      <p:sp>
        <p:nvSpPr>
          <p:cNvPr id="1096797963" name="Notes Placeholder 2"/>
          <p:cNvSpPr>
            <a:spLocks noGrp="1"/>
          </p:cNvSpPr>
          <p:nvPr>
            <p:ph type="body" idx="1"/>
          </p:nvPr>
        </p:nvSpPr>
        <p:spPr bwMode="auto"/>
        <p:txBody>
          <a:bodyPr/>
          <a:lstStyle/>
          <a:p>
            <a:pPr>
              <a:defRPr/>
            </a:pPr>
            <a:endParaRPr/>
          </a:p>
        </p:txBody>
      </p:sp>
      <p:sp>
        <p:nvSpPr>
          <p:cNvPr id="569822312" name="Slide Number Placeholder 3"/>
          <p:cNvSpPr>
            <a:spLocks noGrp="1"/>
          </p:cNvSpPr>
          <p:nvPr>
            <p:ph type="sldNum" sz="quarter" idx="10"/>
          </p:nvPr>
        </p:nvSpPr>
        <p:spPr bwMode="auto"/>
        <p:txBody>
          <a:bodyPr/>
          <a:lstStyle/>
          <a:p>
            <a:pPr>
              <a:defRPr/>
            </a:pPr>
            <a:fld id="{74EA521C-4721-4B25-5744-27E18FBBED00}"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43732386" name="Slide Image Placeholder 1"/>
          <p:cNvSpPr>
            <a:spLocks noChangeAspect="1" noGrp="1" noRot="1"/>
          </p:cNvSpPr>
          <p:nvPr>
            <p:ph type="sldImg"/>
          </p:nvPr>
        </p:nvSpPr>
        <p:spPr bwMode="auto"/>
      </p:sp>
      <p:sp>
        <p:nvSpPr>
          <p:cNvPr id="976517977" name="Notes Placeholder 2"/>
          <p:cNvSpPr>
            <a:spLocks noGrp="1"/>
          </p:cNvSpPr>
          <p:nvPr>
            <p:ph type="body" idx="1"/>
          </p:nvPr>
        </p:nvSpPr>
        <p:spPr bwMode="auto"/>
        <p:txBody>
          <a:bodyPr/>
          <a:lstStyle/>
          <a:p>
            <a:pPr>
              <a:defRPr/>
            </a:pPr>
            <a:endParaRPr/>
          </a:p>
        </p:txBody>
      </p:sp>
      <p:sp>
        <p:nvSpPr>
          <p:cNvPr id="1365124864" name="Slide Number Placeholder 3"/>
          <p:cNvSpPr>
            <a:spLocks noGrp="1"/>
          </p:cNvSpPr>
          <p:nvPr>
            <p:ph type="sldNum" sz="quarter" idx="10"/>
          </p:nvPr>
        </p:nvSpPr>
        <p:spPr bwMode="auto"/>
        <p:txBody>
          <a:bodyPr/>
          <a:lstStyle/>
          <a:p>
            <a:pPr>
              <a:defRPr/>
            </a:pPr>
            <a:fld id="{057C4657-4BA5-0B90-BC5A-17BCA1201BD8}"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97759446" name="Slide Image Placeholder 1"/>
          <p:cNvSpPr>
            <a:spLocks noChangeAspect="1" noGrp="1" noRot="1"/>
          </p:cNvSpPr>
          <p:nvPr>
            <p:ph type="sldImg"/>
          </p:nvPr>
        </p:nvSpPr>
        <p:spPr bwMode="auto"/>
      </p:sp>
      <p:sp>
        <p:nvSpPr>
          <p:cNvPr id="1923042469" name="Notes Placeholder 2"/>
          <p:cNvSpPr>
            <a:spLocks noGrp="1"/>
          </p:cNvSpPr>
          <p:nvPr>
            <p:ph type="body" idx="1"/>
          </p:nvPr>
        </p:nvSpPr>
        <p:spPr bwMode="auto"/>
        <p:txBody>
          <a:bodyPr/>
          <a:lstStyle/>
          <a:p>
            <a:pPr>
              <a:defRPr/>
            </a:pPr>
            <a:endParaRPr/>
          </a:p>
        </p:txBody>
      </p:sp>
      <p:sp>
        <p:nvSpPr>
          <p:cNvPr id="1414134594" name="Slide Number Placeholder 3"/>
          <p:cNvSpPr>
            <a:spLocks noGrp="1"/>
          </p:cNvSpPr>
          <p:nvPr>
            <p:ph type="sldNum" sz="quarter" idx="10"/>
          </p:nvPr>
        </p:nvSpPr>
        <p:spPr bwMode="auto"/>
        <p:txBody>
          <a:bodyPr/>
          <a:lstStyle/>
          <a:p>
            <a:pPr>
              <a:defRPr/>
            </a:pPr>
            <a:fld id="{AB9D8E1E-F065-308A-2FA3-5BE6C7844254}"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3129804" name="Slide Image Placeholder 1"/>
          <p:cNvSpPr>
            <a:spLocks noChangeAspect="1" noGrp="1" noRot="1"/>
          </p:cNvSpPr>
          <p:nvPr>
            <p:ph type="sldImg"/>
          </p:nvPr>
        </p:nvSpPr>
        <p:spPr bwMode="auto"/>
      </p:sp>
      <p:sp>
        <p:nvSpPr>
          <p:cNvPr id="2046416095" name="Notes Placeholder 2"/>
          <p:cNvSpPr>
            <a:spLocks noGrp="1"/>
          </p:cNvSpPr>
          <p:nvPr>
            <p:ph type="body" idx="1"/>
          </p:nvPr>
        </p:nvSpPr>
        <p:spPr bwMode="auto"/>
        <p:txBody>
          <a:bodyPr/>
          <a:lstStyle/>
          <a:p>
            <a:pPr>
              <a:defRPr/>
            </a:pPr>
            <a:r>
              <a:rPr lang="en-US"/>
              <a:t>De bedoeling is om ID based metadata om te zetten naar leesbare string features . Dit gebeurt door 1 kolom aan te maken namelijk [‘Combined features’]</a:t>
            </a:r>
            <a:endParaRPr lang="en-US"/>
          </a:p>
          <a:p>
            <a:pPr>
              <a:defRPr/>
            </a:pPr>
            <a:r>
              <a:rPr lang="en-US"/>
              <a:t>Een voorbeeld van een combined features =[“Tom Hanks l Meg Ryan l Nora E l Gary F”]</a:t>
            </a:r>
            <a:endParaRPr lang="en-US"/>
          </a:p>
        </p:txBody>
      </p:sp>
      <p:sp>
        <p:nvSpPr>
          <p:cNvPr id="110429724" name="Slide Number Placeholder 3"/>
          <p:cNvSpPr>
            <a:spLocks noGrp="1"/>
          </p:cNvSpPr>
          <p:nvPr>
            <p:ph type="sldNum" sz="quarter" idx="10"/>
          </p:nvPr>
        </p:nvSpPr>
        <p:spPr bwMode="auto"/>
        <p:txBody>
          <a:bodyPr/>
          <a:lstStyle/>
          <a:p>
            <a:pPr>
              <a:defRPr/>
            </a:pPr>
            <a:fld id="{95C5F1FA-9694-5B03-7029-A86644F74232}"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7810091" name="Slide Image Placeholder 1"/>
          <p:cNvSpPr>
            <a:spLocks noChangeAspect="1" noGrp="1" noRot="1"/>
          </p:cNvSpPr>
          <p:nvPr>
            <p:ph type="sldImg"/>
          </p:nvPr>
        </p:nvSpPr>
        <p:spPr bwMode="auto"/>
      </p:sp>
      <p:sp>
        <p:nvSpPr>
          <p:cNvPr id="451223462" name="Notes Placeholder 2"/>
          <p:cNvSpPr>
            <a:spLocks noGrp="1"/>
          </p:cNvSpPr>
          <p:nvPr>
            <p:ph type="body" idx="1"/>
          </p:nvPr>
        </p:nvSpPr>
        <p:spPr bwMode="auto"/>
        <p:txBody>
          <a:bodyPr/>
          <a:lstStyle/>
          <a:p>
            <a:pPr>
              <a:defRPr/>
            </a:pPr>
            <a:r>
              <a:rPr sz="1200" b="1" i="0" u="none">
                <a:solidFill>
                  <a:srgbClr val="000000"/>
                </a:solidFill>
                <a:latin typeface="Arial"/>
                <a:ea typeface="Arial"/>
                <a:cs typeface="Arial"/>
              </a:rPr>
              <a:t>TF-IDF</a:t>
            </a:r>
            <a:r>
              <a:rPr sz="1200" b="0" i="0" u="none">
                <a:solidFill>
                  <a:srgbClr val="000000"/>
                </a:solidFill>
                <a:latin typeface="Arial"/>
                <a:ea typeface="Arial"/>
                <a:cs typeface="Arial"/>
              </a:rPr>
              <a:t> </a:t>
            </a:r>
            <a:r>
              <a:rPr lang="en-US" sz="1200" b="0" i="0" u="none">
                <a:solidFill>
                  <a:srgbClr val="000000"/>
                </a:solidFill>
                <a:latin typeface="Arial"/>
                <a:ea typeface="Arial"/>
                <a:cs typeface="Arial"/>
              </a:rPr>
              <a:t>= </a:t>
            </a:r>
            <a:r>
              <a:rPr sz="1200" b="1" i="0" u="none">
                <a:solidFill>
                  <a:srgbClr val="000000"/>
                </a:solidFill>
                <a:latin typeface="Arial"/>
                <a:ea typeface="Arial"/>
                <a:cs typeface="Arial"/>
              </a:rPr>
              <a:t>Term Frequency – Inverse Document Frequency</a:t>
            </a:r>
            <a:r>
              <a:rPr sz="1200" b="0" i="0" u="none">
                <a:solidFill>
                  <a:srgbClr val="000000"/>
                </a:solidFill>
                <a:latin typeface="Arial"/>
                <a:ea typeface="Arial"/>
                <a:cs typeface="Arial"/>
              </a:rPr>
              <a:t>.</a:t>
            </a:r>
            <a:br>
              <a:rPr sz="1200" b="0" i="0" u="none">
                <a:solidFill>
                  <a:srgbClr val="000000"/>
                </a:solidFill>
                <a:latin typeface="Arial"/>
                <a:ea typeface="Arial"/>
                <a:cs typeface="Arial"/>
              </a:rPr>
            </a:br>
            <a:r>
              <a:rPr lang="en-US" sz="1200" b="0" i="0" u="none">
                <a:solidFill>
                  <a:srgbClr val="000000"/>
                </a:solidFill>
                <a:latin typeface="Arial"/>
                <a:ea typeface="Arial"/>
                <a:cs typeface="Arial"/>
              </a:rPr>
              <a:t>Het is een manier om informatie uit een dataframe te halen. Het vertelt ons eigenlijk hoe belangrijk een woord is binnen een dataframe. In feite worden er gewichten toegekend aan woorden. </a:t>
            </a:r>
            <a:endParaRPr lang="en-US" sz="1200" b="0" i="0" u="none">
              <a:solidFill>
                <a:srgbClr val="000000"/>
              </a:solidFill>
              <a:latin typeface="Arial"/>
              <a:ea typeface="Arial"/>
              <a:cs typeface="Arial"/>
            </a:endParaRPr>
          </a:p>
          <a:p>
            <a:pPr>
              <a:defRPr/>
            </a:pPr>
            <a:endParaRPr sz="1200" b="0" i="0" u="none">
              <a:solidFill>
                <a:srgbClr val="000000"/>
              </a:solidFill>
              <a:latin typeface="Arial"/>
              <a:ea typeface="Arial"/>
              <a:cs typeface="Arial"/>
            </a:endParaRPr>
          </a:p>
          <a:p>
            <a:pPr>
              <a:defRPr/>
            </a:pPr>
            <a:r>
              <a:rPr sz="1400" b="1" i="0" u="none">
                <a:solidFill>
                  <a:srgbClr val="000000"/>
                </a:solidFill>
                <a:latin typeface="Arial"/>
                <a:ea typeface="Arial"/>
                <a:cs typeface="Arial"/>
              </a:rPr>
              <a:t>	 </a:t>
            </a:r>
            <a:r>
              <a:rPr sz="1400" b="1" i="0" u="none">
                <a:solidFill>
                  <a:srgbClr val="000000"/>
                </a:solidFill>
                <a:latin typeface="Arial"/>
                <a:ea typeface="Arial"/>
                <a:cs typeface="Arial"/>
              </a:rPr>
              <a:t>TF – Term Frequency</a:t>
            </a:r>
            <a:endParaRPr>
              <a:latin typeface="Arial"/>
              <a:ea typeface="Arial"/>
              <a:cs typeface="Arial"/>
            </a:endParaRPr>
          </a:p>
          <a:p>
            <a:pPr>
              <a:defRPr/>
            </a:pPr>
            <a:r>
              <a:rPr>
                <a:latin typeface="Arial"/>
                <a:cs typeface="Arial"/>
              </a:rPr>
              <a:t>	</a:t>
            </a:r>
            <a:r>
              <a:rPr lang="nl-NL" sz="1200" b="0" i="0" u="none" strike="noStrike" cap="none" spc="0">
                <a:solidFill>
                  <a:srgbClr val="000000"/>
                </a:solidFill>
                <a:latin typeface="Arial"/>
                <a:ea typeface="Arial"/>
                <a:cs typeface="Arial"/>
              </a:rPr>
              <a:t>Dit geeft aan </a:t>
            </a:r>
            <a:r>
              <a:rPr lang="nl-NL" sz="1200" b="1" i="0" u="none" strike="noStrike" cap="none" spc="0">
                <a:solidFill>
                  <a:srgbClr val="000000"/>
                </a:solidFill>
                <a:latin typeface="Arial"/>
                <a:ea typeface="Arial"/>
                <a:cs typeface="Arial"/>
              </a:rPr>
              <a:t>hoe vaak een bepaald woord voorkomt in een </a:t>
            </a:r>
            <a:r>
              <a:rPr lang="en-US" sz="1200" b="1" i="0" u="none" strike="noStrike" cap="none" spc="0">
                <a:solidFill>
                  <a:srgbClr val="000000"/>
                </a:solidFill>
                <a:latin typeface="Arial"/>
                <a:ea typeface="Arial"/>
                <a:cs typeface="Arial"/>
              </a:rPr>
              <a:t>dataframe</a:t>
            </a:r>
            <a:r>
              <a:rPr lang="nl-NL" sz="1200" b="0" i="0" u="none" strike="noStrike" cap="none" spc="0">
                <a:solidFill>
                  <a:srgbClr val="000000"/>
                </a:solidFill>
                <a:latin typeface="Arial"/>
                <a:ea typeface="Arial"/>
                <a:cs typeface="Arial"/>
              </a:rPr>
              <a:t>.</a:t>
            </a:r>
            <a:endParaRPr sz="1200">
              <a:latin typeface="Arial"/>
              <a:cs typeface="Arial"/>
            </a:endParaRPr>
          </a:p>
          <a:p>
            <a:pPr>
              <a:defRPr/>
            </a:pPr>
            <a:r>
              <a:rPr lang="nl-NL" sz="1200" b="0" i="0" u="none" strike="noStrike" cap="none" spc="0">
                <a:solidFill>
                  <a:srgbClr val="000000"/>
                </a:solidFill>
                <a:latin typeface="Arial"/>
                <a:ea typeface="Arial"/>
                <a:cs typeface="Arial"/>
              </a:rPr>
              <a:t>	Bijvoorbeeld:</a:t>
            </a:r>
            <a:endParaRPr sz="1200">
              <a:latin typeface="Arial"/>
              <a:cs typeface="Arial"/>
            </a:endParaRPr>
          </a:p>
          <a:p>
            <a:pPr>
              <a:defRPr/>
            </a:pPr>
            <a:r>
              <a:rPr lang="nl-NL" sz="1200" b="0" i="0" u="none" strike="noStrike" cap="none" spc="0">
                <a:solidFill>
                  <a:srgbClr val="000000"/>
                </a:solidFill>
                <a:latin typeface="Arial"/>
                <a:ea typeface="Arial"/>
                <a:cs typeface="Arial"/>
              </a:rPr>
              <a:t>	"Hoe vaak komt de naam </a:t>
            </a:r>
            <a:r>
              <a:rPr lang="nl-NL" sz="1200" b="0" i="1" u="none" strike="noStrike" cap="none" spc="0">
                <a:solidFill>
                  <a:srgbClr val="000000"/>
                </a:solidFill>
                <a:latin typeface="Arial"/>
                <a:ea typeface="Arial"/>
                <a:cs typeface="Arial"/>
              </a:rPr>
              <a:t>Will Smith</a:t>
            </a:r>
            <a:r>
              <a:rPr lang="nl-NL" sz="1200" b="0" i="0" u="none" strike="noStrike" cap="none" spc="0">
                <a:solidFill>
                  <a:srgbClr val="000000"/>
                </a:solidFill>
                <a:latin typeface="Arial"/>
                <a:ea typeface="Arial"/>
                <a:cs typeface="Arial"/>
              </a:rPr>
              <a:t> voor in </a:t>
            </a:r>
            <a:r>
              <a:rPr lang="en-US" sz="1200" b="0" i="0" u="none" strike="noStrike" cap="none" spc="0">
                <a:solidFill>
                  <a:srgbClr val="000000"/>
                </a:solidFill>
                <a:latin typeface="Arial"/>
                <a:ea typeface="Arial"/>
                <a:cs typeface="Arial"/>
              </a:rPr>
              <a:t>de kolom acteur</a:t>
            </a:r>
            <a:r>
              <a:rPr lang="nl-NL" sz="1200" b="0" i="0" u="none" strike="noStrike" cap="none" spc="0">
                <a:solidFill>
                  <a:srgbClr val="000000"/>
                </a:solidFill>
                <a:latin typeface="Arial"/>
                <a:ea typeface="Arial"/>
                <a:cs typeface="Arial"/>
              </a:rPr>
              <a:t>?"</a:t>
            </a:r>
            <a:endParaRPr sz="1200">
              <a:latin typeface="Arial"/>
              <a:cs typeface="Arial"/>
            </a:endParaRPr>
          </a:p>
          <a:p>
            <a:pPr>
              <a:defRPr/>
            </a:pPr>
            <a:r>
              <a:rPr lang="nl-NL" sz="1200" b="0" i="0" u="none" strike="noStrike" cap="none" spc="0">
                <a:solidFill>
                  <a:srgbClr val="000000"/>
                </a:solidFill>
                <a:latin typeface="Arial"/>
                <a:ea typeface="Arial"/>
                <a:cs typeface="Arial"/>
              </a:rPr>
              <a:t>	Als </a:t>
            </a:r>
            <a:r>
              <a:rPr lang="nl-NL" sz="1200" b="0" i="1" u="none" strike="noStrike" cap="none" spc="0">
                <a:solidFill>
                  <a:srgbClr val="000000"/>
                </a:solidFill>
                <a:latin typeface="Arial"/>
                <a:ea typeface="Arial"/>
                <a:cs typeface="Arial"/>
              </a:rPr>
              <a:t>Will Smith</a:t>
            </a:r>
            <a:r>
              <a:rPr lang="nl-NL" sz="1200" b="0" i="0" u="none" strike="noStrike" cap="none" spc="0">
                <a:solidFill>
                  <a:srgbClr val="000000"/>
                </a:solidFill>
                <a:latin typeface="Arial"/>
                <a:ea typeface="Arial"/>
                <a:cs typeface="Arial"/>
              </a:rPr>
              <a:t> vaak voorkomt </a:t>
            </a:r>
            <a:r>
              <a:rPr lang="en-US" sz="1200" b="0" i="0" u="none" strike="noStrike" cap="none" spc="0">
                <a:solidFill>
                  <a:srgbClr val="000000"/>
                </a:solidFill>
                <a:latin typeface="Arial"/>
                <a:ea typeface="Arial"/>
                <a:cs typeface="Arial"/>
              </a:rPr>
              <a:t>,</a:t>
            </a:r>
            <a:r>
              <a:rPr lang="nl-NL" sz="1200" b="0" i="0" u="none" strike="noStrike" cap="none" spc="0">
                <a:solidFill>
                  <a:srgbClr val="000000"/>
                </a:solidFill>
                <a:latin typeface="Arial"/>
                <a:ea typeface="Arial"/>
                <a:cs typeface="Arial"/>
              </a:rPr>
              <a:t> krijgt dat woord (of die naam) een </a:t>
            </a:r>
            <a:r>
              <a:rPr lang="nl-NL" sz="1200" b="1" i="0" u="none" strike="noStrike" cap="none" spc="0">
                <a:solidFill>
                  <a:srgbClr val="000000"/>
                </a:solidFill>
                <a:latin typeface="Arial"/>
                <a:ea typeface="Arial"/>
                <a:cs typeface="Arial"/>
              </a:rPr>
              <a:t>hoger TF-gewicht</a:t>
            </a:r>
            <a:r>
              <a:rPr lang="nl-NL" sz="1200" b="0" i="0" u="none" strike="noStrike" cap="none" spc="0">
                <a:solidFill>
                  <a:srgbClr val="000000"/>
                </a:solidFill>
                <a:latin typeface="Arial"/>
                <a:ea typeface="Arial"/>
                <a:cs typeface="Arial"/>
              </a:rPr>
              <a:t> voor dat </a:t>
            </a:r>
            <a:r>
              <a:rPr lang="en-US" sz="1200" b="0" i="0" u="none" strike="noStrike" cap="none" spc="0">
                <a:solidFill>
                  <a:srgbClr val="000000"/>
                </a:solidFill>
                <a:latin typeface="Arial"/>
                <a:ea typeface="Arial"/>
                <a:cs typeface="Arial"/>
              </a:rPr>
              <a:t>dataframe</a:t>
            </a:r>
            <a:r>
              <a:rPr lang="nl-NL" sz="1200" b="0" i="0" u="none" strike="noStrike" cap="none" spc="0">
                <a:solidFill>
                  <a:srgbClr val="000000"/>
                </a:solidFill>
                <a:latin typeface="Arial"/>
                <a:ea typeface="Arial"/>
                <a:cs typeface="Arial"/>
              </a:rPr>
              <a:t>.</a:t>
            </a:r>
            <a:endParaRPr>
              <a:latin typeface="Arial"/>
              <a:cs typeface="Arial"/>
            </a:endParaRPr>
          </a:p>
          <a:p>
            <a:pPr>
              <a:defRPr/>
            </a:pPr>
            <a:endParaRPr>
              <a:latin typeface="Arial"/>
              <a:cs typeface="Arial"/>
            </a:endParaRPr>
          </a:p>
          <a:p>
            <a:pPr>
              <a:defRPr/>
            </a:pPr>
            <a:r>
              <a:rPr sz="1400" b="1" i="0" u="none">
                <a:solidFill>
                  <a:srgbClr val="000000"/>
                </a:solidFill>
                <a:latin typeface="Arial"/>
                <a:ea typeface="Arial"/>
                <a:cs typeface="Arial"/>
              </a:rPr>
              <a:t>	 </a:t>
            </a:r>
            <a:r>
              <a:rPr sz="1400" b="1" i="0" u="none">
                <a:solidFill>
                  <a:srgbClr val="000000"/>
                </a:solidFill>
                <a:latin typeface="Arial"/>
                <a:ea typeface="Arial"/>
                <a:cs typeface="Arial"/>
              </a:rPr>
              <a:t>IDF – Inverse Document Frequency</a:t>
            </a:r>
            <a:endParaRPr>
              <a:latin typeface="Arial"/>
              <a:cs typeface="Arial"/>
            </a:endParaRPr>
          </a:p>
          <a:p>
            <a:pPr>
              <a:defRPr/>
            </a:pPr>
            <a:r>
              <a:rPr sz="1200" b="0" i="0" u="none">
                <a:solidFill>
                  <a:srgbClr val="000000"/>
                </a:solidFill>
                <a:latin typeface="Arial"/>
                <a:ea typeface="Arial"/>
                <a:cs typeface="Arial"/>
              </a:rPr>
              <a:t>	Dit kijkt naar </a:t>
            </a:r>
            <a:r>
              <a:rPr sz="1200" b="1" i="0" u="none">
                <a:solidFill>
                  <a:srgbClr val="000000"/>
                </a:solidFill>
                <a:latin typeface="Arial"/>
                <a:ea typeface="Arial"/>
                <a:cs typeface="Arial"/>
              </a:rPr>
              <a:t>hoe </a:t>
            </a:r>
            <a:r>
              <a:rPr lang="en-US" sz="1200" b="1" i="0" u="none">
                <a:solidFill>
                  <a:srgbClr val="000000"/>
                </a:solidFill>
                <a:latin typeface="Arial"/>
                <a:ea typeface="Arial"/>
                <a:cs typeface="Arial"/>
              </a:rPr>
              <a:t>uniek </a:t>
            </a:r>
            <a:r>
              <a:rPr sz="1200" b="1" i="0" u="none">
                <a:solidFill>
                  <a:srgbClr val="000000"/>
                </a:solidFill>
                <a:latin typeface="Arial"/>
                <a:ea typeface="Arial"/>
                <a:cs typeface="Arial"/>
              </a:rPr>
              <a:t>een woord is over </a:t>
            </a:r>
            <a:r>
              <a:rPr lang="en-US" sz="1200" b="1" i="0" u="none">
                <a:solidFill>
                  <a:srgbClr val="000000"/>
                </a:solidFill>
                <a:latin typeface="Arial"/>
                <a:ea typeface="Arial"/>
                <a:cs typeface="Arial"/>
              </a:rPr>
              <a:t>het dataframe</a:t>
            </a:r>
            <a:r>
              <a:rPr sz="1200" b="0" i="0" u="none">
                <a:solidFill>
                  <a:srgbClr val="000000"/>
                </a:solidFill>
                <a:latin typeface="Arial"/>
                <a:ea typeface="Arial"/>
                <a:cs typeface="Arial"/>
              </a:rPr>
              <a:t>.</a:t>
            </a:r>
            <a:endParaRPr>
              <a:latin typeface="Arial"/>
              <a:cs typeface="Arial"/>
            </a:endParaRPr>
          </a:p>
          <a:p>
            <a:pPr>
              <a:defRPr/>
            </a:pPr>
            <a:r>
              <a:rPr sz="1200" b="0" i="0" u="none">
                <a:solidFill>
                  <a:srgbClr val="000000"/>
                </a:solidFill>
                <a:latin typeface="Arial"/>
                <a:ea typeface="Arial"/>
                <a:cs typeface="Arial"/>
              </a:rPr>
              <a:t>	Bijvoorbeeld:</a:t>
            </a:r>
            <a:endParaRPr>
              <a:latin typeface="Arial"/>
              <a:cs typeface="Arial"/>
            </a:endParaRPr>
          </a:p>
          <a:p>
            <a:pPr>
              <a:defRPr/>
            </a:pPr>
            <a:r>
              <a:rPr sz="1200" b="0" i="1" u="none">
                <a:solidFill>
                  <a:srgbClr val="000000"/>
                </a:solidFill>
                <a:latin typeface="Arial"/>
                <a:ea typeface="Arial"/>
                <a:cs typeface="Arial"/>
              </a:rPr>
              <a:t>	Will Smith</a:t>
            </a:r>
            <a:r>
              <a:rPr sz="1200" b="0" i="0" u="none">
                <a:solidFill>
                  <a:srgbClr val="000000"/>
                </a:solidFill>
                <a:latin typeface="Arial"/>
                <a:ea typeface="Arial"/>
                <a:cs typeface="Arial"/>
              </a:rPr>
              <a:t> komt voor in héél veel films → dan is zijn </a:t>
            </a:r>
            <a:r>
              <a:rPr sz="1200" b="1" i="0" u="none">
                <a:solidFill>
                  <a:srgbClr val="000000"/>
                </a:solidFill>
                <a:latin typeface="Arial"/>
                <a:ea typeface="Arial"/>
                <a:cs typeface="Arial"/>
              </a:rPr>
              <a:t>IDF laag</a:t>
            </a:r>
            <a:r>
              <a:rPr sz="1200" b="0" i="0" u="none">
                <a:solidFill>
                  <a:srgbClr val="000000"/>
                </a:solidFill>
                <a:latin typeface="Arial"/>
                <a:ea typeface="Arial"/>
                <a:cs typeface="Arial"/>
              </a:rPr>
              <a:t>, want het is geen uniek kenmerk.</a:t>
            </a:r>
            <a:endParaRPr>
              <a:latin typeface="Arial"/>
              <a:cs typeface="Arial"/>
            </a:endParaRPr>
          </a:p>
          <a:p>
            <a:pPr>
              <a:defRPr/>
            </a:pPr>
            <a:r>
              <a:rPr sz="1200" b="0" i="1" u="none">
                <a:solidFill>
                  <a:srgbClr val="000000"/>
                </a:solidFill>
                <a:latin typeface="Arial"/>
                <a:ea typeface="Arial"/>
                <a:cs typeface="Arial"/>
              </a:rPr>
              <a:t>	Michael Bay</a:t>
            </a:r>
            <a:r>
              <a:rPr sz="1200" b="0" i="0" u="none">
                <a:solidFill>
                  <a:srgbClr val="000000"/>
                </a:solidFill>
                <a:latin typeface="Arial"/>
                <a:ea typeface="Arial"/>
                <a:cs typeface="Arial"/>
              </a:rPr>
              <a:t> komt maar in één film voor → dan is de </a:t>
            </a:r>
            <a:r>
              <a:rPr sz="1200" b="1" i="0" u="none">
                <a:solidFill>
                  <a:srgbClr val="000000"/>
                </a:solidFill>
                <a:latin typeface="Arial"/>
                <a:ea typeface="Arial"/>
                <a:cs typeface="Arial"/>
              </a:rPr>
              <a:t>IDF hoog</a:t>
            </a:r>
            <a:r>
              <a:rPr sz="1200" b="0" i="0" u="none">
                <a:solidFill>
                  <a:srgbClr val="000000"/>
                </a:solidFill>
                <a:latin typeface="Arial"/>
                <a:ea typeface="Arial"/>
                <a:cs typeface="Arial"/>
              </a:rPr>
              <a:t>, want het is wél een onderscheidend kenmerk.</a:t>
            </a:r>
            <a:endParaRPr>
              <a:latin typeface="Arial"/>
              <a:cs typeface="Arial"/>
            </a:endParaRPr>
          </a:p>
          <a:p>
            <a:pPr>
              <a:defRPr/>
            </a:pPr>
            <a:r>
              <a:rPr sz="1200" b="0" i="0" u="none">
                <a:solidFill>
                  <a:srgbClr val="000000"/>
                </a:solidFill>
                <a:latin typeface="Arial"/>
                <a:ea typeface="Arial"/>
                <a:cs typeface="Arial"/>
              </a:rPr>
              <a:t>	Dus hoe </a:t>
            </a:r>
            <a:r>
              <a:rPr sz="1200" b="1" i="0" u="none">
                <a:solidFill>
                  <a:srgbClr val="000000"/>
                </a:solidFill>
                <a:latin typeface="Arial"/>
                <a:ea typeface="Arial"/>
                <a:cs typeface="Arial"/>
              </a:rPr>
              <a:t>minder vaak een woord voorkomt in alle documenten</a:t>
            </a:r>
            <a:r>
              <a:rPr sz="1200" b="0" i="0" u="none">
                <a:solidFill>
                  <a:srgbClr val="000000"/>
                </a:solidFill>
                <a:latin typeface="Arial"/>
                <a:ea typeface="Arial"/>
                <a:cs typeface="Arial"/>
              </a:rPr>
              <a:t>, hoe </a:t>
            </a:r>
            <a:r>
              <a:rPr sz="1200" b="1" i="0" u="none">
                <a:solidFill>
                  <a:srgbClr val="000000"/>
                </a:solidFill>
                <a:latin typeface="Arial"/>
                <a:ea typeface="Arial"/>
                <a:cs typeface="Arial"/>
              </a:rPr>
              <a:t>hoger de IDF-waarde</a:t>
            </a:r>
            <a:r>
              <a:rPr sz="1200" b="0" i="0" u="none">
                <a:solidFill>
                  <a:srgbClr val="000000"/>
                </a:solidFill>
                <a:latin typeface="Arial"/>
                <a:ea typeface="Arial"/>
                <a:cs typeface="Arial"/>
              </a:rPr>
              <a:t>, en dus hoe </a:t>
            </a:r>
            <a:r>
              <a:rPr sz="1200" b="1" i="0" u="none">
                <a:solidFill>
                  <a:srgbClr val="000000"/>
                </a:solidFill>
                <a:latin typeface="Arial"/>
                <a:ea typeface="Arial"/>
                <a:cs typeface="Arial"/>
              </a:rPr>
              <a:t>uniek</a:t>
            </a:r>
            <a:r>
              <a:rPr sz="1200" b="0" i="0" u="none">
                <a:solidFill>
                  <a:srgbClr val="000000"/>
                </a:solidFill>
                <a:latin typeface="Arial"/>
                <a:ea typeface="Arial"/>
                <a:cs typeface="Arial"/>
              </a:rPr>
              <a:t> dat woord is.</a:t>
            </a:r>
            <a:endParaRPr>
              <a:latin typeface="Arial"/>
              <a:ea typeface="Arial"/>
              <a:cs typeface="Arial"/>
            </a:endParaRPr>
          </a:p>
          <a:p>
            <a:pPr>
              <a:defRPr/>
            </a:pPr>
            <a:endParaRPr>
              <a:latin typeface="Arial"/>
              <a:cs typeface="Arial"/>
            </a:endParaRPr>
          </a:p>
          <a:p>
            <a:pPr>
              <a:defRPr/>
            </a:pPr>
            <a:r>
              <a:rPr sz="1400" b="1" i="0" u="none">
                <a:solidFill>
                  <a:srgbClr val="000000"/>
                </a:solidFill>
                <a:latin typeface="Arial"/>
                <a:ea typeface="Arial"/>
                <a:cs typeface="Arial"/>
              </a:rPr>
              <a:t>	</a:t>
            </a:r>
            <a:endParaRPr>
              <a:latin typeface="Arial"/>
              <a:cs typeface="Arial"/>
            </a:endParaRPr>
          </a:p>
          <a:p>
            <a:pPr>
              <a:defRPr/>
            </a:pPr>
            <a:endParaRPr>
              <a:latin typeface="Arial"/>
              <a:cs typeface="Arial"/>
            </a:endParaRPr>
          </a:p>
          <a:p>
            <a:pPr>
              <a:defRPr/>
            </a:pPr>
            <a:r>
              <a:rPr sz="1400" b="1" i="0" u="none">
                <a:solidFill>
                  <a:srgbClr val="000000"/>
                </a:solidFill>
                <a:latin typeface="Arial"/>
                <a:ea typeface="Arial"/>
                <a:cs typeface="Arial"/>
              </a:rPr>
              <a:t>Waarom is dit nuttig?</a:t>
            </a:r>
            <a:endParaRPr>
              <a:latin typeface="Arial"/>
              <a:cs typeface="Arial"/>
            </a:endParaRPr>
          </a:p>
          <a:p>
            <a:pPr>
              <a:defRPr/>
            </a:pPr>
            <a:r>
              <a:rPr sz="1200" b="0" i="0" u="none">
                <a:solidFill>
                  <a:srgbClr val="000000"/>
                </a:solidFill>
                <a:latin typeface="Arial"/>
                <a:ea typeface="Arial"/>
                <a:cs typeface="Arial"/>
              </a:rPr>
              <a:t>Als we films met elkaar willen vergelijken op basis van</a:t>
            </a:r>
            <a:r>
              <a:rPr lang="en-US" sz="1200" b="0" i="0" u="none">
                <a:solidFill>
                  <a:srgbClr val="000000"/>
                </a:solidFill>
                <a:latin typeface="Arial"/>
                <a:ea typeface="Arial"/>
                <a:cs typeface="Arial"/>
              </a:rPr>
              <a:t> </a:t>
            </a:r>
            <a:r>
              <a:rPr sz="1200" b="0" i="0" u="none">
                <a:solidFill>
                  <a:srgbClr val="000000"/>
                </a:solidFill>
                <a:latin typeface="Arial"/>
                <a:ea typeface="Arial"/>
                <a:cs typeface="Arial"/>
              </a:rPr>
              <a:t>acteurs, genres, enz., helpt TF-IDF ons om </a:t>
            </a:r>
            <a:r>
              <a:rPr sz="1200" b="1" i="0" u="none">
                <a:solidFill>
                  <a:srgbClr val="000000"/>
                </a:solidFill>
                <a:latin typeface="Arial"/>
                <a:ea typeface="Arial"/>
                <a:cs typeface="Arial"/>
              </a:rPr>
              <a:t>de meest onderscheidende elementen</a:t>
            </a:r>
            <a:r>
              <a:rPr sz="1200" b="0" i="0" u="none">
                <a:solidFill>
                  <a:srgbClr val="000000"/>
                </a:solidFill>
                <a:latin typeface="Arial"/>
                <a:ea typeface="Arial"/>
                <a:cs typeface="Arial"/>
              </a:rPr>
              <a:t> van een film te vinden.</a:t>
            </a:r>
            <a:endParaRPr>
              <a:latin typeface="Arial"/>
              <a:cs typeface="Arial"/>
            </a:endParaRPr>
          </a:p>
          <a:p>
            <a:pPr>
              <a:defRPr/>
            </a:pPr>
            <a:endParaRPr>
              <a:latin typeface="Arial"/>
              <a:ea typeface="Arial"/>
              <a:cs typeface="Arial"/>
            </a:endParaRPr>
          </a:p>
          <a:p>
            <a:pPr>
              <a:defRPr/>
            </a:pPr>
            <a:endParaRPr>
              <a:latin typeface="Arial"/>
              <a:cs typeface="Arial"/>
            </a:endParaRPr>
          </a:p>
          <a:p>
            <a:pPr>
              <a:defRPr/>
            </a:pPr>
            <a:r>
              <a:rPr lang="en-US" sz="1400" b="1" i="0" u="none">
                <a:solidFill>
                  <a:srgbClr val="000000"/>
                </a:solidFill>
                <a:latin typeface="Arial"/>
                <a:ea typeface="Arial"/>
                <a:cs typeface="Arial"/>
              </a:rPr>
              <a:t>S</a:t>
            </a:r>
            <a:r>
              <a:rPr sz="1400" b="1" i="0" u="none">
                <a:solidFill>
                  <a:srgbClr val="000000"/>
                </a:solidFill>
                <a:latin typeface="Arial"/>
                <a:ea typeface="Arial"/>
                <a:cs typeface="Arial"/>
              </a:rPr>
              <a:t>amengevat:</a:t>
            </a:r>
            <a:endParaRPr sz="1400" b="1" i="0" u="none">
              <a:solidFill>
                <a:srgbClr val="000000"/>
              </a:solidFill>
              <a:latin typeface="Arial"/>
              <a:ea typeface="Arial"/>
              <a:cs typeface="Arial"/>
            </a:endParaRPr>
          </a:p>
          <a:p>
            <a:pPr>
              <a:defRPr/>
            </a:pPr>
            <a:r>
              <a:rPr lang="en-US" sz="1400" b="1" i="0" u="none">
                <a:solidFill>
                  <a:srgbClr val="000000"/>
                </a:solidFill>
                <a:latin typeface="Arial"/>
                <a:ea typeface="Arial"/>
                <a:cs typeface="Arial"/>
              </a:rPr>
              <a:t>TF-IDF kan ons vertellen welke woorden echt belangrijk zijn in het dataframe, net door te kijken hoe vaak te terugkomen en hoe uniek ze zijn.</a:t>
            </a:r>
            <a:endParaRPr>
              <a:latin typeface="Arial"/>
              <a:cs typeface="Arial"/>
            </a:endParaRPr>
          </a:p>
          <a:p>
            <a:pPr>
              <a:defRPr/>
            </a:pPr>
            <a:br>
              <a:rPr sz="1200" b="0" i="0" u="none">
                <a:solidFill>
                  <a:srgbClr val="000000"/>
                </a:solidFill>
                <a:latin typeface="Arial"/>
                <a:ea typeface="Arial"/>
                <a:cs typeface="Arial"/>
              </a:rPr>
            </a:br>
            <a:br>
              <a:rPr sz="1200" b="0" i="0" u="none">
                <a:solidFill>
                  <a:srgbClr val="000000"/>
                </a:solidFill>
                <a:latin typeface="Arial"/>
                <a:ea typeface="Arial"/>
                <a:cs typeface="Arial"/>
              </a:rPr>
            </a:br>
            <a:br>
              <a:rPr sz="1200" b="0" i="0" u="none">
                <a:solidFill>
                  <a:srgbClr val="000000"/>
                </a:solidFill>
                <a:latin typeface="Arial"/>
                <a:ea typeface="Arial"/>
                <a:cs typeface="Arial"/>
              </a:rPr>
            </a:br>
            <a:br>
              <a:rPr sz="1200" b="0" i="0" u="none">
                <a:solidFill>
                  <a:srgbClr val="000000"/>
                </a:solidFill>
                <a:latin typeface="Arial"/>
                <a:ea typeface="Arial"/>
                <a:cs typeface="Arial"/>
              </a:rPr>
            </a:br>
            <a:br>
              <a:rPr sz="1200" b="0" i="0" u="none">
                <a:solidFill>
                  <a:srgbClr val="000000"/>
                </a:solidFill>
                <a:latin typeface="Arial"/>
                <a:ea typeface="Arial"/>
                <a:cs typeface="Arial"/>
              </a:rPr>
            </a:br>
            <a:endParaRPr/>
          </a:p>
        </p:txBody>
      </p:sp>
      <p:sp>
        <p:nvSpPr>
          <p:cNvPr id="211192743" name="Slide Number Placeholder 3"/>
          <p:cNvSpPr>
            <a:spLocks noGrp="1"/>
          </p:cNvSpPr>
          <p:nvPr>
            <p:ph type="sldNum" sz="quarter" idx="10"/>
          </p:nvPr>
        </p:nvSpPr>
        <p:spPr bwMode="auto"/>
        <p:txBody>
          <a:bodyPr/>
          <a:lstStyle/>
          <a:p>
            <a:pPr>
              <a:defRPr/>
            </a:pPr>
            <a:fld id="{541DC6FD-D6B6-EC78-A903-1DAD90CD5643}"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84688535" name="Slide Image Placeholder 1"/>
          <p:cNvSpPr>
            <a:spLocks noChangeAspect="1" noGrp="1" noRot="1"/>
          </p:cNvSpPr>
          <p:nvPr>
            <p:ph type="sldImg"/>
          </p:nvPr>
        </p:nvSpPr>
        <p:spPr bwMode="auto"/>
      </p:sp>
      <p:sp>
        <p:nvSpPr>
          <p:cNvPr id="1092785295" name="Notes Placeholder 2"/>
          <p:cNvSpPr>
            <a:spLocks noGrp="1"/>
          </p:cNvSpPr>
          <p:nvPr>
            <p:ph type="body" idx="1"/>
          </p:nvPr>
        </p:nvSpPr>
        <p:spPr bwMode="auto"/>
        <p:txBody>
          <a:bodyPr/>
          <a:lstStyle/>
          <a:p>
            <a:pPr>
              <a:defRPr/>
            </a:pPr>
            <a:r>
              <a:rPr lang="en-US" sz="1200" b="1" i="0" u="none">
                <a:solidFill>
                  <a:srgbClr val="000000"/>
                </a:solidFill>
                <a:latin typeface="Arial"/>
                <a:ea typeface="Arial"/>
                <a:cs typeface="Arial"/>
              </a:rPr>
              <a:t>C</a:t>
            </a:r>
            <a:r>
              <a:rPr sz="1200" b="1" i="0" u="none">
                <a:solidFill>
                  <a:srgbClr val="000000"/>
                </a:solidFill>
                <a:latin typeface="Arial"/>
                <a:ea typeface="Arial"/>
                <a:cs typeface="Arial"/>
              </a:rPr>
              <a:t>osine Similarity</a:t>
            </a:r>
            <a:r>
              <a:rPr sz="1200" b="0" i="0" u="none">
                <a:solidFill>
                  <a:srgbClr val="000000"/>
                </a:solidFill>
                <a:latin typeface="Arial"/>
                <a:ea typeface="Arial"/>
                <a:cs typeface="Arial"/>
              </a:rPr>
              <a:t> is een techniek die </a:t>
            </a:r>
            <a:r>
              <a:rPr sz="1200" b="1" i="0" u="none">
                <a:solidFill>
                  <a:srgbClr val="000000"/>
                </a:solidFill>
                <a:latin typeface="Arial"/>
                <a:ea typeface="Arial"/>
                <a:cs typeface="Arial"/>
              </a:rPr>
              <a:t>de gelijkenis tussen twee objecten</a:t>
            </a:r>
            <a:r>
              <a:rPr sz="1200" b="0" i="0" u="none">
                <a:solidFill>
                  <a:srgbClr val="000000"/>
                </a:solidFill>
                <a:latin typeface="Arial"/>
                <a:ea typeface="Arial"/>
                <a:cs typeface="Arial"/>
              </a:rPr>
              <a:t> (zoals films) berekent, op basis van hun </a:t>
            </a:r>
            <a:r>
              <a:rPr sz="1200" b="1" i="0" u="none">
                <a:solidFill>
                  <a:srgbClr val="000000"/>
                </a:solidFill>
                <a:latin typeface="Arial"/>
                <a:ea typeface="Arial"/>
                <a:cs typeface="Arial"/>
              </a:rPr>
              <a:t>vectorvoorstelling</a:t>
            </a:r>
            <a:r>
              <a:rPr lang="en-US" sz="1200" b="1" i="0" u="none">
                <a:solidFill>
                  <a:srgbClr val="000000"/>
                </a:solidFill>
                <a:latin typeface="Arial"/>
                <a:ea typeface="Arial"/>
                <a:cs typeface="Arial"/>
              </a:rPr>
              <a:t>.</a:t>
            </a:r>
            <a:endParaRPr>
              <a:latin typeface="Arial"/>
              <a:cs typeface="Arial"/>
            </a:endParaRPr>
          </a:p>
          <a:p>
            <a:pPr>
              <a:defRPr/>
            </a:pPr>
            <a:r>
              <a:rPr sz="1200" b="0" i="0" u="none">
                <a:solidFill>
                  <a:srgbClr val="000000"/>
                </a:solidFill>
                <a:latin typeface="Arial"/>
                <a:ea typeface="Arial"/>
                <a:cs typeface="Arial"/>
              </a:rPr>
              <a:t>In onze context:</a:t>
            </a:r>
            <a:br>
              <a:rPr sz="1200" b="0" i="0" u="none">
                <a:solidFill>
                  <a:srgbClr val="000000"/>
                </a:solidFill>
                <a:latin typeface="Arial"/>
                <a:ea typeface="Arial"/>
                <a:cs typeface="Arial"/>
              </a:rPr>
            </a:br>
            <a:r>
              <a:rPr sz="1200" b="0" i="0" u="none">
                <a:solidFill>
                  <a:srgbClr val="000000"/>
                </a:solidFill>
                <a:latin typeface="Arial"/>
                <a:ea typeface="Arial"/>
                <a:cs typeface="Arial"/>
              </a:rPr>
              <a:t> Elke film wordt weergegeven als een </a:t>
            </a:r>
            <a:r>
              <a:rPr sz="1200" b="1" i="0" u="none">
                <a:solidFill>
                  <a:srgbClr val="000000"/>
                </a:solidFill>
                <a:latin typeface="Arial"/>
                <a:ea typeface="Arial"/>
                <a:cs typeface="Arial"/>
              </a:rPr>
              <a:t>vector</a:t>
            </a:r>
            <a:r>
              <a:rPr sz="1200" b="0" i="0" u="none">
                <a:solidFill>
                  <a:srgbClr val="000000"/>
                </a:solidFill>
                <a:latin typeface="Arial"/>
                <a:ea typeface="Arial"/>
                <a:cs typeface="Arial"/>
              </a:rPr>
              <a:t>, opgebouwd uit </a:t>
            </a:r>
            <a:r>
              <a:rPr sz="1200" b="1" i="0" u="none">
                <a:solidFill>
                  <a:srgbClr val="000000"/>
                </a:solidFill>
                <a:latin typeface="Arial"/>
                <a:ea typeface="Arial"/>
                <a:cs typeface="Arial"/>
              </a:rPr>
              <a:t>TF-IDF-waarden</a:t>
            </a:r>
            <a:r>
              <a:rPr sz="1200" b="0" i="0" u="none">
                <a:solidFill>
                  <a:srgbClr val="000000"/>
                </a:solidFill>
                <a:latin typeface="Arial"/>
                <a:ea typeface="Arial"/>
                <a:cs typeface="Arial"/>
              </a:rPr>
              <a:t> van kenmerken zoals acteurs, genres, regisseurs, enz.</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Hoe werkt het?</a:t>
            </a:r>
            <a:endParaRPr>
              <a:latin typeface="Arial"/>
              <a:cs typeface="Arial"/>
            </a:endParaRPr>
          </a:p>
          <a:p>
            <a:pPr>
              <a:defRPr/>
            </a:pPr>
            <a:r>
              <a:rPr sz="1200" b="0" i="0" u="none">
                <a:solidFill>
                  <a:srgbClr val="000000"/>
                </a:solidFill>
                <a:latin typeface="Arial"/>
                <a:ea typeface="Arial"/>
                <a:cs typeface="Arial"/>
              </a:rPr>
              <a:t>Je kunt elke film zien als een </a:t>
            </a:r>
            <a:r>
              <a:rPr sz="1200" b="1" i="0" u="none">
                <a:solidFill>
                  <a:srgbClr val="000000"/>
                </a:solidFill>
                <a:latin typeface="Arial"/>
                <a:ea typeface="Arial"/>
                <a:cs typeface="Arial"/>
              </a:rPr>
              <a:t>punt in een ruimte</a:t>
            </a:r>
            <a:r>
              <a:rPr sz="1200" b="0" i="0" u="none">
                <a:solidFill>
                  <a:srgbClr val="000000"/>
                </a:solidFill>
                <a:latin typeface="Arial"/>
                <a:ea typeface="Arial"/>
                <a:cs typeface="Arial"/>
              </a:rPr>
              <a:t>.</a:t>
            </a:r>
            <a:endParaRPr>
              <a:latin typeface="Arial"/>
              <a:cs typeface="Arial"/>
            </a:endParaRPr>
          </a:p>
          <a:p>
            <a:pPr>
              <a:defRPr/>
            </a:pPr>
            <a:r>
              <a:rPr sz="1200" b="0" i="0" u="none">
                <a:solidFill>
                  <a:srgbClr val="000000"/>
                </a:solidFill>
                <a:latin typeface="Arial"/>
                <a:ea typeface="Arial"/>
                <a:cs typeface="Arial"/>
              </a:rPr>
              <a:t>Cosine Similarity berekent de </a:t>
            </a:r>
            <a:r>
              <a:rPr sz="1200" b="1" i="0" u="none">
                <a:solidFill>
                  <a:srgbClr val="000000"/>
                </a:solidFill>
                <a:latin typeface="Arial"/>
                <a:ea typeface="Arial"/>
                <a:cs typeface="Arial"/>
              </a:rPr>
              <a:t>hoek</a:t>
            </a:r>
            <a:r>
              <a:rPr sz="1200" b="0" i="0" u="none">
                <a:solidFill>
                  <a:srgbClr val="000000"/>
                </a:solidFill>
                <a:latin typeface="Arial"/>
                <a:ea typeface="Arial"/>
                <a:cs typeface="Arial"/>
              </a:rPr>
              <a:t> tussen de twee vectoren (bijvoorbeeld: Jurassic Park en King Kong).</a:t>
            </a:r>
            <a:endParaRPr>
              <a:latin typeface="Arial"/>
              <a:cs typeface="Arial"/>
            </a:endParaRPr>
          </a:p>
          <a:p>
            <a:pPr>
              <a:defRPr/>
            </a:pPr>
            <a:r>
              <a:rPr sz="1200" b="0" i="0" u="none">
                <a:solidFill>
                  <a:srgbClr val="000000"/>
                </a:solidFill>
                <a:latin typeface="Arial"/>
                <a:ea typeface="Arial"/>
                <a:cs typeface="Arial"/>
              </a:rPr>
              <a:t>Niet de lengte van de vector telt, maar de </a:t>
            </a:r>
            <a:r>
              <a:rPr sz="1200" b="1" i="0" u="none">
                <a:solidFill>
                  <a:srgbClr val="000000"/>
                </a:solidFill>
                <a:latin typeface="Arial"/>
                <a:ea typeface="Arial"/>
                <a:cs typeface="Arial"/>
              </a:rPr>
              <a:t>richting</a:t>
            </a:r>
            <a:r>
              <a:rPr sz="1200" b="0" i="0" u="none">
                <a:solidFill>
                  <a:srgbClr val="000000"/>
                </a:solidFill>
                <a:latin typeface="Arial"/>
                <a:ea typeface="Arial"/>
                <a:cs typeface="Arial"/>
              </a:rPr>
              <a:t>.</a:t>
            </a:r>
            <a:endParaRPr>
              <a:latin typeface="Arial"/>
              <a:cs typeface="Arial"/>
            </a:endParaRPr>
          </a:p>
          <a:p>
            <a:pPr>
              <a:defRPr/>
            </a:pPr>
            <a:r>
              <a:rPr sz="1200" b="0" i="0" u="none">
                <a:solidFill>
                  <a:srgbClr val="000000"/>
                </a:solidFill>
                <a:latin typeface="Arial"/>
                <a:ea typeface="Arial"/>
                <a:cs typeface="Arial"/>
              </a:rPr>
              <a:t>Hoe kleiner de hoek tussen de vectoren, hoe </a:t>
            </a:r>
            <a:r>
              <a:rPr sz="1200" b="1" i="0" u="none">
                <a:solidFill>
                  <a:srgbClr val="000000"/>
                </a:solidFill>
                <a:latin typeface="Arial"/>
                <a:ea typeface="Arial"/>
                <a:cs typeface="Arial"/>
              </a:rPr>
              <a:t>meer gelijkenis</a:t>
            </a:r>
            <a:r>
              <a:rPr sz="1200" b="0" i="0" u="none">
                <a:solidFill>
                  <a:srgbClr val="000000"/>
                </a:solidFill>
                <a:latin typeface="Arial"/>
                <a:ea typeface="Arial"/>
                <a:cs typeface="Arial"/>
              </a:rPr>
              <a:t>.</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Waardenbereik:</a:t>
            </a:r>
            <a:endParaRPr>
              <a:latin typeface="Arial"/>
              <a:cs typeface="Arial"/>
            </a:endParaRPr>
          </a:p>
          <a:p>
            <a:pPr>
              <a:defRPr/>
            </a:pPr>
            <a:r>
              <a:rPr sz="1200" b="1" i="0" u="none">
                <a:solidFill>
                  <a:srgbClr val="000000"/>
                </a:solidFill>
                <a:latin typeface="Arial"/>
                <a:ea typeface="Arial"/>
                <a:cs typeface="Arial"/>
              </a:rPr>
              <a:t>1</a:t>
            </a:r>
            <a:r>
              <a:rPr sz="1200" b="0" i="0" u="none">
                <a:solidFill>
                  <a:srgbClr val="000000"/>
                </a:solidFill>
                <a:latin typeface="Arial"/>
                <a:ea typeface="Arial"/>
                <a:cs typeface="Arial"/>
              </a:rPr>
              <a:t> → De films zijn </a:t>
            </a:r>
            <a:r>
              <a:rPr sz="1200" b="1" i="0" u="none">
                <a:solidFill>
                  <a:srgbClr val="000000"/>
                </a:solidFill>
                <a:latin typeface="Arial"/>
                <a:ea typeface="Arial"/>
                <a:cs typeface="Arial"/>
              </a:rPr>
              <a:t>identiek</a:t>
            </a:r>
            <a:r>
              <a:rPr sz="1200" b="0" i="0" u="none">
                <a:solidFill>
                  <a:srgbClr val="000000"/>
                </a:solidFill>
                <a:latin typeface="Arial"/>
                <a:ea typeface="Arial"/>
                <a:cs typeface="Arial"/>
              </a:rPr>
              <a:t> qua kenmerken (cos(0°) = 1)</a:t>
            </a:r>
            <a:endParaRPr>
              <a:latin typeface="Arial"/>
              <a:cs typeface="Arial"/>
            </a:endParaRPr>
          </a:p>
          <a:p>
            <a:pPr>
              <a:defRPr/>
            </a:pPr>
            <a:r>
              <a:rPr sz="1200" b="1" i="0" u="none">
                <a:solidFill>
                  <a:srgbClr val="000000"/>
                </a:solidFill>
                <a:latin typeface="Arial"/>
                <a:ea typeface="Arial"/>
                <a:cs typeface="Arial"/>
              </a:rPr>
              <a:t>0</a:t>
            </a:r>
            <a:r>
              <a:rPr sz="1200" b="0" i="0" u="none">
                <a:solidFill>
                  <a:srgbClr val="000000"/>
                </a:solidFill>
                <a:latin typeface="Arial"/>
                <a:ea typeface="Arial"/>
                <a:cs typeface="Arial"/>
              </a:rPr>
              <a:t> → De films zijn </a:t>
            </a:r>
            <a:r>
              <a:rPr sz="1200" b="1" i="0" u="none">
                <a:solidFill>
                  <a:srgbClr val="000000"/>
                </a:solidFill>
                <a:latin typeface="Arial"/>
                <a:ea typeface="Arial"/>
                <a:cs typeface="Arial"/>
              </a:rPr>
              <a:t>totaal verschillend</a:t>
            </a:r>
            <a:r>
              <a:rPr sz="1200" b="0" i="0" u="none">
                <a:solidFill>
                  <a:srgbClr val="000000"/>
                </a:solidFill>
                <a:latin typeface="Arial"/>
                <a:ea typeface="Arial"/>
                <a:cs typeface="Arial"/>
              </a:rPr>
              <a:t> (cos(90°) = 0)</a:t>
            </a:r>
            <a:endParaRPr>
              <a:latin typeface="Arial"/>
              <a:cs typeface="Arial"/>
            </a:endParaRPr>
          </a:p>
          <a:p>
            <a:pPr>
              <a:defRPr/>
            </a:pPr>
            <a:r>
              <a:rPr sz="1200" b="1" i="0" u="none">
                <a:solidFill>
                  <a:srgbClr val="000000"/>
                </a:solidFill>
                <a:latin typeface="Arial"/>
                <a:ea typeface="Arial"/>
                <a:cs typeface="Arial"/>
              </a:rPr>
              <a:t>Tussen 0 en 1</a:t>
            </a:r>
            <a:r>
              <a:rPr sz="1200" b="0" i="0" u="none">
                <a:solidFill>
                  <a:srgbClr val="000000"/>
                </a:solidFill>
                <a:latin typeface="Arial"/>
                <a:ea typeface="Arial"/>
                <a:cs typeface="Arial"/>
              </a:rPr>
              <a:t> → Afhankelijk van hoeveel ze op elkaar lijken</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Voorbeeld in </a:t>
            </a:r>
            <a:r>
              <a:rPr lang="en-US" sz="1400" b="1" i="0" u="none">
                <a:solidFill>
                  <a:srgbClr val="000000"/>
                </a:solidFill>
                <a:latin typeface="Arial"/>
                <a:ea typeface="Arial"/>
                <a:cs typeface="Arial"/>
              </a:rPr>
              <a:t>deze afbeelding</a:t>
            </a:r>
            <a:r>
              <a:rPr sz="1400" b="1" i="0" u="none">
                <a:solidFill>
                  <a:srgbClr val="000000"/>
                </a:solidFill>
                <a:latin typeface="Arial"/>
                <a:ea typeface="Arial"/>
                <a:cs typeface="Arial"/>
              </a:rPr>
              <a:t>:</a:t>
            </a:r>
            <a:endParaRPr>
              <a:latin typeface="Arial"/>
              <a:cs typeface="Arial"/>
            </a:endParaRPr>
          </a:p>
          <a:p>
            <a:pPr>
              <a:defRPr/>
            </a:pPr>
            <a:r>
              <a:rPr sz="1200" b="0" i="0" u="none">
                <a:solidFill>
                  <a:srgbClr val="000000"/>
                </a:solidFill>
                <a:latin typeface="Arial"/>
                <a:ea typeface="Arial"/>
                <a:cs typeface="Arial"/>
              </a:rPr>
              <a:t>Stel:</a:t>
            </a:r>
            <a:endParaRPr>
              <a:latin typeface="Arial"/>
              <a:cs typeface="Arial"/>
            </a:endParaRPr>
          </a:p>
          <a:p>
            <a:pPr>
              <a:defRPr/>
            </a:pPr>
            <a:r>
              <a:rPr sz="1200" b="1" i="0" u="none">
                <a:solidFill>
                  <a:srgbClr val="000000"/>
                </a:solidFill>
                <a:latin typeface="Arial"/>
                <a:ea typeface="Arial"/>
                <a:cs typeface="Arial"/>
              </a:rPr>
              <a:t>Jurassic Park</a:t>
            </a:r>
            <a:r>
              <a:rPr sz="1200" b="0" i="0" u="none">
                <a:solidFill>
                  <a:srgbClr val="000000"/>
                </a:solidFill>
                <a:latin typeface="Arial"/>
                <a:ea typeface="Arial"/>
                <a:cs typeface="Arial"/>
              </a:rPr>
              <a:t> = sci-fi, dino’s, Steven Spielberg</a:t>
            </a:r>
            <a:r>
              <a:rPr lang="en-US" sz="1200" b="0" i="0" u="none">
                <a:solidFill>
                  <a:srgbClr val="000000"/>
                </a:solidFill>
                <a:latin typeface="Arial"/>
                <a:ea typeface="Arial"/>
                <a:cs typeface="Arial"/>
              </a:rPr>
              <a:t>.</a:t>
            </a:r>
            <a:endParaRPr>
              <a:latin typeface="Arial"/>
              <a:cs typeface="Arial"/>
            </a:endParaRPr>
          </a:p>
          <a:p>
            <a:pPr>
              <a:defRPr/>
            </a:pPr>
            <a:r>
              <a:rPr sz="1200" b="1" i="0" u="none">
                <a:solidFill>
                  <a:srgbClr val="000000"/>
                </a:solidFill>
                <a:latin typeface="Arial"/>
                <a:ea typeface="Arial"/>
                <a:cs typeface="Arial"/>
              </a:rPr>
              <a:t>King Kong</a:t>
            </a:r>
            <a:r>
              <a:rPr sz="1200" b="0" i="0" u="none">
                <a:solidFill>
                  <a:srgbClr val="000000"/>
                </a:solidFill>
                <a:latin typeface="Arial"/>
                <a:ea typeface="Arial"/>
                <a:cs typeface="Arial"/>
              </a:rPr>
              <a:t> = avontuurlijk, groot monster, eiland, tragisch einde</a:t>
            </a:r>
            <a:endParaRPr>
              <a:latin typeface="Arial"/>
              <a:cs typeface="Arial"/>
            </a:endParaRPr>
          </a:p>
          <a:p>
            <a:pPr>
              <a:defRPr/>
            </a:pPr>
            <a:r>
              <a:rPr sz="1200" b="0" i="0" u="none">
                <a:solidFill>
                  <a:srgbClr val="000000"/>
                </a:solidFill>
                <a:latin typeface="Arial"/>
                <a:ea typeface="Arial"/>
                <a:cs typeface="Arial"/>
              </a:rPr>
              <a:t>Beide films hebben gelijkaardige thema’s (monsters, spanning, actie), dus hun vectoren liggen </a:t>
            </a:r>
            <a:r>
              <a:rPr sz="1200" b="1" i="0" u="none">
                <a:solidFill>
                  <a:srgbClr val="000000"/>
                </a:solidFill>
                <a:latin typeface="Arial"/>
                <a:ea typeface="Arial"/>
                <a:cs typeface="Arial"/>
              </a:rPr>
              <a:t>redelijk dicht bij elkaar</a:t>
            </a:r>
            <a:r>
              <a:rPr sz="1200" b="0" i="0" u="none">
                <a:solidFill>
                  <a:srgbClr val="000000"/>
                </a:solidFill>
                <a:latin typeface="Arial"/>
                <a:ea typeface="Arial"/>
                <a:cs typeface="Arial"/>
              </a:rPr>
              <a:t> → </a:t>
            </a:r>
            <a:r>
              <a:rPr sz="1200" b="1" i="0" u="none">
                <a:solidFill>
                  <a:srgbClr val="000000"/>
                </a:solidFill>
                <a:latin typeface="Arial"/>
                <a:ea typeface="Arial"/>
                <a:cs typeface="Arial"/>
              </a:rPr>
              <a:t>Cosine Similarity = bijvoorbeeld 0.72</a:t>
            </a:r>
            <a:endParaRPr>
              <a:latin typeface="Arial"/>
              <a:cs typeface="Arial"/>
            </a:endParaRPr>
          </a:p>
          <a:p>
            <a:pPr>
              <a:defRPr/>
            </a:pPr>
            <a:r>
              <a:rPr sz="1200" b="0" i="0" u="none">
                <a:solidFill>
                  <a:srgbClr val="000000"/>
                </a:solidFill>
                <a:latin typeface="Arial"/>
                <a:ea typeface="Arial"/>
                <a:cs typeface="Arial"/>
              </a:rPr>
              <a:t>Daarentegen:</a:t>
            </a:r>
            <a:endParaRPr>
              <a:latin typeface="Arial"/>
              <a:cs typeface="Arial"/>
            </a:endParaRPr>
          </a:p>
          <a:p>
            <a:pPr>
              <a:defRPr/>
            </a:pPr>
            <a:r>
              <a:rPr sz="1200" b="1" i="0" u="none">
                <a:solidFill>
                  <a:srgbClr val="000000"/>
                </a:solidFill>
                <a:latin typeface="Arial"/>
                <a:ea typeface="Arial"/>
                <a:cs typeface="Arial"/>
              </a:rPr>
              <a:t>Jurassic Park</a:t>
            </a:r>
            <a:r>
              <a:rPr sz="1200" b="0" i="0" u="none">
                <a:solidFill>
                  <a:srgbClr val="000000"/>
                </a:solidFill>
                <a:latin typeface="Arial"/>
                <a:ea typeface="Arial"/>
                <a:cs typeface="Arial"/>
              </a:rPr>
              <a:t> versus </a:t>
            </a:r>
            <a:r>
              <a:rPr sz="1200" b="1" i="0" u="none">
                <a:solidFill>
                  <a:srgbClr val="000000"/>
                </a:solidFill>
                <a:latin typeface="Arial"/>
                <a:ea typeface="Arial"/>
                <a:cs typeface="Arial"/>
              </a:rPr>
              <a:t>Bridget Jones’s Diary</a:t>
            </a:r>
            <a:r>
              <a:rPr sz="1200" b="0" i="0" u="none">
                <a:solidFill>
                  <a:srgbClr val="000000"/>
                </a:solidFill>
                <a:latin typeface="Arial"/>
                <a:ea typeface="Arial"/>
                <a:cs typeface="Arial"/>
              </a:rPr>
              <a:t> = totaal andere inhoud → </a:t>
            </a:r>
            <a:r>
              <a:rPr sz="1200" b="1" i="0" u="none">
                <a:solidFill>
                  <a:srgbClr val="000000"/>
                </a:solidFill>
                <a:latin typeface="Arial"/>
                <a:ea typeface="Arial"/>
                <a:cs typeface="Arial"/>
              </a:rPr>
              <a:t>Cosine Similarity = bijvoorbeeld 0.12</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Waarom is dit nuttig?</a:t>
            </a:r>
            <a:endParaRPr>
              <a:latin typeface="Arial"/>
              <a:cs typeface="Arial"/>
            </a:endParaRPr>
          </a:p>
          <a:p>
            <a:pPr>
              <a:defRPr/>
            </a:pPr>
            <a:r>
              <a:rPr sz="1200" b="0" i="0" u="none">
                <a:solidFill>
                  <a:srgbClr val="000000"/>
                </a:solidFill>
                <a:latin typeface="Arial"/>
                <a:ea typeface="Arial"/>
                <a:cs typeface="Arial"/>
              </a:rPr>
              <a:t>Cosine Similarity laat ons toe om:</a:t>
            </a:r>
            <a:endParaRPr>
              <a:latin typeface="Arial"/>
              <a:cs typeface="Arial"/>
            </a:endParaRPr>
          </a:p>
          <a:p>
            <a:pPr>
              <a:defRPr/>
            </a:pPr>
            <a:r>
              <a:rPr sz="1200" b="0" i="0" u="none">
                <a:solidFill>
                  <a:srgbClr val="000000"/>
                </a:solidFill>
                <a:latin typeface="Arial"/>
                <a:ea typeface="Arial"/>
                <a:cs typeface="Arial"/>
              </a:rPr>
              <a:t>Te meten </a:t>
            </a:r>
            <a:r>
              <a:rPr sz="1200" b="1" i="0" u="none">
                <a:solidFill>
                  <a:srgbClr val="000000"/>
                </a:solidFill>
                <a:latin typeface="Arial"/>
                <a:ea typeface="Arial"/>
                <a:cs typeface="Arial"/>
              </a:rPr>
              <a:t>hoe sterk twee films op elkaar lijken</a:t>
            </a:r>
            <a:r>
              <a:rPr sz="1200" b="0" i="0" u="none">
                <a:solidFill>
                  <a:srgbClr val="000000"/>
                </a:solidFill>
                <a:latin typeface="Arial"/>
                <a:ea typeface="Arial"/>
                <a:cs typeface="Arial"/>
              </a:rPr>
              <a:t>, gebaseerd op inhoud of beschrijving</a:t>
            </a:r>
            <a:endParaRPr>
              <a:latin typeface="Arial"/>
              <a:cs typeface="Arial"/>
            </a:endParaRPr>
          </a:p>
          <a:p>
            <a:pPr>
              <a:defRPr/>
            </a:pPr>
            <a:r>
              <a:rPr sz="1200" b="0" i="0" u="none">
                <a:solidFill>
                  <a:srgbClr val="000000"/>
                </a:solidFill>
                <a:latin typeface="Arial"/>
                <a:ea typeface="Arial"/>
                <a:cs typeface="Arial"/>
              </a:rPr>
              <a:t>Aanbevelingen te doen: "Als je deze film leuk vindt, dan vind je die andere waarschijnlijk ook leuk"</a:t>
            </a:r>
            <a:br>
              <a:rPr>
                <a:latin typeface="Arial"/>
                <a:ea typeface="Arial"/>
                <a:cs typeface="Arial"/>
              </a:rPr>
            </a:br>
            <a:endParaRPr>
              <a:latin typeface="Arial"/>
              <a:cs typeface="Arial"/>
            </a:endParaRPr>
          </a:p>
          <a:p>
            <a:pPr>
              <a:defRPr/>
            </a:pPr>
            <a:r>
              <a:rPr lang="en-US" sz="1400" b="1" i="0" u="none">
                <a:solidFill>
                  <a:srgbClr val="000000"/>
                </a:solidFill>
                <a:latin typeface="Arial"/>
                <a:ea typeface="Arial"/>
                <a:cs typeface="Arial"/>
              </a:rPr>
              <a:t>S</a:t>
            </a:r>
            <a:r>
              <a:rPr sz="1400" b="1" i="0" u="none">
                <a:solidFill>
                  <a:srgbClr val="000000"/>
                </a:solidFill>
                <a:latin typeface="Arial"/>
                <a:ea typeface="Arial"/>
                <a:cs typeface="Arial"/>
              </a:rPr>
              <a:t>amengevat:</a:t>
            </a:r>
            <a:endParaRPr>
              <a:latin typeface="Arial"/>
              <a:cs typeface="Arial"/>
            </a:endParaRPr>
          </a:p>
          <a:p>
            <a:pPr>
              <a:defRPr/>
            </a:pPr>
            <a:r>
              <a:rPr sz="1200" b="1" i="0" u="none">
                <a:solidFill>
                  <a:srgbClr val="000000"/>
                </a:solidFill>
                <a:latin typeface="Arial"/>
                <a:ea typeface="Arial"/>
                <a:cs typeface="Arial"/>
              </a:rPr>
              <a:t>Cosine Similarity meet de gelijkenis tussen films als vectoren</a:t>
            </a:r>
            <a:br>
              <a:rPr sz="1200" b="1" i="0" u="none">
                <a:solidFill>
                  <a:srgbClr val="000000"/>
                </a:solidFill>
                <a:latin typeface="Arial"/>
                <a:ea typeface="Arial"/>
                <a:cs typeface="Arial"/>
              </a:rPr>
            </a:br>
            <a:r>
              <a:rPr sz="1200" b="0" i="0" u="none">
                <a:solidFill>
                  <a:srgbClr val="000000"/>
                </a:solidFill>
                <a:latin typeface="Arial"/>
                <a:ea typeface="Arial"/>
                <a:cs typeface="Arial"/>
              </a:rPr>
              <a:t>Hoe kleiner de hoek tussen twee films, hoe </a:t>
            </a:r>
            <a:r>
              <a:rPr sz="1200" b="1" i="0" u="none">
                <a:solidFill>
                  <a:srgbClr val="000000"/>
                </a:solidFill>
                <a:latin typeface="Arial"/>
                <a:ea typeface="Arial"/>
                <a:cs typeface="Arial"/>
              </a:rPr>
              <a:t>meer overeenkomst in kenmerken</a:t>
            </a:r>
            <a:r>
              <a:rPr sz="1200" b="0" i="0" u="none">
                <a:solidFill>
                  <a:srgbClr val="000000"/>
                </a:solidFill>
                <a:latin typeface="Arial"/>
                <a:ea typeface="Arial"/>
                <a:cs typeface="Arial"/>
              </a:rPr>
              <a:t>.</a:t>
            </a:r>
            <a:endParaRPr lang="en-US"/>
          </a:p>
        </p:txBody>
      </p:sp>
      <p:sp>
        <p:nvSpPr>
          <p:cNvPr id="1727640318" name="Slide Number Placeholder 3"/>
          <p:cNvSpPr>
            <a:spLocks noGrp="1"/>
          </p:cNvSpPr>
          <p:nvPr>
            <p:ph type="sldNum" sz="quarter" idx="10"/>
          </p:nvPr>
        </p:nvSpPr>
        <p:spPr bwMode="auto"/>
        <p:txBody>
          <a:bodyPr/>
          <a:lstStyle/>
          <a:p>
            <a:pPr>
              <a:defRPr/>
            </a:pPr>
            <a:fld id="{46DD75C6-0806-4186-8CAA-4CCF099F5AC7}"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69558037" name="Slide Image Placeholder 1"/>
          <p:cNvSpPr>
            <a:spLocks noChangeAspect="1" noGrp="1" noRot="1"/>
          </p:cNvSpPr>
          <p:nvPr>
            <p:ph type="sldImg"/>
          </p:nvPr>
        </p:nvSpPr>
        <p:spPr bwMode="auto"/>
      </p:sp>
      <p:sp>
        <p:nvSpPr>
          <p:cNvPr id="553037957" name="Notes Placeholder 2"/>
          <p:cNvSpPr>
            <a:spLocks noGrp="1"/>
          </p:cNvSpPr>
          <p:nvPr>
            <p:ph type="body" idx="1"/>
          </p:nvPr>
        </p:nvSpPr>
        <p:spPr bwMode="auto"/>
        <p:txBody>
          <a:bodyPr/>
          <a:lstStyle/>
          <a:p>
            <a:pPr>
              <a:defRPr/>
            </a:pPr>
            <a:endParaRPr/>
          </a:p>
        </p:txBody>
      </p:sp>
      <p:sp>
        <p:nvSpPr>
          <p:cNvPr id="2012513872" name="Slide Number Placeholder 3"/>
          <p:cNvSpPr>
            <a:spLocks noGrp="1"/>
          </p:cNvSpPr>
          <p:nvPr>
            <p:ph type="sldNum" sz="quarter" idx="10"/>
          </p:nvPr>
        </p:nvSpPr>
        <p:spPr bwMode="auto"/>
        <p:txBody>
          <a:bodyPr/>
          <a:lstStyle/>
          <a:p>
            <a:pPr>
              <a:defRPr/>
            </a:pPr>
            <a:fld id="{84854445-D5B2-8D6B-7118-4D1AE5F003E1}"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308265860" name="Slide Image Placeholder 1"/>
          <p:cNvSpPr>
            <a:spLocks noChangeAspect="1" noGrp="1" noRot="1"/>
          </p:cNvSpPr>
          <p:nvPr>
            <p:ph type="sldImg"/>
          </p:nvPr>
        </p:nvSpPr>
        <p:spPr bwMode="auto"/>
      </p:sp>
      <p:sp>
        <p:nvSpPr>
          <p:cNvPr id="1891311985" name="Notes Placeholder 2"/>
          <p:cNvSpPr>
            <a:spLocks noGrp="1"/>
          </p:cNvSpPr>
          <p:nvPr>
            <p:ph type="body" idx="1"/>
          </p:nvPr>
        </p:nvSpPr>
        <p:spPr bwMode="auto"/>
        <p:txBody>
          <a:bodyPr/>
          <a:lstStyle/>
          <a:p>
            <a:pPr>
              <a:defRPr/>
            </a:pPr>
            <a:r>
              <a:rPr lang="en-US"/>
              <a:t>Het doel van dit onderdeel , </a:t>
            </a:r>
            <a:r>
              <a:rPr lang="en-US" sz="1200" b="0" i="1" u="none" strike="noStrike" cap="none" spc="0">
                <a:solidFill>
                  <a:schemeClr val="tx1"/>
                </a:solidFill>
                <a:latin typeface="Calibri"/>
                <a:ea typeface="Calibri"/>
                <a:cs typeface="Calibri"/>
              </a:rPr>
              <a:t>Geef film aanbevelingen voor gebruikers op basis van voorkeuren van gelijkaardige gebruikers. </a:t>
            </a:r>
            <a:endParaRPr/>
          </a:p>
        </p:txBody>
      </p:sp>
      <p:sp>
        <p:nvSpPr>
          <p:cNvPr id="458661304" name="Slide Number Placeholder 3"/>
          <p:cNvSpPr>
            <a:spLocks noGrp="1"/>
          </p:cNvSpPr>
          <p:nvPr>
            <p:ph type="sldNum" sz="quarter" idx="10"/>
          </p:nvPr>
        </p:nvSpPr>
        <p:spPr bwMode="auto"/>
        <p:txBody>
          <a:bodyPr/>
          <a:lstStyle/>
          <a:p>
            <a:pPr>
              <a:defRPr/>
            </a:pPr>
            <a:fld id="{C2CB5D6F-50BD-4F4C-971E-E964154401BC}"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84779986" name="Slide Image Placeholder 1"/>
          <p:cNvSpPr>
            <a:spLocks noChangeAspect="1" noGrp="1" noRot="1"/>
          </p:cNvSpPr>
          <p:nvPr>
            <p:ph type="sldImg"/>
          </p:nvPr>
        </p:nvSpPr>
        <p:spPr bwMode="auto"/>
      </p:sp>
      <p:sp>
        <p:nvSpPr>
          <p:cNvPr id="1198895647" name="Notes Placeholder 2"/>
          <p:cNvSpPr>
            <a:spLocks noGrp="1"/>
          </p:cNvSpPr>
          <p:nvPr>
            <p:ph type="body" idx="1"/>
          </p:nvPr>
        </p:nvSpPr>
        <p:spPr bwMode="auto"/>
        <p:txBody>
          <a:bodyPr/>
          <a:lstStyle/>
          <a:p>
            <a:pPr>
              <a:defRPr/>
            </a:pPr>
            <a:r>
              <a:rPr sz="1400" b="1" i="0" u="none">
                <a:solidFill>
                  <a:srgbClr val="000000"/>
                </a:solidFill>
                <a:latin typeface="Arial"/>
                <a:ea typeface="Arial"/>
                <a:cs typeface="Arial"/>
              </a:rPr>
              <a:t>Wat is Weighted User-Based Collaborative Filtering?</a:t>
            </a:r>
            <a:br>
              <a:rPr>
                <a:latin typeface="Arial"/>
                <a:ea typeface="Arial"/>
                <a:cs typeface="Arial"/>
              </a:rPr>
            </a:br>
            <a:endParaRPr>
              <a:latin typeface="Arial"/>
              <a:cs typeface="Arial"/>
            </a:endParaRPr>
          </a:p>
          <a:p>
            <a:pPr>
              <a:defRPr/>
            </a:pPr>
            <a:r>
              <a:rPr sz="1200" b="0" i="0" u="none">
                <a:solidFill>
                  <a:srgbClr val="000000"/>
                </a:solidFill>
                <a:latin typeface="Arial"/>
                <a:ea typeface="Arial"/>
                <a:cs typeface="Arial"/>
              </a:rPr>
              <a:t>We doen </a:t>
            </a:r>
            <a:r>
              <a:rPr sz="1200" b="1" i="0" u="none">
                <a:solidFill>
                  <a:srgbClr val="000000"/>
                </a:solidFill>
                <a:latin typeface="Arial"/>
                <a:ea typeface="Arial"/>
                <a:cs typeface="Arial"/>
              </a:rPr>
              <a:t>persoonlijke filmvoorspellingen</a:t>
            </a:r>
            <a:r>
              <a:rPr sz="1200" b="0" i="0" u="none">
                <a:solidFill>
                  <a:srgbClr val="000000"/>
                </a:solidFill>
                <a:latin typeface="Arial"/>
                <a:ea typeface="Arial"/>
                <a:cs typeface="Arial"/>
              </a:rPr>
              <a:t> op basis van gebruikers die </a:t>
            </a:r>
            <a:r>
              <a:rPr lang="en-US" sz="1200" b="1" i="0" u="none">
                <a:solidFill>
                  <a:srgbClr val="000000"/>
                </a:solidFill>
                <a:latin typeface="Arial"/>
                <a:ea typeface="Arial"/>
                <a:cs typeface="Arial"/>
              </a:rPr>
              <a:t>dezelfde </a:t>
            </a:r>
            <a:r>
              <a:rPr sz="1200" b="1" i="0" u="none">
                <a:solidFill>
                  <a:srgbClr val="000000"/>
                </a:solidFill>
                <a:latin typeface="Arial"/>
                <a:ea typeface="Arial"/>
                <a:cs typeface="Arial"/>
              </a:rPr>
              <a:t>smaak</a:t>
            </a:r>
            <a:r>
              <a:rPr sz="1200" b="0" i="0" u="none">
                <a:solidFill>
                  <a:srgbClr val="000000"/>
                </a:solidFill>
                <a:latin typeface="Arial"/>
                <a:ea typeface="Arial"/>
                <a:cs typeface="Arial"/>
              </a:rPr>
              <a:t> hebben als de huidige gebruiker.</a:t>
            </a:r>
            <a:endParaRPr>
              <a:latin typeface="Arial"/>
              <a:cs typeface="Arial"/>
            </a:endParaRPr>
          </a:p>
          <a:p>
            <a:pPr>
              <a:defRPr/>
            </a:pPr>
            <a:r>
              <a:rPr sz="1200" b="0" i="0" u="none">
                <a:solidFill>
                  <a:srgbClr val="000000"/>
                </a:solidFill>
                <a:latin typeface="Arial"/>
                <a:ea typeface="Arial"/>
                <a:cs typeface="Arial"/>
              </a:rPr>
              <a:t>In plaats van te kijken naar de inhoud van films, kijken we naar </a:t>
            </a:r>
            <a:r>
              <a:rPr sz="1200" b="1" i="0" u="none">
                <a:solidFill>
                  <a:srgbClr val="000000"/>
                </a:solidFill>
                <a:latin typeface="Arial"/>
                <a:ea typeface="Arial"/>
                <a:cs typeface="Arial"/>
              </a:rPr>
              <a:t>hoe andere gebruikers stemmen</a:t>
            </a:r>
            <a:r>
              <a:rPr sz="1200" b="0" i="0" u="none">
                <a:solidFill>
                  <a:srgbClr val="000000"/>
                </a:solidFill>
                <a:latin typeface="Arial"/>
                <a:ea typeface="Arial"/>
                <a:cs typeface="Arial"/>
              </a:rPr>
              <a:t>.</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Wat gebeurt</a:t>
            </a:r>
            <a:r>
              <a:rPr lang="en-US" sz="1400" b="1" i="0" u="none">
                <a:solidFill>
                  <a:srgbClr val="000000"/>
                </a:solidFill>
                <a:latin typeface="Arial"/>
                <a:ea typeface="Arial"/>
                <a:cs typeface="Arial"/>
              </a:rPr>
              <a:t> er</a:t>
            </a:r>
            <a:r>
              <a:rPr sz="1400" b="1" i="0" u="none">
                <a:solidFill>
                  <a:srgbClr val="000000"/>
                </a:solidFill>
                <a:latin typeface="Arial"/>
                <a:ea typeface="Arial"/>
                <a:cs typeface="Arial"/>
              </a:rPr>
              <a:t>?</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	</a:t>
            </a:r>
            <a:r>
              <a:rPr lang="en-US" sz="1400" b="1" i="0" u="none">
                <a:solidFill>
                  <a:srgbClr val="000000"/>
                </a:solidFill>
                <a:latin typeface="Arial"/>
                <a:ea typeface="Arial"/>
                <a:cs typeface="Arial"/>
              </a:rPr>
              <a:t>Stap 1: </a:t>
            </a:r>
            <a:r>
              <a:rPr sz="1400" b="1" i="0" u="none">
                <a:solidFill>
                  <a:srgbClr val="000000"/>
                </a:solidFill>
                <a:latin typeface="Arial"/>
                <a:ea typeface="Arial"/>
                <a:cs typeface="Arial"/>
              </a:rPr>
              <a:t>We laden twee datasets</a:t>
            </a:r>
            <a:r>
              <a:rPr lang="en-US" sz="1400" b="1" i="0" u="none">
                <a:solidFill>
                  <a:srgbClr val="000000"/>
                </a:solidFill>
                <a:latin typeface="Arial"/>
                <a:ea typeface="Arial"/>
                <a:cs typeface="Arial"/>
              </a:rPr>
              <a:t> in</a:t>
            </a:r>
            <a:endParaRPr sz="1400">
              <a:latin typeface="Arial"/>
              <a:cs typeface="Arial"/>
            </a:endParaRPr>
          </a:p>
          <a:p>
            <a:pPr>
              <a:defRPr/>
            </a:pPr>
            <a:r>
              <a:rPr sz="1200" b="0" i="0" u="none">
                <a:solidFill>
                  <a:srgbClr val="000000"/>
                </a:solidFill>
                <a:latin typeface="Arial"/>
                <a:ea typeface="Arial"/>
                <a:cs typeface="Arial"/>
              </a:rPr>
              <a:t>	df_final</a:t>
            </a:r>
            <a:r>
              <a:rPr sz="1200" b="0" i="0" u="none">
                <a:solidFill>
                  <a:srgbClr val="000000"/>
                </a:solidFill>
                <a:latin typeface="Arial"/>
                <a:ea typeface="Arial"/>
                <a:cs typeface="Arial"/>
              </a:rPr>
              <a:t>: bevat informatie over </a:t>
            </a:r>
            <a:r>
              <a:rPr sz="1200" b="1" i="0" u="none">
                <a:solidFill>
                  <a:srgbClr val="000000"/>
                </a:solidFill>
                <a:latin typeface="Arial"/>
                <a:ea typeface="Arial"/>
                <a:cs typeface="Arial"/>
              </a:rPr>
              <a:t>alle films</a:t>
            </a:r>
            <a:r>
              <a:rPr sz="1200" b="0" i="0" u="none">
                <a:solidFill>
                  <a:srgbClr val="000000"/>
                </a:solidFill>
                <a:latin typeface="Arial"/>
                <a:ea typeface="Arial"/>
                <a:cs typeface="Arial"/>
              </a:rPr>
              <a:t> (5002 films)</a:t>
            </a:r>
            <a:endParaRPr sz="1200">
              <a:latin typeface="Arial"/>
              <a:cs typeface="Arial"/>
            </a:endParaRPr>
          </a:p>
          <a:p>
            <a:pPr>
              <a:defRPr/>
            </a:pPr>
            <a:r>
              <a:rPr sz="1200">
                <a:latin typeface="Arial"/>
                <a:ea typeface="Arial"/>
                <a:cs typeface="Arial"/>
              </a:rPr>
              <a:t>	</a:t>
            </a:r>
            <a:r>
              <a:rPr sz="1200" b="0" i="0" u="none">
                <a:solidFill>
                  <a:srgbClr val="000000"/>
                </a:solidFill>
                <a:latin typeface="Arial"/>
                <a:ea typeface="Arial"/>
                <a:cs typeface="Arial"/>
              </a:rPr>
              <a:t>df_final_matrix</a:t>
            </a:r>
            <a:r>
              <a:rPr sz="1200" b="0" i="0" u="none">
                <a:solidFill>
                  <a:srgbClr val="000000"/>
                </a:solidFill>
                <a:latin typeface="Arial"/>
                <a:ea typeface="Arial"/>
                <a:cs typeface="Arial"/>
              </a:rPr>
              <a:t>: bevat </a:t>
            </a:r>
            <a:r>
              <a:rPr sz="1200" b="1" i="0" u="none">
                <a:solidFill>
                  <a:srgbClr val="000000"/>
                </a:solidFill>
                <a:latin typeface="Arial"/>
                <a:ea typeface="Arial"/>
                <a:cs typeface="Arial"/>
              </a:rPr>
              <a:t>alle ratings</a:t>
            </a:r>
            <a:r>
              <a:rPr sz="1200" b="0" i="0" u="none">
                <a:solidFill>
                  <a:srgbClr val="000000"/>
                </a:solidFill>
                <a:latin typeface="Arial"/>
                <a:ea typeface="Arial"/>
                <a:cs typeface="Arial"/>
              </a:rPr>
              <a:t> van gebruikers (&gt; 31.000 ratings)</a:t>
            </a:r>
            <a:endParaRPr>
              <a:latin typeface="Arial"/>
              <a:cs typeface="Arial"/>
            </a:endParaRPr>
          </a:p>
          <a:p>
            <a:pPr>
              <a:defRPr/>
            </a:pPr>
            <a:br>
              <a:rPr sz="1400" b="1" i="0" u="none">
                <a:solidFill>
                  <a:srgbClr val="000000"/>
                </a:solidFill>
                <a:latin typeface="Arial"/>
                <a:ea typeface="Arial"/>
                <a:cs typeface="Arial"/>
              </a:rPr>
            </a:br>
            <a:r>
              <a:rPr sz="1400" b="1" i="0" u="none">
                <a:solidFill>
                  <a:srgbClr val="000000"/>
                </a:solidFill>
                <a:latin typeface="Arial"/>
                <a:ea typeface="Arial"/>
                <a:cs typeface="Arial"/>
              </a:rPr>
              <a:t>	Stap </a:t>
            </a:r>
            <a:r>
              <a:rPr lang="en-US" sz="1400" b="1" i="0" u="none">
                <a:solidFill>
                  <a:srgbClr val="000000"/>
                </a:solidFill>
                <a:latin typeface="Arial"/>
                <a:ea typeface="Arial"/>
                <a:cs typeface="Arial"/>
              </a:rPr>
              <a:t>2</a:t>
            </a:r>
            <a:r>
              <a:rPr sz="1400" b="1" i="0" u="none">
                <a:solidFill>
                  <a:srgbClr val="000000"/>
                </a:solidFill>
                <a:latin typeface="Arial"/>
                <a:ea typeface="Arial"/>
                <a:cs typeface="Arial"/>
              </a:rPr>
              <a:t>: De gebruiker kiest een UserID</a:t>
            </a:r>
            <a:endParaRPr>
              <a:latin typeface="Arial"/>
              <a:cs typeface="Arial"/>
            </a:endParaRPr>
          </a:p>
          <a:p>
            <a:pPr>
              <a:defRPr/>
            </a:pPr>
            <a:r>
              <a:rPr sz="1200" b="0" i="0" u="none">
                <a:solidFill>
                  <a:srgbClr val="000000"/>
                </a:solidFill>
                <a:latin typeface="Arial"/>
                <a:ea typeface="Arial"/>
                <a:cs typeface="Arial"/>
              </a:rPr>
              <a:t>	We willen aanbevelingen doen voor deze gebruiker op basis van zijn of haar stemgedrag.</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	Stap </a:t>
            </a:r>
            <a:r>
              <a:rPr lang="en-US" sz="1400" b="1" i="0" u="none">
                <a:solidFill>
                  <a:srgbClr val="000000"/>
                </a:solidFill>
                <a:latin typeface="Arial"/>
                <a:ea typeface="Arial"/>
                <a:cs typeface="Arial"/>
              </a:rPr>
              <a:t>3</a:t>
            </a:r>
            <a:r>
              <a:rPr sz="1400" b="1" i="0" u="none">
                <a:solidFill>
                  <a:srgbClr val="000000"/>
                </a:solidFill>
                <a:latin typeface="Arial"/>
                <a:ea typeface="Arial"/>
                <a:cs typeface="Arial"/>
              </a:rPr>
              <a:t>: Zoek de </a:t>
            </a:r>
            <a:r>
              <a:rPr sz="1150" b="1" i="0" u="none">
                <a:solidFill>
                  <a:srgbClr val="000000"/>
                </a:solidFill>
                <a:latin typeface="Arial"/>
                <a:ea typeface="Arial"/>
                <a:cs typeface="Arial"/>
              </a:rPr>
              <a:t>top_k</a:t>
            </a:r>
            <a:r>
              <a:rPr sz="1400" b="1" i="0" u="none">
                <a:solidFill>
                  <a:srgbClr val="000000"/>
                </a:solidFill>
                <a:latin typeface="Arial"/>
                <a:ea typeface="Arial"/>
                <a:cs typeface="Arial"/>
              </a:rPr>
              <a:t> meest gelijkaardige gebruikers</a:t>
            </a:r>
            <a:endParaRPr>
              <a:latin typeface="Arial"/>
              <a:cs typeface="Arial"/>
            </a:endParaRPr>
          </a:p>
          <a:p>
            <a:pPr>
              <a:defRPr/>
            </a:pPr>
            <a:r>
              <a:rPr sz="1200" b="0" i="0" u="none">
                <a:solidFill>
                  <a:srgbClr val="000000"/>
                </a:solidFill>
                <a:latin typeface="Arial"/>
                <a:ea typeface="Arial"/>
                <a:cs typeface="Arial"/>
              </a:rPr>
              <a:t>	We berekenen hoeveel de smaak van andere gebruikers lijkt op die van de gekozen gebruiker.</a:t>
            </a:r>
            <a:br>
              <a:rPr sz="1200" b="0" i="0" u="none">
                <a:solidFill>
                  <a:srgbClr val="000000"/>
                </a:solidFill>
                <a:latin typeface="Arial"/>
                <a:ea typeface="Arial"/>
                <a:cs typeface="Arial"/>
              </a:rPr>
            </a:br>
            <a:r>
              <a:rPr sz="1200" b="0" i="0" u="none">
                <a:solidFill>
                  <a:srgbClr val="000000"/>
                </a:solidFill>
                <a:latin typeface="Arial"/>
                <a:ea typeface="Arial"/>
                <a:cs typeface="Arial"/>
              </a:rPr>
              <a:t> 	</a:t>
            </a:r>
            <a:r>
              <a:rPr lang="en-US" sz="1200" b="0" i="0" u="none">
                <a:solidFill>
                  <a:srgbClr val="000000"/>
                </a:solidFill>
                <a:latin typeface="Arial"/>
                <a:ea typeface="Arial"/>
                <a:cs typeface="Arial"/>
              </a:rPr>
              <a:t>Me</a:t>
            </a:r>
            <a:r>
              <a:rPr sz="1200" b="0" i="0" u="none">
                <a:solidFill>
                  <a:srgbClr val="000000"/>
                </a:solidFill>
                <a:latin typeface="Arial"/>
                <a:ea typeface="Arial"/>
                <a:cs typeface="Arial"/>
              </a:rPr>
              <a:t>t </a:t>
            </a:r>
            <a:r>
              <a:rPr sz="1200" b="1" i="0" u="none">
                <a:solidFill>
                  <a:srgbClr val="000000"/>
                </a:solidFill>
                <a:latin typeface="Arial"/>
                <a:ea typeface="Arial"/>
                <a:cs typeface="Arial"/>
              </a:rPr>
              <a:t>cosine similarity</a:t>
            </a:r>
            <a:r>
              <a:rPr lang="en-US">
                <a:latin typeface="Arial"/>
                <a:cs typeface="Arial"/>
              </a:rPr>
              <a:t> </a:t>
            </a:r>
            <a:r>
              <a:rPr lang="en-US" sz="1200" b="0" i="0" u="none">
                <a:solidFill>
                  <a:srgbClr val="000000"/>
                </a:solidFill>
                <a:latin typeface="Arial"/>
                <a:ea typeface="Arial"/>
                <a:cs typeface="Arial"/>
              </a:rPr>
              <a:t>bij</a:t>
            </a:r>
            <a:r>
              <a:rPr sz="1200" b="0" i="0" u="none">
                <a:solidFill>
                  <a:srgbClr val="000000"/>
                </a:solidFill>
                <a:latin typeface="Arial"/>
                <a:ea typeface="Arial"/>
                <a:cs typeface="Arial"/>
              </a:rPr>
              <a:t>voorbeeld:</a:t>
            </a:r>
            <a:r>
              <a:rPr lang="en-US" sz="1200" b="0" i="0" u="none">
                <a:solidFill>
                  <a:srgbClr val="000000"/>
                </a:solidFill>
                <a:latin typeface="Arial"/>
                <a:ea typeface="Arial"/>
                <a:cs typeface="Arial"/>
              </a:rPr>
              <a:t>”G</a:t>
            </a:r>
            <a:r>
              <a:rPr sz="1200" b="0" i="0" u="none">
                <a:solidFill>
                  <a:srgbClr val="000000"/>
                </a:solidFill>
                <a:latin typeface="Arial"/>
                <a:ea typeface="Arial"/>
                <a:cs typeface="Arial"/>
              </a:rPr>
              <a:t>ebruiker 37 stemt bijna exact zoals gebruiker 12, dus hun ratings zijn waardevol."</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	Stap </a:t>
            </a:r>
            <a:r>
              <a:rPr lang="en-US" sz="1400" b="1" i="0" u="none">
                <a:solidFill>
                  <a:srgbClr val="000000"/>
                </a:solidFill>
                <a:latin typeface="Arial"/>
                <a:ea typeface="Arial"/>
                <a:cs typeface="Arial"/>
              </a:rPr>
              <a:t>4</a:t>
            </a:r>
            <a:r>
              <a:rPr sz="1400" b="1" i="0" u="none">
                <a:solidFill>
                  <a:srgbClr val="000000"/>
                </a:solidFill>
                <a:latin typeface="Arial"/>
                <a:ea typeface="Arial"/>
                <a:cs typeface="Arial"/>
              </a:rPr>
              <a:t>: Zoek films die de gebruiker nog niet gezien heeft</a:t>
            </a:r>
            <a:endParaRPr>
              <a:latin typeface="Arial"/>
              <a:cs typeface="Arial"/>
            </a:endParaRPr>
          </a:p>
          <a:p>
            <a:pPr>
              <a:defRPr/>
            </a:pPr>
            <a:r>
              <a:rPr sz="1200" b="0" i="0" u="none">
                <a:solidFill>
                  <a:srgbClr val="000000"/>
                </a:solidFill>
                <a:latin typeface="Arial"/>
                <a:ea typeface="Arial"/>
                <a:cs typeface="Arial"/>
              </a:rPr>
              <a:t>	We nemen enkel films die door de </a:t>
            </a:r>
            <a:r>
              <a:rPr sz="1200" b="1" i="0" u="none">
                <a:solidFill>
                  <a:srgbClr val="000000"/>
                </a:solidFill>
                <a:latin typeface="Arial"/>
                <a:ea typeface="Arial"/>
                <a:cs typeface="Arial"/>
              </a:rPr>
              <a:t>vergelijkbare gebruikers</a:t>
            </a:r>
            <a:r>
              <a:rPr sz="1200" b="0" i="0" u="none">
                <a:solidFill>
                  <a:srgbClr val="000000"/>
                </a:solidFill>
                <a:latin typeface="Arial"/>
                <a:ea typeface="Arial"/>
                <a:cs typeface="Arial"/>
              </a:rPr>
              <a:t> wél beoordeeld zijn.</a:t>
            </a:r>
            <a:endParaRPr>
              <a:latin typeface="Arial"/>
              <a:cs typeface="Arial"/>
            </a:endParaRPr>
          </a:p>
          <a:p>
            <a:pPr>
              <a:defRPr/>
            </a:pPr>
            <a:r>
              <a:rPr sz="1200" b="0" i="0" u="none">
                <a:solidFill>
                  <a:srgbClr val="000000"/>
                </a:solidFill>
                <a:latin typeface="Arial"/>
                <a:ea typeface="Arial"/>
                <a:cs typeface="Arial"/>
              </a:rPr>
              <a:t>	De huidige gebruiker heeft die films </a:t>
            </a:r>
            <a:r>
              <a:rPr sz="1200" b="1" i="0" u="none">
                <a:solidFill>
                  <a:srgbClr val="000000"/>
                </a:solidFill>
                <a:latin typeface="Arial"/>
                <a:ea typeface="Arial"/>
                <a:cs typeface="Arial"/>
              </a:rPr>
              <a:t>nog niet bekeken</a:t>
            </a:r>
            <a:r>
              <a:rPr sz="1200" b="0" i="0" u="none">
                <a:solidFill>
                  <a:srgbClr val="000000"/>
                </a:solidFill>
                <a:latin typeface="Arial"/>
                <a:ea typeface="Arial"/>
                <a:cs typeface="Arial"/>
              </a:rPr>
              <a:t>.</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	Stap </a:t>
            </a:r>
            <a:r>
              <a:rPr lang="en-US" sz="1400" b="1" i="0" u="none">
                <a:solidFill>
                  <a:srgbClr val="000000"/>
                </a:solidFill>
                <a:latin typeface="Arial"/>
                <a:ea typeface="Arial"/>
                <a:cs typeface="Arial"/>
              </a:rPr>
              <a:t>5</a:t>
            </a:r>
            <a:r>
              <a:rPr sz="1400" b="1" i="0" u="none">
                <a:solidFill>
                  <a:srgbClr val="000000"/>
                </a:solidFill>
                <a:latin typeface="Arial"/>
                <a:ea typeface="Arial"/>
                <a:cs typeface="Arial"/>
              </a:rPr>
              <a:t>: Bereken een gewogen score per film</a:t>
            </a:r>
            <a:endParaRPr>
              <a:latin typeface="Arial"/>
              <a:cs typeface="Arial"/>
            </a:endParaRPr>
          </a:p>
          <a:p>
            <a:pPr>
              <a:defRPr/>
            </a:pPr>
            <a:r>
              <a:rPr sz="1200" b="0" i="0" u="none">
                <a:solidFill>
                  <a:srgbClr val="000000"/>
                </a:solidFill>
                <a:latin typeface="Arial"/>
                <a:ea typeface="Arial"/>
                <a:cs typeface="Arial"/>
              </a:rPr>
              <a:t>	Elke film krijgt een voorspelde score op basis van:</a:t>
            </a:r>
            <a:endParaRPr>
              <a:latin typeface="Arial"/>
              <a:cs typeface="Arial"/>
            </a:endParaRPr>
          </a:p>
          <a:p>
            <a:pPr>
              <a:defRPr/>
            </a:pPr>
            <a:r>
              <a:rPr sz="1200" b="0" i="0" u="none">
                <a:solidFill>
                  <a:srgbClr val="000000"/>
                </a:solidFill>
                <a:latin typeface="Arial"/>
                <a:ea typeface="Arial"/>
                <a:cs typeface="Arial"/>
              </a:rPr>
              <a:t>	</a:t>
            </a:r>
            <a:r>
              <a:rPr lang="en-US" sz="1200" b="0" i="0" u="none">
                <a:solidFill>
                  <a:srgbClr val="000000"/>
                </a:solidFill>
                <a:latin typeface="Arial"/>
                <a:ea typeface="Arial"/>
                <a:cs typeface="Arial"/>
              </a:rPr>
              <a:t>      </a:t>
            </a:r>
            <a:r>
              <a:rPr sz="1200" b="0" i="0" u="none">
                <a:solidFill>
                  <a:srgbClr val="000000"/>
                </a:solidFill>
                <a:latin typeface="Arial"/>
                <a:ea typeface="Arial"/>
                <a:cs typeface="Arial"/>
              </a:rPr>
              <a:t>Hoe sterk gelijkaardig de gebruiker is (de "weight")</a:t>
            </a:r>
            <a:endParaRPr>
              <a:latin typeface="Arial"/>
              <a:cs typeface="Arial"/>
            </a:endParaRPr>
          </a:p>
          <a:p>
            <a:pPr>
              <a:defRPr/>
            </a:pPr>
            <a:r>
              <a:rPr>
                <a:latin typeface="Arial"/>
                <a:ea typeface="Arial"/>
                <a:cs typeface="Arial"/>
              </a:rPr>
              <a:t>	</a:t>
            </a:r>
            <a:r>
              <a:rPr lang="en-US" sz="1200" b="0" i="0" u="none">
                <a:solidFill>
                  <a:srgbClr val="000000"/>
                </a:solidFill>
                <a:latin typeface="Arial"/>
                <a:ea typeface="Arial"/>
                <a:cs typeface="Arial"/>
              </a:rPr>
              <a:t>      </a:t>
            </a:r>
            <a:r>
              <a:rPr sz="1200" b="0" i="0" u="none">
                <a:solidFill>
                  <a:srgbClr val="000000"/>
                </a:solidFill>
                <a:latin typeface="Arial"/>
                <a:ea typeface="Arial"/>
                <a:cs typeface="Arial"/>
              </a:rPr>
              <a:t>Hoe goed die film beoordeeld werd</a:t>
            </a:r>
            <a:endParaRPr>
              <a:latin typeface="Arial"/>
              <a:cs typeface="Arial"/>
            </a:endParaRPr>
          </a:p>
          <a:p>
            <a:pPr>
              <a:defRPr/>
            </a:pPr>
            <a:r>
              <a:rPr lang="en-US" sz="1200" b="0" i="0" u="none">
                <a:solidFill>
                  <a:srgbClr val="000000"/>
                </a:solidFill>
                <a:latin typeface="Arial"/>
                <a:ea typeface="Arial"/>
                <a:cs typeface="Arial"/>
              </a:rPr>
              <a:t>                           </a:t>
            </a:r>
            <a:r>
              <a:rPr lang="en-US" sz="1200" b="0" i="0" u="none">
                <a:solidFill>
                  <a:srgbClr val="000000"/>
                </a:solidFill>
                <a:latin typeface="Arial"/>
                <a:ea typeface="Arial"/>
                <a:cs typeface="Arial"/>
              </a:rPr>
              <a:t> </a:t>
            </a:r>
            <a:r>
              <a:rPr sz="1200" b="0" i="0" u="none">
                <a:solidFill>
                  <a:srgbClr val="000000"/>
                </a:solidFill>
                <a:latin typeface="Arial"/>
                <a:ea typeface="Arial"/>
                <a:cs typeface="Arial"/>
              </a:rPr>
              <a:t>Hoe meer gelijkenis met de stemmers, hoe zwaarder hun mening telt.</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	Stap </a:t>
            </a:r>
            <a:r>
              <a:rPr lang="en-US" sz="1400" b="1" i="0" u="none">
                <a:solidFill>
                  <a:srgbClr val="000000"/>
                </a:solidFill>
                <a:latin typeface="Arial"/>
                <a:ea typeface="Arial"/>
                <a:cs typeface="Arial"/>
              </a:rPr>
              <a:t>6</a:t>
            </a:r>
            <a:r>
              <a:rPr sz="1400" b="1" i="0" u="none">
                <a:solidFill>
                  <a:srgbClr val="000000"/>
                </a:solidFill>
                <a:latin typeface="Arial"/>
                <a:ea typeface="Arial"/>
                <a:cs typeface="Arial"/>
              </a:rPr>
              <a:t>: Sorteer en toon de top_n films</a:t>
            </a:r>
            <a:endParaRPr>
              <a:latin typeface="Arial"/>
              <a:cs typeface="Arial"/>
            </a:endParaRPr>
          </a:p>
          <a:p>
            <a:pPr>
              <a:defRPr/>
            </a:pPr>
            <a:r>
              <a:rPr sz="1200" b="0" i="0" u="none">
                <a:solidFill>
                  <a:srgbClr val="000000"/>
                </a:solidFill>
                <a:latin typeface="Arial"/>
                <a:ea typeface="Arial"/>
                <a:cs typeface="Arial"/>
              </a:rPr>
              <a:t>	We rangschikken de voorspelde scores van hoog naar laag.</a:t>
            </a:r>
            <a:endParaRPr>
              <a:latin typeface="Arial"/>
              <a:cs typeface="Arial"/>
            </a:endParaRPr>
          </a:p>
          <a:p>
            <a:pPr>
              <a:defRPr/>
            </a:pPr>
            <a:r>
              <a:rPr sz="1200" b="0" i="0" u="none">
                <a:solidFill>
                  <a:srgbClr val="000000"/>
                </a:solidFill>
                <a:latin typeface="Arial"/>
                <a:ea typeface="Arial"/>
                <a:cs typeface="Arial"/>
              </a:rPr>
              <a:t>	De films met de </a:t>
            </a:r>
            <a:r>
              <a:rPr sz="1200" b="1" i="0" u="none">
                <a:solidFill>
                  <a:srgbClr val="000000"/>
                </a:solidFill>
                <a:latin typeface="Arial"/>
                <a:ea typeface="Arial"/>
                <a:cs typeface="Arial"/>
              </a:rPr>
              <a:t>hoogste gewogen voorspelling</a:t>
            </a:r>
            <a:r>
              <a:rPr sz="1200" b="0" i="0" u="none">
                <a:solidFill>
                  <a:srgbClr val="000000"/>
                </a:solidFill>
                <a:latin typeface="Arial"/>
                <a:ea typeface="Arial"/>
                <a:cs typeface="Arial"/>
              </a:rPr>
              <a:t> komen bovenaan.</a:t>
            </a:r>
            <a:endParaRPr>
              <a:latin typeface="Arial"/>
              <a:cs typeface="Arial"/>
            </a:endParaRPr>
          </a:p>
          <a:p>
            <a:pPr>
              <a:defRPr/>
            </a:pPr>
            <a:r>
              <a:rPr sz="1200" b="0" i="0" u="none">
                <a:solidFill>
                  <a:srgbClr val="000000"/>
                </a:solidFill>
                <a:latin typeface="Arial"/>
                <a:ea typeface="Arial"/>
                <a:cs typeface="Arial"/>
              </a:rPr>
              <a:t>	We tonen bijvoorbeeld de </a:t>
            </a:r>
            <a:r>
              <a:rPr sz="1200" b="1" i="0" u="none">
                <a:solidFill>
                  <a:srgbClr val="000000"/>
                </a:solidFill>
                <a:latin typeface="Arial"/>
                <a:ea typeface="Arial"/>
                <a:cs typeface="Arial"/>
              </a:rPr>
              <a:t>top 5</a:t>
            </a:r>
            <a:r>
              <a:rPr sz="1200" b="0" i="0" u="none">
                <a:solidFill>
                  <a:srgbClr val="000000"/>
                </a:solidFill>
                <a:latin typeface="Arial"/>
                <a:ea typeface="Arial"/>
                <a:cs typeface="Arial"/>
              </a:rPr>
              <a:t> aanraders.</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Samenvatting:</a:t>
            </a:r>
            <a:endParaRPr>
              <a:latin typeface="Arial"/>
              <a:cs typeface="Arial"/>
            </a:endParaRPr>
          </a:p>
          <a:p>
            <a:pPr>
              <a:defRPr/>
            </a:pPr>
            <a:r>
              <a:rPr sz="1200" b="0" i="0" u="none">
                <a:solidFill>
                  <a:srgbClr val="000000"/>
                </a:solidFill>
                <a:latin typeface="Arial"/>
                <a:ea typeface="Arial"/>
                <a:cs typeface="Arial"/>
              </a:rPr>
              <a:t>We raden films aan op basis van gebruikers met </a:t>
            </a:r>
            <a:r>
              <a:rPr sz="1200" b="1" i="0" u="none">
                <a:solidFill>
                  <a:srgbClr val="000000"/>
                </a:solidFill>
                <a:latin typeface="Arial"/>
                <a:ea typeface="Arial"/>
                <a:cs typeface="Arial"/>
              </a:rPr>
              <a:t>vergelijkbare smaak</a:t>
            </a:r>
            <a:r>
              <a:rPr sz="1200" b="0" i="0" u="none">
                <a:solidFill>
                  <a:srgbClr val="000000"/>
                </a:solidFill>
                <a:latin typeface="Arial"/>
                <a:ea typeface="Arial"/>
                <a:cs typeface="Arial"/>
              </a:rPr>
              <a:t>.</a:t>
            </a:r>
            <a:r>
              <a:rPr lang="en-US" sz="1200" b="0" i="0" u="none">
                <a:solidFill>
                  <a:srgbClr val="000000"/>
                </a:solidFill>
                <a:latin typeface="Arial"/>
                <a:ea typeface="Arial"/>
                <a:cs typeface="Arial"/>
              </a:rPr>
              <a:t> </a:t>
            </a:r>
            <a:r>
              <a:rPr sz="1200" b="0" i="0" u="none">
                <a:solidFill>
                  <a:srgbClr val="000000"/>
                </a:solidFill>
                <a:latin typeface="Arial"/>
                <a:ea typeface="Arial"/>
                <a:cs typeface="Arial"/>
              </a:rPr>
              <a:t>Hun ratings worden </a:t>
            </a:r>
            <a:r>
              <a:rPr sz="1200" b="1" i="0" u="none">
                <a:solidFill>
                  <a:srgbClr val="000000"/>
                </a:solidFill>
                <a:latin typeface="Arial"/>
                <a:ea typeface="Arial"/>
                <a:cs typeface="Arial"/>
              </a:rPr>
              <a:t>gewogen volgens gelijkenis</a:t>
            </a:r>
            <a:r>
              <a:rPr sz="1200" b="0" i="0" u="none">
                <a:solidFill>
                  <a:srgbClr val="000000"/>
                </a:solidFill>
                <a:latin typeface="Arial"/>
                <a:ea typeface="Arial"/>
                <a:cs typeface="Arial"/>
              </a:rPr>
              <a:t>.</a:t>
            </a:r>
            <a:br>
              <a:rPr sz="1200" b="0" i="0" u="none">
                <a:solidFill>
                  <a:srgbClr val="000000"/>
                </a:solidFill>
                <a:latin typeface="Arial"/>
                <a:ea typeface="Arial"/>
                <a:cs typeface="Arial"/>
              </a:rPr>
            </a:br>
            <a:r>
              <a:rPr sz="1200" b="0" i="0" u="none">
                <a:solidFill>
                  <a:srgbClr val="000000"/>
                </a:solidFill>
                <a:latin typeface="Arial"/>
                <a:ea typeface="Arial"/>
                <a:cs typeface="Arial"/>
              </a:rPr>
              <a:t> Zo krijgt de gebruiker films te zien die hij of zij </a:t>
            </a:r>
            <a:r>
              <a:rPr sz="1200" b="1" i="0" u="none">
                <a:solidFill>
                  <a:srgbClr val="000000"/>
                </a:solidFill>
                <a:latin typeface="Arial"/>
                <a:ea typeface="Arial"/>
                <a:cs typeface="Arial"/>
              </a:rPr>
              <a:t>waarschijnlijk ook goed zal vinden</a:t>
            </a:r>
            <a:r>
              <a:rPr sz="1200" b="0" i="0" u="none">
                <a:solidFill>
                  <a:srgbClr val="000000"/>
                </a:solidFill>
                <a:latin typeface="Arial"/>
                <a:ea typeface="Arial"/>
                <a:cs typeface="Arial"/>
              </a:rPr>
              <a:t>,</a:t>
            </a:r>
            <a:r>
              <a:rPr sz="1200" b="0" i="0" u="none">
                <a:solidFill>
                  <a:srgbClr val="000000"/>
                </a:solidFill>
                <a:latin typeface="Arial"/>
                <a:ea typeface="Arial"/>
                <a:cs typeface="Arial"/>
              </a:rPr>
              <a:t> zelfs zonder dat we naar de inhoud van de film kijken.</a:t>
            </a:r>
            <a:endParaRPr/>
          </a:p>
        </p:txBody>
      </p:sp>
      <p:sp>
        <p:nvSpPr>
          <p:cNvPr id="433724178" name="Slide Number Placeholder 3"/>
          <p:cNvSpPr>
            <a:spLocks noGrp="1"/>
          </p:cNvSpPr>
          <p:nvPr>
            <p:ph type="sldNum" sz="quarter" idx="10"/>
          </p:nvPr>
        </p:nvSpPr>
        <p:spPr bwMode="auto"/>
        <p:txBody>
          <a:bodyPr/>
          <a:lstStyle/>
          <a:p>
            <a:pPr>
              <a:defRPr/>
            </a:pPr>
            <a:fld id="{E77A5A49-4ED8-941C-5828-A5D748C69940}" type="slidenum">
              <a:rPr/>
              <a:t/>
            </a:fld>
            <a:endParaRPr/>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10417313" name="Slide Image Placeholder 1"/>
          <p:cNvSpPr>
            <a:spLocks noChangeAspect="1" noGrp="1" noRot="1"/>
          </p:cNvSpPr>
          <p:nvPr>
            <p:ph type="sldImg"/>
          </p:nvPr>
        </p:nvSpPr>
        <p:spPr bwMode="auto"/>
      </p:sp>
      <p:sp>
        <p:nvSpPr>
          <p:cNvPr id="1320281652" name="Notes Placeholder 2"/>
          <p:cNvSpPr>
            <a:spLocks noGrp="1"/>
          </p:cNvSpPr>
          <p:nvPr>
            <p:ph type="body" idx="1"/>
          </p:nvPr>
        </p:nvSpPr>
        <p:spPr bwMode="auto"/>
        <p:txBody>
          <a:bodyPr/>
          <a:lstStyle/>
          <a:p>
            <a:pPr>
              <a:defRPr/>
            </a:pPr>
            <a:r>
              <a:rPr sz="1400" b="1" i="0" u="none">
                <a:solidFill>
                  <a:srgbClr val="000000"/>
                </a:solidFill>
                <a:latin typeface="Arial"/>
                <a:ea typeface="Arial"/>
                <a:cs typeface="Arial"/>
              </a:rPr>
              <a:t>Surprise SVD</a:t>
            </a:r>
            <a:r>
              <a:rPr lang="en-US" sz="1400" b="1" i="0" u="none">
                <a:solidFill>
                  <a:srgbClr val="000000"/>
                </a:solidFill>
                <a:latin typeface="Arial"/>
                <a:ea typeface="Arial"/>
                <a:cs typeface="Arial"/>
              </a:rPr>
              <a:t> </a:t>
            </a:r>
            <a:r>
              <a:rPr lang="en-US" sz="1200" b="0" i="0" u="none">
                <a:solidFill>
                  <a:srgbClr val="000000"/>
                </a:solidFill>
                <a:latin typeface="Arial"/>
                <a:ea typeface="Arial"/>
                <a:cs typeface="Arial"/>
              </a:rPr>
              <a:t>is</a:t>
            </a:r>
            <a:r>
              <a:rPr sz="1200" b="0" i="0" u="none">
                <a:solidFill>
                  <a:srgbClr val="000000"/>
                </a:solidFill>
                <a:latin typeface="Arial"/>
                <a:ea typeface="Arial"/>
                <a:cs typeface="Arial"/>
              </a:rPr>
              <a:t> een </a:t>
            </a:r>
            <a:r>
              <a:rPr sz="1200" b="0" i="0" u="none">
                <a:solidFill>
                  <a:srgbClr val="000000"/>
                </a:solidFill>
                <a:latin typeface="Arial"/>
                <a:ea typeface="Arial"/>
                <a:cs typeface="Arial"/>
              </a:rPr>
              <a:t>geavanceerde </a:t>
            </a:r>
            <a:r>
              <a:rPr sz="1200" b="0" i="0" u="none">
                <a:solidFill>
                  <a:srgbClr val="000000"/>
                </a:solidFill>
                <a:latin typeface="Arial"/>
                <a:ea typeface="Arial"/>
                <a:cs typeface="Arial"/>
              </a:rPr>
              <a:t>machine learning-techniek</a:t>
            </a:r>
            <a:r>
              <a:rPr sz="1200" b="0" i="0" u="none">
                <a:solidFill>
                  <a:srgbClr val="000000"/>
                </a:solidFill>
                <a:latin typeface="Arial"/>
                <a:ea typeface="Arial"/>
                <a:cs typeface="Arial"/>
              </a:rPr>
              <a:t> die voorspelt </a:t>
            </a:r>
            <a:r>
              <a:rPr sz="1200" b="0" i="0" u="none">
                <a:solidFill>
                  <a:srgbClr val="000000"/>
                </a:solidFill>
                <a:latin typeface="Arial"/>
                <a:ea typeface="Arial"/>
                <a:cs typeface="Arial"/>
              </a:rPr>
              <a:t>welke films een gebruiker goed zal vinden</a:t>
            </a:r>
            <a:r>
              <a:rPr sz="1200" b="0" i="0" u="none">
                <a:solidFill>
                  <a:srgbClr val="000000"/>
                </a:solidFill>
                <a:latin typeface="Arial"/>
                <a:ea typeface="Arial"/>
                <a:cs typeface="Arial"/>
              </a:rPr>
              <a:t>, ook al heeft hij ze nog nooit beoordeeld.</a:t>
            </a:r>
            <a:endParaRPr b="0">
              <a:latin typeface="Arial"/>
              <a:cs typeface="Arial"/>
            </a:endParaRPr>
          </a:p>
          <a:p>
            <a:pPr>
              <a:defRPr/>
            </a:pPr>
            <a:endParaRPr>
              <a:latin typeface="Arial"/>
              <a:cs typeface="Arial"/>
            </a:endParaRPr>
          </a:p>
          <a:p>
            <a:pPr>
              <a:defRPr/>
            </a:pPr>
            <a:r>
              <a:rPr sz="1400" b="1" i="0" u="none">
                <a:solidFill>
                  <a:srgbClr val="000000"/>
                </a:solidFill>
                <a:latin typeface="Arial"/>
                <a:ea typeface="Arial"/>
                <a:cs typeface="Arial"/>
              </a:rPr>
              <a:t>Wat is de input?</a:t>
            </a:r>
            <a:endParaRPr>
              <a:latin typeface="Arial"/>
              <a:cs typeface="Arial"/>
            </a:endParaRPr>
          </a:p>
          <a:p>
            <a:pPr>
              <a:defRPr/>
            </a:pPr>
            <a:r>
              <a:rPr sz="1200" b="0" i="0" u="none">
                <a:solidFill>
                  <a:srgbClr val="000000"/>
                </a:solidFill>
                <a:latin typeface="Arial"/>
                <a:ea typeface="Arial"/>
                <a:cs typeface="Arial"/>
              </a:rPr>
              <a:t>We starten met </a:t>
            </a:r>
            <a:r>
              <a:rPr sz="1200" b="0" i="0" u="none">
                <a:solidFill>
                  <a:srgbClr val="000000"/>
                </a:solidFill>
                <a:latin typeface="Arial"/>
                <a:ea typeface="Arial"/>
                <a:cs typeface="Arial"/>
              </a:rPr>
              <a:t>df_final_matrix</a:t>
            </a:r>
            <a:r>
              <a:rPr sz="1200" b="0" i="0" u="none">
                <a:solidFill>
                  <a:srgbClr val="000000"/>
                </a:solidFill>
                <a:latin typeface="Arial"/>
                <a:ea typeface="Arial"/>
                <a:cs typeface="Arial"/>
              </a:rPr>
              <a:t>:</a:t>
            </a:r>
            <a:br>
              <a:rPr sz="1200" b="0" i="0" u="none">
                <a:solidFill>
                  <a:srgbClr val="000000"/>
                </a:solidFill>
                <a:latin typeface="Arial"/>
                <a:ea typeface="Arial"/>
                <a:cs typeface="Arial"/>
              </a:rPr>
            </a:br>
            <a:r>
              <a:rPr lang="en-US" sz="1200" b="0" i="0" u="none">
                <a:solidFill>
                  <a:srgbClr val="000000"/>
                </a:solidFill>
                <a:latin typeface="Arial"/>
                <a:ea typeface="Arial"/>
                <a:cs typeface="Arial"/>
              </a:rPr>
              <a:t>=&gt; </a:t>
            </a:r>
            <a:r>
              <a:rPr sz="1200" b="0" i="0" u="none">
                <a:solidFill>
                  <a:srgbClr val="000000"/>
                </a:solidFill>
                <a:latin typeface="Arial"/>
                <a:ea typeface="Arial"/>
                <a:cs typeface="Arial"/>
              </a:rPr>
              <a:t>Een </a:t>
            </a:r>
            <a:r>
              <a:rPr sz="1200" b="0" i="0" u="none">
                <a:solidFill>
                  <a:srgbClr val="000000"/>
                </a:solidFill>
                <a:latin typeface="Arial"/>
                <a:ea typeface="Arial"/>
                <a:cs typeface="Arial"/>
              </a:rPr>
              <a:t>grote maar onvolledige matrix</a:t>
            </a:r>
            <a:r>
              <a:rPr sz="1200" b="0" i="0" u="none">
                <a:solidFill>
                  <a:srgbClr val="000000"/>
                </a:solidFill>
                <a:latin typeface="Arial"/>
                <a:ea typeface="Arial"/>
                <a:cs typeface="Arial"/>
              </a:rPr>
              <a:t> van gebruikers en hun beoordelingen van films</a:t>
            </a:r>
            <a:r>
              <a:rPr lang="en-US" sz="1200" b="0" i="0" u="none">
                <a:solidFill>
                  <a:srgbClr val="000000"/>
                </a:solidFill>
                <a:latin typeface="Arial"/>
                <a:ea typeface="Arial"/>
                <a:cs typeface="Arial"/>
              </a:rPr>
              <a:t> maar d</a:t>
            </a:r>
            <a:r>
              <a:rPr sz="1200" b="0" i="0" u="none">
                <a:solidFill>
                  <a:srgbClr val="000000"/>
                </a:solidFill>
                <a:latin typeface="Arial"/>
                <a:ea typeface="Arial"/>
                <a:cs typeface="Arial"/>
              </a:rPr>
              <a:t>e meeste gebruikers hebben </a:t>
            </a:r>
            <a:r>
              <a:rPr sz="1200" b="0" i="0" u="none">
                <a:solidFill>
                  <a:srgbClr val="000000"/>
                </a:solidFill>
                <a:latin typeface="Arial"/>
                <a:ea typeface="Arial"/>
                <a:cs typeface="Arial"/>
              </a:rPr>
              <a:t>maar een klein deel van alle films</a:t>
            </a:r>
            <a:r>
              <a:rPr sz="1200" b="0" i="0" u="none">
                <a:solidFill>
                  <a:srgbClr val="000000"/>
                </a:solidFill>
                <a:latin typeface="Arial"/>
                <a:ea typeface="Arial"/>
                <a:cs typeface="Arial"/>
              </a:rPr>
              <a:t> beoordeeld</a:t>
            </a:r>
            <a:r>
              <a:rPr lang="en-US" b="0">
                <a:latin typeface="Arial"/>
                <a:ea typeface="Arial"/>
                <a:cs typeface="Arial"/>
              </a:rPr>
              <a:t>.</a:t>
            </a:r>
            <a:br>
              <a:rPr b="0">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Hoe werkt SVD?</a:t>
            </a:r>
            <a:endParaRPr>
              <a:latin typeface="Arial"/>
              <a:cs typeface="Arial"/>
            </a:endParaRPr>
          </a:p>
          <a:p>
            <a:pPr>
              <a:defRPr/>
            </a:pPr>
            <a:r>
              <a:rPr sz="1200" b="0" i="0" u="none">
                <a:solidFill>
                  <a:srgbClr val="000000"/>
                </a:solidFill>
                <a:latin typeface="Arial"/>
                <a:ea typeface="Arial"/>
                <a:cs typeface="Arial"/>
              </a:rPr>
              <a:t>We gebruiken </a:t>
            </a:r>
            <a:r>
              <a:rPr lang="en-US" sz="1200" b="0" i="0" u="none">
                <a:solidFill>
                  <a:srgbClr val="000000"/>
                </a:solidFill>
                <a:latin typeface="Arial"/>
                <a:ea typeface="Arial"/>
                <a:cs typeface="Arial"/>
              </a:rPr>
              <a:t>het </a:t>
            </a:r>
            <a:r>
              <a:rPr sz="1200" b="0" i="0" u="none">
                <a:solidFill>
                  <a:srgbClr val="000000"/>
                </a:solidFill>
                <a:latin typeface="Arial"/>
                <a:ea typeface="Arial"/>
                <a:cs typeface="Arial"/>
              </a:rPr>
              <a:t>om deze grote gebruikers-film-matrix op te splitsen in </a:t>
            </a:r>
            <a:r>
              <a:rPr sz="1200" b="0" i="0" u="none">
                <a:solidFill>
                  <a:srgbClr val="000000"/>
                </a:solidFill>
                <a:latin typeface="Arial"/>
                <a:ea typeface="Arial"/>
                <a:cs typeface="Arial"/>
              </a:rPr>
              <a:t>twee kleinere matrices</a:t>
            </a:r>
            <a:r>
              <a:rPr sz="1200" b="0" i="0" u="none">
                <a:solidFill>
                  <a:srgbClr val="000000"/>
                </a:solidFill>
                <a:latin typeface="Arial"/>
                <a:ea typeface="Arial"/>
                <a:cs typeface="Arial"/>
              </a:rPr>
              <a:t>:</a:t>
            </a:r>
            <a:endParaRPr sz="1200" b="0" i="0" u="none">
              <a:solidFill>
                <a:srgbClr val="000000"/>
              </a:solidFill>
              <a:latin typeface="Arial"/>
              <a:ea typeface="Arial"/>
              <a:cs typeface="Arial"/>
            </a:endParaRPr>
          </a:p>
          <a:p>
            <a:pPr>
              <a:defRPr/>
            </a:pPr>
            <a:endParaRPr>
              <a:latin typeface="Arial"/>
              <a:cs typeface="Arial"/>
            </a:endParaRPr>
          </a:p>
          <a:p>
            <a:pPr>
              <a:defRPr/>
            </a:pPr>
            <a:r>
              <a:rPr sz="1200" b="1" i="0" u="none">
                <a:solidFill>
                  <a:srgbClr val="000000"/>
                </a:solidFill>
                <a:latin typeface="Arial"/>
                <a:ea typeface="Arial"/>
                <a:cs typeface="Arial"/>
              </a:rPr>
              <a:t>Gebruikers</a:t>
            </a:r>
            <a:r>
              <a:rPr lang="en-US" sz="1200" b="1" i="0" u="none">
                <a:solidFill>
                  <a:srgbClr val="000000"/>
                </a:solidFill>
                <a:latin typeface="Arial"/>
                <a:ea typeface="Arial"/>
                <a:cs typeface="Arial"/>
              </a:rPr>
              <a:t> </a:t>
            </a:r>
            <a:r>
              <a:rPr sz="1200" b="1" i="0" u="none">
                <a:solidFill>
                  <a:srgbClr val="000000"/>
                </a:solidFill>
                <a:latin typeface="Arial"/>
                <a:ea typeface="Arial"/>
                <a:cs typeface="Arial"/>
              </a:rPr>
              <a:t>matrix</a:t>
            </a:r>
            <a:r>
              <a:rPr sz="1200" b="0" i="0" u="none">
                <a:solidFill>
                  <a:srgbClr val="000000"/>
                </a:solidFill>
                <a:latin typeface="Arial"/>
                <a:ea typeface="Arial"/>
                <a:cs typeface="Arial"/>
              </a:rPr>
              <a:t>: too</a:t>
            </a:r>
            <a:r>
              <a:rPr sz="1200" b="0" i="0" u="none">
                <a:solidFill>
                  <a:srgbClr val="000000"/>
                </a:solidFill>
                <a:latin typeface="Arial"/>
                <a:ea typeface="Arial"/>
                <a:cs typeface="Arial"/>
              </a:rPr>
              <a:t>nt </a:t>
            </a:r>
            <a:r>
              <a:rPr sz="1200" b="0" i="0" u="none">
                <a:solidFill>
                  <a:srgbClr val="000000"/>
                </a:solidFill>
                <a:latin typeface="Arial"/>
                <a:ea typeface="Arial"/>
                <a:cs typeface="Arial"/>
              </a:rPr>
              <a:t>voorkeuren van gebruikers</a:t>
            </a:r>
            <a:r>
              <a:rPr sz="1200" b="0" i="0" u="none">
                <a:solidFill>
                  <a:srgbClr val="000000"/>
                </a:solidFill>
                <a:latin typeface="Arial"/>
                <a:ea typeface="Arial"/>
                <a:cs typeface="Arial"/>
              </a:rPr>
              <a:t> op b</a:t>
            </a:r>
            <a:r>
              <a:rPr sz="1200" b="0" i="0" u="none">
                <a:solidFill>
                  <a:srgbClr val="000000"/>
                </a:solidFill>
                <a:latin typeface="Arial"/>
                <a:ea typeface="Arial"/>
                <a:cs typeface="Arial"/>
              </a:rPr>
              <a:t>epaalde "verborgen factoren"</a:t>
            </a:r>
            <a:endParaRPr>
              <a:latin typeface="Arial"/>
              <a:cs typeface="Arial"/>
            </a:endParaRPr>
          </a:p>
          <a:p>
            <a:pPr>
              <a:defRPr/>
            </a:pPr>
            <a:r>
              <a:rPr sz="1200" b="1" i="0" u="none">
                <a:solidFill>
                  <a:srgbClr val="000000"/>
                </a:solidFill>
                <a:latin typeface="Arial"/>
                <a:ea typeface="Arial"/>
                <a:cs typeface="Arial"/>
              </a:rPr>
              <a:t>Film</a:t>
            </a:r>
            <a:r>
              <a:rPr lang="en-US" sz="1200" b="1" i="0" u="none">
                <a:solidFill>
                  <a:srgbClr val="000000"/>
                </a:solidFill>
                <a:latin typeface="Arial"/>
                <a:ea typeface="Arial"/>
                <a:cs typeface="Arial"/>
              </a:rPr>
              <a:t> </a:t>
            </a:r>
            <a:r>
              <a:rPr sz="1200" b="1" i="0" u="none">
                <a:solidFill>
                  <a:srgbClr val="000000"/>
                </a:solidFill>
                <a:latin typeface="Arial"/>
                <a:ea typeface="Arial"/>
                <a:cs typeface="Arial"/>
              </a:rPr>
              <a:t>matrix</a:t>
            </a:r>
            <a:r>
              <a:rPr sz="1200" b="0" i="0" u="none">
                <a:solidFill>
                  <a:srgbClr val="000000"/>
                </a:solidFill>
                <a:latin typeface="Arial"/>
                <a:ea typeface="Arial"/>
                <a:cs typeface="Arial"/>
              </a:rPr>
              <a:t>: toont hoe sterk elke film scoort op diezelfde factoren</a:t>
            </a:r>
            <a:br>
              <a:rPr sz="1200" b="0" i="0" u="none">
                <a:solidFill>
                  <a:srgbClr val="000000"/>
                </a:solidFill>
                <a:latin typeface="Arial"/>
                <a:ea typeface="Arial"/>
                <a:cs typeface="Arial"/>
              </a:rPr>
            </a:br>
            <a:endParaRPr>
              <a:latin typeface="Arial"/>
              <a:cs typeface="Arial"/>
            </a:endParaRPr>
          </a:p>
          <a:p>
            <a:pPr>
              <a:defRPr/>
            </a:pPr>
            <a:r>
              <a:rPr sz="1200" b="0" i="0" u="none">
                <a:solidFill>
                  <a:srgbClr val="000000"/>
                </a:solidFill>
                <a:latin typeface="Arial"/>
                <a:ea typeface="Arial"/>
                <a:cs typeface="Arial"/>
              </a:rPr>
              <a:t>Door deze factorisatie vindt het model </a:t>
            </a:r>
            <a:r>
              <a:rPr sz="1200" b="1" i="0" u="none">
                <a:solidFill>
                  <a:srgbClr val="000000"/>
                </a:solidFill>
                <a:latin typeface="Arial"/>
                <a:ea typeface="Arial"/>
                <a:cs typeface="Arial"/>
              </a:rPr>
              <a:t>patronen </a:t>
            </a:r>
            <a:r>
              <a:rPr sz="1200" b="0" i="0" u="none">
                <a:solidFill>
                  <a:srgbClr val="000000"/>
                </a:solidFill>
                <a:latin typeface="Arial"/>
                <a:ea typeface="Arial"/>
                <a:cs typeface="Arial"/>
              </a:rPr>
              <a:t> — bijv. een voorkeur voor “vrouwelijke hoofdrollen”, “actievolle sciencefiction”, enz.</a:t>
            </a:r>
            <a:endParaRPr>
              <a:latin typeface="Arial"/>
              <a:ea typeface="Arial"/>
              <a:cs typeface="Arial"/>
            </a:endParaRPr>
          </a:p>
          <a:p>
            <a:pPr>
              <a:defRPr/>
            </a:pPr>
            <a:endParaRPr>
              <a:latin typeface="Arial"/>
              <a:cs typeface="Arial"/>
            </a:endParaRPr>
          </a:p>
          <a:p>
            <a:pPr>
              <a:defRPr/>
            </a:pPr>
            <a:r>
              <a:rPr sz="1400" b="1" i="0" u="none">
                <a:solidFill>
                  <a:srgbClr val="000000"/>
                </a:solidFill>
                <a:latin typeface="Arial"/>
                <a:ea typeface="Arial"/>
                <a:cs typeface="Arial"/>
              </a:rPr>
              <a:t>Belangrijke begrippen:</a:t>
            </a:r>
            <a:br>
              <a:rPr>
                <a:latin typeface="Arial"/>
                <a:ea typeface="Arial"/>
                <a:cs typeface="Arial"/>
              </a:rPr>
            </a:br>
            <a:endParaRPr>
              <a:latin typeface="Arial"/>
              <a:cs typeface="Arial"/>
            </a:endParaRPr>
          </a:p>
          <a:p>
            <a:pPr>
              <a:defRPr/>
            </a:pPr>
            <a:r>
              <a:rPr sz="1200" b="1" i="0" u="none">
                <a:solidFill>
                  <a:srgbClr val="000000"/>
                </a:solidFill>
                <a:latin typeface="Arial"/>
                <a:ea typeface="Arial"/>
                <a:cs typeface="Arial"/>
              </a:rPr>
              <a:t>Reader</a:t>
            </a:r>
            <a:r>
              <a:rPr sz="1200" b="0" i="0" u="none">
                <a:solidFill>
                  <a:srgbClr val="000000"/>
                </a:solidFill>
                <a:latin typeface="Arial"/>
                <a:ea typeface="Arial"/>
                <a:cs typeface="Arial"/>
              </a:rPr>
              <a:t>: bepaalt </a:t>
            </a:r>
            <a:r>
              <a:rPr sz="1200" b="1" i="0" u="none">
                <a:solidFill>
                  <a:srgbClr val="000000"/>
                </a:solidFill>
                <a:latin typeface="Arial"/>
                <a:ea typeface="Arial"/>
                <a:cs typeface="Arial"/>
              </a:rPr>
              <a:t>hoe de ratings gelezen moeten worden</a:t>
            </a:r>
            <a:r>
              <a:rPr sz="1200" b="0" i="0" u="none">
                <a:solidFill>
                  <a:srgbClr val="000000"/>
                </a:solidFill>
                <a:latin typeface="Arial"/>
                <a:ea typeface="Arial"/>
                <a:cs typeface="Arial"/>
              </a:rPr>
              <a:t> (bv. tussen 0 en 5)</a:t>
            </a:r>
            <a:endParaRPr sz="1200">
              <a:latin typeface="Arial"/>
              <a:cs typeface="Arial"/>
            </a:endParaRPr>
          </a:p>
          <a:p>
            <a:pPr>
              <a:defRPr/>
            </a:pPr>
            <a:r>
              <a:rPr sz="1200" b="1" i="0" u="none">
                <a:solidFill>
                  <a:srgbClr val="000000"/>
                </a:solidFill>
                <a:latin typeface="Arial"/>
                <a:ea typeface="Arial"/>
                <a:cs typeface="Arial"/>
              </a:rPr>
              <a:t>Dataset.load_from_df()</a:t>
            </a:r>
            <a:r>
              <a:rPr sz="1200" b="0" i="0" u="none">
                <a:solidFill>
                  <a:srgbClr val="000000"/>
                </a:solidFill>
                <a:latin typeface="Arial"/>
                <a:ea typeface="Arial"/>
                <a:cs typeface="Arial"/>
              </a:rPr>
              <a:t>: laadt de dataframe in een formaat dat Surprise begrijpt</a:t>
            </a:r>
            <a:endParaRPr sz="1200">
              <a:latin typeface="Arial"/>
              <a:cs typeface="Arial"/>
            </a:endParaRPr>
          </a:p>
          <a:p>
            <a:pPr>
              <a:defRPr/>
            </a:pPr>
            <a:r>
              <a:rPr sz="1200" b="1" i="0" u="none">
                <a:solidFill>
                  <a:srgbClr val="000000"/>
                </a:solidFill>
                <a:latin typeface="Arial"/>
                <a:ea typeface="Arial"/>
                <a:cs typeface="Arial"/>
              </a:rPr>
              <a:t>Model training</a:t>
            </a:r>
            <a:r>
              <a:rPr sz="1200" b="0" i="0" u="none">
                <a:solidFill>
                  <a:srgbClr val="000000"/>
                </a:solidFill>
                <a:latin typeface="Arial"/>
                <a:ea typeface="Arial"/>
                <a:cs typeface="Arial"/>
              </a:rPr>
              <a:t>: we trainen het SVD-model op deze gegevens</a:t>
            </a:r>
            <a:r>
              <a:rPr lang="en-US" sz="1200">
                <a:latin typeface="Arial"/>
                <a:ea typeface="Arial"/>
                <a:cs typeface="Arial"/>
              </a:rPr>
              <a:t>. </a:t>
            </a:r>
            <a:br>
              <a:rPr lang="en-US" sz="1200">
                <a:latin typeface="Arial"/>
                <a:ea typeface="Arial"/>
                <a:cs typeface="Arial"/>
              </a:rPr>
            </a:br>
            <a:br>
              <a:rPr lang="en-US" sz="1200">
                <a:latin typeface="Arial"/>
                <a:ea typeface="Arial"/>
                <a:cs typeface="Arial"/>
              </a:rPr>
            </a:br>
            <a:r>
              <a:rPr sz="1400" b="1" i="0" u="none">
                <a:solidFill>
                  <a:srgbClr val="000000"/>
                </a:solidFill>
                <a:latin typeface="Arial"/>
                <a:ea typeface="Arial"/>
                <a:cs typeface="Arial"/>
              </a:rPr>
              <a:t>Wat doet de </a:t>
            </a:r>
            <a:r>
              <a:rPr sz="1150" b="1" i="0" u="none">
                <a:solidFill>
                  <a:srgbClr val="000000"/>
                </a:solidFill>
                <a:latin typeface="Arial"/>
                <a:ea typeface="Arial"/>
                <a:cs typeface="Arial"/>
              </a:rPr>
              <a:t>svd_recommend()</a:t>
            </a:r>
            <a:r>
              <a:rPr sz="1400" b="1" i="0" u="none">
                <a:solidFill>
                  <a:srgbClr val="000000"/>
                </a:solidFill>
                <a:latin typeface="Arial"/>
                <a:ea typeface="Arial"/>
                <a:cs typeface="Arial"/>
              </a:rPr>
              <a:t> functie?</a:t>
            </a:r>
            <a:endParaRPr sz="1200">
              <a:latin typeface="Arial"/>
              <a:cs typeface="Arial"/>
            </a:endParaRPr>
          </a:p>
          <a:p>
            <a:pPr>
              <a:defRPr/>
            </a:pPr>
            <a:r>
              <a:rPr sz="1200" b="0" i="0" u="none">
                <a:solidFill>
                  <a:srgbClr val="000000"/>
                </a:solidFill>
                <a:latin typeface="Arial"/>
                <a:ea typeface="Arial"/>
                <a:cs typeface="Arial"/>
              </a:rPr>
              <a:t>Deze functie:</a:t>
            </a:r>
            <a:endParaRPr>
              <a:latin typeface="Arial"/>
              <a:cs typeface="Arial"/>
            </a:endParaRPr>
          </a:p>
          <a:p>
            <a:pPr>
              <a:defRPr/>
            </a:pPr>
            <a:r>
              <a:rPr sz="1200" b="0" i="0" u="none">
                <a:solidFill>
                  <a:srgbClr val="000000"/>
                </a:solidFill>
                <a:latin typeface="Arial"/>
                <a:ea typeface="Arial"/>
                <a:cs typeface="Arial"/>
              </a:rPr>
              <a:t>Neemt een </a:t>
            </a:r>
            <a:r>
              <a:rPr sz="1000" b="0" i="0" u="none">
                <a:solidFill>
                  <a:srgbClr val="000000"/>
                </a:solidFill>
                <a:latin typeface="Arial"/>
                <a:ea typeface="Arial"/>
                <a:cs typeface="Arial"/>
              </a:rPr>
              <a:t>user_id</a:t>
            </a:r>
            <a:r>
              <a:rPr sz="1200" b="0" i="0" u="none">
                <a:solidFill>
                  <a:srgbClr val="000000"/>
                </a:solidFill>
                <a:latin typeface="Arial"/>
                <a:ea typeface="Arial"/>
                <a:cs typeface="Arial"/>
              </a:rPr>
              <a:t> als input</a:t>
            </a:r>
            <a:endParaRPr>
              <a:latin typeface="Arial"/>
              <a:cs typeface="Arial"/>
            </a:endParaRPr>
          </a:p>
          <a:p>
            <a:pPr>
              <a:defRPr/>
            </a:pPr>
            <a:r>
              <a:rPr sz="1200" b="0" i="0" u="none">
                <a:solidFill>
                  <a:srgbClr val="000000"/>
                </a:solidFill>
                <a:latin typeface="Arial"/>
                <a:ea typeface="Arial"/>
                <a:cs typeface="Arial"/>
              </a:rPr>
              <a:t>Gaat na welke films de gebruiker </a:t>
            </a:r>
            <a:r>
              <a:rPr sz="1200" b="1" i="0" u="none">
                <a:solidFill>
                  <a:srgbClr val="000000"/>
                </a:solidFill>
                <a:latin typeface="Arial"/>
                <a:ea typeface="Arial"/>
                <a:cs typeface="Arial"/>
              </a:rPr>
              <a:t>nog niet heeft beoordeeld</a:t>
            </a:r>
            <a:endParaRPr>
              <a:latin typeface="Arial"/>
              <a:cs typeface="Arial"/>
            </a:endParaRPr>
          </a:p>
          <a:p>
            <a:pPr>
              <a:defRPr/>
            </a:pPr>
            <a:r>
              <a:rPr sz="1200" b="0" i="0" u="none">
                <a:solidFill>
                  <a:srgbClr val="000000"/>
                </a:solidFill>
                <a:latin typeface="Arial"/>
                <a:ea typeface="Arial"/>
                <a:cs typeface="Arial"/>
              </a:rPr>
              <a:t>Voorspelt voor al deze films een </a:t>
            </a:r>
            <a:r>
              <a:rPr sz="1200" b="1" i="0" u="none">
                <a:solidFill>
                  <a:srgbClr val="000000"/>
                </a:solidFill>
                <a:latin typeface="Arial"/>
                <a:ea typeface="Arial"/>
                <a:cs typeface="Arial"/>
              </a:rPr>
              <a:t>rating met het getrainde SVD-model</a:t>
            </a:r>
            <a:endParaRPr>
              <a:latin typeface="Arial"/>
              <a:cs typeface="Arial"/>
            </a:endParaRPr>
          </a:p>
          <a:p>
            <a:pPr>
              <a:defRPr/>
            </a:pPr>
            <a:r>
              <a:rPr sz="1200" b="0" i="0" u="none">
                <a:solidFill>
                  <a:srgbClr val="000000"/>
                </a:solidFill>
                <a:latin typeface="Arial"/>
                <a:ea typeface="Arial"/>
                <a:cs typeface="Arial"/>
              </a:rPr>
              <a:t>Sorteert die voorspellingen van hoog naar laag</a:t>
            </a:r>
            <a:endParaRPr>
              <a:latin typeface="Arial"/>
              <a:cs typeface="Arial"/>
            </a:endParaRPr>
          </a:p>
          <a:p>
            <a:pPr>
              <a:defRPr/>
            </a:pPr>
            <a:r>
              <a:rPr sz="1200" b="0" i="0" u="none">
                <a:solidFill>
                  <a:srgbClr val="000000"/>
                </a:solidFill>
                <a:latin typeface="Arial"/>
                <a:ea typeface="Arial"/>
                <a:cs typeface="Arial"/>
              </a:rPr>
              <a:t>Geeft de </a:t>
            </a:r>
            <a:r>
              <a:rPr sz="1200" b="1" i="0" u="none">
                <a:solidFill>
                  <a:srgbClr val="000000"/>
                </a:solidFill>
                <a:latin typeface="Arial"/>
                <a:ea typeface="Arial"/>
                <a:cs typeface="Arial"/>
              </a:rPr>
              <a:t>top N aanbevolen films</a:t>
            </a:r>
            <a:r>
              <a:rPr sz="1200" b="0" i="0" u="none">
                <a:solidFill>
                  <a:srgbClr val="000000"/>
                </a:solidFill>
                <a:latin typeface="Arial"/>
                <a:ea typeface="Arial"/>
                <a:cs typeface="Arial"/>
              </a:rPr>
              <a:t> terug</a:t>
            </a:r>
            <a:endParaRPr>
              <a:latin typeface="Arial"/>
              <a:cs typeface="Arial"/>
            </a:endParaRPr>
          </a:p>
          <a:p>
            <a:pPr>
              <a:defRPr/>
            </a:pPr>
            <a:endParaRPr>
              <a:latin typeface="Arial"/>
              <a:cs typeface="Arial"/>
            </a:endParaRPr>
          </a:p>
          <a:p>
            <a:pPr>
              <a:defRPr/>
            </a:pPr>
            <a:r>
              <a:rPr sz="1400" b="1" i="0" u="none">
                <a:solidFill>
                  <a:srgbClr val="000000"/>
                </a:solidFill>
                <a:latin typeface="Arial"/>
                <a:ea typeface="Arial"/>
                <a:cs typeface="Arial"/>
              </a:rPr>
              <a:t>Samenvatting:</a:t>
            </a:r>
            <a:br>
              <a:rPr>
                <a:latin typeface="Arial"/>
                <a:ea typeface="Arial"/>
                <a:cs typeface="Arial"/>
              </a:rPr>
            </a:br>
            <a:endParaRPr>
              <a:latin typeface="Arial"/>
              <a:cs typeface="Arial"/>
            </a:endParaRPr>
          </a:p>
          <a:p>
            <a:pPr>
              <a:defRPr/>
            </a:pPr>
            <a:r>
              <a:rPr sz="1200" b="1" i="0" u="none">
                <a:solidFill>
                  <a:srgbClr val="000000"/>
                </a:solidFill>
                <a:latin typeface="Arial"/>
                <a:ea typeface="Arial"/>
                <a:cs typeface="Arial"/>
              </a:rPr>
              <a:t>Surprise SVD</a:t>
            </a:r>
            <a:r>
              <a:rPr sz="1200" b="0" i="0" u="none">
                <a:solidFill>
                  <a:srgbClr val="000000"/>
                </a:solidFill>
                <a:latin typeface="Arial"/>
                <a:ea typeface="Arial"/>
                <a:cs typeface="Arial"/>
              </a:rPr>
              <a:t> splitst gebruikers- en filmdata in dimensies om </a:t>
            </a:r>
            <a:r>
              <a:rPr sz="1200" b="1" i="0" u="none">
                <a:solidFill>
                  <a:srgbClr val="000000"/>
                </a:solidFill>
                <a:latin typeface="Arial"/>
                <a:ea typeface="Arial"/>
                <a:cs typeface="Arial"/>
              </a:rPr>
              <a:t>voorkeurspatronen</a:t>
            </a:r>
            <a:r>
              <a:rPr sz="1200" b="0" i="0" u="none">
                <a:solidFill>
                  <a:srgbClr val="000000"/>
                </a:solidFill>
                <a:latin typeface="Arial"/>
                <a:ea typeface="Arial"/>
                <a:cs typeface="Arial"/>
              </a:rPr>
              <a:t> te leren.</a:t>
            </a:r>
            <a:br>
              <a:rPr sz="1200" b="0" i="0" u="none">
                <a:solidFill>
                  <a:srgbClr val="000000"/>
                </a:solidFill>
                <a:latin typeface="Arial"/>
                <a:ea typeface="Arial"/>
                <a:cs typeface="Arial"/>
              </a:rPr>
            </a:br>
            <a:r>
              <a:rPr sz="1200" b="0" i="0" u="none">
                <a:solidFill>
                  <a:srgbClr val="000000"/>
                </a:solidFill>
                <a:latin typeface="Arial"/>
                <a:ea typeface="Arial"/>
                <a:cs typeface="Arial"/>
              </a:rPr>
              <a:t>Op basis van die patronen voorspelt het accuraat welke films een gebruiker leuk zal vinden.</a:t>
            </a:r>
            <a:br>
              <a:rPr sz="1200" b="0" i="0" u="none">
                <a:solidFill>
                  <a:srgbClr val="000000"/>
                </a:solidFill>
                <a:latin typeface="Arial"/>
                <a:ea typeface="Arial"/>
                <a:cs typeface="Arial"/>
              </a:rPr>
            </a:br>
            <a:r>
              <a:rPr sz="1200" b="0" i="0" u="none">
                <a:solidFill>
                  <a:srgbClr val="000000"/>
                </a:solidFill>
                <a:latin typeface="Arial"/>
                <a:ea typeface="Arial"/>
                <a:cs typeface="Arial"/>
              </a:rPr>
              <a:t>We trainen het model met </a:t>
            </a:r>
            <a:r>
              <a:rPr sz="1200" b="1" i="0" u="none">
                <a:solidFill>
                  <a:srgbClr val="000000"/>
                </a:solidFill>
                <a:latin typeface="Arial"/>
                <a:ea typeface="Arial"/>
                <a:cs typeface="Arial"/>
              </a:rPr>
              <a:t>parameters die we kunnen optimaliseren</a:t>
            </a:r>
            <a:r>
              <a:rPr sz="1200" b="0" i="0" u="none">
                <a:solidFill>
                  <a:srgbClr val="000000"/>
                </a:solidFill>
                <a:latin typeface="Arial"/>
                <a:ea typeface="Arial"/>
                <a:cs typeface="Arial"/>
              </a:rPr>
              <a:t>, en raden vervolgens films aan die de gebruiker nog niet heeft gezien — maar volgens het model </a:t>
            </a:r>
            <a:r>
              <a:rPr sz="1200" b="1" i="0" u="none">
                <a:solidFill>
                  <a:srgbClr val="000000"/>
                </a:solidFill>
                <a:latin typeface="Arial"/>
                <a:ea typeface="Arial"/>
                <a:cs typeface="Arial"/>
              </a:rPr>
              <a:t>wel goed zal vinden</a:t>
            </a:r>
            <a:r>
              <a:rPr sz="1200" b="0" i="0" u="none">
                <a:solidFill>
                  <a:srgbClr val="000000"/>
                </a:solidFill>
                <a:latin typeface="Arial"/>
                <a:ea typeface="Arial"/>
                <a:cs typeface="Arial"/>
              </a:rPr>
              <a:t>.</a:t>
            </a:r>
            <a:endParaRPr lang="en-US"/>
          </a:p>
          <a:p>
            <a:pPr>
              <a:defRPr/>
            </a:pPr>
            <a:endParaRPr lang="en-US"/>
          </a:p>
        </p:txBody>
      </p:sp>
      <p:sp>
        <p:nvSpPr>
          <p:cNvPr id="1966122402" name="Slide Number Placeholder 3"/>
          <p:cNvSpPr>
            <a:spLocks noGrp="1"/>
          </p:cNvSpPr>
          <p:nvPr>
            <p:ph type="sldNum" sz="quarter" idx="10"/>
          </p:nvPr>
        </p:nvSpPr>
        <p:spPr bwMode="auto"/>
        <p:txBody>
          <a:bodyPr/>
          <a:lstStyle/>
          <a:p>
            <a:pPr>
              <a:defRPr/>
            </a:pPr>
            <a:fld id="{55D8D70F-1CFB-A867-7BFD-9F4BAD882CB5}"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24196711" name="Slide Image Placeholder 1"/>
          <p:cNvSpPr>
            <a:spLocks noChangeAspect="1" noGrp="1" noRot="1"/>
          </p:cNvSpPr>
          <p:nvPr>
            <p:ph type="sldImg"/>
          </p:nvPr>
        </p:nvSpPr>
        <p:spPr bwMode="auto"/>
      </p:sp>
      <p:sp>
        <p:nvSpPr>
          <p:cNvPr id="1465656752" name="Notes Placeholder 2"/>
          <p:cNvSpPr>
            <a:spLocks noGrp="1"/>
          </p:cNvSpPr>
          <p:nvPr>
            <p:ph type="body" idx="1"/>
          </p:nvPr>
        </p:nvSpPr>
        <p:spPr bwMode="auto"/>
        <p:txBody>
          <a:bodyPr/>
          <a:lstStyle/>
          <a:p>
            <a:pPr>
              <a:defRPr/>
            </a:pPr>
            <a:r>
              <a:rPr lang="en-US"/>
              <a:t>Om alles overzichtelijk te maken heb ik volgende inhoudstafel gemaakt:</a:t>
            </a:r>
            <a:endParaRPr lang="en-US"/>
          </a:p>
          <a:p>
            <a:pPr>
              <a:defRPr/>
            </a:pPr>
            <a:endParaRPr/>
          </a:p>
          <a:p>
            <a:pPr marL="217793" indent="-217793">
              <a:buAutoNum type="arabicParenR"/>
              <a:defRPr/>
            </a:pPr>
            <a:r>
              <a:rPr lang="en-US"/>
              <a:t>Eerst wil ik graag tonen welke databronnen ik precies heb gehanteerd. </a:t>
            </a:r>
            <a:endParaRPr lang="en-US"/>
          </a:p>
          <a:p>
            <a:pPr>
              <a:defRPr/>
            </a:pPr>
            <a:endParaRPr lang="en-US"/>
          </a:p>
          <a:p>
            <a:pPr>
              <a:defRPr/>
            </a:pPr>
            <a:r>
              <a:rPr lang="en-US"/>
              <a:t>2) Daarna passeert alle tekst en uitleg de revue over hoe ik deze raw data heb </a:t>
            </a:r>
            <a:r>
              <a:rPr lang="en-US"/>
              <a:t>verwerkt. Gedownload , getransformeerd en uploaded in een gecleande bruikbare versie</a:t>
            </a:r>
            <a:endParaRPr lang="en-US"/>
          </a:p>
          <a:p>
            <a:pPr>
              <a:defRPr/>
            </a:pPr>
            <a:endParaRPr lang="en-US"/>
          </a:p>
          <a:p>
            <a:pPr>
              <a:defRPr/>
            </a:pPr>
            <a:r>
              <a:rPr lang="en-US"/>
              <a:t>3) Vervolgens komen alle ML modellen aan bod , Content based, User based, Hybrid en Random Forest </a:t>
            </a:r>
            <a:endParaRPr lang="en-US"/>
          </a:p>
          <a:p>
            <a:pPr>
              <a:defRPr/>
            </a:pPr>
            <a:endParaRPr lang="en-US"/>
          </a:p>
          <a:p>
            <a:pPr>
              <a:defRPr/>
            </a:pPr>
            <a:r>
              <a:rPr lang="en-US"/>
              <a:t>4) In punt 4 is er een schema, om een idee te geven hoe de app is opgebouwd. </a:t>
            </a:r>
            <a:endParaRPr lang="en-US"/>
          </a:p>
          <a:p>
            <a:pPr>
              <a:defRPr/>
            </a:pPr>
            <a:endParaRPr lang="en-US"/>
          </a:p>
          <a:p>
            <a:pPr>
              <a:defRPr/>
            </a:pPr>
            <a:r>
              <a:rPr lang="en-US"/>
              <a:t>5) Dan komt de demo, conclusie en om af te sluiten de Q&amp;A.</a:t>
            </a:r>
            <a:endParaRPr lang="en-US"/>
          </a:p>
        </p:txBody>
      </p:sp>
      <p:sp>
        <p:nvSpPr>
          <p:cNvPr id="27684845" name="Slide Number Placeholder 3"/>
          <p:cNvSpPr>
            <a:spLocks noGrp="1"/>
          </p:cNvSpPr>
          <p:nvPr>
            <p:ph type="sldNum" sz="quarter" idx="10"/>
          </p:nvPr>
        </p:nvSpPr>
        <p:spPr bwMode="auto"/>
        <p:txBody>
          <a:bodyPr/>
          <a:lstStyle/>
          <a:p>
            <a:pPr>
              <a:defRPr/>
            </a:pPr>
            <a:fld id="{B020E1E9-7A77-6D79-38AE-3EA7CE7628F8}" type="slidenum">
              <a:rPr/>
              <a:t/>
            </a:fld>
            <a:endParaRPr/>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27099892" name="Slide Image Placeholder 1"/>
          <p:cNvSpPr>
            <a:spLocks noChangeAspect="1" noGrp="1" noRot="1"/>
          </p:cNvSpPr>
          <p:nvPr>
            <p:ph type="sldImg"/>
          </p:nvPr>
        </p:nvSpPr>
        <p:spPr bwMode="auto"/>
      </p:sp>
      <p:sp>
        <p:nvSpPr>
          <p:cNvPr id="1216558887" name="Notes Placeholder 2"/>
          <p:cNvSpPr>
            <a:spLocks noGrp="1"/>
          </p:cNvSpPr>
          <p:nvPr>
            <p:ph type="body" idx="1"/>
          </p:nvPr>
        </p:nvSpPr>
        <p:spPr bwMode="auto"/>
        <p:txBody>
          <a:bodyPr/>
          <a:lstStyle/>
          <a:p>
            <a:pPr>
              <a:defRPr/>
            </a:pPr>
            <a:r>
              <a:rPr sz="1400" b="1" i="0" u="none">
                <a:solidFill>
                  <a:srgbClr val="000000"/>
                </a:solidFill>
                <a:latin typeface="Arial"/>
                <a:ea typeface="Arial"/>
                <a:cs typeface="Arial"/>
              </a:rPr>
              <a:t>Evaluatie van SVD-model (3-fold cross-validation)</a:t>
            </a:r>
            <a:endParaRPr>
              <a:latin typeface="Arial"/>
              <a:cs typeface="Arial"/>
            </a:endParaRPr>
          </a:p>
          <a:p>
            <a:pPr>
              <a:defRPr/>
            </a:pPr>
            <a:r>
              <a:rPr sz="1200" b="0" i="0" u="none">
                <a:solidFill>
                  <a:srgbClr val="000000"/>
                </a:solidFill>
                <a:latin typeface="Arial"/>
                <a:ea typeface="Arial"/>
                <a:cs typeface="Arial"/>
              </a:rPr>
              <a:t>We hebben het SVD-model geëvalueerd op </a:t>
            </a:r>
            <a:r>
              <a:rPr sz="1200" b="1" i="0" u="none">
                <a:solidFill>
                  <a:srgbClr val="000000"/>
                </a:solidFill>
                <a:latin typeface="Arial"/>
                <a:ea typeface="Arial"/>
                <a:cs typeface="Arial"/>
              </a:rPr>
              <a:t>nauwkeurigheid</a:t>
            </a:r>
            <a:r>
              <a:rPr sz="1200" b="0" i="0" u="none">
                <a:solidFill>
                  <a:srgbClr val="000000"/>
                </a:solidFill>
                <a:latin typeface="Arial"/>
                <a:ea typeface="Arial"/>
                <a:cs typeface="Arial"/>
              </a:rPr>
              <a:t> via 3 willekeurige splitsingen van de dataset.</a:t>
            </a:r>
            <a:endParaRPr>
              <a:latin typeface="Arial"/>
              <a:cs typeface="Arial"/>
            </a:endParaRPr>
          </a:p>
          <a:p>
            <a:pPr>
              <a:defRPr/>
            </a:pPr>
            <a:br>
              <a:rPr sz="1200" b="1" i="0" u="none">
                <a:solidFill>
                  <a:srgbClr val="000000"/>
                </a:solidFill>
                <a:latin typeface="Arial"/>
                <a:ea typeface="Arial"/>
                <a:cs typeface="Arial"/>
              </a:rPr>
            </a:br>
            <a:r>
              <a:rPr sz="1200" b="1" i="0" u="none">
                <a:solidFill>
                  <a:srgbClr val="000000"/>
                </a:solidFill>
                <a:latin typeface="Arial"/>
                <a:ea typeface="Arial"/>
                <a:cs typeface="Arial"/>
              </a:rPr>
              <a:t>Wat meten we?</a:t>
            </a:r>
            <a:endParaRPr>
              <a:latin typeface="Arial"/>
              <a:cs typeface="Arial"/>
            </a:endParaRPr>
          </a:p>
          <a:p>
            <a:pPr>
              <a:defRPr/>
            </a:pPr>
            <a:r>
              <a:rPr sz="1200" b="1" i="0" u="none">
                <a:solidFill>
                  <a:srgbClr val="000000"/>
                </a:solidFill>
                <a:latin typeface="Arial"/>
                <a:ea typeface="Arial"/>
                <a:cs typeface="Arial"/>
              </a:rPr>
              <a:t>RMSE</a:t>
            </a:r>
            <a:r>
              <a:rPr sz="1200" b="0" i="0" u="none">
                <a:solidFill>
                  <a:srgbClr val="000000"/>
                </a:solidFill>
                <a:latin typeface="Arial"/>
                <a:ea typeface="Arial"/>
                <a:cs typeface="Arial"/>
              </a:rPr>
              <a:t> (Root Mean Square Error): straf grotere fouten zwaarder</a:t>
            </a:r>
            <a:endParaRPr>
              <a:latin typeface="Arial"/>
              <a:cs typeface="Arial"/>
            </a:endParaRPr>
          </a:p>
          <a:p>
            <a:pPr>
              <a:defRPr/>
            </a:pPr>
            <a:r>
              <a:rPr sz="1200" b="1" i="0" u="none">
                <a:solidFill>
                  <a:srgbClr val="000000"/>
                </a:solidFill>
                <a:latin typeface="Arial"/>
                <a:ea typeface="Arial"/>
                <a:cs typeface="Arial"/>
              </a:rPr>
              <a:t>MAE</a:t>
            </a:r>
            <a:r>
              <a:rPr sz="1200" b="0" i="0" u="none">
                <a:solidFill>
                  <a:srgbClr val="000000"/>
                </a:solidFill>
                <a:latin typeface="Arial"/>
                <a:ea typeface="Arial"/>
                <a:cs typeface="Arial"/>
              </a:rPr>
              <a:t> (Mean Absolute Error): gemiddelde absolute fout</a:t>
            </a:r>
            <a:br>
              <a:rPr sz="1200" b="0" i="0" u="none">
                <a:solidFill>
                  <a:srgbClr val="000000"/>
                </a:solidFill>
                <a:latin typeface="Arial"/>
                <a:ea typeface="Arial"/>
                <a:cs typeface="Arial"/>
              </a:rPr>
            </a:br>
            <a:r>
              <a:rPr sz="1200" b="0" i="0" u="none">
                <a:solidFill>
                  <a:srgbClr val="000000"/>
                </a:solidFill>
                <a:latin typeface="Arial"/>
                <a:ea typeface="Arial"/>
                <a:cs typeface="Arial"/>
              </a:rPr>
              <a:t> ➜ </a:t>
            </a:r>
            <a:r>
              <a:rPr lang="en-US" sz="1200" b="0" i="0" u="none">
                <a:solidFill>
                  <a:srgbClr val="000000"/>
                </a:solidFill>
                <a:latin typeface="Arial"/>
                <a:ea typeface="Arial"/>
                <a:cs typeface="Arial"/>
              </a:rPr>
              <a:t>Algemeen h</a:t>
            </a:r>
            <a:r>
              <a:rPr sz="1200" b="0" i="0" u="none">
                <a:solidFill>
                  <a:srgbClr val="000000"/>
                </a:solidFill>
                <a:latin typeface="Arial"/>
                <a:ea typeface="Arial"/>
                <a:cs typeface="Arial"/>
              </a:rPr>
              <a:t>oe </a:t>
            </a:r>
            <a:r>
              <a:rPr sz="1200" b="1" i="0" u="none">
                <a:solidFill>
                  <a:srgbClr val="000000"/>
                </a:solidFill>
                <a:latin typeface="Arial"/>
                <a:ea typeface="Arial"/>
                <a:cs typeface="Arial"/>
              </a:rPr>
              <a:t>dichter bij nul</a:t>
            </a:r>
            <a:r>
              <a:rPr sz="1200" b="0" i="0" u="none">
                <a:solidFill>
                  <a:srgbClr val="000000"/>
                </a:solidFill>
                <a:latin typeface="Arial"/>
                <a:ea typeface="Arial"/>
                <a:cs typeface="Arial"/>
              </a:rPr>
              <a:t>, hoe </a:t>
            </a:r>
            <a:r>
              <a:rPr sz="1200" b="1" i="0" u="none">
                <a:solidFill>
                  <a:srgbClr val="000000"/>
                </a:solidFill>
                <a:latin typeface="Arial"/>
                <a:ea typeface="Arial"/>
                <a:cs typeface="Arial"/>
              </a:rPr>
              <a:t>beter de voorspellingen</a:t>
            </a:r>
            <a:r>
              <a:rPr lang="en-US">
                <a:latin typeface="Arial"/>
                <a:ea typeface="Arial"/>
                <a:cs typeface="Arial"/>
              </a:rPr>
              <a:t>.</a:t>
            </a:r>
            <a:br>
              <a:rPr lang="en-US">
                <a:latin typeface="Arial"/>
                <a:ea typeface="Arial"/>
                <a:cs typeface="Arial"/>
              </a:rPr>
            </a:br>
            <a:br>
              <a:rPr lang="en-US">
                <a:latin typeface="Arial"/>
                <a:ea typeface="Arial"/>
                <a:cs typeface="Arial"/>
              </a:rPr>
            </a:br>
            <a:r>
              <a:rPr lang="nl-NL" sz="1400" b="0" i="0" u="none" strike="noStrike" cap="none" spc="0">
                <a:solidFill>
                  <a:schemeClr val="tx1"/>
                </a:solidFill>
                <a:latin typeface="Arial"/>
                <a:ea typeface="Arial"/>
                <a:cs typeface="Arial"/>
              </a:rPr>
              <a:t>Resultaten </a:t>
            </a:r>
            <a:br>
              <a:rPr sz="1400">
                <a:latin typeface="Arial"/>
                <a:ea typeface="Arial"/>
                <a:cs typeface="Arial"/>
              </a:rPr>
            </a:br>
            <a:br>
              <a:rPr sz="1400">
                <a:latin typeface="Arial"/>
                <a:ea typeface="Arial"/>
                <a:cs typeface="Arial"/>
              </a:rPr>
            </a:br>
            <a:r>
              <a:rPr sz="1200" b="1" i="0" u="none">
                <a:solidFill>
                  <a:srgbClr val="000000"/>
                </a:solidFill>
                <a:latin typeface="Arial"/>
                <a:ea typeface="Arial"/>
                <a:cs typeface="Arial"/>
              </a:rPr>
              <a:t>RMSE</a:t>
            </a:r>
            <a:r>
              <a:rPr lang="en-US">
                <a:latin typeface="Arial"/>
                <a:ea typeface="Arial"/>
                <a:cs typeface="Arial"/>
              </a:rPr>
              <a:t> =&gt; </a:t>
            </a:r>
            <a:r>
              <a:rPr sz="1200" b="1" i="0" u="none">
                <a:solidFill>
                  <a:srgbClr val="000000"/>
                </a:solidFill>
                <a:latin typeface="Arial"/>
                <a:ea typeface="Arial"/>
                <a:cs typeface="Arial"/>
              </a:rPr>
              <a:t>0.9648</a:t>
            </a:r>
            <a:r>
              <a:rPr lang="en-US">
                <a:latin typeface="Arial"/>
                <a:ea typeface="Arial"/>
                <a:cs typeface="Arial"/>
              </a:rPr>
              <a:t> =&gt;</a:t>
            </a:r>
            <a:r>
              <a:rPr sz="1200" b="0" i="0" u="none">
                <a:solidFill>
                  <a:srgbClr val="000000"/>
                </a:solidFill>
                <a:latin typeface="Arial"/>
                <a:ea typeface="Arial"/>
                <a:cs typeface="Arial"/>
              </a:rPr>
              <a:t>Voorspellingen liggen gemiddeld minder dan 1 punt af van de echte score</a:t>
            </a:r>
            <a:endParaRPr>
              <a:latin typeface="Arial"/>
              <a:cs typeface="Arial"/>
            </a:endParaRPr>
          </a:p>
          <a:p>
            <a:pPr>
              <a:defRPr/>
            </a:pPr>
            <a:r>
              <a:rPr sz="1200" b="1" i="0" u="none">
                <a:solidFill>
                  <a:srgbClr val="000000"/>
                </a:solidFill>
                <a:latin typeface="Arial"/>
                <a:ea typeface="Arial"/>
                <a:cs typeface="Arial"/>
              </a:rPr>
              <a:t>MAE</a:t>
            </a:r>
            <a:r>
              <a:rPr lang="en-US">
                <a:latin typeface="Arial"/>
                <a:ea typeface="Arial"/>
                <a:cs typeface="Arial"/>
              </a:rPr>
              <a:t> =&gt; </a:t>
            </a:r>
            <a:r>
              <a:rPr sz="1200" b="1" i="0" u="none">
                <a:solidFill>
                  <a:srgbClr val="000000"/>
                </a:solidFill>
                <a:latin typeface="Arial"/>
                <a:ea typeface="Arial"/>
                <a:cs typeface="Arial"/>
              </a:rPr>
              <a:t>0.7371</a:t>
            </a:r>
            <a:r>
              <a:rPr lang="en-US">
                <a:latin typeface="Arial"/>
                <a:ea typeface="Arial"/>
                <a:cs typeface="Arial"/>
              </a:rPr>
              <a:t> =&gt; </a:t>
            </a:r>
            <a:r>
              <a:rPr sz="1200" b="0" i="0" u="none">
                <a:solidFill>
                  <a:srgbClr val="000000"/>
                </a:solidFill>
                <a:latin typeface="Arial"/>
                <a:ea typeface="Arial"/>
                <a:cs typeface="Arial"/>
              </a:rPr>
              <a:t>Gemiddelde afwijking van ~0.74 per voorspelling (op schaal van 0–5)</a:t>
            </a:r>
            <a:br>
              <a:rPr>
                <a:latin typeface="Arial"/>
                <a:ea typeface="Arial"/>
                <a:cs typeface="Arial"/>
              </a:rPr>
            </a:br>
            <a:r>
              <a:rPr lang="nl-NL" sz="1200" b="0" i="0" u="none" strike="noStrike" cap="none" spc="0">
                <a:solidFill>
                  <a:schemeClr val="tx1"/>
                </a:solidFill>
                <a:latin typeface="Arial"/>
                <a:ea typeface="Arial"/>
                <a:cs typeface="Arial"/>
              </a:rPr>
              <a:t>Kleine standaardafwijking toont dat het model stabiel presteert over de verschillende splitsingen.</a:t>
            </a:r>
            <a:br>
              <a:rPr/>
            </a:br>
            <a:br>
              <a:rPr/>
            </a:br>
            <a:r>
              <a:rPr lang="en-US">
                <a:latin typeface="Arial"/>
                <a:ea typeface="Arial"/>
                <a:cs typeface="Arial"/>
              </a:rPr>
              <a:t>Samenvatting</a:t>
            </a:r>
            <a:br>
              <a:rPr lang="en-US">
                <a:latin typeface="Arial"/>
                <a:ea typeface="Arial"/>
                <a:cs typeface="Arial"/>
              </a:rPr>
            </a:br>
            <a:br>
              <a:rPr lang="en-US">
                <a:latin typeface="Arial"/>
                <a:ea typeface="Arial"/>
                <a:cs typeface="Arial"/>
              </a:rPr>
            </a:br>
            <a:r>
              <a:rPr sz="1200" b="0" i="0" u="none">
                <a:solidFill>
                  <a:srgbClr val="000000"/>
                </a:solidFill>
                <a:latin typeface="Arial"/>
                <a:ea typeface="Arial"/>
                <a:cs typeface="Arial"/>
              </a:rPr>
              <a:t>“We hebben ons SVD-model getest met cross-validation op 3 delen van de dataset. Het model voorspelt ratings met een gemiddelde fout van ongeveer 0.74 (MAE) en een RMSE van 0.96, wat aantoont dat het al vrij accuraat is. Daarnaast is het model erg snel te trainen, wat ideaal is voor herhaaldelijke updates of optimalisaties.”</a:t>
            </a:r>
            <a:endParaRPr/>
          </a:p>
          <a:p>
            <a:pPr>
              <a:defRPr/>
            </a:pPr>
            <a:endParaRPr/>
          </a:p>
        </p:txBody>
      </p:sp>
      <p:sp>
        <p:nvSpPr>
          <p:cNvPr id="720535921" name="Slide Number Placeholder 3"/>
          <p:cNvSpPr>
            <a:spLocks noGrp="1"/>
          </p:cNvSpPr>
          <p:nvPr>
            <p:ph type="sldNum" sz="quarter" idx="10"/>
          </p:nvPr>
        </p:nvSpPr>
        <p:spPr bwMode="auto"/>
        <p:txBody>
          <a:bodyPr/>
          <a:lstStyle/>
          <a:p>
            <a:pPr>
              <a:defRPr/>
            </a:pPr>
            <a:fld id="{3C28F74F-2D18-AA74-CD8A-F6A48A9375BB}" type="slidenum">
              <a:rPr/>
              <a:t/>
            </a:fld>
            <a:endParaRPr/>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019400738" name="Slide Image Placeholder 1"/>
          <p:cNvSpPr>
            <a:spLocks noChangeAspect="1" noGrp="1" noRot="1"/>
          </p:cNvSpPr>
          <p:nvPr>
            <p:ph type="sldImg"/>
          </p:nvPr>
        </p:nvSpPr>
        <p:spPr bwMode="auto"/>
      </p:sp>
      <p:sp>
        <p:nvSpPr>
          <p:cNvPr id="1600021269" name="Notes Placeholder 2"/>
          <p:cNvSpPr>
            <a:spLocks noGrp="1"/>
          </p:cNvSpPr>
          <p:nvPr>
            <p:ph type="body" idx="1"/>
          </p:nvPr>
        </p:nvSpPr>
        <p:spPr bwMode="auto"/>
        <p:txBody>
          <a:bodyPr/>
          <a:lstStyle/>
          <a:p>
            <a:pPr>
              <a:defRPr/>
            </a:pPr>
            <a:endParaRPr/>
          </a:p>
        </p:txBody>
      </p:sp>
      <p:sp>
        <p:nvSpPr>
          <p:cNvPr id="1729615009" name="Slide Number Placeholder 3"/>
          <p:cNvSpPr>
            <a:spLocks noGrp="1"/>
          </p:cNvSpPr>
          <p:nvPr>
            <p:ph type="sldNum" sz="quarter" idx="10"/>
          </p:nvPr>
        </p:nvSpPr>
        <p:spPr bwMode="auto"/>
        <p:txBody>
          <a:bodyPr/>
          <a:lstStyle/>
          <a:p>
            <a:pPr>
              <a:defRPr/>
            </a:pPr>
            <a:fld id="{9ECDDE7B-1B74-BE75-7C62-4DF29824E6FF}" type="slidenum">
              <a:rPr/>
              <a:t/>
            </a:fld>
            <a:endParaRPr/>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37597793" name="Slide Image Placeholder 1"/>
          <p:cNvSpPr>
            <a:spLocks noChangeAspect="1" noGrp="1" noRot="1"/>
          </p:cNvSpPr>
          <p:nvPr>
            <p:ph type="sldImg"/>
          </p:nvPr>
        </p:nvSpPr>
        <p:spPr bwMode="auto"/>
      </p:sp>
      <p:sp>
        <p:nvSpPr>
          <p:cNvPr id="1973282294" name="Notes Placeholder 2"/>
          <p:cNvSpPr>
            <a:spLocks noGrp="1"/>
          </p:cNvSpPr>
          <p:nvPr>
            <p:ph type="body" idx="1"/>
          </p:nvPr>
        </p:nvSpPr>
        <p:spPr bwMode="auto"/>
        <p:txBody>
          <a:bodyPr/>
          <a:lstStyle/>
          <a:p>
            <a:pPr>
              <a:defRPr/>
            </a:pPr>
            <a:r>
              <a:rPr lang="en-US"/>
              <a:t>Extra info, in feite kunnen bepaalde functies verwijderd en vervangen worden door gemeenschappelijke functies in een .py files zodanig dat de notebooks, content-, user- en hybrid de functies kunnen inlezen.</a:t>
            </a:r>
            <a:br>
              <a:rPr lang="en-US"/>
            </a:br>
            <a:r>
              <a:rPr lang="en-US"/>
              <a:t>Voordeel ,de notebooks zijn overzichtelijk + de wijzigingen hoeven op slechts één plaats te gebeuren.</a:t>
            </a:r>
            <a:endParaRPr lang="en-US"/>
          </a:p>
          <a:p>
            <a:pPr>
              <a:defRPr/>
            </a:pPr>
            <a:endParaRPr lang="en-US"/>
          </a:p>
          <a:p>
            <a:pPr>
              <a:defRPr/>
            </a:pPr>
            <a:endParaRPr>
              <a:latin typeface="Arial"/>
              <a:cs typeface="Arial"/>
            </a:endParaRPr>
          </a:p>
          <a:p>
            <a:pPr>
              <a:defRPr/>
            </a:pPr>
            <a:r>
              <a:rPr lang="en-US">
                <a:latin typeface="Arial"/>
                <a:ea typeface="Arial"/>
                <a:cs typeface="Arial"/>
              </a:rPr>
              <a:t>Popularity =&gt; gemiddelde score per film =&gt; </a:t>
            </a:r>
            <a:r>
              <a:rPr lang="en-US" sz="1200" b="0" i="0" u="none" strike="noStrike" cap="none" spc="0">
                <a:solidFill>
                  <a:schemeClr val="tx1"/>
                </a:solidFill>
                <a:latin typeface="Arial"/>
                <a:ea typeface="Arial"/>
                <a:cs typeface="Arial"/>
              </a:rPr>
              <a:t>Goed voor algemene trends of populaire keuzes bij het brede publiek</a:t>
            </a:r>
            <a:br>
              <a:rPr lang="en-US">
                <a:latin typeface="Arial"/>
                <a:ea typeface="Arial"/>
                <a:cs typeface="Arial"/>
              </a:rPr>
            </a:br>
            <a:endParaRPr>
              <a:latin typeface="Arial"/>
              <a:cs typeface="Arial"/>
            </a:endParaRPr>
          </a:p>
          <a:p>
            <a:pPr>
              <a:defRPr/>
            </a:pPr>
            <a:r>
              <a:rPr lang="en-US">
                <a:latin typeface="Arial"/>
                <a:ea typeface="Arial"/>
                <a:cs typeface="Arial"/>
              </a:rPr>
              <a:t>Content_recommendations =&gt; aanbevelingen op basis van gelijkaardige films =&gt; </a:t>
            </a:r>
            <a:r>
              <a:rPr lang="en-US" sz="1200" b="0" i="0" u="none" strike="noStrike" cap="none" spc="0">
                <a:solidFill>
                  <a:schemeClr val="tx1"/>
                </a:solidFill>
                <a:latin typeface="Arial"/>
                <a:ea typeface="Arial"/>
                <a:cs typeface="Arial"/>
              </a:rPr>
              <a:t> Ideaal voor nieuwe gebruikers zonder ratings</a:t>
            </a:r>
            <a:br>
              <a:rPr lang="en-US">
                <a:latin typeface="Arial"/>
                <a:ea typeface="Arial"/>
                <a:cs typeface="Arial"/>
              </a:rPr>
            </a:br>
            <a:endParaRPr>
              <a:latin typeface="Arial"/>
              <a:cs typeface="Arial"/>
            </a:endParaRPr>
          </a:p>
          <a:p>
            <a:pPr>
              <a:defRPr/>
            </a:pPr>
            <a:r>
              <a:rPr lang="en-US">
                <a:latin typeface="Arial"/>
                <a:ea typeface="Arial"/>
                <a:cs typeface="Arial"/>
              </a:rPr>
              <a:t>Svd_recommendations =&gt; gepersonaliseerde aanbevelingen op basis v. user ratings =&gt; </a:t>
            </a:r>
            <a:r>
              <a:rPr sz="1200" b="0" i="0" u="none">
                <a:solidFill>
                  <a:srgbClr val="000000"/>
                </a:solidFill>
                <a:latin typeface="Arial"/>
                <a:ea typeface="Arial"/>
                <a:cs typeface="Arial"/>
              </a:rPr>
              <a:t>Geeft zeer gerichte en gepersonaliseerde aanbevelingen</a:t>
            </a:r>
            <a:br>
              <a:rPr lang="en-US">
                <a:latin typeface="Arial"/>
                <a:ea typeface="Arial"/>
                <a:cs typeface="Arial"/>
              </a:rPr>
            </a:br>
            <a:br>
              <a:rPr lang="en-US">
                <a:latin typeface="Arial"/>
                <a:ea typeface="Arial"/>
                <a:cs typeface="Arial"/>
              </a:rPr>
            </a:br>
            <a:br>
              <a:rPr sz="1200" b="0" i="0" u="none">
                <a:solidFill>
                  <a:srgbClr val="000000"/>
                </a:solidFill>
                <a:latin typeface="Arial"/>
                <a:ea typeface="Arial"/>
                <a:cs typeface="Arial"/>
              </a:rPr>
            </a:br>
            <a:r>
              <a:rPr sz="1200" b="0" i="0" u="none">
                <a:solidFill>
                  <a:srgbClr val="000000"/>
                </a:solidFill>
                <a:latin typeface="Arial"/>
                <a:ea typeface="Arial"/>
                <a:cs typeface="Arial"/>
              </a:rPr>
              <a:t>Door deze drie benaderingen slim te combineren in </a:t>
            </a:r>
            <a:r>
              <a:rPr lang="en-US" sz="1200" b="0" i="0" u="none">
                <a:solidFill>
                  <a:srgbClr val="000000"/>
                </a:solidFill>
                <a:latin typeface="Arial"/>
                <a:ea typeface="Arial"/>
                <a:cs typeface="Arial"/>
              </a:rPr>
              <a:t>een </a:t>
            </a:r>
            <a:r>
              <a:rPr sz="1200" b="0" i="0" u="none">
                <a:solidFill>
                  <a:srgbClr val="000000"/>
                </a:solidFill>
                <a:latin typeface="Arial"/>
                <a:ea typeface="Arial"/>
                <a:cs typeface="Arial"/>
              </a:rPr>
              <a:t>hybrid</a:t>
            </a:r>
            <a:r>
              <a:rPr lang="en-US" sz="1200" b="0" i="0" u="none">
                <a:solidFill>
                  <a:srgbClr val="000000"/>
                </a:solidFill>
                <a:latin typeface="Arial"/>
                <a:ea typeface="Arial"/>
                <a:cs typeface="Arial"/>
              </a:rPr>
              <a:t> </a:t>
            </a:r>
            <a:r>
              <a:rPr lang="en-US" sz="1200" b="0" i="0" u="none">
                <a:solidFill>
                  <a:srgbClr val="000000"/>
                </a:solidFill>
                <a:latin typeface="Arial"/>
                <a:ea typeface="Arial"/>
                <a:cs typeface="Arial"/>
              </a:rPr>
              <a:t>model</a:t>
            </a:r>
            <a:r>
              <a:rPr sz="1200" b="0" i="0" u="none">
                <a:solidFill>
                  <a:srgbClr val="000000"/>
                </a:solidFill>
                <a:latin typeface="Arial"/>
                <a:ea typeface="Arial"/>
                <a:cs typeface="Arial"/>
              </a:rPr>
              <a:t>, kunnen we:</a:t>
            </a:r>
            <a:endParaRPr>
              <a:latin typeface="Arial"/>
              <a:cs typeface="Arial"/>
            </a:endParaRPr>
          </a:p>
          <a:p>
            <a:pPr>
              <a:defRPr/>
            </a:pPr>
            <a:endParaRPr>
              <a:latin typeface="Arial"/>
              <a:cs typeface="Arial"/>
            </a:endParaRPr>
          </a:p>
          <a:p>
            <a:pPr>
              <a:defRPr/>
            </a:pPr>
            <a:r>
              <a:rPr lang="en-US" sz="1200" b="0" i="0" u="none">
                <a:solidFill>
                  <a:srgbClr val="000000"/>
                </a:solidFill>
                <a:latin typeface="Arial"/>
                <a:ea typeface="Arial"/>
                <a:cs typeface="Arial"/>
              </a:rPr>
              <a:t>*Z</a:t>
            </a:r>
            <a:r>
              <a:rPr sz="1200" b="0" i="0" u="none">
                <a:solidFill>
                  <a:srgbClr val="000000"/>
                </a:solidFill>
                <a:latin typeface="Arial"/>
                <a:ea typeface="Arial"/>
                <a:cs typeface="Arial"/>
              </a:rPr>
              <a:t>owel nieuwe als bestaande gebruikers bedienen</a:t>
            </a:r>
            <a:br>
              <a:rPr sz="1200" b="0" i="0" u="none">
                <a:solidFill>
                  <a:srgbClr val="000000"/>
                </a:solidFill>
                <a:latin typeface="Arial"/>
                <a:ea typeface="Arial"/>
                <a:cs typeface="Arial"/>
              </a:rPr>
            </a:br>
            <a:br>
              <a:rPr>
                <a:latin typeface="Arial"/>
                <a:ea typeface="Arial"/>
                <a:cs typeface="Arial"/>
              </a:rPr>
            </a:br>
            <a:r>
              <a:rPr lang="en-US" sz="1200" b="0" i="0" u="none">
                <a:solidFill>
                  <a:srgbClr val="000000"/>
                </a:solidFill>
                <a:latin typeface="Arial"/>
                <a:ea typeface="Arial"/>
                <a:cs typeface="Arial"/>
              </a:rPr>
              <a:t>*I</a:t>
            </a:r>
            <a:r>
              <a:rPr sz="1200" b="0" i="0" u="none">
                <a:solidFill>
                  <a:srgbClr val="000000"/>
                </a:solidFill>
                <a:latin typeface="Arial"/>
                <a:ea typeface="Arial"/>
                <a:cs typeface="Arial"/>
              </a:rPr>
              <a:t>nhoudelijke gelijkenissen én gebruikersvoorkeuren meenemen</a:t>
            </a:r>
            <a:br>
              <a:rPr sz="1200" b="0" i="0" u="none">
                <a:solidFill>
                  <a:srgbClr val="000000"/>
                </a:solidFill>
                <a:latin typeface="Arial"/>
                <a:ea typeface="Arial"/>
                <a:cs typeface="Arial"/>
              </a:rPr>
            </a:br>
            <a:endParaRPr>
              <a:latin typeface="Arial"/>
              <a:cs typeface="Arial"/>
            </a:endParaRPr>
          </a:p>
          <a:p>
            <a:pPr>
              <a:defRPr/>
            </a:pPr>
            <a:r>
              <a:rPr lang="en-US">
                <a:latin typeface="Arial"/>
                <a:ea typeface="Arial"/>
                <a:cs typeface="Arial"/>
              </a:rPr>
              <a:t>*</a:t>
            </a:r>
            <a:r>
              <a:rPr lang="en-US" sz="1200" b="0" i="0" u="none">
                <a:solidFill>
                  <a:srgbClr val="000000"/>
                </a:solidFill>
                <a:latin typeface="Arial"/>
                <a:ea typeface="Arial"/>
                <a:cs typeface="Arial"/>
              </a:rPr>
              <a:t>F</a:t>
            </a:r>
            <a:r>
              <a:rPr sz="1200" b="0" i="0" u="none">
                <a:solidFill>
                  <a:srgbClr val="000000"/>
                </a:solidFill>
                <a:latin typeface="Arial"/>
                <a:ea typeface="Arial"/>
                <a:cs typeface="Arial"/>
              </a:rPr>
              <a:t>allback-logica toepassen indien er onvoldoende data is</a:t>
            </a:r>
            <a:r>
              <a:rPr lang="en-US">
                <a:latin typeface="Arial"/>
                <a:ea typeface="Arial"/>
                <a:cs typeface="Arial"/>
              </a:rPr>
              <a:t>.</a:t>
            </a:r>
            <a:br>
              <a:rPr lang="en-US">
                <a:latin typeface="Arial"/>
                <a:ea typeface="Arial"/>
                <a:cs typeface="Arial"/>
              </a:rPr>
            </a:br>
            <a:br>
              <a:rPr lang="en-US">
                <a:latin typeface="Arial"/>
                <a:ea typeface="Arial"/>
                <a:cs typeface="Arial"/>
              </a:rPr>
            </a:br>
            <a:br>
              <a:rPr lang="en-US">
                <a:latin typeface="Arial"/>
                <a:ea typeface="Arial"/>
                <a:cs typeface="Arial"/>
              </a:rPr>
            </a:br>
            <a:endParaRPr lang="en-US"/>
          </a:p>
        </p:txBody>
      </p:sp>
      <p:sp>
        <p:nvSpPr>
          <p:cNvPr id="1012519830" name="Slide Number Placeholder 3"/>
          <p:cNvSpPr>
            <a:spLocks noGrp="1"/>
          </p:cNvSpPr>
          <p:nvPr>
            <p:ph type="sldNum" sz="quarter" idx="10"/>
          </p:nvPr>
        </p:nvSpPr>
        <p:spPr bwMode="auto"/>
        <p:txBody>
          <a:bodyPr/>
          <a:lstStyle/>
          <a:p>
            <a:pPr>
              <a:defRPr/>
            </a:pPr>
            <a:fld id="{B9E6380B-F6ED-8536-B17F-A063EEE6B3BB}" type="slidenum">
              <a:rPr/>
              <a:t/>
            </a:fld>
            <a:endParaRPr/>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9047049" name="Slide Image Placeholder 1"/>
          <p:cNvSpPr>
            <a:spLocks noChangeAspect="1" noGrp="1" noRot="1"/>
          </p:cNvSpPr>
          <p:nvPr>
            <p:ph type="sldImg"/>
          </p:nvPr>
        </p:nvSpPr>
        <p:spPr bwMode="auto"/>
      </p:sp>
      <p:sp>
        <p:nvSpPr>
          <p:cNvPr id="529422571" name="Notes Placeholder 2"/>
          <p:cNvSpPr>
            <a:spLocks noGrp="1"/>
          </p:cNvSpPr>
          <p:nvPr>
            <p:ph type="body" idx="1"/>
          </p:nvPr>
        </p:nvSpPr>
        <p:spPr bwMode="auto"/>
        <p:txBody>
          <a:bodyPr/>
          <a:lstStyle/>
          <a:p>
            <a:pPr>
              <a:defRPr/>
            </a:pPr>
            <a:r>
              <a:rPr sz="1200" b="0" i="0" u="none">
                <a:solidFill>
                  <a:srgbClr val="000000"/>
                </a:solidFill>
                <a:latin typeface="Arial"/>
                <a:ea typeface="Arial"/>
                <a:cs typeface="Arial"/>
              </a:rPr>
              <a:t>We starten met het inladen van twee dataframes: één voor de films</a:t>
            </a:r>
            <a:r>
              <a:rPr lang="en-US" sz="1200" b="0" i="0" u="none">
                <a:solidFill>
                  <a:srgbClr val="000000"/>
                </a:solidFill>
                <a:latin typeface="Arial"/>
                <a:ea typeface="Arial"/>
                <a:cs typeface="Arial"/>
              </a:rPr>
              <a:t> (5002 titels)</a:t>
            </a:r>
            <a:r>
              <a:rPr sz="1200" b="0" i="0" u="none">
                <a:solidFill>
                  <a:srgbClr val="000000"/>
                </a:solidFill>
                <a:latin typeface="Arial"/>
                <a:ea typeface="Arial"/>
                <a:cs typeface="Arial"/>
              </a:rPr>
              <a:t>, en één voor de gebruikersratings</a:t>
            </a:r>
            <a:r>
              <a:rPr lang="en-US" sz="1200" b="0" i="0" u="none">
                <a:solidFill>
                  <a:srgbClr val="000000"/>
                </a:solidFill>
                <a:latin typeface="Arial"/>
                <a:ea typeface="Arial"/>
                <a:cs typeface="Arial"/>
              </a:rPr>
              <a:t>(</a:t>
            </a:r>
            <a:r>
              <a:rPr sz="1200" b="0" i="0" u="none">
                <a:solidFill>
                  <a:srgbClr val="000000"/>
                </a:solidFill>
                <a:latin typeface="Arial"/>
                <a:ea typeface="Arial"/>
                <a:cs typeface="Arial"/>
              </a:rPr>
              <a:t>bevat </a:t>
            </a:r>
            <a:r>
              <a:rPr sz="1200" b="0" i="0" u="none">
                <a:solidFill>
                  <a:srgbClr val="000000"/>
                </a:solidFill>
                <a:latin typeface="Arial"/>
                <a:ea typeface="Arial"/>
                <a:cs typeface="Arial"/>
              </a:rPr>
              <a:t>meer dan 31.000 ratings</a:t>
            </a:r>
            <a:r>
              <a:rPr sz="1200" b="0" i="0" u="none">
                <a:solidFill>
                  <a:srgbClr val="000000"/>
                </a:solidFill>
                <a:latin typeface="Arial"/>
                <a:ea typeface="Arial"/>
                <a:cs typeface="Arial"/>
              </a:rPr>
              <a:t> van gebruikers</a:t>
            </a:r>
            <a:r>
              <a:rPr lang="en-US" sz="1200" b="0" i="0" u="none">
                <a:solidFill>
                  <a:srgbClr val="000000"/>
                </a:solidFill>
                <a:latin typeface="Arial"/>
                <a:ea typeface="Arial"/>
                <a:cs typeface="Arial"/>
              </a:rPr>
              <a:t>, </a:t>
            </a:r>
            <a:r>
              <a:rPr sz="1200" b="0" i="0" u="none">
                <a:solidFill>
                  <a:srgbClr val="000000"/>
                </a:solidFill>
                <a:latin typeface="Arial"/>
                <a:ea typeface="Arial"/>
                <a:cs typeface="Arial"/>
              </a:rPr>
              <a:t>om performantie te garanderen, beperken we het aantal gebruikers </a:t>
            </a:r>
            <a:r>
              <a:rPr lang="en-US" sz="1200" b="0" i="0" u="none">
                <a:solidFill>
                  <a:srgbClr val="000000"/>
                </a:solidFill>
                <a:latin typeface="Arial"/>
                <a:ea typeface="Arial"/>
                <a:cs typeface="Arial"/>
              </a:rPr>
              <a:t>(500) </a:t>
            </a:r>
            <a:r>
              <a:rPr sz="1200" b="0" i="0" u="none">
                <a:solidFill>
                  <a:srgbClr val="000000"/>
                </a:solidFill>
                <a:latin typeface="Arial"/>
                <a:ea typeface="Arial"/>
                <a:cs typeface="Arial"/>
              </a:rPr>
              <a:t>tijdens runtime)</a:t>
            </a:r>
            <a:br>
              <a:rPr sz="1200" b="0" i="0" u="none">
                <a:solidFill>
                  <a:srgbClr val="000000"/>
                </a:solidFill>
                <a:latin typeface="Arial"/>
                <a:ea typeface="Arial"/>
                <a:cs typeface="Arial"/>
              </a:rPr>
            </a:br>
            <a:br>
              <a:rPr sz="1200" b="0" i="0" u="none">
                <a:solidFill>
                  <a:srgbClr val="000000"/>
                </a:solidFill>
                <a:latin typeface="Arial"/>
                <a:ea typeface="Arial"/>
                <a:cs typeface="Arial"/>
              </a:rPr>
            </a:br>
            <a:r>
              <a:rPr sz="1200" b="0" i="0" u="none">
                <a:solidFill>
                  <a:srgbClr val="000000"/>
                </a:solidFill>
                <a:latin typeface="Arial"/>
                <a:ea typeface="Arial"/>
                <a:cs typeface="Arial"/>
              </a:rPr>
              <a:t> Omdat het snel complex wordt, hebben we alles ondergebracht in een centrale klasse.</a:t>
            </a:r>
            <a:br>
              <a:rPr sz="1200" b="0" i="0" u="none">
                <a:solidFill>
                  <a:srgbClr val="000000"/>
                </a:solidFill>
                <a:latin typeface="Arial"/>
                <a:ea typeface="Arial"/>
                <a:cs typeface="Arial"/>
              </a:rPr>
            </a:br>
            <a:br>
              <a:rPr sz="1200" b="0" i="0" u="none">
                <a:solidFill>
                  <a:srgbClr val="000000"/>
                </a:solidFill>
                <a:latin typeface="Arial"/>
                <a:ea typeface="Arial"/>
                <a:cs typeface="Arial"/>
              </a:rPr>
            </a:br>
            <a:r>
              <a:rPr sz="1200" b="0" i="0" u="none">
                <a:solidFill>
                  <a:srgbClr val="000000"/>
                </a:solidFill>
                <a:latin typeface="Arial"/>
                <a:ea typeface="Arial"/>
                <a:cs typeface="Arial"/>
              </a:rPr>
              <a:t>Die </a:t>
            </a:r>
            <a:r>
              <a:rPr lang="en-US" sz="1200" b="0" i="0" u="none">
                <a:solidFill>
                  <a:srgbClr val="000000"/>
                </a:solidFill>
                <a:latin typeface="Arial"/>
                <a:ea typeface="Arial"/>
                <a:cs typeface="Arial"/>
              </a:rPr>
              <a:t>klasse </a:t>
            </a:r>
            <a:r>
              <a:rPr sz="1200" b="0" i="0" u="none">
                <a:solidFill>
                  <a:srgbClr val="000000"/>
                </a:solidFill>
                <a:latin typeface="Arial"/>
                <a:ea typeface="Arial"/>
                <a:cs typeface="Arial"/>
              </a:rPr>
              <a:t>verzamelt alle functies die nodig zijn voor content-based, collaborative en hybrid aanbevelingen. Zo houden we</a:t>
            </a:r>
            <a:r>
              <a:rPr lang="en-US" sz="1200" b="0" i="0" u="none">
                <a:solidFill>
                  <a:srgbClr val="000000"/>
                </a:solidFill>
                <a:latin typeface="Arial"/>
                <a:ea typeface="Arial"/>
                <a:cs typeface="Arial"/>
              </a:rPr>
              <a:t> het </a:t>
            </a:r>
            <a:r>
              <a:rPr sz="1200" b="0" i="0" u="none">
                <a:solidFill>
                  <a:srgbClr val="000000"/>
                </a:solidFill>
                <a:latin typeface="Arial"/>
                <a:ea typeface="Arial"/>
                <a:cs typeface="Arial"/>
              </a:rPr>
              <a:t>modulair, overzichtelijk en makkelijk uitbreidbaar</a:t>
            </a:r>
            <a:r>
              <a:rPr lang="en-US" sz="1200" b="0" i="0" u="none">
                <a:solidFill>
                  <a:srgbClr val="000000"/>
                </a:solidFill>
                <a:latin typeface="Arial"/>
                <a:ea typeface="Arial"/>
                <a:cs typeface="Arial"/>
              </a:rPr>
              <a:t>.</a:t>
            </a:r>
            <a:endParaRPr/>
          </a:p>
        </p:txBody>
      </p:sp>
      <p:sp>
        <p:nvSpPr>
          <p:cNvPr id="1705335158" name="Slide Number Placeholder 3"/>
          <p:cNvSpPr>
            <a:spLocks noGrp="1"/>
          </p:cNvSpPr>
          <p:nvPr>
            <p:ph type="sldNum" sz="quarter" idx="10"/>
          </p:nvPr>
        </p:nvSpPr>
        <p:spPr bwMode="auto"/>
        <p:txBody>
          <a:bodyPr/>
          <a:lstStyle/>
          <a:p>
            <a:pPr>
              <a:defRPr/>
            </a:pPr>
            <a:fld id="{E6881452-7AB0-441B-B098-0ACA49D16CB1}" type="slidenum">
              <a:rPr/>
              <a:t/>
            </a:fld>
            <a:endParaRPr/>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50897648" name="Slide Image Placeholder 1"/>
          <p:cNvSpPr>
            <a:spLocks noChangeAspect="1" noGrp="1" noRot="1"/>
          </p:cNvSpPr>
          <p:nvPr>
            <p:ph type="sldImg"/>
          </p:nvPr>
        </p:nvSpPr>
        <p:spPr bwMode="auto"/>
      </p:sp>
      <p:sp>
        <p:nvSpPr>
          <p:cNvPr id="2076498605"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Arial"/>
                <a:ea typeface="Arial"/>
                <a:cs typeface="Arial"/>
              </a:rPr>
              <a:t>I</a:t>
            </a:r>
            <a:r>
              <a:rPr lang="nl-NL" sz="1200" b="0" i="0" u="none" strike="noStrike" cap="none" spc="0">
                <a:solidFill>
                  <a:schemeClr val="tx1"/>
                </a:solidFill>
                <a:latin typeface="Arial"/>
                <a:ea typeface="Arial"/>
                <a:cs typeface="Arial"/>
              </a:rPr>
              <a:t>n ons hybride aanbevelingssysteem combineren we drie bronnen van informatie:</a:t>
            </a:r>
            <a:endParaRPr lang="nl-NL" sz="1200" b="0" i="0" u="none" strike="noStrike" cap="none" spc="0">
              <a:solidFill>
                <a:schemeClr val="tx1"/>
              </a:solidFill>
              <a:latin typeface="Arial"/>
              <a:cs typeface="Arial"/>
            </a:endParaRPr>
          </a:p>
          <a:p>
            <a:pPr>
              <a:defRPr/>
            </a:pP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Content-based gelijkenis → c_scores</a:t>
            </a:r>
            <a:endParaRPr lang="nl-NL" sz="1200" b="0" i="0" u="none" strike="noStrike" cap="none" spc="0">
              <a:solidFill>
                <a:schemeClr val="tx1"/>
              </a:solidFill>
              <a:latin typeface="Arial"/>
              <a:ea typeface="Arial"/>
              <a:cs typeface="Arial"/>
            </a:endParaRPr>
          </a:p>
          <a:p>
            <a:pPr>
              <a:defRPr/>
            </a:pPr>
            <a:r>
              <a:rPr lang="nl-NL" sz="1200" b="0" i="0" u="none" strike="noStrike" cap="none" spc="0">
                <a:solidFill>
                  <a:schemeClr val="tx1"/>
                </a:solidFill>
                <a:latin typeface="Arial"/>
                <a:ea typeface="Arial"/>
                <a:cs typeface="Arial"/>
              </a:rPr>
              <a:t>Vergelijk films op basis van gelijkenis (TF-IDF + cosine similarity) </a:t>
            </a:r>
            <a:endParaRPr lang="nl-NL" sz="1200" b="0" i="0" u="none" strike="noStrike" cap="none" spc="0">
              <a:solidFill>
                <a:schemeClr val="tx1"/>
              </a:solidFill>
              <a:latin typeface="Arial"/>
              <a:cs typeface="Arial"/>
            </a:endParaRPr>
          </a:p>
          <a:p>
            <a:pPr>
              <a:defRPr/>
            </a:pP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SVD-voorspellingen (collaborative) → collab_scores</a:t>
            </a:r>
            <a:br>
              <a:rPr lang="nl-NL" sz="1200" b="0" i="0" u="none" strike="noStrike" cap="none" spc="0">
                <a:solidFill>
                  <a:schemeClr val="tx1"/>
                </a:solidFill>
                <a:latin typeface="Arial"/>
                <a:ea typeface="Arial"/>
                <a:cs typeface="Arial"/>
              </a:rPr>
            </a:br>
            <a:r>
              <a:rPr sz="1200" b="0" i="0" u="none">
                <a:solidFill>
                  <a:srgbClr val="000000"/>
                </a:solidFill>
                <a:latin typeface="Arial"/>
                <a:ea typeface="Arial"/>
                <a:cs typeface="Arial"/>
              </a:rPr>
              <a:t>Voor de gebruiker voorspelt het SVD-model een score per film</a:t>
            </a:r>
            <a:br>
              <a:rPr sz="1200" b="0" i="0" u="none">
                <a:solidFill>
                  <a:srgbClr val="000000"/>
                </a:solidFill>
                <a:latin typeface="Times New Roman"/>
                <a:ea typeface="Times New Roman"/>
                <a:cs typeface="Times New Roman"/>
              </a:rPr>
            </a:b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Populariteit van films → p_scores</a:t>
            </a:r>
            <a:br>
              <a:rPr/>
            </a:br>
            <a:r>
              <a:rPr lang="nl-NL" sz="1200" b="0" i="0" u="none" strike="noStrike" cap="none" spc="0">
                <a:solidFill>
                  <a:schemeClr val="tx1"/>
                </a:solidFill>
                <a:latin typeface="Arial"/>
                <a:ea typeface="Arial"/>
                <a:cs typeface="Arial"/>
              </a:rPr>
              <a:t>Gemiddelde gebruikersbeoordeling per film</a:t>
            </a:r>
            <a:br>
              <a:rPr/>
            </a:br>
            <a:br>
              <a:rPr/>
            </a:br>
            <a:r>
              <a:rPr lang="en-US" sz="1200" b="0" i="0" u="none" strike="noStrike" cap="none" spc="0">
                <a:solidFill>
                  <a:schemeClr val="tx1"/>
                </a:solidFill>
                <a:latin typeface="Arial"/>
                <a:ea typeface="Arial"/>
                <a:cs typeface="Arial"/>
              </a:rPr>
              <a:t>Samenvatting: </a:t>
            </a:r>
            <a:r>
              <a:rPr lang="nl-NL" sz="1200" b="0" i="0" u="none" strike="noStrike" cap="none" spc="0">
                <a:solidFill>
                  <a:schemeClr val="tx1"/>
                </a:solidFill>
                <a:latin typeface="Arial"/>
                <a:ea typeface="Arial"/>
                <a:cs typeface="Arial"/>
              </a:rPr>
              <a:t>In onze hybride aanpak combineren we drie types scores: content-gelijkenis, voorspellingen via SVD, en populariteit.</a:t>
            </a: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Elk krijgt een gewicht, bv. 0.4 voor content en collaborative, en 0.2 voor populariteit.</a:t>
            </a: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Door alles te normaliseren en samen te voegen, kunnen we een eindscore berekenen per film, en op basis daarvan de beste aanbevelingen tonen.”</a:t>
            </a:r>
            <a:endParaRPr/>
          </a:p>
        </p:txBody>
      </p:sp>
      <p:sp>
        <p:nvSpPr>
          <p:cNvPr id="1981604243" name="Slide Number Placeholder 3"/>
          <p:cNvSpPr>
            <a:spLocks noGrp="1"/>
          </p:cNvSpPr>
          <p:nvPr>
            <p:ph type="sldNum" sz="quarter" idx="10"/>
          </p:nvPr>
        </p:nvSpPr>
        <p:spPr bwMode="auto"/>
        <p:txBody>
          <a:bodyPr/>
          <a:lstStyle/>
          <a:p>
            <a:pPr>
              <a:defRPr/>
            </a:pPr>
            <a:fld id="{5107FD3A-E43D-E5BD-BF3A-7E7201C3F40E}" type="slidenum">
              <a:rPr/>
              <a:t/>
            </a:fld>
            <a:endParaRPr/>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70390120" name="Slide Image Placeholder 1"/>
          <p:cNvSpPr>
            <a:spLocks noChangeAspect="1" noGrp="1" noRot="1"/>
          </p:cNvSpPr>
          <p:nvPr>
            <p:ph type="sldImg"/>
          </p:nvPr>
        </p:nvSpPr>
        <p:spPr bwMode="auto"/>
      </p:sp>
      <p:sp>
        <p:nvSpPr>
          <p:cNvPr id="1945101066" name="Notes Placeholder 2"/>
          <p:cNvSpPr>
            <a:spLocks noGrp="1"/>
          </p:cNvSpPr>
          <p:nvPr>
            <p:ph type="body" idx="1"/>
          </p:nvPr>
        </p:nvSpPr>
        <p:spPr bwMode="auto"/>
        <p:txBody>
          <a:bodyPr/>
          <a:lstStyle/>
          <a:p>
            <a:pPr>
              <a:defRPr/>
            </a:pPr>
            <a:r>
              <a:rPr lang="en-US"/>
              <a:t>Random Forest is een ensemble of decision trees, trained via the bagging method.</a:t>
            </a:r>
            <a:endParaRPr lang="en-US"/>
          </a:p>
          <a:p>
            <a:pPr>
              <a:defRPr/>
            </a:pPr>
            <a:endParaRPr/>
          </a:p>
          <a:p>
            <a:pPr>
              <a:defRPr/>
            </a:pPr>
            <a:r>
              <a:rPr lang="en-US"/>
              <a:t>Het algoritme resulteert in grotere tree diversiteit, dit leidt tot een hogere bias voor een lagere variantie.</a:t>
            </a:r>
            <a:endParaRPr lang="en-US"/>
          </a:p>
          <a:p>
            <a:pPr>
              <a:defRPr/>
            </a:pPr>
            <a:endParaRPr lang="en-US"/>
          </a:p>
          <a:p>
            <a:pPr>
              <a:defRPr/>
            </a:pPr>
            <a:r>
              <a:rPr lang="en-US"/>
              <a:t>Een willekeurig subset van features is gebruikt voor splitten, dus random treshold worden gebruikt.</a:t>
            </a:r>
            <a:br>
              <a:rPr lang="en-US"/>
            </a:br>
            <a:br>
              <a:rPr lang="en-US"/>
            </a:br>
            <a:r>
              <a:rPr lang="en-US"/>
              <a:t>Feature importance,</a:t>
            </a:r>
            <a:r>
              <a:rPr lang="en-US" sz="1200" b="0" i="0" u="none" strike="noStrike" cap="none" spc="0">
                <a:solidFill>
                  <a:schemeClr val="tx1"/>
                </a:solidFill>
                <a:latin typeface="Arial"/>
                <a:ea typeface="Arial"/>
                <a:cs typeface="Arial"/>
              </a:rPr>
              <a:t> de belangrijkheid van een feature wordt bepaald door te kijken naar hoeveel de tree nodes die feature gebruiken. </a:t>
            </a:r>
            <a:br>
              <a:rPr lang="en-US" sz="1200" b="0" i="0" u="none" strike="noStrike" cap="none" spc="0">
                <a:solidFill>
                  <a:schemeClr val="tx1"/>
                </a:solidFill>
                <a:latin typeface="Arial"/>
                <a:ea typeface="Arial"/>
                <a:cs typeface="Arial"/>
              </a:rPr>
            </a:br>
            <a:r>
              <a:rPr lang="en-US" sz="1200" b="0" i="0" u="none" strike="noStrike" cap="none" spc="0">
                <a:solidFill>
                  <a:schemeClr val="tx1"/>
                </a:solidFill>
                <a:latin typeface="Arial"/>
                <a:ea typeface="Arial"/>
                <a:cs typeface="Arial"/>
              </a:rPr>
              <a:t>Dus: </a:t>
            </a:r>
            <a:r>
              <a:rPr lang="en-US" sz="1200" b="0" i="0" u="none" strike="noStrike" cap="none" spc="0">
                <a:solidFill>
                  <a:schemeClr val="tx1"/>
                </a:solidFill>
                <a:latin typeface="Arial"/>
                <a:ea typeface="Arial"/>
                <a:cs typeface="Arial"/>
              </a:rPr>
              <a:t>Hoe meer een feature gemiddeld helpt om de nodes zuiverder te maken, hoe belangrijker het is voor de voorspellingen van het model.</a:t>
            </a:r>
            <a:endParaRPr lang="en-US"/>
          </a:p>
          <a:p>
            <a:pPr>
              <a:defRPr/>
            </a:pPr>
            <a:r>
              <a:rPr lang="en-US" sz="1200" b="0" i="0" u="none" strike="noStrike" cap="none" spc="0">
                <a:solidFill>
                  <a:schemeClr val="tx1"/>
                </a:solidFill>
                <a:latin typeface="Arial"/>
                <a:ea typeface="Arial"/>
                <a:cs typeface="Arial"/>
              </a:rPr>
              <a:t>Lage impurity = duidelijke, bruikbare splitsing</a:t>
            </a: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Hoge impurity = verwarring, minder bruikbare splitsing, teveel klassen worden herkend.</a:t>
            </a:r>
            <a:endParaRPr lang="en-US"/>
          </a:p>
          <a:p>
            <a:pPr>
              <a:defRPr/>
            </a:pPr>
            <a:endParaRPr lang="en-US"/>
          </a:p>
          <a:p>
            <a:pPr>
              <a:defRPr/>
            </a:pPr>
            <a:r>
              <a:rPr lang="en-US"/>
              <a:t>Boosting</a:t>
            </a:r>
            <a:endParaRPr lang="en-US"/>
          </a:p>
          <a:p>
            <a:pPr>
              <a:defRPr/>
            </a:pPr>
            <a:r>
              <a:rPr lang="en-US"/>
              <a:t>Sequentieel trainen, elke probeert zijn voorganger te verbeteren.</a:t>
            </a:r>
            <a:endParaRPr lang="en-US"/>
          </a:p>
          <a:p>
            <a:pPr>
              <a:defRPr/>
            </a:pPr>
            <a:endParaRPr lang="en-US"/>
          </a:p>
          <a:p>
            <a:pPr>
              <a:defRPr/>
            </a:pPr>
            <a:r>
              <a:rPr lang="en-US"/>
              <a:t>Ada boost</a:t>
            </a:r>
            <a:br>
              <a:rPr lang="en-US"/>
            </a:br>
            <a:r>
              <a:rPr lang="en-US"/>
              <a:t>Herkent de predictions die underfitting veroorzaakt en probeert die te verhelpen door gewichten toe te kennen en te hertrainen.</a:t>
            </a:r>
            <a:endParaRPr lang="en-US"/>
          </a:p>
          <a:p>
            <a:pPr>
              <a:defRPr/>
            </a:pPr>
            <a:r>
              <a:rPr lang="en-US"/>
              <a:t>In het kort het boost instanties met weinig gewicht (underfitting vermijden).</a:t>
            </a:r>
            <a:endParaRPr lang="en-US"/>
          </a:p>
          <a:p>
            <a:pPr>
              <a:defRPr/>
            </a:pPr>
            <a:endParaRPr lang="en-US"/>
          </a:p>
          <a:p>
            <a:pPr>
              <a:defRPr/>
            </a:pPr>
            <a:r>
              <a:rPr lang="en-US"/>
              <a:t>Gradient boosting</a:t>
            </a:r>
            <a:endParaRPr lang="en-US"/>
          </a:p>
          <a:p>
            <a:pPr>
              <a:defRPr/>
            </a:pPr>
            <a:r>
              <a:rPr lang="en-US"/>
              <a:t>Gelijkaardig aan ada boost maar deze methode probeert de nieuwe predictor te fitten aan de residual errors van de vorige predictor . </a:t>
            </a:r>
            <a:endParaRPr lang="en-US"/>
          </a:p>
          <a:p>
            <a:pPr>
              <a:defRPr/>
            </a:pPr>
            <a:r>
              <a:rPr lang="en-US"/>
              <a:t>Voorbeeld is ook XG Boost.</a:t>
            </a:r>
            <a:endParaRPr lang="en-US"/>
          </a:p>
          <a:p>
            <a:pPr>
              <a:defRPr/>
            </a:pPr>
            <a:endParaRPr lang="en-US"/>
          </a:p>
          <a:p>
            <a:pPr>
              <a:defRPr/>
            </a:pPr>
            <a:endParaRPr lang="en-US"/>
          </a:p>
          <a:p>
            <a:pPr>
              <a:defRPr/>
            </a:pPr>
            <a:r>
              <a:rPr lang="en-US"/>
              <a:t>Residual is verschil tussen werkelijke waarde en voorspelde waarde.</a:t>
            </a:r>
            <a:endParaRPr lang="en-US"/>
          </a:p>
          <a:p>
            <a:pPr>
              <a:defRPr/>
            </a:pPr>
            <a:endParaRPr lang="en-US"/>
          </a:p>
          <a:p>
            <a:pPr>
              <a:defRPr/>
            </a:pPr>
            <a:r>
              <a:rPr lang="en-US"/>
              <a:t>Learning rate hyperparameter bekijkt de toegevoegde waarde van elke tree.</a:t>
            </a:r>
            <a:endParaRPr lang="en-US"/>
          </a:p>
          <a:p>
            <a:pPr>
              <a:defRPr/>
            </a:pPr>
            <a:endParaRPr lang="en-US"/>
          </a:p>
          <a:p>
            <a:pPr>
              <a:defRPr/>
            </a:pPr>
            <a:r>
              <a:rPr lang="en-US"/>
              <a:t>Om het optimaal aantal trees te vinden , kan je gridsearchCV gebruiken maar ook n_iter_no_change instellen zoals bijvoorbeeld int 10 dan stopt hij bij de laatste 10 trees dat niet helpen.</a:t>
            </a: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a:p>
            <a:pPr>
              <a:defRPr/>
            </a:pPr>
            <a:endParaRPr lang="en-US"/>
          </a:p>
        </p:txBody>
      </p:sp>
      <p:sp>
        <p:nvSpPr>
          <p:cNvPr id="168394610" name="Slide Number Placeholder 3"/>
          <p:cNvSpPr>
            <a:spLocks noGrp="1"/>
          </p:cNvSpPr>
          <p:nvPr>
            <p:ph type="sldNum" sz="quarter" idx="10"/>
          </p:nvPr>
        </p:nvSpPr>
        <p:spPr bwMode="auto"/>
        <p:txBody>
          <a:bodyPr/>
          <a:lstStyle/>
          <a:p>
            <a:pPr>
              <a:defRPr/>
            </a:pPr>
            <a:fld id="{A305ABD8-6970-4B2D-D57D-AA7BD2EDE163}" type="slidenum">
              <a:rPr/>
              <a:t/>
            </a:fld>
            <a:endParaRPr/>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965901687" name="Slide Image Placeholder 1"/>
          <p:cNvSpPr>
            <a:spLocks noChangeAspect="1" noGrp="1" noRot="1"/>
          </p:cNvSpPr>
          <p:nvPr>
            <p:ph type="sldImg"/>
          </p:nvPr>
        </p:nvSpPr>
        <p:spPr bwMode="auto"/>
      </p:sp>
      <p:sp>
        <p:nvSpPr>
          <p:cNvPr id="226118385" name="Notes Placeholder 2"/>
          <p:cNvSpPr>
            <a:spLocks noGrp="1"/>
          </p:cNvSpPr>
          <p:nvPr>
            <p:ph type="body" idx="1"/>
          </p:nvPr>
        </p:nvSpPr>
        <p:spPr bwMode="auto"/>
        <p:txBody>
          <a:bodyPr/>
          <a:lstStyle/>
          <a:p>
            <a:pPr>
              <a:defRPr/>
            </a:pPr>
            <a:r>
              <a:rPr lang="en-US"/>
              <a:t>Wat doet deze code? </a:t>
            </a:r>
            <a:endParaRPr lang="en-US"/>
          </a:p>
          <a:p>
            <a:pPr>
              <a:defRPr/>
            </a:pPr>
            <a:br>
              <a:rPr lang="en-US"/>
            </a:br>
            <a:r>
              <a:rPr lang="en-US"/>
              <a:t>Set target of y =&gt; box office movies &gt; 100.000.000 dollar opbrengen.</a:t>
            </a:r>
            <a:br>
              <a:rPr lang="en-US"/>
            </a:br>
            <a:r>
              <a:rPr lang="en-US"/>
              <a:t>	      True = Kaskraker = 1</a:t>
            </a:r>
            <a:endParaRPr lang="en-US"/>
          </a:p>
          <a:p>
            <a:pPr>
              <a:defRPr/>
            </a:pPr>
            <a:r>
              <a:rPr lang="en-US"/>
              <a:t>                            False = geen kaskraker = 0</a:t>
            </a:r>
            <a:endParaRPr lang="en-US"/>
          </a:p>
          <a:p>
            <a:pPr>
              <a:defRPr/>
            </a:pPr>
            <a:r>
              <a:rPr lang="en-US"/>
              <a:t>	      Dus dit is binaire classificatie</a:t>
            </a:r>
            <a:br>
              <a:rPr lang="en-US"/>
            </a:br>
            <a:endParaRPr lang="en-US"/>
          </a:p>
          <a:p>
            <a:pPr>
              <a:defRPr/>
            </a:pPr>
            <a:r>
              <a:rPr lang="en-US"/>
              <a:t>Set features of X =&gt; alle kenmerken (actors, categories,...) behalve box office.</a:t>
            </a:r>
            <a:endParaRPr lang="en-US"/>
          </a:p>
          <a:p>
            <a:pPr>
              <a:defRPr/>
            </a:pPr>
            <a:endParaRPr/>
          </a:p>
          <a:p>
            <a:pPr>
              <a:defRPr/>
            </a:pPr>
            <a:r>
              <a:rPr lang="en-US"/>
              <a:t>X opvullen met 0 in format 32 bit (voor meer RAM performantie</a:t>
            </a:r>
            <a:r>
              <a:rPr lang="en-US"/>
              <a:t>)</a:t>
            </a:r>
            <a:endParaRPr lang="en-US"/>
          </a:p>
          <a:p>
            <a:pPr>
              <a:defRPr/>
            </a:pPr>
            <a:endParaRPr lang="en-US"/>
          </a:p>
          <a:p>
            <a:pPr>
              <a:defRPr/>
            </a:pPr>
            <a:r>
              <a:rPr lang="en-US"/>
              <a:t>CSR wil zeggen van een dense matrix een sparse matrix maken . Efficientere structuur.</a:t>
            </a:r>
            <a:br>
              <a:rPr lang="en-US"/>
            </a:br>
            <a:br>
              <a:rPr lang="en-US"/>
            </a:br>
            <a:r>
              <a:rPr lang="en-US">
                <a:latin typeface="Arial"/>
                <a:ea typeface="Arial"/>
                <a:cs typeface="Arial"/>
              </a:rPr>
              <a:t>Samenvatting:</a:t>
            </a:r>
            <a:br>
              <a:rPr lang="en-US">
                <a:latin typeface="Arial"/>
                <a:ea typeface="Arial"/>
                <a:cs typeface="Arial"/>
              </a:rPr>
            </a:br>
            <a:r>
              <a:rPr sz="1200" b="0" i="0" u="none">
                <a:solidFill>
                  <a:srgbClr val="000000"/>
                </a:solidFill>
                <a:latin typeface="Arial"/>
                <a:ea typeface="Arial"/>
                <a:cs typeface="Arial"/>
              </a:rPr>
              <a:t>“CSR, of Compressed Sparse Row, is een manier om efficiënter om te gaan met matrices waarin veel cellen leeg zijn.</a:t>
            </a:r>
            <a:br>
              <a:rPr sz="1200" b="0" i="0" u="none">
                <a:solidFill>
                  <a:srgbClr val="000000"/>
                </a:solidFill>
                <a:latin typeface="Arial"/>
                <a:ea typeface="Arial"/>
                <a:cs typeface="Arial"/>
              </a:rPr>
            </a:br>
            <a:r>
              <a:rPr sz="1200" b="0" i="0" u="none">
                <a:solidFill>
                  <a:srgbClr val="000000"/>
                </a:solidFill>
                <a:latin typeface="Arial"/>
                <a:ea typeface="Arial"/>
                <a:cs typeface="Arial"/>
              </a:rPr>
              <a:t> In plaats van alle nullen op te slaan, bewaren we enkel de relevante waarden.</a:t>
            </a:r>
            <a:br>
              <a:rPr sz="1200" b="0" i="0" u="none">
                <a:solidFill>
                  <a:srgbClr val="000000"/>
                </a:solidFill>
                <a:latin typeface="Arial"/>
                <a:ea typeface="Arial"/>
                <a:cs typeface="Arial"/>
              </a:rPr>
            </a:br>
            <a:r>
              <a:rPr sz="1200" b="0" i="0" u="none">
                <a:solidFill>
                  <a:srgbClr val="000000"/>
                </a:solidFill>
                <a:latin typeface="Arial"/>
                <a:ea typeface="Arial"/>
                <a:cs typeface="Arial"/>
              </a:rPr>
              <a:t> Dat maakt onze modellen sneller én zuiniger in geheugenverbruik.”</a:t>
            </a:r>
            <a:r>
              <a:rPr lang="en-US"/>
              <a:t>		</a:t>
            </a:r>
            <a:endParaRPr lang="en-US"/>
          </a:p>
        </p:txBody>
      </p:sp>
      <p:sp>
        <p:nvSpPr>
          <p:cNvPr id="1345640297" name="Slide Number Placeholder 3"/>
          <p:cNvSpPr>
            <a:spLocks noGrp="1"/>
          </p:cNvSpPr>
          <p:nvPr>
            <p:ph type="sldNum" sz="quarter" idx="10"/>
          </p:nvPr>
        </p:nvSpPr>
        <p:spPr bwMode="auto"/>
        <p:txBody>
          <a:bodyPr/>
          <a:lstStyle/>
          <a:p>
            <a:pPr>
              <a:defRPr/>
            </a:pPr>
            <a:fld id="{ED0473E0-3D67-8748-143D-388327556DC9}" type="slidenum">
              <a:rPr/>
              <a:t/>
            </a:fld>
            <a:endParaRPr/>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94439551" name="Slide Image Placeholder 1"/>
          <p:cNvSpPr>
            <a:spLocks noChangeAspect="1" noGrp="1" noRot="1"/>
          </p:cNvSpPr>
          <p:nvPr>
            <p:ph type="sldImg"/>
          </p:nvPr>
        </p:nvSpPr>
        <p:spPr bwMode="auto"/>
      </p:sp>
      <p:sp>
        <p:nvSpPr>
          <p:cNvPr id="1251661799" name="Notes Placeholder 2"/>
          <p:cNvSpPr>
            <a:spLocks noGrp="1"/>
          </p:cNvSpPr>
          <p:nvPr>
            <p:ph type="body" idx="1"/>
          </p:nvPr>
        </p:nvSpPr>
        <p:spPr bwMode="auto"/>
        <p:txBody>
          <a:bodyPr/>
          <a:lstStyle/>
          <a:p>
            <a:pPr>
              <a:defRPr/>
            </a:pPr>
            <a:r>
              <a:rPr lang="en-US"/>
              <a:t>FEATURE SELECTION</a:t>
            </a:r>
            <a:endParaRPr lang="en-US"/>
          </a:p>
          <a:p>
            <a:pPr>
              <a:defRPr/>
            </a:pPr>
            <a:endParaRPr lang="en-US"/>
          </a:p>
          <a:p>
            <a:pPr>
              <a:defRPr/>
            </a:pPr>
            <a:r>
              <a:rPr lang="en-US"/>
              <a:t> =&gt; Meest relevante kenmerken er tussenuit halen.</a:t>
            </a:r>
            <a:endParaRPr lang="en-US"/>
          </a:p>
          <a:p>
            <a:pPr>
              <a:defRPr/>
            </a:pPr>
            <a:r>
              <a:rPr lang="en-US"/>
              <a:t>Verklaring variabelen </a:t>
            </a:r>
            <a:endParaRPr lang="en-US"/>
          </a:p>
          <a:p>
            <a:pPr>
              <a:defRPr/>
            </a:pPr>
            <a:r>
              <a:rPr lang="en-US"/>
              <a:t>Score_func=chi2 =&gt; chi-kwadraatstoets dwz hoe omgaan met negatieve waarden.</a:t>
            </a:r>
            <a:endParaRPr lang="en-US"/>
          </a:p>
          <a:p>
            <a:pPr>
              <a:defRPr/>
            </a:pPr>
            <a:r>
              <a:rPr lang="en-US"/>
              <a:t>K=10_000 =&gt; selecteer hoeveelheid beste kenmerken.</a:t>
            </a:r>
            <a:endParaRPr lang="en-US"/>
          </a:p>
          <a:p>
            <a:pPr>
              <a:defRPr/>
            </a:pPr>
            <a:endParaRPr lang="en-US"/>
          </a:p>
          <a:p>
            <a:pPr>
              <a:defRPr/>
            </a:pPr>
            <a:r>
              <a:rPr lang="en-US"/>
              <a:t>X_reduced = selector.fit_transform(X_sparse, y) =&gt; </a:t>
            </a:r>
            <a:r>
              <a:rPr lang="en-US"/>
              <a:t>getransformeert naar best aantal features. </a:t>
            </a:r>
            <a:endParaRPr lang="en-US"/>
          </a:p>
          <a:p>
            <a:pPr>
              <a:defRPr/>
            </a:pPr>
            <a:endParaRPr lang="en-US"/>
          </a:p>
          <a:p>
            <a:pPr>
              <a:defRPr/>
            </a:pPr>
            <a:r>
              <a:rPr lang="en-US"/>
              <a:t>Select_features =&gt; lijst van beste kolommen</a:t>
            </a:r>
            <a:endParaRPr lang="en-US"/>
          </a:p>
          <a:p>
            <a:pPr>
              <a:defRPr/>
            </a:pPr>
            <a:endParaRPr lang="en-US"/>
          </a:p>
          <a:p>
            <a:pPr>
              <a:defRPr/>
            </a:pPr>
            <a:r>
              <a:rPr lang="en-US"/>
              <a:t>SPLIT</a:t>
            </a:r>
            <a:endParaRPr lang="en-US"/>
          </a:p>
          <a:p>
            <a:pPr>
              <a:defRPr/>
            </a:pPr>
            <a:r>
              <a:rPr lang="en-US"/>
              <a:t>Test_size = 0.2 =&gt; 20% test en 80% train</a:t>
            </a:r>
            <a:endParaRPr lang="en-US"/>
          </a:p>
          <a:p>
            <a:pPr>
              <a:defRPr/>
            </a:pPr>
            <a:endParaRPr lang="en-US"/>
          </a:p>
        </p:txBody>
      </p:sp>
      <p:sp>
        <p:nvSpPr>
          <p:cNvPr id="146091985" name="Slide Number Placeholder 3"/>
          <p:cNvSpPr>
            <a:spLocks noGrp="1"/>
          </p:cNvSpPr>
          <p:nvPr>
            <p:ph type="sldNum" sz="quarter" idx="10"/>
          </p:nvPr>
        </p:nvSpPr>
        <p:spPr bwMode="auto"/>
        <p:txBody>
          <a:bodyPr/>
          <a:lstStyle/>
          <a:p>
            <a:pPr>
              <a:defRPr/>
            </a:pPr>
            <a:fld id="{668F89C0-40B9-4E98-7770-345016DE1CFB}" type="slidenum">
              <a:rPr/>
              <a:t/>
            </a:fld>
            <a:endParaRPr/>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2832732" name="Slide Image Placeholder 1"/>
          <p:cNvSpPr>
            <a:spLocks noChangeAspect="1" noGrp="1" noRot="1"/>
          </p:cNvSpPr>
          <p:nvPr>
            <p:ph type="sldImg"/>
          </p:nvPr>
        </p:nvSpPr>
        <p:spPr bwMode="auto"/>
      </p:sp>
      <p:sp>
        <p:nvSpPr>
          <p:cNvPr id="191540512" name="Notes Placeholder 2"/>
          <p:cNvSpPr>
            <a:spLocks noGrp="1"/>
          </p:cNvSpPr>
          <p:nvPr>
            <p:ph type="body" idx="1"/>
          </p:nvPr>
        </p:nvSpPr>
        <p:spPr bwMode="auto"/>
        <p:txBody>
          <a:bodyPr/>
          <a:lstStyle/>
          <a:p>
            <a:pPr>
              <a:defRPr/>
            </a:pPr>
            <a:r>
              <a:rPr lang="en-US"/>
              <a:t>TRAIN</a:t>
            </a:r>
            <a:endParaRPr lang="en-US"/>
          </a:p>
          <a:p>
            <a:pPr>
              <a:defRPr/>
            </a:pPr>
            <a:endParaRPr/>
          </a:p>
          <a:p>
            <a:pPr>
              <a:defRPr/>
            </a:pPr>
            <a:r>
              <a:rPr lang="en-US"/>
              <a:t>Randomforest classifier is een krachtig ensemble ml model.</a:t>
            </a:r>
            <a:endParaRPr lang="en-US"/>
          </a:p>
          <a:p>
            <a:pPr>
              <a:defRPr/>
            </a:pPr>
            <a:endParaRPr lang="en-US"/>
          </a:p>
          <a:p>
            <a:pPr>
              <a:defRPr/>
            </a:pPr>
            <a:r>
              <a:rPr lang="en-US"/>
              <a:t>Parameters  </a:t>
            </a:r>
            <a:endParaRPr lang="en-US"/>
          </a:p>
          <a:p>
            <a:pPr>
              <a:defRPr/>
            </a:pPr>
            <a:endParaRPr lang="en-US"/>
          </a:p>
          <a:p>
            <a:pPr>
              <a:defRPr/>
            </a:pPr>
            <a:r>
              <a:rPr lang="en-US"/>
              <a:t>n_estimators = 100 =&gt; 100 desicion trees</a:t>
            </a:r>
            <a:br>
              <a:rPr lang="en-US"/>
            </a:br>
            <a:r>
              <a:rPr lang="en-US"/>
              <a:t>max_depth = 10 =&gt; max 10 niveaus</a:t>
            </a:r>
            <a:endParaRPr lang="en-US"/>
          </a:p>
          <a:p>
            <a:pPr>
              <a:defRPr/>
            </a:pPr>
            <a:r>
              <a:rPr lang="en-US"/>
              <a:t>class_weight = balanced =&gt; Geef meer gewicht aan minder voorkomende klassen.</a:t>
            </a:r>
            <a:br>
              <a:rPr lang="en-US"/>
            </a:br>
            <a:r>
              <a:rPr lang="en-US"/>
              <a:t>random_state = 42 =&gt; resultaat is reproduceerbaar</a:t>
            </a:r>
            <a:br>
              <a:rPr lang="en-US"/>
            </a:br>
            <a:r>
              <a:rPr lang="en-US"/>
              <a:t>n_jobs = -1=&gt; gebruik alle beschikbare cpu kernen.</a:t>
            </a:r>
            <a:endParaRPr lang="en-US"/>
          </a:p>
          <a:p>
            <a:pPr>
              <a:defRPr/>
            </a:pPr>
            <a:endParaRPr lang="en-US"/>
          </a:p>
          <a:p>
            <a:pPr>
              <a:defRPr/>
            </a:pPr>
            <a:r>
              <a:rPr lang="en-US"/>
              <a:t>Model.fit =&gt; verbanden leggen tussen feature en target</a:t>
            </a:r>
            <a:endParaRPr lang="en-US"/>
          </a:p>
          <a:p>
            <a:pPr>
              <a:defRPr/>
            </a:pPr>
            <a:endParaRPr lang="en-US"/>
          </a:p>
          <a:p>
            <a:pPr>
              <a:defRPr/>
            </a:pPr>
            <a:r>
              <a:rPr lang="en-US"/>
              <a:t>PREDICT EN EVALUATIE</a:t>
            </a:r>
            <a:endParaRPr lang="en-US"/>
          </a:p>
          <a:p>
            <a:pPr>
              <a:defRPr/>
            </a:pPr>
            <a:endParaRPr lang="en-US"/>
          </a:p>
          <a:p>
            <a:pPr>
              <a:defRPr/>
            </a:pPr>
            <a:r>
              <a:rPr lang="en-US"/>
              <a:t>y_pred = ....</a:t>
            </a:r>
            <a:br>
              <a:rPr lang="en-US"/>
            </a:br>
            <a:r>
              <a:rPr lang="en-US"/>
              <a:t>Voorspelt 1 (kaskraker) of 0 (geen kaskraker)</a:t>
            </a:r>
            <a:endParaRPr lang="en-US"/>
          </a:p>
          <a:p>
            <a:pPr>
              <a:defRPr/>
            </a:pPr>
            <a:endParaRPr lang="en-US"/>
          </a:p>
          <a:p>
            <a:pPr>
              <a:defRPr/>
            </a:pPr>
            <a:r>
              <a:rPr lang="en-US"/>
              <a:t>ACCURANCY</a:t>
            </a:r>
            <a:endParaRPr lang="en-US"/>
          </a:p>
          <a:p>
            <a:pPr>
              <a:defRPr/>
            </a:pPr>
            <a:endParaRPr lang="en-US"/>
          </a:p>
          <a:p>
            <a:pPr>
              <a:defRPr/>
            </a:pPr>
            <a:r>
              <a:rPr lang="en-US"/>
              <a:t>Hoeveel van de test target klassen worden effectief correct voorspeld? Ok, want is 0,8901</a:t>
            </a:r>
            <a:br>
              <a:rPr lang="en-US"/>
            </a:br>
            <a:br>
              <a:rPr lang="en-US"/>
            </a:br>
            <a:endParaRPr lang="en-US"/>
          </a:p>
        </p:txBody>
      </p:sp>
      <p:sp>
        <p:nvSpPr>
          <p:cNvPr id="757660988" name="Slide Number Placeholder 3"/>
          <p:cNvSpPr>
            <a:spLocks noGrp="1"/>
          </p:cNvSpPr>
          <p:nvPr>
            <p:ph type="sldNum" sz="quarter" idx="10"/>
          </p:nvPr>
        </p:nvSpPr>
        <p:spPr bwMode="auto"/>
        <p:txBody>
          <a:bodyPr/>
          <a:lstStyle/>
          <a:p>
            <a:pPr>
              <a:defRPr/>
            </a:pPr>
            <a:fld id="{FCF81EFE-67C6-26F2-4235-6021C38B67C8}" type="slidenum">
              <a:rPr/>
              <a:t/>
            </a:fld>
            <a:endParaRPr/>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92369809" name="Slide Image Placeholder 1"/>
          <p:cNvSpPr>
            <a:spLocks noChangeAspect="1" noGrp="1" noRot="1"/>
          </p:cNvSpPr>
          <p:nvPr>
            <p:ph type="sldImg"/>
          </p:nvPr>
        </p:nvSpPr>
        <p:spPr bwMode="auto"/>
      </p:sp>
      <p:sp>
        <p:nvSpPr>
          <p:cNvPr id="652360032" name="Notes Placeholder 2"/>
          <p:cNvSpPr>
            <a:spLocks noGrp="1"/>
          </p:cNvSpPr>
          <p:nvPr>
            <p:ph type="body" idx="1"/>
          </p:nvPr>
        </p:nvSpPr>
        <p:spPr bwMode="auto"/>
        <p:txBody>
          <a:bodyPr/>
          <a:lstStyle/>
          <a:p>
            <a:pPr>
              <a:defRPr/>
            </a:pPr>
            <a:r>
              <a:rPr lang="en-US"/>
              <a:t>Zoals je ziet zijn het budgt en de categorie van een film veel bepalend voor de kans op een box-office succes. </a:t>
            </a:r>
            <a:endParaRPr/>
          </a:p>
        </p:txBody>
      </p:sp>
      <p:sp>
        <p:nvSpPr>
          <p:cNvPr id="1699588338" name="Slide Number Placeholder 3"/>
          <p:cNvSpPr>
            <a:spLocks noGrp="1"/>
          </p:cNvSpPr>
          <p:nvPr>
            <p:ph type="sldNum" sz="quarter" idx="10"/>
          </p:nvPr>
        </p:nvSpPr>
        <p:spPr bwMode="auto"/>
        <p:txBody>
          <a:bodyPr/>
          <a:lstStyle/>
          <a:p>
            <a:pPr>
              <a:defRPr/>
            </a:pPr>
            <a:fld id="{4C090202-56E8-87CC-3F74-3205D16CCE58}"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77019509" name="Slide Image Placeholder 1"/>
          <p:cNvSpPr>
            <a:spLocks noChangeAspect="1" noGrp="1" noRot="1"/>
          </p:cNvSpPr>
          <p:nvPr>
            <p:ph type="sldImg"/>
          </p:nvPr>
        </p:nvSpPr>
        <p:spPr bwMode="auto"/>
      </p:sp>
      <p:sp>
        <p:nvSpPr>
          <p:cNvPr id="1452052229" name="Notes Placeholder 2"/>
          <p:cNvSpPr>
            <a:spLocks noGrp="1"/>
          </p:cNvSpPr>
          <p:nvPr>
            <p:ph type="body" idx="1"/>
          </p:nvPr>
        </p:nvSpPr>
        <p:spPr bwMode="auto"/>
        <p:txBody>
          <a:bodyPr/>
          <a:lstStyle/>
          <a:p>
            <a:pPr>
              <a:defRPr/>
            </a:pPr>
            <a:r>
              <a:rPr lang="en-US"/>
              <a:t>Allereerst de databronnen</a:t>
            </a:r>
            <a:endParaRPr/>
          </a:p>
        </p:txBody>
      </p:sp>
      <p:sp>
        <p:nvSpPr>
          <p:cNvPr id="602222348" name="Slide Number Placeholder 3"/>
          <p:cNvSpPr>
            <a:spLocks noGrp="1"/>
          </p:cNvSpPr>
          <p:nvPr>
            <p:ph type="sldNum" sz="quarter" idx="10"/>
          </p:nvPr>
        </p:nvSpPr>
        <p:spPr bwMode="auto"/>
        <p:txBody>
          <a:bodyPr/>
          <a:lstStyle/>
          <a:p>
            <a:pPr>
              <a:defRPr/>
            </a:pPr>
            <a:fld id="{91B300FD-D7F2-4E22-143F-1AC247B1E70F}" type="slidenum">
              <a:rPr/>
              <a:t/>
            </a:fld>
            <a:endParaRPr/>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27054572" name="Slide Image Placeholder 1"/>
          <p:cNvSpPr>
            <a:spLocks noChangeAspect="1" noGrp="1" noRot="1"/>
          </p:cNvSpPr>
          <p:nvPr>
            <p:ph type="sldImg"/>
          </p:nvPr>
        </p:nvSpPr>
        <p:spPr bwMode="auto"/>
      </p:sp>
      <p:sp>
        <p:nvSpPr>
          <p:cNvPr id="869884381" name="Notes Placeholder 2"/>
          <p:cNvSpPr>
            <a:spLocks noGrp="1"/>
          </p:cNvSpPr>
          <p:nvPr>
            <p:ph type="body" idx="1"/>
          </p:nvPr>
        </p:nvSpPr>
        <p:spPr bwMode="auto"/>
        <p:txBody>
          <a:bodyPr/>
          <a:lstStyle/>
          <a:p>
            <a:pPr>
              <a:defRPr/>
            </a:pPr>
            <a:r>
              <a:rPr sz="1400" b="1" i="0" u="none">
                <a:solidFill>
                  <a:srgbClr val="000000"/>
                </a:solidFill>
                <a:latin typeface="Arial"/>
                <a:ea typeface="Arial"/>
                <a:cs typeface="Arial"/>
              </a:rPr>
              <a:t>Wat zien we?</a:t>
            </a:r>
            <a:br>
              <a:rPr>
                <a:latin typeface="Arial"/>
                <a:ea typeface="Arial"/>
                <a:cs typeface="Arial"/>
              </a:rPr>
            </a:br>
            <a:endParaRPr>
              <a:latin typeface="Arial"/>
              <a:cs typeface="Arial"/>
            </a:endParaRPr>
          </a:p>
          <a:p>
            <a:pPr>
              <a:defRPr/>
            </a:pPr>
            <a:r>
              <a:rPr sz="1200" b="1" i="0" u="none">
                <a:solidFill>
                  <a:srgbClr val="000000"/>
                </a:solidFill>
                <a:latin typeface="Arial"/>
                <a:ea typeface="Arial"/>
                <a:cs typeface="Arial"/>
              </a:rPr>
              <a:t>Klasse 0 (</a:t>
            </a:r>
            <a:r>
              <a:rPr lang="en-US" sz="1200" b="1" i="0" u="none">
                <a:solidFill>
                  <a:srgbClr val="000000"/>
                </a:solidFill>
                <a:latin typeface="Arial"/>
                <a:ea typeface="Arial"/>
                <a:cs typeface="Arial"/>
              </a:rPr>
              <a:t>niet kaskraker</a:t>
            </a:r>
            <a:r>
              <a:rPr sz="1200" b="1" i="0" u="none">
                <a:solidFill>
                  <a:srgbClr val="000000"/>
                </a:solidFill>
                <a:latin typeface="Arial"/>
                <a:ea typeface="Arial"/>
                <a:cs typeface="Arial"/>
              </a:rPr>
              <a:t>)</a:t>
            </a:r>
            <a:r>
              <a:rPr sz="1200" b="0" i="0" u="none">
                <a:solidFill>
                  <a:srgbClr val="000000"/>
                </a:solidFill>
                <a:latin typeface="Arial"/>
                <a:ea typeface="Arial"/>
                <a:cs typeface="Arial"/>
              </a:rPr>
              <a:t>: scoort uitstekend met een precisie van 0.93, recall van 0.94 en een f1-score van 0.93. Dat betekent dat het model heel goed is in het herkennen van deze klasse.</a:t>
            </a:r>
            <a:br>
              <a:rPr>
                <a:latin typeface="Arial"/>
                <a:ea typeface="Arial"/>
                <a:cs typeface="Arial"/>
              </a:rPr>
            </a:br>
            <a:endParaRPr>
              <a:latin typeface="Arial"/>
              <a:cs typeface="Arial"/>
            </a:endParaRPr>
          </a:p>
          <a:p>
            <a:pPr>
              <a:defRPr/>
            </a:pPr>
            <a:r>
              <a:rPr sz="1200" b="1" i="0" u="none">
                <a:solidFill>
                  <a:srgbClr val="000000"/>
                </a:solidFill>
                <a:latin typeface="Arial"/>
                <a:ea typeface="Arial"/>
                <a:cs typeface="Arial"/>
              </a:rPr>
              <a:t>Klasse 1 (</a:t>
            </a:r>
            <a:r>
              <a:rPr lang="en-US" sz="1200" b="1" i="0" u="none">
                <a:solidFill>
                  <a:srgbClr val="000000"/>
                </a:solidFill>
                <a:latin typeface="Arial"/>
                <a:ea typeface="Arial"/>
                <a:cs typeface="Arial"/>
              </a:rPr>
              <a:t>kaskraker</a:t>
            </a:r>
            <a:r>
              <a:rPr sz="1200" b="1" i="0" u="none">
                <a:solidFill>
                  <a:srgbClr val="000000"/>
                </a:solidFill>
                <a:latin typeface="Arial"/>
                <a:ea typeface="Arial"/>
                <a:cs typeface="Arial"/>
              </a:rPr>
              <a:t>)</a:t>
            </a:r>
            <a:r>
              <a:rPr sz="1200" b="0" i="0" u="none">
                <a:solidFill>
                  <a:srgbClr val="000000"/>
                </a:solidFill>
                <a:latin typeface="Arial"/>
                <a:ea typeface="Arial"/>
                <a:cs typeface="Arial"/>
              </a:rPr>
              <a:t>: hier daalt de kwaliteit — een precisie van 0.67, recall van 0.62 en een f1-score van 0.65. Dat wil zeggen dat het model veel moeilijker deze gevallen correct weet te identificeren.</a:t>
            </a:r>
            <a:br>
              <a:rPr>
                <a:latin typeface="Arial"/>
                <a:ea typeface="Arial"/>
                <a:cs typeface="Arial"/>
              </a:rPr>
            </a:br>
            <a:endParaRPr>
              <a:latin typeface="Arial"/>
              <a:cs typeface="Arial"/>
            </a:endParaRPr>
          </a:p>
          <a:p>
            <a:pPr>
              <a:defRPr/>
            </a:pPr>
            <a:r>
              <a:rPr sz="1200" b="1" i="0" u="none">
                <a:solidFill>
                  <a:srgbClr val="000000"/>
                </a:solidFill>
                <a:latin typeface="Arial"/>
                <a:ea typeface="Arial"/>
                <a:cs typeface="Arial"/>
              </a:rPr>
              <a:t>Algemene nauwkeurigheid (accuracy)</a:t>
            </a:r>
            <a:r>
              <a:rPr sz="1200" b="0" i="0" u="none">
                <a:solidFill>
                  <a:srgbClr val="000000"/>
                </a:solidFill>
                <a:latin typeface="Arial"/>
                <a:ea typeface="Arial"/>
                <a:cs typeface="Arial"/>
              </a:rPr>
              <a:t>: 89%, wat indrukwekkend klinkt, maar dat cijfer wordt sterk beïnvloed door de grote meerderheid van klasse 0 (841 tegenover 160).</a:t>
            </a:r>
            <a:br>
              <a:rPr>
                <a:latin typeface="Arial"/>
                <a:ea typeface="Arial"/>
                <a:cs typeface="Arial"/>
              </a:rPr>
            </a:br>
            <a:endParaRPr>
              <a:latin typeface="Arial"/>
              <a:cs typeface="Arial"/>
            </a:endParaRPr>
          </a:p>
          <a:p>
            <a:pPr>
              <a:defRPr/>
            </a:pPr>
            <a:r>
              <a:rPr sz="1200" b="1" i="0" u="none">
                <a:solidFill>
                  <a:srgbClr val="000000"/>
                </a:solidFill>
                <a:latin typeface="Arial"/>
                <a:ea typeface="Arial"/>
                <a:cs typeface="Arial"/>
              </a:rPr>
              <a:t>Macro-gemiddelde</a:t>
            </a:r>
            <a:r>
              <a:rPr sz="1200" b="0" i="0" u="none">
                <a:solidFill>
                  <a:srgbClr val="000000"/>
                </a:solidFill>
                <a:latin typeface="Arial"/>
                <a:ea typeface="Arial"/>
                <a:cs typeface="Arial"/>
              </a:rPr>
              <a:t>: laat zien dat de prestaties gemiddeld over beide klassen wat minder sterk zijn (rond de 0.78–0.80), wat wijst op die scheve balans.</a:t>
            </a:r>
            <a:br>
              <a:rPr>
                <a:latin typeface="Arial"/>
                <a:ea typeface="Arial"/>
                <a:cs typeface="Arial"/>
              </a:rPr>
            </a:br>
            <a:endParaRPr>
              <a:latin typeface="Arial"/>
              <a:cs typeface="Arial"/>
            </a:endParaRPr>
          </a:p>
          <a:p>
            <a:pPr>
              <a:defRPr/>
            </a:pPr>
            <a:r>
              <a:rPr sz="1400" b="1" i="0" u="none">
                <a:solidFill>
                  <a:srgbClr val="000000"/>
                </a:solidFill>
                <a:latin typeface="Arial"/>
                <a:ea typeface="Arial"/>
                <a:cs typeface="Arial"/>
              </a:rPr>
              <a:t>Is dit goed?</a:t>
            </a:r>
            <a:br>
              <a:rPr>
                <a:latin typeface="Arial"/>
                <a:ea typeface="Arial"/>
                <a:cs typeface="Arial"/>
              </a:rPr>
            </a:br>
            <a:endParaRPr>
              <a:latin typeface="Arial"/>
              <a:cs typeface="Arial"/>
            </a:endParaRPr>
          </a:p>
          <a:p>
            <a:pPr>
              <a:defRPr/>
            </a:pPr>
            <a:r>
              <a:rPr lang="en-US" sz="1200" b="0" i="0" u="none">
                <a:solidFill>
                  <a:srgbClr val="000000"/>
                </a:solidFill>
                <a:latin typeface="Arial"/>
                <a:ea typeface="Arial"/>
                <a:cs typeface="Arial"/>
              </a:rPr>
              <a:t>Het is</a:t>
            </a:r>
            <a:r>
              <a:rPr sz="1200" b="0" i="0" u="none">
                <a:solidFill>
                  <a:srgbClr val="000000"/>
                </a:solidFill>
                <a:latin typeface="Arial"/>
                <a:ea typeface="Arial"/>
                <a:cs typeface="Arial"/>
              </a:rPr>
              <a:t> belangrijk om klasse 1 </a:t>
            </a:r>
            <a:r>
              <a:rPr sz="1200" b="1" i="0" u="none">
                <a:solidFill>
                  <a:srgbClr val="000000"/>
                </a:solidFill>
                <a:latin typeface="Arial"/>
                <a:ea typeface="Arial"/>
                <a:cs typeface="Arial"/>
              </a:rPr>
              <a:t>juist te herkennen</a:t>
            </a:r>
            <a:r>
              <a:rPr sz="1200" b="0" i="0" u="none">
                <a:solidFill>
                  <a:srgbClr val="000000"/>
                </a:solidFill>
                <a:latin typeface="Arial"/>
                <a:ea typeface="Arial"/>
                <a:cs typeface="Arial"/>
              </a:rPr>
              <a:t> (</a:t>
            </a:r>
            <a:r>
              <a:rPr lang="en-US" sz="1200" b="0" i="0" u="none">
                <a:solidFill>
                  <a:srgbClr val="000000"/>
                </a:solidFill>
                <a:latin typeface="Arial"/>
                <a:ea typeface="Arial"/>
                <a:cs typeface="Arial"/>
              </a:rPr>
              <a:t>een kaskraker</a:t>
            </a:r>
            <a:r>
              <a:rPr sz="1200" b="0" i="0" u="none">
                <a:solidFill>
                  <a:srgbClr val="000000"/>
                </a:solidFill>
                <a:latin typeface="Arial"/>
                <a:ea typeface="Arial"/>
                <a:cs typeface="Arial"/>
              </a:rPr>
              <a:t>), </a:t>
            </a:r>
            <a:r>
              <a:rPr lang="en-US" sz="1200" b="0" i="0" u="none">
                <a:solidFill>
                  <a:srgbClr val="000000"/>
                </a:solidFill>
                <a:latin typeface="Arial"/>
                <a:ea typeface="Arial"/>
                <a:cs typeface="Arial"/>
              </a:rPr>
              <a:t>ik kan </a:t>
            </a:r>
            <a:r>
              <a:rPr sz="1200" b="0" i="0" u="none">
                <a:solidFill>
                  <a:srgbClr val="000000"/>
                </a:solidFill>
                <a:latin typeface="Arial"/>
                <a:ea typeface="Arial"/>
                <a:cs typeface="Arial"/>
              </a:rPr>
              <a:t>waarschijnlijk het model nog bijsturen — bijvoorbeeld door technieken zoals oversampling, een andere balans in de trainingsdata, of een ander modeltype.</a:t>
            </a:r>
            <a:endParaRPr lang="en-US"/>
          </a:p>
        </p:txBody>
      </p:sp>
      <p:sp>
        <p:nvSpPr>
          <p:cNvPr id="942483394" name="Slide Number Placeholder 3"/>
          <p:cNvSpPr>
            <a:spLocks noGrp="1"/>
          </p:cNvSpPr>
          <p:nvPr>
            <p:ph type="sldNum" sz="quarter" idx="10"/>
          </p:nvPr>
        </p:nvSpPr>
        <p:spPr bwMode="auto"/>
        <p:txBody>
          <a:bodyPr/>
          <a:lstStyle/>
          <a:p>
            <a:pPr>
              <a:defRPr/>
            </a:pPr>
            <a:fld id="{3A8B055C-9080-81CF-7E5B-1CEC181985A4}" type="slidenum">
              <a:rPr/>
              <a:t/>
            </a:fld>
            <a:endParaRPr/>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575608236" name="Slide Image Placeholder 1"/>
          <p:cNvSpPr>
            <a:spLocks noChangeAspect="1" noGrp="1" noRot="1"/>
          </p:cNvSpPr>
          <p:nvPr>
            <p:ph type="sldImg"/>
          </p:nvPr>
        </p:nvSpPr>
        <p:spPr bwMode="auto"/>
      </p:sp>
      <p:sp>
        <p:nvSpPr>
          <p:cNvPr id="392871594" name="Notes Placeholder 2"/>
          <p:cNvSpPr>
            <a:spLocks noGrp="1"/>
          </p:cNvSpPr>
          <p:nvPr>
            <p:ph type="body" idx="1"/>
          </p:nvPr>
        </p:nvSpPr>
        <p:spPr bwMode="auto"/>
        <p:txBody>
          <a:bodyPr/>
          <a:lstStyle/>
          <a:p>
            <a:pPr>
              <a:defRPr/>
            </a:pPr>
            <a:r>
              <a:rPr lang="en-US"/>
              <a:t>Samengevat :</a:t>
            </a:r>
            <a:br>
              <a:rPr lang="en-US"/>
            </a:br>
            <a:br>
              <a:rPr lang="en-US"/>
            </a:br>
            <a:r>
              <a:rPr lang="en-US" sz="1200" b="0" i="0" u="none" strike="noStrike" cap="none" spc="0">
                <a:solidFill>
                  <a:schemeClr val="tx1"/>
                </a:solidFill>
                <a:latin typeface="Arial"/>
                <a:ea typeface="Arial"/>
                <a:cs typeface="Arial"/>
              </a:rPr>
              <a:t>791 keer correct voorspeld als klasse 0 (true negatives)</a:t>
            </a:r>
            <a:endParaRPr lang="en-US" sz="1200" b="0" i="0" u="none" strike="noStrike" cap="none" spc="0">
              <a:solidFill>
                <a:schemeClr val="tx1"/>
              </a:solidFill>
              <a:latin typeface="Arial"/>
              <a:cs typeface="Arial"/>
            </a:endParaRPr>
          </a:p>
          <a:p>
            <a:pPr>
              <a:defRPr/>
            </a:pP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100 keer correct voorspeld als klasse 1 (true positives)</a:t>
            </a:r>
            <a:endParaRPr lang="en-US" sz="1200" b="0" i="0" u="none" strike="noStrike" cap="none" spc="0">
              <a:solidFill>
                <a:schemeClr val="tx1"/>
              </a:solidFill>
              <a:latin typeface="Arial"/>
              <a:cs typeface="Arial"/>
            </a:endParaRPr>
          </a:p>
          <a:p>
            <a:pPr>
              <a:defRPr/>
            </a:pP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50 foutief voorspeld als klasse 1 terwijl het eigenlijk klasse 0 was (false positives)</a:t>
            </a:r>
            <a:endParaRPr lang="en-US" sz="1200" b="0" i="0" u="none" strike="noStrike" cap="none" spc="0">
              <a:solidFill>
                <a:schemeClr val="tx1"/>
              </a:solidFill>
              <a:latin typeface="Arial"/>
              <a:cs typeface="Arial"/>
            </a:endParaRPr>
          </a:p>
          <a:p>
            <a:pPr>
              <a:defRPr/>
            </a:pP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60 foutief voorspeld als klasse 0 terwijl het eigenlijk klasse 1 was (false negatives)</a:t>
            </a:r>
            <a:r>
              <a:rPr lang="en-US"/>
              <a:t>.</a:t>
            </a:r>
            <a:br>
              <a:rPr lang="en-US"/>
            </a:br>
            <a:br>
              <a:rPr lang="en-US"/>
            </a:br>
            <a:r>
              <a:rPr lang="en-US" sz="1200" b="0" i="0" u="none" strike="noStrike" cap="none" spc="0">
                <a:solidFill>
                  <a:schemeClr val="tx1"/>
                </a:solidFill>
                <a:latin typeface="Arial"/>
                <a:ea typeface="Arial"/>
                <a:cs typeface="Arial"/>
              </a:rPr>
              <a:t>Kortom: mijn model herkent klasse 0 erg goed, maar laat nog ruimte voor verbetering bij klasse 1.</a:t>
            </a:r>
            <a:r>
              <a:rPr lang="en-US"/>
              <a:t> Maar ik heb reeds bijgestuurd door meer gewicht aan de zeldzame klasse toe te kennen.</a:t>
            </a:r>
            <a:endParaRPr/>
          </a:p>
        </p:txBody>
      </p:sp>
      <p:sp>
        <p:nvSpPr>
          <p:cNvPr id="1900445470" name="Slide Number Placeholder 3"/>
          <p:cNvSpPr>
            <a:spLocks noGrp="1"/>
          </p:cNvSpPr>
          <p:nvPr>
            <p:ph type="sldNum" sz="quarter" idx="10"/>
          </p:nvPr>
        </p:nvSpPr>
        <p:spPr bwMode="auto"/>
        <p:txBody>
          <a:bodyPr/>
          <a:lstStyle/>
          <a:p>
            <a:pPr>
              <a:defRPr/>
            </a:pPr>
            <a:fld id="{91AE19CE-AAA5-14DD-E226-BAA8B1791571}" type="slidenum">
              <a:rPr/>
              <a:t/>
            </a:fld>
            <a:endParaRPr/>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898390864" name="Slide Image Placeholder 1"/>
          <p:cNvSpPr>
            <a:spLocks noChangeAspect="1" noGrp="1" noRot="1"/>
          </p:cNvSpPr>
          <p:nvPr>
            <p:ph type="sldImg"/>
          </p:nvPr>
        </p:nvSpPr>
        <p:spPr bwMode="auto"/>
      </p:sp>
      <p:sp>
        <p:nvSpPr>
          <p:cNvPr id="1755961492" name="Notes Placeholder 2"/>
          <p:cNvSpPr>
            <a:spLocks noGrp="1"/>
          </p:cNvSpPr>
          <p:nvPr>
            <p:ph type="body" idx="1"/>
          </p:nvPr>
        </p:nvSpPr>
        <p:spPr bwMode="auto"/>
        <p:txBody>
          <a:bodyPr/>
          <a:lstStyle/>
          <a:p>
            <a:pPr>
              <a:defRPr/>
            </a:pPr>
            <a:r>
              <a:rPr lang="en-US"/>
              <a:t>ROC – AUC SCORE </a:t>
            </a:r>
            <a:endParaRPr lang="en-US"/>
          </a:p>
          <a:p>
            <a:pPr>
              <a:defRPr/>
            </a:pPr>
            <a:endParaRPr/>
          </a:p>
          <a:p>
            <a:pPr>
              <a:defRPr/>
            </a:pPr>
            <a:r>
              <a:rPr lang="en-US"/>
              <a:t>0.9315, het model maakt sterk scheiding tussen 0 &amp; 1.</a:t>
            </a:r>
            <a:endParaRPr lang="en-US"/>
          </a:p>
          <a:p>
            <a:pPr>
              <a:defRPr/>
            </a:pPr>
            <a:endParaRPr lang="en-US"/>
          </a:p>
          <a:p>
            <a:pPr>
              <a:defRPr/>
            </a:pPr>
            <a:r>
              <a:rPr lang="en-US"/>
              <a:t>Overall prestatie van het model wordt dus bepaald door Accurancy &amp; Roc-Auc. (y-test, y-pred)</a:t>
            </a:r>
            <a:endParaRPr lang="en-US"/>
          </a:p>
          <a:p>
            <a:pPr>
              <a:defRPr/>
            </a:pPr>
            <a:endParaRPr lang="en-US"/>
          </a:p>
          <a:p>
            <a:pPr>
              <a:defRPr/>
            </a:pPr>
            <a:r>
              <a:rPr lang="en-US"/>
              <a:t>ROC CURVE (Receiver Operating Charecteristic)</a:t>
            </a:r>
            <a:endParaRPr lang="en-US"/>
          </a:p>
          <a:p>
            <a:pPr>
              <a:defRPr/>
            </a:pPr>
            <a:r>
              <a:rPr lang="en-US"/>
              <a:t>Hoe goed worden positieve getallen herkend</a:t>
            </a:r>
            <a:endParaRPr lang="en-US"/>
          </a:p>
          <a:p>
            <a:pPr>
              <a:defRPr/>
            </a:pPr>
            <a:endParaRPr lang="en-US"/>
          </a:p>
          <a:p>
            <a:pPr>
              <a:defRPr/>
            </a:pPr>
            <a:r>
              <a:rPr lang="en-US"/>
              <a:t>ROC – AUC score (Area under curve)</a:t>
            </a:r>
            <a:endParaRPr lang="en-US"/>
          </a:p>
          <a:p>
            <a:pPr>
              <a:defRPr/>
            </a:pPr>
            <a:r>
              <a:rPr lang="en-US"/>
              <a:t>Een getal tussen 0,5 en 1,0. Hoe hoger, hoe beter klasse 1 wordt herkend tov klasse o.</a:t>
            </a:r>
            <a:endParaRPr lang="en-US"/>
          </a:p>
          <a:p>
            <a:pPr>
              <a:defRPr/>
            </a:pPr>
            <a:endParaRPr lang="en-US"/>
          </a:p>
          <a:p>
            <a:pPr>
              <a:defRPr/>
            </a:pPr>
            <a:endParaRPr lang="en-US"/>
          </a:p>
        </p:txBody>
      </p:sp>
      <p:sp>
        <p:nvSpPr>
          <p:cNvPr id="503161264" name="Slide Number Placeholder 3"/>
          <p:cNvSpPr>
            <a:spLocks noGrp="1"/>
          </p:cNvSpPr>
          <p:nvPr>
            <p:ph type="sldNum" sz="quarter" idx="10"/>
          </p:nvPr>
        </p:nvSpPr>
        <p:spPr bwMode="auto"/>
        <p:txBody>
          <a:bodyPr/>
          <a:lstStyle/>
          <a:p>
            <a:pPr>
              <a:defRPr/>
            </a:pPr>
            <a:fld id="{BFEE6B68-6E4B-5C5B-535F-629B8CD7F6C9}" type="slidenum">
              <a:rPr/>
              <a:t/>
            </a:fld>
            <a:endParaRPr/>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63249064" name="Slide Image Placeholder 1"/>
          <p:cNvSpPr>
            <a:spLocks noChangeAspect="1" noGrp="1" noRot="1"/>
          </p:cNvSpPr>
          <p:nvPr>
            <p:ph type="sldImg"/>
          </p:nvPr>
        </p:nvSpPr>
        <p:spPr bwMode="auto"/>
      </p:sp>
      <p:sp>
        <p:nvSpPr>
          <p:cNvPr id="1575412164" name="Notes Placeholder 2"/>
          <p:cNvSpPr>
            <a:spLocks noGrp="1"/>
          </p:cNvSpPr>
          <p:nvPr>
            <p:ph type="body" idx="1"/>
          </p:nvPr>
        </p:nvSpPr>
        <p:spPr bwMode="auto"/>
        <p:txBody>
          <a:bodyPr/>
          <a:lstStyle/>
          <a:p>
            <a:pPr>
              <a:defRPr/>
            </a:pPr>
            <a:r>
              <a:rPr lang="en-US" sz="1200" b="0" i="0" u="none" strike="noStrike" cap="none" spc="0">
                <a:solidFill>
                  <a:schemeClr val="tx1"/>
                </a:solidFill>
                <a:latin typeface="Arial"/>
                <a:ea typeface="Arial"/>
                <a:cs typeface="Arial"/>
              </a:rPr>
              <a:t>Algemene structuur</a:t>
            </a:r>
            <a:br>
              <a:rPr lang="en-US" sz="1200" b="0" i="0" u="none" strike="noStrike" cap="none" spc="0">
                <a:solidFill>
                  <a:schemeClr val="tx1"/>
                </a:solidFill>
                <a:latin typeface="Arial"/>
                <a:ea typeface="Arial"/>
                <a:cs typeface="Arial"/>
              </a:rPr>
            </a:b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Bij het openen van de applicatie wordt de gebruiker verwelkomd via een eenvoudige en intuïtieve flow:</a:t>
            </a:r>
            <a:endParaRPr lang="en-US" sz="1200" b="0" i="0" u="none" strike="noStrike" cap="none" spc="0">
              <a:solidFill>
                <a:schemeClr val="tx1"/>
              </a:solidFill>
              <a:latin typeface="Arial"/>
              <a:cs typeface="Arial"/>
            </a:endParaRPr>
          </a:p>
          <a:p>
            <a:pPr>
              <a:defRPr/>
            </a:pP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Welcome: een korte introductie tot de tool en het doel ervan.</a:t>
            </a: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Nieuwe gebruiker: krijgt stap voor stap begeleiding voor een vlotte start.</a:t>
            </a: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Bestaande gebruiker: kan snel verdergaan met zijn of haar vorige sessie.</a:t>
            </a:r>
            <a:endParaRPr lang="en-US" sz="1200" b="0" i="0" u="none" strike="noStrike" cap="none" spc="0">
              <a:solidFill>
                <a:schemeClr val="tx1"/>
              </a:solidFill>
              <a:latin typeface="Arial"/>
              <a:cs typeface="Arial"/>
            </a:endParaRPr>
          </a:p>
          <a:p>
            <a:pPr>
              <a:defRPr/>
            </a:pP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Doel</a:t>
            </a: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Het doel is om elke gebruiker een persoonlijke en gebruiksvriendelijke aanbeveling te doen, op basis van zijn of haar interactie met de applicatie.</a:t>
            </a:r>
            <a:endParaRPr lang="en-US" sz="1200" b="0" i="0" u="none" strike="noStrike" cap="none" spc="0">
              <a:solidFill>
                <a:schemeClr val="tx1"/>
              </a:solidFill>
              <a:latin typeface="Arial"/>
              <a:cs typeface="Arial"/>
            </a:endParaRPr>
          </a:p>
          <a:p>
            <a:pPr>
              <a:defRPr/>
            </a:pP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Gebruik van sessiestatus en caching in Streamlit</a:t>
            </a:r>
            <a:endParaRPr lang="en-US" sz="1200" b="0" i="0" u="none" strike="noStrike" cap="none" spc="0">
              <a:solidFill>
                <a:schemeClr val="tx1"/>
              </a:solidFill>
              <a:latin typeface="Arial"/>
              <a:cs typeface="Arial"/>
            </a:endParaRPr>
          </a:p>
          <a:p>
            <a:pPr>
              <a:defRPr/>
            </a:pPr>
            <a:r>
              <a:rPr lang="en-US" sz="1200" b="0" i="0" u="none" strike="noStrike" cap="none" spc="0">
                <a:solidFill>
                  <a:schemeClr val="tx1"/>
                </a:solidFill>
                <a:latin typeface="Arial"/>
                <a:ea typeface="Arial"/>
                <a:cs typeface="Arial"/>
              </a:rPr>
              <a:t>Binnen de code wordt actief gebruikgemaakt van sessie-gebaseerde opslag zodat variabelen bewaard blijven zolang de sessie actief is. Daarnaast worden de functies st.cache_data en st.cache_resource ingezet om herhaalde data-opvragingen te vermijden en de prestaties van de app te verbeteren.</a:t>
            </a:r>
            <a:endParaRPr/>
          </a:p>
        </p:txBody>
      </p:sp>
      <p:sp>
        <p:nvSpPr>
          <p:cNvPr id="1534211360" name="Slide Number Placeholder 3"/>
          <p:cNvSpPr>
            <a:spLocks noGrp="1"/>
          </p:cNvSpPr>
          <p:nvPr>
            <p:ph type="sldNum" sz="quarter" idx="10"/>
          </p:nvPr>
        </p:nvSpPr>
        <p:spPr bwMode="auto"/>
        <p:txBody>
          <a:bodyPr/>
          <a:lstStyle/>
          <a:p>
            <a:pPr>
              <a:defRPr/>
            </a:pPr>
            <a:fld id="{AB083B49-B234-DA09-7379-F28E9703E116}" type="slidenum">
              <a:rPr/>
              <a:t/>
            </a:fld>
            <a:endParaRPr/>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146638894" name="Slide Image Placeholder 1"/>
          <p:cNvSpPr>
            <a:spLocks noChangeAspect="1" noGrp="1" noRot="1"/>
          </p:cNvSpPr>
          <p:nvPr>
            <p:ph type="sldImg"/>
          </p:nvPr>
        </p:nvSpPr>
        <p:spPr bwMode="auto"/>
      </p:sp>
      <p:sp>
        <p:nvSpPr>
          <p:cNvPr id="1640208363" name="Notes Placeholder 2"/>
          <p:cNvSpPr>
            <a:spLocks noGrp="1"/>
          </p:cNvSpPr>
          <p:nvPr>
            <p:ph type="body" idx="1"/>
          </p:nvPr>
        </p:nvSpPr>
        <p:spPr bwMode="auto"/>
        <p:txBody>
          <a:bodyPr/>
          <a:lstStyle/>
          <a:p>
            <a:pPr>
              <a:defRPr/>
            </a:pPr>
            <a:r>
              <a:rPr sz="1200" b="1" i="0" u="none">
                <a:solidFill>
                  <a:srgbClr val="000000"/>
                </a:solidFill>
                <a:latin typeface="Arial"/>
                <a:ea typeface="Arial"/>
                <a:cs typeface="Arial"/>
              </a:rPr>
              <a:t>Conclusie van het Project: </a:t>
            </a:r>
            <a:br>
              <a:rPr sz="1200" b="0" i="0" u="none">
                <a:solidFill>
                  <a:srgbClr val="000000"/>
                </a:solidFill>
                <a:latin typeface="Arial"/>
                <a:ea typeface="Arial"/>
                <a:cs typeface="Arial"/>
              </a:rPr>
            </a:br>
            <a:br>
              <a:rPr sz="1200" b="0" i="0" u="none">
                <a:solidFill>
                  <a:srgbClr val="000000"/>
                </a:solidFill>
                <a:latin typeface="Arial"/>
                <a:ea typeface="Arial"/>
                <a:cs typeface="Arial"/>
              </a:rPr>
            </a:br>
            <a:r>
              <a:rPr lang="en-US" sz="1200" b="0" i="0" u="none">
                <a:solidFill>
                  <a:srgbClr val="000000"/>
                </a:solidFill>
                <a:latin typeface="Arial"/>
                <a:ea typeface="Arial"/>
                <a:cs typeface="Arial"/>
              </a:rPr>
              <a:t>Het resultaat </a:t>
            </a:r>
            <a:r>
              <a:rPr lang="nl-NL" sz="1200" b="0" i="0" u="none" strike="noStrike" cap="none" spc="0">
                <a:solidFill>
                  <a:srgbClr val="000000"/>
                </a:solidFill>
                <a:latin typeface="Arial"/>
                <a:ea typeface="Arial"/>
                <a:cs typeface="Arial"/>
              </a:rPr>
              <a:t>is een krachtige, uitbreidbare en goed gestructureerde </a:t>
            </a:r>
            <a:r>
              <a:rPr lang="en-US" sz="1200" b="0" i="0" u="none" strike="noStrike" cap="none" spc="0">
                <a:solidFill>
                  <a:srgbClr val="000000"/>
                </a:solidFill>
                <a:latin typeface="Arial"/>
                <a:ea typeface="Arial"/>
                <a:cs typeface="Arial"/>
              </a:rPr>
              <a:t>code en daarbijhorende applicatie.</a:t>
            </a:r>
            <a:endParaRPr sz="1200" b="0" i="0" u="none" strike="noStrike" cap="none" spc="0">
              <a:solidFill>
                <a:srgbClr val="000000"/>
              </a:solidFill>
              <a:latin typeface="Times New Roman"/>
              <a:cs typeface="Times New Roman"/>
            </a:endParaRPr>
          </a:p>
          <a:p>
            <a:pPr>
              <a:defRPr/>
            </a:pPr>
            <a:endParaRPr sz="1200" b="0">
              <a:latin typeface="Arial"/>
              <a:cs typeface="Arial"/>
            </a:endParaRPr>
          </a:p>
          <a:p>
            <a:pPr>
              <a:defRPr/>
            </a:pPr>
            <a:r>
              <a:rPr lang="en-US" sz="1200" b="0" i="0" u="none">
                <a:solidFill>
                  <a:srgbClr val="000000"/>
                </a:solidFill>
                <a:latin typeface="Arial"/>
                <a:ea typeface="Arial"/>
                <a:cs typeface="Arial"/>
              </a:rPr>
              <a:t>Het werd een </a:t>
            </a:r>
            <a:r>
              <a:rPr sz="1200" b="0" i="0" u="none">
                <a:solidFill>
                  <a:srgbClr val="000000"/>
                </a:solidFill>
                <a:latin typeface="Arial"/>
                <a:ea typeface="Arial"/>
                <a:cs typeface="Arial"/>
              </a:rPr>
              <a:t>hybride filmsuggestiesysteem</a:t>
            </a:r>
            <a:r>
              <a:rPr lang="en-US" sz="1200" b="0" i="0" u="none">
                <a:solidFill>
                  <a:srgbClr val="000000"/>
                </a:solidFill>
                <a:latin typeface="Arial"/>
                <a:ea typeface="Arial"/>
                <a:cs typeface="Arial"/>
              </a:rPr>
              <a:t> om films aan te bevelen. Het systeem </a:t>
            </a:r>
            <a:r>
              <a:rPr lang="en-US" sz="1200" b="0" i="0" u="none">
                <a:solidFill>
                  <a:srgbClr val="000000"/>
                </a:solidFill>
                <a:latin typeface="Arial"/>
                <a:ea typeface="Arial"/>
                <a:cs typeface="Arial"/>
              </a:rPr>
              <a:t>maakt gebruik van een combinatie van </a:t>
            </a:r>
            <a:r>
              <a:rPr sz="1200" b="0" i="0" u="none">
                <a:solidFill>
                  <a:srgbClr val="000000"/>
                </a:solidFill>
                <a:latin typeface="Arial"/>
                <a:ea typeface="Arial"/>
                <a:cs typeface="Arial"/>
              </a:rPr>
              <a:t>Content-based filtering</a:t>
            </a:r>
            <a:r>
              <a:rPr sz="1200" b="0" i="0" u="none">
                <a:solidFill>
                  <a:srgbClr val="000000"/>
                </a:solidFill>
                <a:latin typeface="Arial"/>
                <a:ea typeface="Arial"/>
                <a:cs typeface="Arial"/>
              </a:rPr>
              <a:t> via TF-IDF en cosine similarity,</a:t>
            </a:r>
            <a:r>
              <a:rPr lang="en-US" sz="1200" b="0">
                <a:latin typeface="Arial"/>
                <a:cs typeface="Arial"/>
              </a:rPr>
              <a:t> </a:t>
            </a:r>
            <a:r>
              <a:rPr sz="1200" b="0" i="0" u="none">
                <a:solidFill>
                  <a:srgbClr val="000000"/>
                </a:solidFill>
                <a:latin typeface="Arial"/>
                <a:ea typeface="Arial"/>
                <a:cs typeface="Arial"/>
              </a:rPr>
              <a:t>Collaborative filtering</a:t>
            </a:r>
            <a:r>
              <a:rPr sz="1200" b="0" i="0" u="none">
                <a:solidFill>
                  <a:srgbClr val="000000"/>
                </a:solidFill>
                <a:latin typeface="Arial"/>
                <a:ea typeface="Arial"/>
                <a:cs typeface="Arial"/>
              </a:rPr>
              <a:t> op basis van SVD (Singular Value Decomposition</a:t>
            </a:r>
            <a:r>
              <a:rPr lang="en-US" sz="1200" b="0" i="0" u="none">
                <a:solidFill>
                  <a:srgbClr val="000000"/>
                </a:solidFill>
                <a:latin typeface="Arial"/>
                <a:ea typeface="Arial"/>
                <a:cs typeface="Arial"/>
              </a:rPr>
              <a:t> en </a:t>
            </a:r>
            <a:r>
              <a:rPr sz="1200" b="0" i="0" u="none">
                <a:solidFill>
                  <a:srgbClr val="000000"/>
                </a:solidFill>
                <a:latin typeface="Arial"/>
                <a:ea typeface="Arial"/>
                <a:cs typeface="Arial"/>
              </a:rPr>
              <a:t>populariteitsscores</a:t>
            </a:r>
            <a:r>
              <a:rPr sz="1200" b="0" i="0" u="none">
                <a:solidFill>
                  <a:srgbClr val="000000"/>
                </a:solidFill>
                <a:latin typeface="Arial"/>
                <a:ea typeface="Arial"/>
                <a:cs typeface="Arial"/>
              </a:rPr>
              <a:t> gebaseerd op gemiddelde ratings</a:t>
            </a:r>
            <a:endParaRPr sz="1200" b="0">
              <a:latin typeface="Arial"/>
              <a:ea typeface="Arial"/>
              <a:cs typeface="Arial"/>
            </a:endParaRPr>
          </a:p>
          <a:p>
            <a:pPr>
              <a:defRPr/>
            </a:pPr>
            <a:endParaRPr sz="1200">
              <a:latin typeface="Arial"/>
              <a:cs typeface="Arial"/>
            </a:endParaRPr>
          </a:p>
          <a:p>
            <a:pPr>
              <a:defRPr/>
            </a:pPr>
            <a:r>
              <a:rPr lang="en-US" sz="1200" b="1">
                <a:latin typeface="Arial"/>
                <a:cs typeface="Arial"/>
              </a:rPr>
              <a:t>Mijn bevindingen:</a:t>
            </a:r>
            <a:br>
              <a:rPr lang="en-US" sz="1200">
                <a:latin typeface="Arial"/>
                <a:cs typeface="Arial"/>
              </a:rPr>
            </a:br>
            <a:endParaRPr sz="1200">
              <a:latin typeface="Arial"/>
              <a:cs typeface="Arial"/>
            </a:endParaRPr>
          </a:p>
          <a:p>
            <a:pPr>
              <a:defRPr/>
            </a:pPr>
            <a:r>
              <a:rPr lang="en-US" sz="1200">
                <a:latin typeface="Arial"/>
                <a:ea typeface="Arial"/>
                <a:cs typeface="Arial"/>
              </a:rPr>
              <a:t>Ik heb achterhaald hoe fijn het is om een it applicatie te bouwen vanaf een gestructureerde back end tem de front end applicatie. Rekening houdend met innoverende machine learning technieken. Bedankt voor uw aandacht. </a:t>
            </a:r>
            <a:endParaRPr lang="en-US" sz="1200">
              <a:latin typeface="Arial"/>
              <a:ea typeface="Arial"/>
              <a:cs typeface="Arial"/>
            </a:endParaRPr>
          </a:p>
          <a:p>
            <a:pPr>
              <a:defRPr/>
            </a:pPr>
            <a:endParaRPr sz="1200">
              <a:latin typeface="Arial"/>
              <a:cs typeface="Arial"/>
            </a:endParaRPr>
          </a:p>
          <a:p>
            <a:pPr>
              <a:defRPr/>
            </a:pPr>
            <a:r>
              <a:rPr lang="en-US" sz="1200">
                <a:latin typeface="Arial"/>
                <a:ea typeface="Arial"/>
                <a:cs typeface="Arial"/>
              </a:rPr>
              <a:t>Tijdens het project wel gebotst op beperkingen van mijn laptop, een goede deticated GPU </a:t>
            </a:r>
            <a:r>
              <a:rPr lang="en-US" sz="1200">
                <a:latin typeface="Arial"/>
                <a:ea typeface="Arial"/>
                <a:cs typeface="Arial"/>
              </a:rPr>
              <a:t>was welkom geweest.</a:t>
            </a:r>
            <a:endParaRPr sz="1200">
              <a:latin typeface="Arial"/>
              <a:cs typeface="Arial"/>
            </a:endParaRPr>
          </a:p>
        </p:txBody>
      </p:sp>
      <p:sp>
        <p:nvSpPr>
          <p:cNvPr id="52491542" name="Slide Number Placeholder 3"/>
          <p:cNvSpPr>
            <a:spLocks noGrp="1"/>
          </p:cNvSpPr>
          <p:nvPr>
            <p:ph type="sldNum" sz="quarter" idx="10"/>
          </p:nvPr>
        </p:nvSpPr>
        <p:spPr bwMode="auto"/>
        <p:txBody>
          <a:bodyPr/>
          <a:lstStyle/>
          <a:p>
            <a:pPr>
              <a:defRPr/>
            </a:pPr>
            <a:fld id="{9EDA9D6D-A351-4107-E50E-C37DA7BE380E}" type="slidenum">
              <a:rPr/>
              <a:t/>
            </a:fld>
            <a:endParaRPr/>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78437343" name="Slide Image Placeholder 1"/>
          <p:cNvSpPr>
            <a:spLocks noChangeAspect="1" noGrp="1" noRot="1"/>
          </p:cNvSpPr>
          <p:nvPr>
            <p:ph type="sldImg"/>
          </p:nvPr>
        </p:nvSpPr>
        <p:spPr bwMode="auto"/>
      </p:sp>
      <p:sp>
        <p:nvSpPr>
          <p:cNvPr id="868174977" name="Notes Placeholder 2"/>
          <p:cNvSpPr>
            <a:spLocks noGrp="1"/>
          </p:cNvSpPr>
          <p:nvPr>
            <p:ph type="body" idx="1"/>
          </p:nvPr>
        </p:nvSpPr>
        <p:spPr bwMode="auto"/>
        <p:txBody>
          <a:bodyPr/>
          <a:lstStyle/>
          <a:p>
            <a:pPr>
              <a:defRPr/>
            </a:pPr>
            <a:endParaRPr/>
          </a:p>
        </p:txBody>
      </p:sp>
      <p:sp>
        <p:nvSpPr>
          <p:cNvPr id="2012403138" name="Slide Number Placeholder 3"/>
          <p:cNvSpPr>
            <a:spLocks noGrp="1"/>
          </p:cNvSpPr>
          <p:nvPr>
            <p:ph type="sldNum" sz="quarter" idx="10"/>
          </p:nvPr>
        </p:nvSpPr>
        <p:spPr bwMode="auto"/>
        <p:txBody>
          <a:bodyPr/>
          <a:lstStyle/>
          <a:p>
            <a:pPr>
              <a:defRPr/>
            </a:pPr>
            <a:fld id="{ECAC4457-2EE1-E5BC-E5B9-DA103FF4633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4914249" name="Slide Image Placeholder 1"/>
          <p:cNvSpPr>
            <a:spLocks noChangeAspect="1" noGrp="1" noRot="1"/>
          </p:cNvSpPr>
          <p:nvPr>
            <p:ph type="sldImg"/>
          </p:nvPr>
        </p:nvSpPr>
        <p:spPr bwMode="auto"/>
      </p:sp>
      <p:sp>
        <p:nvSpPr>
          <p:cNvPr id="28023296" name="Notes Placeholder 2"/>
          <p:cNvSpPr>
            <a:spLocks noGrp="1"/>
          </p:cNvSpPr>
          <p:nvPr>
            <p:ph type="body" idx="1"/>
          </p:nvPr>
        </p:nvSpPr>
        <p:spPr bwMode="auto"/>
        <p:txBody>
          <a:bodyPr/>
          <a:lstStyle/>
          <a:p>
            <a:pPr>
              <a:defRPr/>
            </a:pPr>
            <a:r>
              <a:rPr lang="en-US"/>
              <a:t>Ik heb 4 databronnen gebruikt. Imdb, Tmdb, Omdb en Movielens. Waarom 4 ? Elk heeft zijn specifieke data vereist om een voorspelling te kunnen doen.</a:t>
            </a:r>
            <a:endParaRPr lang="en-US"/>
          </a:p>
          <a:p>
            <a:pPr>
              <a:defRPr/>
            </a:pPr>
            <a:endParaRPr/>
          </a:p>
          <a:p>
            <a:pPr>
              <a:defRPr/>
            </a:pPr>
            <a:r>
              <a:rPr lang="en-US"/>
              <a:t>Imdb=&gt; De gekende data, </a:t>
            </a:r>
            <a:r>
              <a:rPr lang="en-US" sz="1200" b="0" i="0" u="none" strike="noStrike" cap="none" spc="0">
                <a:solidFill>
                  <a:schemeClr val="tx1"/>
                </a:solidFill>
                <a:latin typeface="Arial"/>
                <a:ea typeface="Arial"/>
                <a:cs typeface="Arial"/>
              </a:rPr>
              <a:t>titel - release datum - regisseur - acteurs - genre - samenvatting - imdb score - tijdsduur</a:t>
            </a:r>
            <a:r>
              <a:rPr lang="en-US"/>
              <a:t> van de film </a:t>
            </a:r>
            <a:endParaRPr lang="en-US"/>
          </a:p>
          <a:p>
            <a:pPr>
              <a:defRPr/>
            </a:pPr>
            <a:endParaRPr lang="en-US"/>
          </a:p>
          <a:p>
            <a:pPr>
              <a:defRPr/>
            </a:pPr>
            <a:r>
              <a:rPr lang="en-US"/>
              <a:t>Tmdb=&gt; Vooral belangrijk voor </a:t>
            </a:r>
            <a:r>
              <a:rPr lang="en-US" sz="1200" b="0" i="0" u="none" strike="noStrike" cap="none" spc="0">
                <a:solidFill>
                  <a:schemeClr val="tx1"/>
                </a:solidFill>
                <a:latin typeface="Arial"/>
                <a:ea typeface="Arial"/>
                <a:cs typeface="Arial"/>
              </a:rPr>
              <a:t>budget en opbrengst </a:t>
            </a:r>
            <a:endParaRPr lang="en-US"/>
          </a:p>
          <a:p>
            <a:pPr>
              <a:defRPr/>
            </a:pPr>
            <a:endParaRPr lang="en-US"/>
          </a:p>
          <a:p>
            <a:pPr>
              <a:defRPr/>
            </a:pPr>
            <a:r>
              <a:rPr lang="en-US"/>
              <a:t>Omdb=&gt; Essentiele databron voor FimPoster Url s</a:t>
            </a:r>
            <a:endParaRPr lang="en-US"/>
          </a:p>
          <a:p>
            <a:pPr>
              <a:defRPr/>
            </a:pPr>
            <a:endParaRPr lang="en-US"/>
          </a:p>
          <a:p>
            <a:pPr>
              <a:defRPr/>
            </a:pPr>
            <a:r>
              <a:rPr lang="en-US"/>
              <a:t>Movielens =&gt; User Id en bijhorende rating ID’s </a:t>
            </a:r>
            <a:endParaRPr lang="en-US"/>
          </a:p>
          <a:p>
            <a:pPr>
              <a:defRPr/>
            </a:pPr>
            <a:endParaRPr lang="en-US"/>
          </a:p>
          <a:p>
            <a:pPr>
              <a:defRPr/>
            </a:pPr>
            <a:endParaRPr lang="en-US"/>
          </a:p>
        </p:txBody>
      </p:sp>
      <p:sp>
        <p:nvSpPr>
          <p:cNvPr id="1742257598" name="Slide Number Placeholder 3"/>
          <p:cNvSpPr>
            <a:spLocks noGrp="1"/>
          </p:cNvSpPr>
          <p:nvPr>
            <p:ph type="sldNum" sz="quarter" idx="10"/>
          </p:nvPr>
        </p:nvSpPr>
        <p:spPr bwMode="auto"/>
        <p:txBody>
          <a:bodyPr/>
          <a:lstStyle/>
          <a:p>
            <a:pPr>
              <a:defRPr/>
            </a:pPr>
            <a:fld id="{7F8B5A36-47D5-21E6-D6DD-E81BCD3DAC7B}"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25007020" name="Slide Image Placeholder 1"/>
          <p:cNvSpPr>
            <a:spLocks noChangeAspect="1" noGrp="1" noRot="1"/>
          </p:cNvSpPr>
          <p:nvPr>
            <p:ph type="sldImg"/>
          </p:nvPr>
        </p:nvSpPr>
        <p:spPr bwMode="auto"/>
      </p:sp>
      <p:sp>
        <p:nvSpPr>
          <p:cNvPr id="1133457060" name="Notes Placeholder 2"/>
          <p:cNvSpPr>
            <a:spLocks noGrp="1"/>
          </p:cNvSpPr>
          <p:nvPr>
            <p:ph type="body" idx="1"/>
          </p:nvPr>
        </p:nvSpPr>
        <p:spPr bwMode="auto"/>
        <p:txBody>
          <a:bodyPr/>
          <a:lstStyle/>
          <a:p>
            <a:pPr>
              <a:defRPr/>
            </a:pPr>
            <a:r>
              <a:rPr lang="en-US"/>
              <a:t>Hoe heb ik de data binnengetrokken, getransformeerd en nadien opgeladen naar propere dataframes</a:t>
            </a:r>
            <a:endParaRPr/>
          </a:p>
        </p:txBody>
      </p:sp>
      <p:sp>
        <p:nvSpPr>
          <p:cNvPr id="1486462598" name="Slide Number Placeholder 3"/>
          <p:cNvSpPr>
            <a:spLocks noGrp="1"/>
          </p:cNvSpPr>
          <p:nvPr>
            <p:ph type="sldNum" sz="quarter" idx="10"/>
          </p:nvPr>
        </p:nvSpPr>
        <p:spPr bwMode="auto"/>
        <p:txBody>
          <a:bodyPr/>
          <a:lstStyle/>
          <a:p>
            <a:pPr>
              <a:defRPr/>
            </a:pPr>
            <a:fld id="{61109FA4-F7AB-2781-39F5-6C786ADDB914}"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24787824" name="Slide Image Placeholder 1"/>
          <p:cNvSpPr>
            <a:spLocks noChangeAspect="1" noGrp="1" noRot="1"/>
          </p:cNvSpPr>
          <p:nvPr>
            <p:ph type="sldImg"/>
          </p:nvPr>
        </p:nvSpPr>
        <p:spPr bwMode="auto"/>
      </p:sp>
      <p:sp>
        <p:nvSpPr>
          <p:cNvPr id="397621766" name="Notes Placeholder 2"/>
          <p:cNvSpPr>
            <a:spLocks noGrp="1"/>
          </p:cNvSpPr>
          <p:nvPr>
            <p:ph type="body" idx="1"/>
          </p:nvPr>
        </p:nvSpPr>
        <p:spPr bwMode="auto"/>
        <p:txBody>
          <a:bodyPr/>
          <a:lstStyle/>
          <a:p>
            <a:pPr marL="0" marR="0" indent="0" algn="l">
              <a:lnSpc>
                <a:spcPct val="100000"/>
              </a:lnSpc>
              <a:spcBef>
                <a:spcPts val="0"/>
              </a:spcBef>
              <a:spcAft>
                <a:spcPts val="0"/>
              </a:spcAft>
              <a:defRPr/>
            </a:pPr>
            <a:r>
              <a:rPr lang="en-US" sz="1200" b="0" i="0" u="none" strike="noStrike" cap="none" spc="0">
                <a:solidFill>
                  <a:schemeClr val="tx1"/>
                </a:solidFill>
                <a:latin typeface="Arial"/>
                <a:ea typeface="Arial"/>
                <a:cs typeface="Arial"/>
              </a:rPr>
              <a:t>Ik heb om de databronnen binnen te halen en te bewerken, gewerkt met Python &amp; Jupyter notebooks.</a:t>
            </a:r>
            <a:endParaRPr/>
          </a:p>
          <a:p>
            <a:pPr>
              <a:defRPr/>
            </a:pPr>
            <a:endParaRPr/>
          </a:p>
          <a:p>
            <a:pPr>
              <a:defRPr/>
            </a:pPr>
            <a:r>
              <a:rPr lang="en-US"/>
              <a:t>In de vorige slide heb ik mijn vier databronnen vermeld.</a:t>
            </a:r>
            <a:endParaRPr lang="en-US"/>
          </a:p>
          <a:p>
            <a:pPr>
              <a:defRPr/>
            </a:pPr>
            <a:br>
              <a:rPr lang="en-US"/>
            </a:br>
            <a:r>
              <a:rPr lang="en-US"/>
              <a:t>Om te komen tot een gevulde raw data folder, heb ik 6 notebooks aangemaakt.</a:t>
            </a:r>
            <a:br>
              <a:rPr lang="en-US"/>
            </a:br>
            <a:r>
              <a:rPr lang="en-US"/>
              <a:t> </a:t>
            </a:r>
            <a:endParaRPr lang="en-US"/>
          </a:p>
          <a:p>
            <a:pPr>
              <a:defRPr/>
            </a:pPr>
            <a:r>
              <a:rPr lang="en-US"/>
              <a:t>Elke databron heeft één notebook om het overzichtelijk te houden</a:t>
            </a:r>
            <a:br>
              <a:rPr lang="en-US"/>
            </a:br>
            <a:r>
              <a:rPr lang="en-US"/>
              <a:t>en</a:t>
            </a:r>
            <a:r>
              <a:rPr lang="en-US"/>
              <a:t> er zijn ook 2 extra notebooks </a:t>
            </a:r>
            <a:r>
              <a:rPr lang="en-US" sz="1200" b="0" i="0" u="none" strike="noStrike" cap="none" spc="0">
                <a:solidFill>
                  <a:schemeClr val="tx1"/>
                </a:solidFill>
                <a:latin typeface="Arial"/>
                <a:ea typeface="Arial"/>
                <a:cs typeface="Arial"/>
              </a:rPr>
              <a:t>gecreeerd om alle api gedownloade data te transformeren naar cleaned data. </a:t>
            </a:r>
            <a:endParaRPr lang="en-US"/>
          </a:p>
          <a:p>
            <a:pPr>
              <a:defRPr/>
            </a:pPr>
            <a:endParaRPr lang="en-US"/>
          </a:p>
          <a:p>
            <a:pPr>
              <a:defRPr/>
            </a:pPr>
            <a:r>
              <a:rPr lang="en-US" sz="1200" b="0" i="0" u="none" strike="noStrike" cap="none" spc="0">
                <a:solidFill>
                  <a:schemeClr val="tx1"/>
                </a:solidFill>
                <a:latin typeface="Arial"/>
                <a:ea typeface="Arial"/>
                <a:cs typeface="Arial"/>
              </a:rPr>
              <a:t>Ik wil voor dit luik van mijn eindproef niet alle credits opstrijken , ik heb voor de data pipelines de hulp van een collega student Gerrit Van Even gekregen. Zie linkse printscreen. Hij werkte met 11 notebooks die hij omzette naar een concept van brons, silver, gold cleaned data. </a:t>
            </a:r>
            <a:br>
              <a:rPr lang="en-US" sz="1200" b="0" i="0" u="none" strike="noStrike" cap="none" spc="0">
                <a:solidFill>
                  <a:schemeClr val="tx1"/>
                </a:solidFill>
                <a:latin typeface="Arial"/>
                <a:ea typeface="Arial"/>
                <a:cs typeface="Arial"/>
              </a:rPr>
            </a:br>
            <a:br>
              <a:rPr lang="en-US" sz="1200" b="0" i="0" u="none" strike="noStrike" cap="none" spc="0">
                <a:solidFill>
                  <a:schemeClr val="tx1"/>
                </a:solidFill>
                <a:latin typeface="Arial"/>
                <a:ea typeface="Arial"/>
                <a:cs typeface="Arial"/>
              </a:rPr>
            </a:br>
            <a:r>
              <a:rPr lang="en-US" sz="1200" b="0" i="0" u="none" strike="noStrike" cap="none" spc="0">
                <a:solidFill>
                  <a:schemeClr val="tx1"/>
                </a:solidFill>
                <a:latin typeface="Arial"/>
                <a:ea typeface="Arial"/>
                <a:cs typeface="Arial"/>
              </a:rPr>
              <a:t>Ik heb de API en code deels behouden en deel aangepast naar een nieuwe structuur die meer aansluit bij mijn project. </a:t>
            </a:r>
            <a:br>
              <a:rPr lang="en-US" sz="1200" b="0" i="0" u="none" strike="noStrike" cap="none" spc="0">
                <a:solidFill>
                  <a:schemeClr val="tx1"/>
                </a:solidFill>
                <a:latin typeface="Arial"/>
                <a:ea typeface="Arial"/>
                <a:cs typeface="Arial"/>
              </a:rPr>
            </a:br>
            <a:endParaRPr lang="en-US"/>
          </a:p>
        </p:txBody>
      </p:sp>
      <p:sp>
        <p:nvSpPr>
          <p:cNvPr id="640719104" name="Slide Number Placeholder 3"/>
          <p:cNvSpPr>
            <a:spLocks noGrp="1"/>
          </p:cNvSpPr>
          <p:nvPr>
            <p:ph type="sldNum" sz="quarter" idx="10"/>
          </p:nvPr>
        </p:nvSpPr>
        <p:spPr bwMode="auto"/>
        <p:txBody>
          <a:bodyPr/>
          <a:lstStyle/>
          <a:p>
            <a:pPr>
              <a:defRPr/>
            </a:pPr>
            <a:fld id="{03D2144C-64B9-7CB1-9473-3148CE96D096}"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9880981" name="Slide Image Placeholder 1"/>
          <p:cNvSpPr>
            <a:spLocks noChangeAspect="1" noGrp="1" noRot="1"/>
          </p:cNvSpPr>
          <p:nvPr>
            <p:ph type="sldImg"/>
          </p:nvPr>
        </p:nvSpPr>
        <p:spPr bwMode="auto"/>
      </p:sp>
      <p:sp>
        <p:nvSpPr>
          <p:cNvPr id="836081586" name="Notes Placeholder 2"/>
          <p:cNvSpPr>
            <a:spLocks noGrp="1"/>
          </p:cNvSpPr>
          <p:nvPr>
            <p:ph type="body" idx="1"/>
          </p:nvPr>
        </p:nvSpPr>
        <p:spPr bwMode="auto"/>
        <p:txBody>
          <a:bodyPr/>
          <a:lstStyle/>
          <a:p>
            <a:pPr>
              <a:defRPr/>
            </a:pPr>
            <a:r>
              <a:rPr lang="en-US"/>
              <a:t>In detail de Pipelines van imdb, tmdb, omdb.</a:t>
            </a:r>
            <a:endParaRPr/>
          </a:p>
        </p:txBody>
      </p:sp>
      <p:sp>
        <p:nvSpPr>
          <p:cNvPr id="2135445773" name="Slide Number Placeholder 3"/>
          <p:cNvSpPr>
            <a:spLocks noGrp="1"/>
          </p:cNvSpPr>
          <p:nvPr>
            <p:ph type="sldNum" sz="quarter" idx="10"/>
          </p:nvPr>
        </p:nvSpPr>
        <p:spPr bwMode="auto"/>
        <p:txBody>
          <a:bodyPr/>
          <a:lstStyle/>
          <a:p>
            <a:pPr>
              <a:defRPr/>
            </a:pPr>
            <a:fld id="{8A810960-D0EE-BD80-62AD-A429F943E055}"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452840761" name="Slide Image Placeholder 1"/>
          <p:cNvSpPr>
            <a:spLocks noChangeAspect="1" noGrp="1" noRot="1"/>
          </p:cNvSpPr>
          <p:nvPr>
            <p:ph type="sldImg"/>
          </p:nvPr>
        </p:nvSpPr>
        <p:spPr bwMode="auto"/>
      </p:sp>
      <p:sp>
        <p:nvSpPr>
          <p:cNvPr id="1549043033" name="Notes Placeholder 2"/>
          <p:cNvSpPr>
            <a:spLocks noGrp="1"/>
          </p:cNvSpPr>
          <p:nvPr>
            <p:ph type="body" idx="1"/>
          </p:nvPr>
        </p:nvSpPr>
        <p:spPr bwMode="auto"/>
        <p:txBody>
          <a:bodyPr/>
          <a:lstStyle/>
          <a:p>
            <a:pPr>
              <a:defRPr/>
            </a:pPr>
            <a:r>
              <a:rPr lang="nl-NL" sz="1200" b="0" i="0" u="none" strike="noStrike" cap="none" spc="0">
                <a:solidFill>
                  <a:schemeClr val="tx1"/>
                </a:solidFill>
                <a:latin typeface="Arial"/>
                <a:ea typeface="Arial"/>
                <a:cs typeface="Arial"/>
              </a:rPr>
              <a:t>Ik </a:t>
            </a:r>
            <a:r>
              <a:rPr lang="en-US" sz="1200" b="0" i="0" u="none" strike="noStrike" cap="none" spc="0">
                <a:solidFill>
                  <a:schemeClr val="tx1"/>
                </a:solidFill>
                <a:latin typeface="Arial"/>
                <a:ea typeface="Arial"/>
                <a:cs typeface="Arial"/>
              </a:rPr>
              <a:t>gebruik </a:t>
            </a:r>
            <a:r>
              <a:rPr lang="nl-NL" sz="1200" b="0" i="0" u="none" strike="noStrike" cap="none" spc="0">
                <a:solidFill>
                  <a:schemeClr val="tx1"/>
                </a:solidFill>
                <a:latin typeface="Arial"/>
                <a:ea typeface="Arial"/>
                <a:cs typeface="Arial"/>
              </a:rPr>
              <a:t>altijd</a:t>
            </a:r>
            <a:r>
              <a:rPr lang="en-US" sz="1200" b="0" i="0" u="none" strike="noStrike" cap="none" spc="0">
                <a:solidFill>
                  <a:schemeClr val="tx1"/>
                </a:solidFill>
                <a:latin typeface="Arial"/>
                <a:ea typeface="Arial"/>
                <a:cs typeface="Arial"/>
              </a:rPr>
              <a:t> de</a:t>
            </a:r>
            <a:r>
              <a:rPr lang="nl-NL" sz="1200" b="0" i="0" u="none" strike="noStrike" cap="none" spc="0">
                <a:solidFill>
                  <a:schemeClr val="tx1"/>
                </a:solidFill>
                <a:latin typeface="Arial"/>
                <a:ea typeface="Arial"/>
                <a:cs typeface="Arial"/>
              </a:rPr>
              <a:t> eerst</a:t>
            </a:r>
            <a:r>
              <a:rPr lang="en-US" sz="1200" b="0" i="0" u="none" strike="noStrike" cap="none" spc="0">
                <a:solidFill>
                  <a:schemeClr val="tx1"/>
                </a:solidFill>
                <a:latin typeface="Arial"/>
                <a:ea typeface="Arial"/>
                <a:cs typeface="Arial"/>
              </a:rPr>
              <a:t>e</a:t>
            </a:r>
            <a:r>
              <a:rPr lang="nl-NL" sz="1200" b="0" i="0" u="none" strike="noStrike" cap="none" spc="0">
                <a:solidFill>
                  <a:schemeClr val="tx1"/>
                </a:solidFill>
                <a:latin typeface="Arial"/>
                <a:ea typeface="Arial"/>
                <a:cs typeface="Arial"/>
              </a:rPr>
              <a:t> </a:t>
            </a:r>
            <a:r>
              <a:rPr lang="en-US" sz="1200" b="0" i="0" u="none" strike="noStrike" cap="none" spc="0">
                <a:solidFill>
                  <a:schemeClr val="tx1"/>
                </a:solidFill>
                <a:latin typeface="Arial"/>
                <a:ea typeface="Arial"/>
                <a:cs typeface="Arial"/>
              </a:rPr>
              <a:t>cel met een </a:t>
            </a:r>
            <a:r>
              <a:rPr lang="nl-NL" sz="1200" b="0" i="0" u="none" strike="noStrike" cap="none" spc="0">
                <a:solidFill>
                  <a:schemeClr val="tx1"/>
                </a:solidFill>
                <a:latin typeface="Arial"/>
                <a:ea typeface="Arial"/>
                <a:cs typeface="Arial"/>
              </a:rPr>
              <a:t>configuratie</a:t>
            </a:r>
            <a:r>
              <a:rPr lang="en-US" sz="1200" b="0" i="0" u="none" strike="noStrike" cap="none" spc="0">
                <a:solidFill>
                  <a:schemeClr val="tx1"/>
                </a:solidFill>
                <a:latin typeface="Arial"/>
                <a:ea typeface="Arial"/>
                <a:cs typeface="Arial"/>
              </a:rPr>
              <a:t>.......</a:t>
            </a:r>
            <a:endParaRPr/>
          </a:p>
          <a:p>
            <a:pPr>
              <a:defRPr/>
            </a:pPr>
            <a:endParaRPr lang="nl-NL" sz="1200" b="0" i="0" u="none" strike="noStrike" cap="none" spc="0">
              <a:solidFill>
                <a:schemeClr val="tx1"/>
              </a:solidFill>
              <a:latin typeface="Arial"/>
              <a:ea typeface="Arial"/>
              <a:cs typeface="Arial"/>
            </a:endParaRPr>
          </a:p>
          <a:p>
            <a:pPr>
              <a:defRPr/>
            </a:pPr>
            <a:r>
              <a:rPr lang="nl-NL" sz="1200" b="0" i="0" u="none" strike="noStrike" cap="none" spc="0">
                <a:solidFill>
                  <a:schemeClr val="tx1"/>
                </a:solidFill>
                <a:latin typeface="Arial"/>
                <a:ea typeface="Arial"/>
                <a:cs typeface="Arial"/>
              </a:rPr>
              <a:t>*</a:t>
            </a:r>
            <a:r>
              <a:rPr lang="en-US" sz="1200" b="0" i="0" u="none" strike="noStrike" cap="none" spc="0">
                <a:solidFill>
                  <a:schemeClr val="tx1"/>
                </a:solidFill>
                <a:latin typeface="Arial"/>
                <a:ea typeface="Arial"/>
                <a:cs typeface="Arial"/>
              </a:rPr>
              <a:t>U</a:t>
            </a:r>
            <a:r>
              <a:rPr lang="nl-NL" sz="1200" b="0" i="0" u="none" strike="noStrike" cap="none" spc="0">
                <a:solidFill>
                  <a:schemeClr val="tx1"/>
                </a:solidFill>
                <a:latin typeface="Arial"/>
                <a:ea typeface="Arial"/>
                <a:cs typeface="Arial"/>
              </a:rPr>
              <a:t>rl’s en bestandsnamen</a:t>
            </a:r>
            <a:r>
              <a:rPr lang="en-US" sz="1200" b="0" i="0" u="none" strike="noStrike" cap="none" spc="0">
                <a:solidFill>
                  <a:schemeClr val="tx1"/>
                </a:solidFill>
                <a:latin typeface="Arial"/>
                <a:ea typeface="Arial"/>
                <a:cs typeface="Arial"/>
              </a:rPr>
              <a:t> instellen</a:t>
            </a:r>
            <a:r>
              <a:rPr lang="nl-NL" sz="1200" b="0" i="0" u="none" strike="noStrike" cap="none" spc="0">
                <a:solidFill>
                  <a:schemeClr val="tx1"/>
                </a:solidFill>
                <a:latin typeface="Arial"/>
                <a:ea typeface="Arial"/>
                <a:cs typeface="Arial"/>
              </a:rPr>
              <a:t> om </a:t>
            </a:r>
            <a:r>
              <a:rPr lang="en-US" sz="1200" b="0" i="0" u="none" strike="noStrike" cap="none" spc="0">
                <a:solidFill>
                  <a:schemeClr val="tx1"/>
                </a:solidFill>
                <a:latin typeface="Arial"/>
                <a:ea typeface="Arial"/>
                <a:cs typeface="Arial"/>
              </a:rPr>
              <a:t>de </a:t>
            </a:r>
            <a:r>
              <a:rPr lang="nl-NL" sz="1200" b="0" i="0" u="none" strike="noStrike" cap="none" spc="0">
                <a:solidFill>
                  <a:schemeClr val="tx1"/>
                </a:solidFill>
                <a:latin typeface="Arial"/>
                <a:ea typeface="Arial"/>
                <a:cs typeface="Arial"/>
              </a:rPr>
              <a:t>datasets te </a:t>
            </a:r>
            <a:r>
              <a:rPr lang="en-US" sz="1200" b="0" i="0" u="none" strike="noStrike" cap="none" spc="0">
                <a:solidFill>
                  <a:schemeClr val="tx1"/>
                </a:solidFill>
                <a:latin typeface="Arial"/>
                <a:ea typeface="Arial"/>
                <a:cs typeface="Arial"/>
              </a:rPr>
              <a:t>kunnen </a:t>
            </a:r>
            <a:r>
              <a:rPr lang="nl-NL" sz="1200" b="0" i="0" u="none" strike="noStrike" cap="none" spc="0">
                <a:solidFill>
                  <a:schemeClr val="tx1"/>
                </a:solidFill>
                <a:latin typeface="Arial"/>
                <a:ea typeface="Arial"/>
                <a:cs typeface="Arial"/>
              </a:rPr>
              <a:t>downloaden</a:t>
            </a:r>
            <a:r>
              <a:rPr lang="en-US" sz="1200" b="0" i="0" u="none" strike="noStrike" cap="none" spc="0">
                <a:solidFill>
                  <a:schemeClr val="tx1"/>
                </a:solidFill>
                <a:latin typeface="Arial"/>
                <a:ea typeface="Arial"/>
                <a:cs typeface="Arial"/>
              </a:rPr>
              <a:t>.</a:t>
            </a: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a:t>
            </a:r>
            <a:r>
              <a:rPr lang="en-US" sz="1200" b="0" i="0" u="none" strike="noStrike" cap="none" spc="0">
                <a:solidFill>
                  <a:schemeClr val="tx1"/>
                </a:solidFill>
                <a:latin typeface="Arial"/>
                <a:ea typeface="Arial"/>
                <a:cs typeface="Arial"/>
              </a:rPr>
              <a:t>Allle OS </a:t>
            </a:r>
            <a:r>
              <a:rPr lang="nl-NL" sz="1200" b="0" i="0" u="none" strike="noStrike" cap="none" spc="0">
                <a:solidFill>
                  <a:schemeClr val="tx1"/>
                </a:solidFill>
                <a:latin typeface="Arial"/>
                <a:ea typeface="Arial"/>
                <a:cs typeface="Arial"/>
              </a:rPr>
              <a:t>locaties definieren</a:t>
            </a:r>
            <a:r>
              <a:rPr lang="en-US" sz="1200" b="0" i="0" u="none" strike="noStrike" cap="none" spc="0">
                <a:solidFill>
                  <a:schemeClr val="tx1"/>
                </a:solidFill>
                <a:latin typeface="Arial"/>
                <a:cs typeface="Arial"/>
              </a:rPr>
              <a:t>.</a:t>
            </a:r>
            <a:endParaRPr lang="nl-NL" sz="1200" b="0" i="0" u="none" strike="noStrike" cap="none" spc="0">
              <a:solidFill>
                <a:schemeClr val="tx1"/>
              </a:solidFill>
              <a:latin typeface="Arial"/>
              <a:cs typeface="Arial"/>
            </a:endParaRPr>
          </a:p>
          <a:p>
            <a:pPr>
              <a:defRPr/>
            </a:pPr>
            <a:r>
              <a:rPr lang="nl-NL" sz="1200" b="0" i="0" u="none" strike="noStrike" cap="none" spc="0">
                <a:solidFill>
                  <a:schemeClr val="tx1"/>
                </a:solidFill>
                <a:latin typeface="Arial"/>
                <a:ea typeface="Arial"/>
                <a:cs typeface="Arial"/>
              </a:rPr>
              <a:t>*</a:t>
            </a:r>
            <a:r>
              <a:rPr lang="en-US" sz="1200" b="0" i="0" u="none" strike="noStrike" cap="none" spc="0">
                <a:solidFill>
                  <a:schemeClr val="tx1"/>
                </a:solidFill>
                <a:latin typeface="Arial"/>
                <a:ea typeface="Arial"/>
                <a:cs typeface="Arial"/>
              </a:rPr>
              <a:t>En indien nodig </a:t>
            </a:r>
            <a:r>
              <a:rPr lang="nl-NL" sz="1200" b="0" i="0" u="none" strike="noStrike" cap="none" spc="0">
                <a:solidFill>
                  <a:schemeClr val="tx1"/>
                </a:solidFill>
                <a:latin typeface="Arial"/>
                <a:ea typeface="Arial"/>
                <a:cs typeface="Arial"/>
              </a:rPr>
              <a:t>chunksizes instellen voor de grote bestanden</a:t>
            </a:r>
            <a:r>
              <a:rPr lang="en-US" sz="1200" b="0" i="0" u="none" strike="noStrike" cap="none" spc="0">
                <a:solidFill>
                  <a:schemeClr val="tx1"/>
                </a:solidFill>
                <a:latin typeface="Arial"/>
                <a:ea typeface="Arial"/>
                <a:cs typeface="Arial"/>
              </a:rPr>
              <a:t> te verkleinen.</a:t>
            </a:r>
            <a:endParaRPr/>
          </a:p>
        </p:txBody>
      </p:sp>
      <p:sp>
        <p:nvSpPr>
          <p:cNvPr id="1723885322" name="Slide Number Placeholder 3"/>
          <p:cNvSpPr>
            <a:spLocks noGrp="1"/>
          </p:cNvSpPr>
          <p:nvPr>
            <p:ph type="sldNum" sz="quarter" idx="10"/>
          </p:nvPr>
        </p:nvSpPr>
        <p:spPr bwMode="auto"/>
        <p:txBody>
          <a:bodyPr/>
          <a:lstStyle/>
          <a:p>
            <a:pPr>
              <a:defRPr/>
            </a:pPr>
            <a:fld id="{DBD1BFD4-CD10-74DF-35AE-ACF8F61225E3}"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eldia">
    <p:spTree>
      <p:nvGrpSpPr>
        <p:cNvPr id="1" name=""/>
        <p:cNvGrpSpPr/>
        <p:nvPr/>
      </p:nvGrpSpPr>
      <p:grpSpPr bwMode="auto">
        <a:xfrm>
          <a:off x="0" y="0"/>
          <a:ext cx="0" cy="0"/>
          <a:chOff x="0" y="0"/>
          <a:chExt cx="0" cy="0"/>
        </a:xfrm>
      </p:grpSpPr>
      <p:sp>
        <p:nvSpPr>
          <p:cNvPr id="647205429" name="Titel 1"/>
          <p:cNvSpPr>
            <a:spLocks noGrp="1"/>
          </p:cNvSpPr>
          <p:nvPr>
            <p:ph type="ctrTitle"/>
          </p:nvPr>
        </p:nvSpPr>
        <p:spPr bwMode="auto">
          <a:xfrm>
            <a:off x="1524000" y="1122363"/>
            <a:ext cx="9144000" cy="2387600"/>
          </a:xfrm>
        </p:spPr>
        <p:txBody>
          <a:bodyPr anchor="b"/>
          <a:lstStyle>
            <a:lvl1pPr algn="ctr">
              <a:defRPr sz="6000"/>
            </a:lvl1pPr>
          </a:lstStyle>
          <a:p>
            <a:pPr>
              <a:defRPr/>
            </a:pPr>
            <a:r>
              <a:rPr lang="nl-NL"/>
              <a:t>Klik om de stijl te bewerken</a:t>
            </a:r>
            <a:endParaRPr/>
          </a:p>
        </p:txBody>
      </p:sp>
      <p:sp>
        <p:nvSpPr>
          <p:cNvPr id="1295125637" name="Ondertitel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nl-NL"/>
              <a:t>Klik om de ondertitelstijl van het model te bewerken</a:t>
            </a:r>
            <a:endParaRPr/>
          </a:p>
        </p:txBody>
      </p:sp>
      <p:sp>
        <p:nvSpPr>
          <p:cNvPr id="395982336" name="Tijdelijke aanduiding voor datum 3"/>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78599587" name="Tijdelijke aanduiding voor voettekst 4"/>
          <p:cNvSpPr>
            <a:spLocks noGrp="1"/>
          </p:cNvSpPr>
          <p:nvPr>
            <p:ph type="ftr" sz="quarter" idx="11"/>
          </p:nvPr>
        </p:nvSpPr>
        <p:spPr bwMode="auto"/>
        <p:txBody>
          <a:bodyPr/>
          <a:lstStyle/>
          <a:p>
            <a:pPr>
              <a:defRPr/>
            </a:pPr>
            <a:endParaRPr lang="nl-NL"/>
          </a:p>
        </p:txBody>
      </p:sp>
      <p:sp>
        <p:nvSpPr>
          <p:cNvPr id="2100505080" name="Tijdelijke aanduiding voor dianummer 5"/>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el en verticale tekst">
    <p:spTree>
      <p:nvGrpSpPr>
        <p:cNvPr id="1" name=""/>
        <p:cNvGrpSpPr/>
        <p:nvPr/>
      </p:nvGrpSpPr>
      <p:grpSpPr bwMode="auto">
        <a:xfrm>
          <a:off x="0" y="0"/>
          <a:ext cx="0" cy="0"/>
          <a:chOff x="0" y="0"/>
          <a:chExt cx="0" cy="0"/>
        </a:xfrm>
      </p:grpSpPr>
      <p:sp>
        <p:nvSpPr>
          <p:cNvPr id="512431766" name="Titel 1"/>
          <p:cNvSpPr>
            <a:spLocks noGrp="1"/>
          </p:cNvSpPr>
          <p:nvPr>
            <p:ph type="title"/>
          </p:nvPr>
        </p:nvSpPr>
        <p:spPr bwMode="auto"/>
        <p:txBody>
          <a:bodyPr/>
          <a:lstStyle/>
          <a:p>
            <a:pPr>
              <a:defRPr/>
            </a:pPr>
            <a:r>
              <a:rPr lang="nl-NL"/>
              <a:t>Klik om de stijl te bewerken</a:t>
            </a:r>
            <a:endParaRPr/>
          </a:p>
        </p:txBody>
      </p:sp>
      <p:sp>
        <p:nvSpPr>
          <p:cNvPr id="1645497138" name="Tijdelijke aanduiding voor verticale tekst 2"/>
          <p:cNvSpPr>
            <a:spLocks noGrp="1"/>
          </p:cNvSpPr>
          <p:nvPr>
            <p:ph type="body" orient="vert" idx="1"/>
          </p:nvPr>
        </p:nvSpPr>
        <p:spPr bwMode="auto"/>
        <p:txBody>
          <a:bodyPr vert="eaVert"/>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912145928" name="Tijdelijke aanduiding voor datum 3"/>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938388742" name="Tijdelijke aanduiding voor voettekst 4"/>
          <p:cNvSpPr>
            <a:spLocks noGrp="1"/>
          </p:cNvSpPr>
          <p:nvPr>
            <p:ph type="ftr" sz="quarter" idx="11"/>
          </p:nvPr>
        </p:nvSpPr>
        <p:spPr bwMode="auto"/>
        <p:txBody>
          <a:bodyPr/>
          <a:lstStyle/>
          <a:p>
            <a:pPr>
              <a:defRPr/>
            </a:pPr>
            <a:endParaRPr lang="nl-NL"/>
          </a:p>
        </p:txBody>
      </p:sp>
      <p:sp>
        <p:nvSpPr>
          <p:cNvPr id="358362248" name="Tijdelijke aanduiding voor dianummer 5"/>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e titel en tekst">
    <p:spTree>
      <p:nvGrpSpPr>
        <p:cNvPr id="1" name=""/>
        <p:cNvGrpSpPr/>
        <p:nvPr/>
      </p:nvGrpSpPr>
      <p:grpSpPr bwMode="auto">
        <a:xfrm>
          <a:off x="0" y="0"/>
          <a:ext cx="0" cy="0"/>
          <a:chOff x="0" y="0"/>
          <a:chExt cx="0" cy="0"/>
        </a:xfrm>
      </p:grpSpPr>
      <p:sp>
        <p:nvSpPr>
          <p:cNvPr id="1063135941" name="Verticale titel 1"/>
          <p:cNvSpPr>
            <a:spLocks noGrp="1"/>
          </p:cNvSpPr>
          <p:nvPr>
            <p:ph type="title" orient="vert"/>
          </p:nvPr>
        </p:nvSpPr>
        <p:spPr bwMode="auto">
          <a:xfrm>
            <a:off x="8724900" y="365125"/>
            <a:ext cx="2628900" cy="5811838"/>
          </a:xfrm>
        </p:spPr>
        <p:txBody>
          <a:bodyPr vert="eaVert"/>
          <a:lstStyle/>
          <a:p>
            <a:pPr>
              <a:defRPr/>
            </a:pPr>
            <a:r>
              <a:rPr lang="nl-NL"/>
              <a:t>Klik om de stijl te bewerken</a:t>
            </a:r>
            <a:endParaRPr/>
          </a:p>
        </p:txBody>
      </p:sp>
      <p:sp>
        <p:nvSpPr>
          <p:cNvPr id="2144991240" name="Tijdelijke aanduiding voor verticale tekst 2"/>
          <p:cNvSpPr>
            <a:spLocks noGrp="1"/>
          </p:cNvSpPr>
          <p:nvPr>
            <p:ph type="body" orient="vert" idx="1"/>
          </p:nvPr>
        </p:nvSpPr>
        <p:spPr bwMode="auto">
          <a:xfrm>
            <a:off x="838200" y="365125"/>
            <a:ext cx="7734300" cy="5811838"/>
          </a:xfrm>
        </p:spPr>
        <p:txBody>
          <a:bodyPr vert="eaVert"/>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1704721246" name="Tijdelijke aanduiding voor datum 3"/>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422063486" name="Tijdelijke aanduiding voor voettekst 4"/>
          <p:cNvSpPr>
            <a:spLocks noGrp="1"/>
          </p:cNvSpPr>
          <p:nvPr>
            <p:ph type="ftr" sz="quarter" idx="11"/>
          </p:nvPr>
        </p:nvSpPr>
        <p:spPr bwMode="auto"/>
        <p:txBody>
          <a:bodyPr/>
          <a:lstStyle/>
          <a:p>
            <a:pPr>
              <a:defRPr/>
            </a:pPr>
            <a:endParaRPr lang="nl-NL"/>
          </a:p>
        </p:txBody>
      </p:sp>
      <p:sp>
        <p:nvSpPr>
          <p:cNvPr id="207073049" name="Tijdelijke aanduiding voor dianummer 5"/>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el en object">
    <p:spTree>
      <p:nvGrpSpPr>
        <p:cNvPr id="1" name=""/>
        <p:cNvGrpSpPr/>
        <p:nvPr/>
      </p:nvGrpSpPr>
      <p:grpSpPr bwMode="auto">
        <a:xfrm>
          <a:off x="0" y="0"/>
          <a:ext cx="0" cy="0"/>
          <a:chOff x="0" y="0"/>
          <a:chExt cx="0" cy="0"/>
        </a:xfrm>
      </p:grpSpPr>
      <p:sp>
        <p:nvSpPr>
          <p:cNvPr id="401745262" name="Titel 1"/>
          <p:cNvSpPr>
            <a:spLocks noGrp="1"/>
          </p:cNvSpPr>
          <p:nvPr>
            <p:ph type="title"/>
          </p:nvPr>
        </p:nvSpPr>
        <p:spPr bwMode="auto"/>
        <p:txBody>
          <a:bodyPr/>
          <a:lstStyle/>
          <a:p>
            <a:pPr>
              <a:defRPr/>
            </a:pPr>
            <a:r>
              <a:rPr lang="nl-NL"/>
              <a:t>Klik om de stijl te bewerken</a:t>
            </a:r>
            <a:endParaRPr/>
          </a:p>
        </p:txBody>
      </p:sp>
      <p:sp>
        <p:nvSpPr>
          <p:cNvPr id="1684458116" name="Tijdelijke aanduiding voor inhoud 2"/>
          <p:cNvSpPr>
            <a:spLocks noGrp="1"/>
          </p:cNvSpPr>
          <p:nvPr>
            <p:ph idx="1"/>
          </p:nvPr>
        </p:nvSpPr>
        <p:spPr bwMode="auto"/>
        <p:txBody>
          <a:body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1535466997" name="Tijdelijke aanduiding voor datum 3"/>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617556185" name="Tijdelijke aanduiding voor voettekst 4"/>
          <p:cNvSpPr>
            <a:spLocks noGrp="1"/>
          </p:cNvSpPr>
          <p:nvPr>
            <p:ph type="ftr" sz="quarter" idx="11"/>
          </p:nvPr>
        </p:nvSpPr>
        <p:spPr bwMode="auto"/>
        <p:txBody>
          <a:bodyPr/>
          <a:lstStyle/>
          <a:p>
            <a:pPr>
              <a:defRPr/>
            </a:pPr>
            <a:endParaRPr lang="nl-NL"/>
          </a:p>
        </p:txBody>
      </p:sp>
      <p:sp>
        <p:nvSpPr>
          <p:cNvPr id="1482808497" name="Tijdelijke aanduiding voor dianummer 5"/>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ekop">
    <p:spTree>
      <p:nvGrpSpPr>
        <p:cNvPr id="1" name=""/>
        <p:cNvGrpSpPr/>
        <p:nvPr/>
      </p:nvGrpSpPr>
      <p:grpSpPr bwMode="auto">
        <a:xfrm>
          <a:off x="0" y="0"/>
          <a:ext cx="0" cy="0"/>
          <a:chOff x="0" y="0"/>
          <a:chExt cx="0" cy="0"/>
        </a:xfrm>
      </p:grpSpPr>
      <p:sp>
        <p:nvSpPr>
          <p:cNvPr id="1459174746" name="Titel 1"/>
          <p:cNvSpPr>
            <a:spLocks noGrp="1"/>
          </p:cNvSpPr>
          <p:nvPr>
            <p:ph type="title"/>
          </p:nvPr>
        </p:nvSpPr>
        <p:spPr bwMode="auto">
          <a:xfrm>
            <a:off x="831850" y="1709738"/>
            <a:ext cx="10515600" cy="2852737"/>
          </a:xfrm>
        </p:spPr>
        <p:txBody>
          <a:bodyPr anchor="b"/>
          <a:lstStyle>
            <a:lvl1pPr>
              <a:defRPr sz="6000"/>
            </a:lvl1pPr>
          </a:lstStyle>
          <a:p>
            <a:pPr>
              <a:defRPr/>
            </a:pPr>
            <a:r>
              <a:rPr lang="nl-NL"/>
              <a:t>Klik om de stijl te bewerken</a:t>
            </a:r>
            <a:endParaRPr/>
          </a:p>
        </p:txBody>
      </p:sp>
      <p:sp>
        <p:nvSpPr>
          <p:cNvPr id="556363362" name="Tijdelijke aanduiding voor tekst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nl-NL"/>
              <a:t>Klik om de modelstijlen te bewerken</a:t>
            </a:r>
            <a:endParaRPr/>
          </a:p>
        </p:txBody>
      </p:sp>
      <p:sp>
        <p:nvSpPr>
          <p:cNvPr id="359475599" name="Tijdelijke aanduiding voor datum 3"/>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576545723" name="Tijdelijke aanduiding voor voettekst 4"/>
          <p:cNvSpPr>
            <a:spLocks noGrp="1"/>
          </p:cNvSpPr>
          <p:nvPr>
            <p:ph type="ftr" sz="quarter" idx="11"/>
          </p:nvPr>
        </p:nvSpPr>
        <p:spPr bwMode="auto"/>
        <p:txBody>
          <a:bodyPr/>
          <a:lstStyle/>
          <a:p>
            <a:pPr>
              <a:defRPr/>
            </a:pPr>
            <a:endParaRPr lang="nl-NL"/>
          </a:p>
        </p:txBody>
      </p:sp>
      <p:sp>
        <p:nvSpPr>
          <p:cNvPr id="679076517" name="Tijdelijke aanduiding voor dianummer 5"/>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Inhoud van twee">
    <p:spTree>
      <p:nvGrpSpPr>
        <p:cNvPr id="1" name=""/>
        <p:cNvGrpSpPr/>
        <p:nvPr/>
      </p:nvGrpSpPr>
      <p:grpSpPr bwMode="auto">
        <a:xfrm>
          <a:off x="0" y="0"/>
          <a:ext cx="0" cy="0"/>
          <a:chOff x="0" y="0"/>
          <a:chExt cx="0" cy="0"/>
        </a:xfrm>
      </p:grpSpPr>
      <p:sp>
        <p:nvSpPr>
          <p:cNvPr id="925640938" name="Titel 1"/>
          <p:cNvSpPr>
            <a:spLocks noGrp="1"/>
          </p:cNvSpPr>
          <p:nvPr>
            <p:ph type="title"/>
          </p:nvPr>
        </p:nvSpPr>
        <p:spPr bwMode="auto"/>
        <p:txBody>
          <a:bodyPr/>
          <a:lstStyle/>
          <a:p>
            <a:pPr>
              <a:defRPr/>
            </a:pPr>
            <a:r>
              <a:rPr lang="nl-NL"/>
              <a:t>Klik om de stijl te bewerken</a:t>
            </a:r>
            <a:endParaRPr/>
          </a:p>
        </p:txBody>
      </p:sp>
      <p:sp>
        <p:nvSpPr>
          <p:cNvPr id="930802493" name="Tijdelijke aanduiding voor inhoud 2"/>
          <p:cNvSpPr>
            <a:spLocks noGrp="1"/>
          </p:cNvSpPr>
          <p:nvPr>
            <p:ph sz="half" idx="1"/>
          </p:nvPr>
        </p:nvSpPr>
        <p:spPr bwMode="auto">
          <a:xfrm>
            <a:off x="838200" y="1825625"/>
            <a:ext cx="5181600" cy="4351338"/>
          </a:xfrm>
        </p:spPr>
        <p:txBody>
          <a:body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787868839" name="Tijdelijke aanduiding voor inhoud 3"/>
          <p:cNvSpPr>
            <a:spLocks noGrp="1"/>
          </p:cNvSpPr>
          <p:nvPr>
            <p:ph sz="half" idx="2"/>
          </p:nvPr>
        </p:nvSpPr>
        <p:spPr bwMode="auto">
          <a:xfrm>
            <a:off x="6172200" y="1825625"/>
            <a:ext cx="5181600" cy="4351338"/>
          </a:xfrm>
        </p:spPr>
        <p:txBody>
          <a:body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1546091064" name="Tijdelijke aanduiding voor datum 4"/>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477564321" name="Tijdelijke aanduiding voor voettekst 5"/>
          <p:cNvSpPr>
            <a:spLocks noGrp="1"/>
          </p:cNvSpPr>
          <p:nvPr>
            <p:ph type="ftr" sz="quarter" idx="11"/>
          </p:nvPr>
        </p:nvSpPr>
        <p:spPr bwMode="auto"/>
        <p:txBody>
          <a:bodyPr/>
          <a:lstStyle/>
          <a:p>
            <a:pPr>
              <a:defRPr/>
            </a:pPr>
            <a:endParaRPr lang="nl-NL"/>
          </a:p>
        </p:txBody>
      </p:sp>
      <p:sp>
        <p:nvSpPr>
          <p:cNvPr id="1744384915" name="Tijdelijke aanduiding voor dianummer 6"/>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Vergelijking">
    <p:spTree>
      <p:nvGrpSpPr>
        <p:cNvPr id="1" name=""/>
        <p:cNvGrpSpPr/>
        <p:nvPr/>
      </p:nvGrpSpPr>
      <p:grpSpPr bwMode="auto">
        <a:xfrm>
          <a:off x="0" y="0"/>
          <a:ext cx="0" cy="0"/>
          <a:chOff x="0" y="0"/>
          <a:chExt cx="0" cy="0"/>
        </a:xfrm>
      </p:grpSpPr>
      <p:sp>
        <p:nvSpPr>
          <p:cNvPr id="1484205103" name="Titel 1"/>
          <p:cNvSpPr>
            <a:spLocks noGrp="1"/>
          </p:cNvSpPr>
          <p:nvPr>
            <p:ph type="title"/>
          </p:nvPr>
        </p:nvSpPr>
        <p:spPr bwMode="auto">
          <a:xfrm>
            <a:off x="839788" y="365125"/>
            <a:ext cx="10515600" cy="1325563"/>
          </a:xfrm>
        </p:spPr>
        <p:txBody>
          <a:bodyPr/>
          <a:lstStyle/>
          <a:p>
            <a:pPr>
              <a:defRPr/>
            </a:pPr>
            <a:r>
              <a:rPr lang="nl-NL"/>
              <a:t>Klik om de stijl te bewerken</a:t>
            </a:r>
            <a:endParaRPr/>
          </a:p>
        </p:txBody>
      </p:sp>
      <p:sp>
        <p:nvSpPr>
          <p:cNvPr id="541405645" name="Tijdelijke aanduiding voor tekst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nl-NL"/>
              <a:t>Klik om de modelstijlen te bewerken</a:t>
            </a:r>
            <a:endParaRPr/>
          </a:p>
        </p:txBody>
      </p:sp>
      <p:sp>
        <p:nvSpPr>
          <p:cNvPr id="1315435358" name="Tijdelijke aanduiding voor inhoud 3"/>
          <p:cNvSpPr>
            <a:spLocks noGrp="1"/>
          </p:cNvSpPr>
          <p:nvPr>
            <p:ph sz="half" idx="2"/>
          </p:nvPr>
        </p:nvSpPr>
        <p:spPr bwMode="auto">
          <a:xfrm>
            <a:off x="839788" y="2505074"/>
            <a:ext cx="5157787" cy="3684588"/>
          </a:xfrm>
        </p:spPr>
        <p:txBody>
          <a:body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829000347" name="Tijdelijke aanduiding voor tekst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nl-NL"/>
              <a:t>Klik om de modelstijlen te bewerken</a:t>
            </a:r>
            <a:endParaRPr/>
          </a:p>
        </p:txBody>
      </p:sp>
      <p:sp>
        <p:nvSpPr>
          <p:cNvPr id="689482503" name="Tijdelijke aanduiding voor inhoud 5"/>
          <p:cNvSpPr>
            <a:spLocks noGrp="1"/>
          </p:cNvSpPr>
          <p:nvPr>
            <p:ph sz="quarter" idx="4"/>
          </p:nvPr>
        </p:nvSpPr>
        <p:spPr bwMode="auto">
          <a:xfrm>
            <a:off x="6172200" y="2505074"/>
            <a:ext cx="5183188" cy="3684588"/>
          </a:xfrm>
        </p:spPr>
        <p:txBody>
          <a:body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182246829" name="Tijdelijke aanduiding voor datum 6"/>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922949945" name="Tijdelijke aanduiding voor voettekst 7"/>
          <p:cNvSpPr>
            <a:spLocks noGrp="1"/>
          </p:cNvSpPr>
          <p:nvPr>
            <p:ph type="ftr" sz="quarter" idx="11"/>
          </p:nvPr>
        </p:nvSpPr>
        <p:spPr bwMode="auto"/>
        <p:txBody>
          <a:bodyPr/>
          <a:lstStyle/>
          <a:p>
            <a:pPr>
              <a:defRPr/>
            </a:pPr>
            <a:endParaRPr lang="nl-NL"/>
          </a:p>
        </p:txBody>
      </p:sp>
      <p:sp>
        <p:nvSpPr>
          <p:cNvPr id="1938539744" name="Tijdelijke aanduiding voor dianummer 8"/>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Alleen titel">
    <p:spTree>
      <p:nvGrpSpPr>
        <p:cNvPr id="1" name=""/>
        <p:cNvGrpSpPr/>
        <p:nvPr/>
      </p:nvGrpSpPr>
      <p:grpSpPr bwMode="auto">
        <a:xfrm>
          <a:off x="0" y="0"/>
          <a:ext cx="0" cy="0"/>
          <a:chOff x="0" y="0"/>
          <a:chExt cx="0" cy="0"/>
        </a:xfrm>
      </p:grpSpPr>
      <p:sp>
        <p:nvSpPr>
          <p:cNvPr id="1980900234" name="Titel 1"/>
          <p:cNvSpPr>
            <a:spLocks noGrp="1"/>
          </p:cNvSpPr>
          <p:nvPr>
            <p:ph type="title"/>
          </p:nvPr>
        </p:nvSpPr>
        <p:spPr bwMode="auto"/>
        <p:txBody>
          <a:bodyPr/>
          <a:lstStyle/>
          <a:p>
            <a:pPr>
              <a:defRPr/>
            </a:pPr>
            <a:r>
              <a:rPr lang="nl-NL"/>
              <a:t>Klik om de stijl te bewerken</a:t>
            </a:r>
            <a:endParaRPr/>
          </a:p>
        </p:txBody>
      </p:sp>
      <p:sp>
        <p:nvSpPr>
          <p:cNvPr id="913196605" name="Tijdelijke aanduiding voor datum 2"/>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852335214" name="Tijdelijke aanduiding voor voettekst 3"/>
          <p:cNvSpPr>
            <a:spLocks noGrp="1"/>
          </p:cNvSpPr>
          <p:nvPr>
            <p:ph type="ftr" sz="quarter" idx="11"/>
          </p:nvPr>
        </p:nvSpPr>
        <p:spPr bwMode="auto"/>
        <p:txBody>
          <a:bodyPr/>
          <a:lstStyle/>
          <a:p>
            <a:pPr>
              <a:defRPr/>
            </a:pPr>
            <a:endParaRPr lang="nl-NL"/>
          </a:p>
        </p:txBody>
      </p:sp>
      <p:sp>
        <p:nvSpPr>
          <p:cNvPr id="855753508" name="Tijdelijke aanduiding voor dianummer 4"/>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Leeg">
    <p:spTree>
      <p:nvGrpSpPr>
        <p:cNvPr id="1" name=""/>
        <p:cNvGrpSpPr/>
        <p:nvPr/>
      </p:nvGrpSpPr>
      <p:grpSpPr bwMode="auto">
        <a:xfrm>
          <a:off x="0" y="0"/>
          <a:ext cx="0" cy="0"/>
          <a:chOff x="0" y="0"/>
          <a:chExt cx="0" cy="0"/>
        </a:xfrm>
      </p:grpSpPr>
      <p:sp>
        <p:nvSpPr>
          <p:cNvPr id="117459274" name="Tijdelijke aanduiding voor datum 1"/>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845675049" name="Tijdelijke aanduiding voor voettekst 2"/>
          <p:cNvSpPr>
            <a:spLocks noGrp="1"/>
          </p:cNvSpPr>
          <p:nvPr>
            <p:ph type="ftr" sz="quarter" idx="11"/>
          </p:nvPr>
        </p:nvSpPr>
        <p:spPr bwMode="auto"/>
        <p:txBody>
          <a:bodyPr/>
          <a:lstStyle/>
          <a:p>
            <a:pPr>
              <a:defRPr/>
            </a:pPr>
            <a:endParaRPr lang="nl-NL"/>
          </a:p>
        </p:txBody>
      </p:sp>
      <p:sp>
        <p:nvSpPr>
          <p:cNvPr id="682002816" name="Tijdelijke aanduiding voor dianummer 3"/>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Inhoud met bijschrift">
    <p:spTree>
      <p:nvGrpSpPr>
        <p:cNvPr id="1" name=""/>
        <p:cNvGrpSpPr/>
        <p:nvPr/>
      </p:nvGrpSpPr>
      <p:grpSpPr bwMode="auto">
        <a:xfrm>
          <a:off x="0" y="0"/>
          <a:ext cx="0" cy="0"/>
          <a:chOff x="0" y="0"/>
          <a:chExt cx="0" cy="0"/>
        </a:xfrm>
      </p:grpSpPr>
      <p:sp>
        <p:nvSpPr>
          <p:cNvPr id="1837232360" name="Titel 1"/>
          <p:cNvSpPr>
            <a:spLocks noGrp="1"/>
          </p:cNvSpPr>
          <p:nvPr>
            <p:ph type="title"/>
          </p:nvPr>
        </p:nvSpPr>
        <p:spPr bwMode="auto">
          <a:xfrm>
            <a:off x="839788" y="457200"/>
            <a:ext cx="3932237" cy="1600200"/>
          </a:xfrm>
        </p:spPr>
        <p:txBody>
          <a:bodyPr anchor="b"/>
          <a:lstStyle>
            <a:lvl1pPr>
              <a:defRPr sz="3200"/>
            </a:lvl1pPr>
          </a:lstStyle>
          <a:p>
            <a:pPr>
              <a:defRPr/>
            </a:pPr>
            <a:r>
              <a:rPr lang="nl-NL"/>
              <a:t>Klik om de stijl te bewerken</a:t>
            </a:r>
            <a:endParaRPr/>
          </a:p>
        </p:txBody>
      </p:sp>
      <p:sp>
        <p:nvSpPr>
          <p:cNvPr id="1260931404" name="Tijdelijke aanduiding voor inhoud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1694926570" name="Tijdelijke aanduiding voor tekst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nl-NL"/>
              <a:t>Klik om de modelstijlen te bewerken</a:t>
            </a:r>
            <a:endParaRPr/>
          </a:p>
        </p:txBody>
      </p:sp>
      <p:sp>
        <p:nvSpPr>
          <p:cNvPr id="767038222" name="Tijdelijke aanduiding voor datum 4"/>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717026637" name="Tijdelijke aanduiding voor voettekst 5"/>
          <p:cNvSpPr>
            <a:spLocks noGrp="1"/>
          </p:cNvSpPr>
          <p:nvPr>
            <p:ph type="ftr" sz="quarter" idx="11"/>
          </p:nvPr>
        </p:nvSpPr>
        <p:spPr bwMode="auto"/>
        <p:txBody>
          <a:bodyPr/>
          <a:lstStyle/>
          <a:p>
            <a:pPr>
              <a:defRPr/>
            </a:pPr>
            <a:endParaRPr lang="nl-NL"/>
          </a:p>
        </p:txBody>
      </p:sp>
      <p:sp>
        <p:nvSpPr>
          <p:cNvPr id="875595758" name="Tijdelijke aanduiding voor dianummer 6"/>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Afbeelding met bijschrift">
    <p:spTree>
      <p:nvGrpSpPr>
        <p:cNvPr id="1" name=""/>
        <p:cNvGrpSpPr/>
        <p:nvPr/>
      </p:nvGrpSpPr>
      <p:grpSpPr bwMode="auto">
        <a:xfrm>
          <a:off x="0" y="0"/>
          <a:ext cx="0" cy="0"/>
          <a:chOff x="0" y="0"/>
          <a:chExt cx="0" cy="0"/>
        </a:xfrm>
      </p:grpSpPr>
      <p:sp>
        <p:nvSpPr>
          <p:cNvPr id="1090787866" name="Titel 1"/>
          <p:cNvSpPr>
            <a:spLocks noGrp="1"/>
          </p:cNvSpPr>
          <p:nvPr>
            <p:ph type="title"/>
          </p:nvPr>
        </p:nvSpPr>
        <p:spPr bwMode="auto">
          <a:xfrm>
            <a:off x="839788" y="457200"/>
            <a:ext cx="3932237" cy="1600200"/>
          </a:xfrm>
        </p:spPr>
        <p:txBody>
          <a:bodyPr anchor="b"/>
          <a:lstStyle>
            <a:lvl1pPr>
              <a:defRPr sz="3200"/>
            </a:lvl1pPr>
          </a:lstStyle>
          <a:p>
            <a:pPr>
              <a:defRPr/>
            </a:pPr>
            <a:r>
              <a:rPr lang="nl-NL"/>
              <a:t>Klik om de stijl te bewerken</a:t>
            </a:r>
            <a:endParaRPr/>
          </a:p>
        </p:txBody>
      </p:sp>
      <p:sp>
        <p:nvSpPr>
          <p:cNvPr id="240007829" name="Tijdelijke aanduiding voor afbeelding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nl-NL"/>
          </a:p>
        </p:txBody>
      </p:sp>
      <p:sp>
        <p:nvSpPr>
          <p:cNvPr id="294447129" name="Tijdelijke aanduiding voor tekst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nl-NL"/>
              <a:t>Klik om de modelstijlen te bewerken</a:t>
            </a:r>
            <a:endParaRPr/>
          </a:p>
        </p:txBody>
      </p:sp>
      <p:sp>
        <p:nvSpPr>
          <p:cNvPr id="1873387804" name="Tijdelijke aanduiding voor datum 4"/>
          <p:cNvSpPr>
            <a:spLocks noGrp="1"/>
          </p:cNvSpPr>
          <p:nvPr>
            <p:ph type="dt" sz="half" idx="10"/>
          </p:nvPr>
        </p:nvSpPr>
        <p:spPr bwMode="auto"/>
        <p:txBody>
          <a:bodyPr/>
          <a:lstStyle/>
          <a:p>
            <a:pPr>
              <a:defRPr/>
            </a:pPr>
            <a:fld id="{AD8E55F0-49D3-47F0-9F7C-B48EBAF4ED8F}" type="datetimeFigureOut">
              <a:rPr lang="nl-NL"/>
              <a:t>14.12.2018</a:t>
            </a:fld>
            <a:endParaRPr lang="nl-NL"/>
          </a:p>
        </p:txBody>
      </p:sp>
      <p:sp>
        <p:nvSpPr>
          <p:cNvPr id="1998564764" name="Tijdelijke aanduiding voor voettekst 5"/>
          <p:cNvSpPr>
            <a:spLocks noGrp="1"/>
          </p:cNvSpPr>
          <p:nvPr>
            <p:ph type="ftr" sz="quarter" idx="11"/>
          </p:nvPr>
        </p:nvSpPr>
        <p:spPr bwMode="auto"/>
        <p:txBody>
          <a:bodyPr/>
          <a:lstStyle/>
          <a:p>
            <a:pPr>
              <a:defRPr/>
            </a:pPr>
            <a:endParaRPr lang="nl-NL"/>
          </a:p>
        </p:txBody>
      </p:sp>
      <p:sp>
        <p:nvSpPr>
          <p:cNvPr id="470256804" name="Tijdelijke aanduiding voor dianummer 6"/>
          <p:cNvSpPr>
            <a:spLocks noGrp="1"/>
          </p:cNvSpPr>
          <p:nvPr>
            <p:ph type="sldNum" sz="quarter" idx="12"/>
          </p:nvPr>
        </p:nvSpPr>
        <p:spPr bwMode="auto"/>
        <p:txBody>
          <a:bodyPr/>
          <a:lstStyle/>
          <a:p>
            <a:pPr>
              <a:defRPr/>
            </a:pPr>
            <a:fld id="{2AD1342B-065B-40C6-A6BB-D997923519A3}" type="slidenum">
              <a:rPr lang="nl-NL"/>
              <a:t>‹#›</a:t>
            </a:fld>
            <a:endParaRPr lang="nl-NL"/>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blipFill>
          <a:blip r:embed="rId13">
            <a:alphaModFix amt="49999"/>
          </a:blip>
          <a:tile/>
        </a:blipFill>
      </p:bgPr>
    </p:bg>
    <p:spTree>
      <p:nvGrpSpPr>
        <p:cNvPr id="1" name=""/>
        <p:cNvGrpSpPr/>
        <p:nvPr/>
      </p:nvGrpSpPr>
      <p:grpSpPr bwMode="auto">
        <a:xfrm>
          <a:off x="0" y="0"/>
          <a:ext cx="0" cy="0"/>
          <a:chOff x="0" y="0"/>
          <a:chExt cx="0" cy="0"/>
        </a:xfrm>
      </p:grpSpPr>
      <p:sp>
        <p:nvSpPr>
          <p:cNvPr id="1718065925" name="Tijdelijke aanduiding voor titel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nl-NL"/>
              <a:t>Klik om de stijl te bewerken</a:t>
            </a:r>
            <a:endParaRPr/>
          </a:p>
        </p:txBody>
      </p:sp>
      <p:sp>
        <p:nvSpPr>
          <p:cNvPr id="1459654011" name="Tijdelijke aanduiding voor tekst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nl-NL"/>
              <a:t>Klik om de modelstijlen te bewerken</a:t>
            </a:r>
            <a:endParaRPr/>
          </a:p>
          <a:p>
            <a:pPr lvl="1">
              <a:defRPr/>
            </a:pPr>
            <a:r>
              <a:rPr lang="nl-NL"/>
              <a:t>Tweede niveau</a:t>
            </a:r>
            <a:endParaRPr/>
          </a:p>
          <a:p>
            <a:pPr lvl="2">
              <a:defRPr/>
            </a:pPr>
            <a:r>
              <a:rPr lang="nl-NL"/>
              <a:t>Derde niveau</a:t>
            </a:r>
            <a:endParaRPr/>
          </a:p>
          <a:p>
            <a:pPr lvl="3">
              <a:defRPr/>
            </a:pPr>
            <a:r>
              <a:rPr lang="nl-NL"/>
              <a:t>Vierde niveau</a:t>
            </a:r>
            <a:endParaRPr/>
          </a:p>
          <a:p>
            <a:pPr lvl="4">
              <a:defRPr/>
            </a:pPr>
            <a:r>
              <a:rPr lang="nl-NL"/>
              <a:t>Vijfde niveau</a:t>
            </a:r>
            <a:endParaRPr/>
          </a:p>
        </p:txBody>
      </p:sp>
      <p:sp>
        <p:nvSpPr>
          <p:cNvPr id="1653490871" name="Tijdelijke aanduiding voor datum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AD8E55F0-49D3-47F0-9F7C-B48EBAF4ED8F}" type="datetimeFigureOut">
              <a:rPr lang="nl-NL"/>
              <a:t>14.12.2018</a:t>
            </a:fld>
            <a:endParaRPr lang="nl-NL"/>
          </a:p>
        </p:txBody>
      </p:sp>
      <p:sp>
        <p:nvSpPr>
          <p:cNvPr id="824349334" name="Tijdelijke aanduiding voor voettekst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nl-NL"/>
          </a:p>
        </p:txBody>
      </p:sp>
      <p:sp>
        <p:nvSpPr>
          <p:cNvPr id="808251599" name="Tijdelijke aanduiding voor dianumm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AD1342B-065B-40C6-A6BB-D997923519A3}" type="slidenum">
              <a:rPr lang="nl-NL"/>
              <a:t>‹#›</a:t>
            </a:fld>
            <a:endParaRPr lang="nl-NL"/>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nl-NL"/>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19.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4.png"/><Relationship Id="rId4" Type="http://schemas.openxmlformats.org/officeDocument/2006/relationships/image" Target="../media/image25.png"/><Relationship Id="rId5" Type="http://schemas.openxmlformats.org/officeDocument/2006/relationships/image" Target="../media/image2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 Id="rId4" Type="http://schemas.openxmlformats.org/officeDocument/2006/relationships/image" Target="../media/image30.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1.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2.png"/><Relationship Id="rId4" Type="http://schemas.openxmlformats.org/officeDocument/2006/relationships/image" Target="../media/image3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8.png"/></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9.png"/></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40.png"/></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41.png"/></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42.png"/></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96035215" name="Titel 1"/>
          <p:cNvSpPr>
            <a:spLocks noGrp="1"/>
          </p:cNvSpPr>
          <p:nvPr>
            <p:ph type="ctrTitle"/>
          </p:nvPr>
        </p:nvSpPr>
        <p:spPr bwMode="auto">
          <a:xfrm flipH="0" flipV="0">
            <a:off x="764333" y="1841499"/>
            <a:ext cx="10812723" cy="1121009"/>
          </a:xfrm>
        </p:spPr>
        <p:txBody>
          <a:bodyPr vertOverflow="overflow" horzOverflow="overflow" vert="horz" wrap="square" lIns="91440" tIns="45720" rIns="91440" bIns="45720" numCol="1" spcCol="0" rtlCol="0" fromWordArt="0" anchor="b" anchorCtr="0" forceAA="0" upright="0" compatLnSpc="0">
            <a:normAutofit/>
          </a:bodyPr>
          <a:lstStyle/>
          <a:p>
            <a:pPr>
              <a:defRPr/>
            </a:pPr>
            <a:r>
              <a:rPr lang="en-US" sz="5400" b="0" i="0" u="none" strike="noStrike" cap="none" spc="0">
                <a:solidFill>
                  <a:srgbClr val="000000"/>
                </a:solidFill>
                <a:latin typeface="Calibri"/>
                <a:ea typeface="Calibri"/>
                <a:cs typeface="Calibri"/>
              </a:rPr>
              <a:t>Movie Recommendation System</a:t>
            </a:r>
            <a:endParaRPr lang="nl-NL"/>
          </a:p>
        </p:txBody>
      </p:sp>
      <p:sp>
        <p:nvSpPr>
          <p:cNvPr id="582727484" name="Ondertitel 2"/>
          <p:cNvSpPr>
            <a:spLocks noGrp="1"/>
          </p:cNvSpPr>
          <p:nvPr>
            <p:ph type="subTitle" idx="1"/>
          </p:nvPr>
        </p:nvSpPr>
        <p:spPr bwMode="auto">
          <a:xfrm flipH="0" flipV="0">
            <a:off x="1523999" y="5257353"/>
            <a:ext cx="9144000" cy="1040243"/>
          </a:xfrm>
        </p:spPr>
        <p:txBody>
          <a:bodyPr/>
          <a:lstStyle/>
          <a:p>
            <a:pPr>
              <a:defRPr/>
            </a:pPr>
            <a:r>
              <a:rPr lang="en-US" sz="3200" b="0" i="0" u="none" strike="noStrike" cap="none" spc="0">
                <a:solidFill>
                  <a:schemeClr val="tx1"/>
                </a:solidFill>
                <a:latin typeface="Calibri"/>
                <a:ea typeface="Calibri"/>
                <a:cs typeface="Calibri"/>
              </a:rPr>
              <a:t>Nico Van Steen </a:t>
            </a:r>
            <a:endParaRPr sz="3200">
              <a:latin typeface="Calibri"/>
              <a:cs typeface="Calibri"/>
            </a:endParaRPr>
          </a:p>
          <a:p>
            <a:pPr>
              <a:defRPr/>
            </a:pPr>
            <a:r>
              <a:rPr lang="nl-BE" sz="3200" b="0" i="0" u="none" strike="noStrike" cap="none" spc="0">
                <a:solidFill>
                  <a:schemeClr val="tx1"/>
                </a:solidFill>
                <a:latin typeface="Calibri"/>
                <a:ea typeface="Calibri"/>
                <a:cs typeface="Calibri"/>
              </a:rPr>
              <a:t>Eindwerk </a:t>
            </a:r>
            <a:r>
              <a:rPr lang="en-US" sz="3200" b="0" i="0" u="none" strike="noStrike" cap="none" spc="0">
                <a:solidFill>
                  <a:schemeClr val="tx1"/>
                </a:solidFill>
                <a:latin typeface="Calibri"/>
                <a:ea typeface="Calibri"/>
                <a:cs typeface="Calibri"/>
              </a:rPr>
              <a:t>Data Scientist</a:t>
            </a:r>
            <a:r>
              <a:rPr lang="nl-BE" sz="3200" b="0" i="0" u="none" strike="noStrike" cap="none" spc="0">
                <a:solidFill>
                  <a:schemeClr val="tx1"/>
                </a:solidFill>
                <a:latin typeface="Calibri"/>
                <a:ea typeface="Calibri"/>
                <a:cs typeface="Calibri"/>
              </a:rPr>
              <a:t> Syntra AB</a:t>
            </a:r>
            <a:endParaRPr lang="nl-NL"/>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010186031" name=""/>
          <p:cNvPicPr>
            <a:picLocks noChangeAspect="1"/>
          </p:cNvPicPr>
          <p:nvPr/>
        </p:nvPicPr>
        <p:blipFill>
          <a:blip r:embed="rId3"/>
          <a:stretch/>
        </p:blipFill>
        <p:spPr bwMode="auto">
          <a:xfrm flipH="0" flipV="0">
            <a:off x="806571" y="679750"/>
            <a:ext cx="10578857" cy="501619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468762443" name=""/>
          <p:cNvPicPr>
            <a:picLocks noChangeAspect="1"/>
          </p:cNvPicPr>
          <p:nvPr/>
        </p:nvPicPr>
        <p:blipFill>
          <a:blip r:embed="rId3"/>
          <a:srcRect l="0" t="0" r="20435" b="0"/>
          <a:stretch/>
        </p:blipFill>
        <p:spPr bwMode="auto">
          <a:xfrm flipH="0" flipV="0">
            <a:off x="745825" y="285598"/>
            <a:ext cx="8751040" cy="1369369"/>
          </a:xfrm>
          <a:prstGeom prst="rect">
            <a:avLst/>
          </a:prstGeom>
        </p:spPr>
      </p:pic>
      <p:pic>
        <p:nvPicPr>
          <p:cNvPr id="1165705480" name=""/>
          <p:cNvPicPr>
            <a:picLocks noChangeAspect="1"/>
          </p:cNvPicPr>
          <p:nvPr/>
        </p:nvPicPr>
        <p:blipFill>
          <a:blip r:embed="rId4"/>
          <a:srcRect l="0" t="0" r="20435" b="0"/>
          <a:stretch/>
        </p:blipFill>
        <p:spPr bwMode="auto">
          <a:xfrm flipH="0" flipV="0">
            <a:off x="745825" y="1749539"/>
            <a:ext cx="8782405" cy="1679459"/>
          </a:xfrm>
          <a:prstGeom prst="rect">
            <a:avLst/>
          </a:prstGeom>
        </p:spPr>
      </p:pic>
      <p:pic>
        <p:nvPicPr>
          <p:cNvPr id="292565347" name=""/>
          <p:cNvPicPr>
            <a:picLocks noChangeAspect="1"/>
          </p:cNvPicPr>
          <p:nvPr/>
        </p:nvPicPr>
        <p:blipFill>
          <a:blip r:embed="rId5"/>
          <a:srcRect l="0" t="0" r="20432" b="0"/>
          <a:stretch/>
        </p:blipFill>
        <p:spPr bwMode="auto">
          <a:xfrm flipH="0" flipV="0">
            <a:off x="745825" y="3487206"/>
            <a:ext cx="8782405" cy="3204105"/>
          </a:xfrm>
          <a:prstGeom prst="rect">
            <a:avLst/>
          </a:prstGeom>
        </p:spPr>
      </p:pic>
      <p:sp>
        <p:nvSpPr>
          <p:cNvPr id="1678457254" name=""/>
          <p:cNvSpPr txBox="1"/>
          <p:nvPr/>
        </p:nvSpPr>
        <p:spPr bwMode="auto">
          <a:xfrm flipH="0" flipV="0">
            <a:off x="7566963" y="482599"/>
            <a:ext cx="4355724"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2200">
              <a:latin typeface="Calibri"/>
              <a:ea typeface="Calibri"/>
              <a:cs typeface="Calibri"/>
            </a:endParaRPr>
          </a:p>
        </p:txBody>
      </p:sp>
      <p:sp>
        <p:nvSpPr>
          <p:cNvPr id="1598814755" name=""/>
          <p:cNvSpPr txBox="1"/>
          <p:nvPr/>
        </p:nvSpPr>
        <p:spPr bwMode="auto">
          <a:xfrm flipH="0" flipV="0">
            <a:off x="7519338" y="1832799"/>
            <a:ext cx="4356444"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2200">
              <a:latin typeface="Calibri"/>
              <a:ea typeface="Calibri"/>
              <a:cs typeface="Calibri"/>
            </a:endParaRPr>
          </a:p>
        </p:txBody>
      </p:sp>
      <p:sp>
        <p:nvSpPr>
          <p:cNvPr id="1086089925" name=""/>
          <p:cNvSpPr txBox="1"/>
          <p:nvPr/>
        </p:nvSpPr>
        <p:spPr bwMode="auto">
          <a:xfrm flipH="0" flipV="0">
            <a:off x="7519338" y="3487205"/>
            <a:ext cx="447670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83543614" name="Titel 1"/>
          <p:cNvSpPr>
            <a:spLocks noGrp="1"/>
          </p:cNvSpPr>
          <p:nvPr>
            <p:ph type="title"/>
          </p:nvPr>
        </p:nvSpPr>
        <p:spPr bwMode="auto">
          <a:xfrm flipH="0" flipV="0">
            <a:off x="1063867" y="3806699"/>
            <a:ext cx="9661654" cy="1067897"/>
          </a:xfrm>
        </p:spPr>
        <p:txBody>
          <a:bodyPr vertOverflow="overflow" horzOverflow="overflow" vert="horz" wrap="square" lIns="91440" tIns="45720" rIns="91440" bIns="45720" numCol="1" spcCol="0" rtlCol="0" fromWordArt="0" anchor="ctr" anchorCtr="0" forceAA="0" upright="0" compatLnSpc="0">
            <a:normAutofit/>
          </a:bodyPr>
          <a:lstStyle/>
          <a:p>
            <a:pPr marL="0" marR="0" indent="0" algn="l">
              <a:lnSpc>
                <a:spcPct val="88000"/>
              </a:lnSpc>
              <a:spcBef>
                <a:spcPts val="0"/>
              </a:spcBef>
              <a:spcAft>
                <a:spcPts val="0"/>
              </a:spcAft>
              <a:buNone/>
              <a:defRPr/>
            </a:pPr>
            <a:r>
              <a:rPr lang="en-US" sz="3600" b="0" i="0" u="none" strike="noStrike" cap="none" spc="0">
                <a:solidFill>
                  <a:schemeClr val="tx1"/>
                </a:solidFill>
                <a:latin typeface="Calibri"/>
                <a:ea typeface="Calibri"/>
                <a:cs typeface="Calibri"/>
              </a:rPr>
              <a:t>2.2 Pipeline Movielens</a:t>
            </a:r>
            <a:endParaRPr/>
          </a:p>
        </p:txBody>
      </p:sp>
      <p:sp>
        <p:nvSpPr>
          <p:cNvPr id="311427840" name="Titel 1"/>
          <p:cNvSpPr>
            <a:spLocks noGrp="1"/>
          </p:cNvSpPr>
          <p:nvPr/>
        </p:nvSpPr>
        <p:spPr bwMode="auto">
          <a:xfrm flipH="0" flipV="0">
            <a:off x="1063867" y="2611802"/>
            <a:ext cx="9661654" cy="1067897"/>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5400" b="0" i="0" u="none" strike="noStrike" cap="none" spc="0">
                <a:solidFill>
                  <a:schemeClr val="tx1"/>
                </a:solidFill>
                <a:latin typeface="Calibri"/>
                <a:ea typeface="Calibri"/>
                <a:cs typeface="Calibri"/>
              </a:rPr>
              <a:t>2. </a:t>
            </a:r>
            <a:r>
              <a:rPr lang="nl-BE" sz="5400" b="0" i="0" u="none" strike="noStrike" cap="none" spc="0">
                <a:solidFill>
                  <a:schemeClr val="tx1"/>
                </a:solidFill>
                <a:latin typeface="Calibri"/>
                <a:ea typeface="Calibri"/>
                <a:cs typeface="Calibri"/>
              </a:rPr>
              <a:t>Data </a:t>
            </a:r>
            <a:r>
              <a:rPr lang="en-US" sz="5400" b="0" i="0" u="none" strike="noStrike" cap="none" spc="0">
                <a:solidFill>
                  <a:schemeClr val="tx1"/>
                </a:solidFill>
                <a:latin typeface="Calibri"/>
                <a:ea typeface="Calibri"/>
                <a:cs typeface="Calibri"/>
              </a:rPr>
              <a:t>ETL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03587839" name=""/>
          <p:cNvPicPr>
            <a:picLocks noChangeAspect="1"/>
          </p:cNvPicPr>
          <p:nvPr/>
        </p:nvPicPr>
        <p:blipFill>
          <a:blip r:embed="rId3"/>
          <a:srcRect l="0" t="0" r="35818" b="0"/>
          <a:stretch/>
        </p:blipFill>
        <p:spPr bwMode="auto">
          <a:xfrm flipH="0" flipV="0">
            <a:off x="928154" y="624414"/>
            <a:ext cx="9741468" cy="5875837"/>
          </a:xfrm>
          <a:prstGeom prst="rect">
            <a:avLst/>
          </a:prstGeom>
        </p:spPr>
      </p:pic>
      <p:sp>
        <p:nvSpPr>
          <p:cNvPr id="1350209722" name=""/>
          <p:cNvSpPr txBox="1"/>
          <p:nvPr/>
        </p:nvSpPr>
        <p:spPr bwMode="auto">
          <a:xfrm flipH="0" flipV="0">
            <a:off x="8399718" y="952498"/>
            <a:ext cx="3728301"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5313579" name="Titel 1"/>
          <p:cNvSpPr>
            <a:spLocks noGrp="1"/>
          </p:cNvSpPr>
          <p:nvPr>
            <p:ph type="title"/>
          </p:nvPr>
        </p:nvSpPr>
        <p:spPr bwMode="auto">
          <a:xfrm flipH="0" flipV="0">
            <a:off x="1063867" y="3806699"/>
            <a:ext cx="9661654" cy="1067897"/>
          </a:xfrm>
        </p:spPr>
        <p:txBody>
          <a:bodyPr vertOverflow="overflow" horzOverflow="overflow" vert="horz" wrap="square" lIns="91440" tIns="45720" rIns="91440" bIns="45720" numCol="1" spcCol="0" rtlCol="0" fromWordArt="0" anchor="ctr" anchorCtr="0" forceAA="0" upright="0" compatLnSpc="0">
            <a:normAutofit/>
          </a:bodyPr>
          <a:lstStyle/>
          <a:p>
            <a:pPr marL="0" marR="0" indent="0" algn="l">
              <a:lnSpc>
                <a:spcPct val="88000"/>
              </a:lnSpc>
              <a:spcBef>
                <a:spcPts val="0"/>
              </a:spcBef>
              <a:spcAft>
                <a:spcPts val="0"/>
              </a:spcAft>
              <a:buNone/>
              <a:defRPr/>
            </a:pPr>
            <a:r>
              <a:rPr lang="en-US" sz="3600" b="0" i="0" u="none" strike="noStrike" cap="none" spc="0">
                <a:solidFill>
                  <a:schemeClr val="tx1"/>
                </a:solidFill>
                <a:latin typeface="Calibri"/>
                <a:ea typeface="Calibri"/>
                <a:cs typeface="Calibri"/>
              </a:rPr>
              <a:t>2.3 Combination of all pipelines</a:t>
            </a:r>
            <a:endParaRPr/>
          </a:p>
        </p:txBody>
      </p:sp>
      <p:sp>
        <p:nvSpPr>
          <p:cNvPr id="1467592601" name="Titel 1"/>
          <p:cNvSpPr>
            <a:spLocks noGrp="1"/>
          </p:cNvSpPr>
          <p:nvPr/>
        </p:nvSpPr>
        <p:spPr bwMode="auto">
          <a:xfrm flipH="0" flipV="0">
            <a:off x="1063867" y="2611802"/>
            <a:ext cx="9661654" cy="1067897"/>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5400" b="0" i="0" u="none" strike="noStrike" cap="none" spc="0">
                <a:solidFill>
                  <a:schemeClr val="tx1"/>
                </a:solidFill>
                <a:latin typeface="Calibri"/>
                <a:ea typeface="Calibri"/>
                <a:cs typeface="Calibri"/>
              </a:rPr>
              <a:t>2. </a:t>
            </a:r>
            <a:r>
              <a:rPr lang="nl-BE" sz="5400" b="0" i="0" u="none" strike="noStrike" cap="none" spc="0">
                <a:solidFill>
                  <a:schemeClr val="tx1"/>
                </a:solidFill>
                <a:latin typeface="Calibri"/>
                <a:ea typeface="Calibri"/>
                <a:cs typeface="Calibri"/>
              </a:rPr>
              <a:t>Data </a:t>
            </a:r>
            <a:r>
              <a:rPr lang="en-US" sz="5400" b="0" i="0" u="none" strike="noStrike" cap="none" spc="0">
                <a:solidFill>
                  <a:schemeClr val="tx1"/>
                </a:solidFill>
                <a:latin typeface="Calibri"/>
                <a:ea typeface="Calibri"/>
                <a:cs typeface="Calibri"/>
              </a:rPr>
              <a:t>ETL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82514624" name=""/>
          <p:cNvSpPr txBox="1"/>
          <p:nvPr/>
        </p:nvSpPr>
        <p:spPr bwMode="auto">
          <a:xfrm flipH="0" flipV="0">
            <a:off x="838197" y="624414"/>
            <a:ext cx="1136312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1251653977" name=""/>
          <p:cNvPicPr>
            <a:picLocks noChangeAspect="1"/>
          </p:cNvPicPr>
          <p:nvPr/>
        </p:nvPicPr>
        <p:blipFill>
          <a:blip r:embed="rId3"/>
          <a:stretch/>
        </p:blipFill>
        <p:spPr bwMode="auto">
          <a:xfrm flipH="0" flipV="0">
            <a:off x="664481" y="194910"/>
            <a:ext cx="5782392" cy="646817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88708276" name="Titel 1"/>
          <p:cNvSpPr>
            <a:spLocks noGrp="1"/>
          </p:cNvSpPr>
          <p:nvPr>
            <p:ph type="title"/>
          </p:nvPr>
        </p:nvSpPr>
        <p:spPr bwMode="auto">
          <a:xfrm flipH="0" flipV="0">
            <a:off x="1063867" y="3806699"/>
            <a:ext cx="9661654" cy="1067897"/>
          </a:xfrm>
        </p:spPr>
        <p:txBody>
          <a:bodyPr vertOverflow="overflow" horzOverflow="overflow" vert="horz" wrap="square" lIns="91440" tIns="45720" rIns="91440" bIns="45720" numCol="1" spcCol="0" rtlCol="0" fromWordArt="0" anchor="ctr" anchorCtr="0" forceAA="0" upright="0" compatLnSpc="0">
            <a:normAutofit/>
          </a:bodyPr>
          <a:lstStyle/>
          <a:p>
            <a:pPr marL="0" marR="0" indent="0" algn="l">
              <a:lnSpc>
                <a:spcPct val="88000"/>
              </a:lnSpc>
              <a:spcBef>
                <a:spcPts val="0"/>
              </a:spcBef>
              <a:spcAft>
                <a:spcPts val="0"/>
              </a:spcAft>
              <a:buNone/>
              <a:defRPr/>
            </a:pPr>
            <a:r>
              <a:rPr lang="en-US" sz="3600" b="0" i="0" u="none" strike="noStrike" cap="none" spc="0">
                <a:solidFill>
                  <a:schemeClr val="tx1"/>
                </a:solidFill>
                <a:latin typeface="Calibri"/>
                <a:ea typeface="Calibri"/>
                <a:cs typeface="Calibri"/>
              </a:rPr>
              <a:t>2.4 Final preprocessed da</a:t>
            </a:r>
            <a:r>
              <a:rPr lang="en-US" sz="3600" b="0" i="0" u="none" strike="noStrike" cap="none" spc="0">
                <a:solidFill>
                  <a:schemeClr val="tx1"/>
                </a:solidFill>
                <a:latin typeface="Calibri"/>
                <a:ea typeface="Calibri"/>
                <a:cs typeface="Calibri"/>
              </a:rPr>
              <a:t>taframe</a:t>
            </a:r>
            <a:r>
              <a:rPr lang="en-US" sz="3600" b="0" i="0" u="none" strike="noStrike" cap="none" spc="0">
                <a:solidFill>
                  <a:schemeClr val="tx1"/>
                </a:solidFill>
                <a:latin typeface="Calibri"/>
                <a:ea typeface="Calibri"/>
                <a:cs typeface="Calibri"/>
              </a:rPr>
              <a:t>s</a:t>
            </a:r>
            <a:endParaRPr/>
          </a:p>
        </p:txBody>
      </p:sp>
      <p:sp>
        <p:nvSpPr>
          <p:cNvPr id="1629427309" name="Titel 1"/>
          <p:cNvSpPr>
            <a:spLocks noGrp="1"/>
          </p:cNvSpPr>
          <p:nvPr/>
        </p:nvSpPr>
        <p:spPr bwMode="auto">
          <a:xfrm flipH="0" flipV="0">
            <a:off x="1063867" y="2611802"/>
            <a:ext cx="9661654" cy="1067897"/>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5400" b="0" i="0" u="none" strike="noStrike" cap="none" spc="0">
                <a:solidFill>
                  <a:schemeClr val="tx1"/>
                </a:solidFill>
                <a:latin typeface="Calibri"/>
                <a:ea typeface="Calibri"/>
                <a:cs typeface="Calibri"/>
              </a:rPr>
              <a:t>2. </a:t>
            </a:r>
            <a:r>
              <a:rPr lang="nl-BE" sz="5400" b="0" i="0" u="none" strike="noStrike" cap="none" spc="0">
                <a:solidFill>
                  <a:schemeClr val="tx1"/>
                </a:solidFill>
                <a:latin typeface="Calibri"/>
                <a:ea typeface="Calibri"/>
                <a:cs typeface="Calibri"/>
              </a:rPr>
              <a:t>Data </a:t>
            </a:r>
            <a:r>
              <a:rPr lang="en-US" sz="5400" b="0" i="0" u="none" strike="noStrike" cap="none" spc="0">
                <a:solidFill>
                  <a:schemeClr val="tx1"/>
                </a:solidFill>
                <a:latin typeface="Calibri"/>
                <a:ea typeface="Calibri"/>
                <a:cs typeface="Calibri"/>
              </a:rPr>
              <a:t>ETL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1481762" name="Tijdelijke aanduiding voor inhoud 2"/>
          <p:cNvSpPr>
            <a:spLocks noGrp="1"/>
          </p:cNvSpPr>
          <p:nvPr>
            <p:ph idx="1"/>
          </p:nvPr>
        </p:nvSpPr>
        <p:spPr bwMode="auto">
          <a:xfrm flipH="0" flipV="0">
            <a:off x="266699" y="492124"/>
            <a:ext cx="10515600" cy="882195"/>
          </a:xfrm>
        </p:spPr>
        <p:txBody>
          <a:bodyPr vertOverflow="overflow" horzOverflow="overflow" vert="horz" wrap="square" lIns="91440" tIns="45720" rIns="91440" bIns="45720" numCol="1" spcCol="0" rtlCol="0" fromWordArt="0" anchor="t" anchorCtr="0" forceAA="0" upright="0" compatLnSpc="0">
            <a:normAutofit fontScale="80000" lnSpcReduction="4000"/>
          </a:bodyPr>
          <a:lstStyle/>
          <a:p>
            <a:pPr marL="0" indent="0">
              <a:buFont typeface="Arial"/>
              <a:buNone/>
              <a:defRPr/>
            </a:pPr>
            <a:r>
              <a:rPr lang="en-US" sz="4400" b="0" i="0" u="none" strike="noStrike" cap="none" spc="0">
                <a:solidFill>
                  <a:schemeClr val="tx1"/>
                </a:solidFill>
                <a:latin typeface="Calibri"/>
                <a:ea typeface="Calibri"/>
                <a:cs typeface="Calibri"/>
              </a:rPr>
              <a:t>De definitieve dataframes in het joblib formaat.</a:t>
            </a:r>
            <a:endParaRPr/>
          </a:p>
        </p:txBody>
      </p:sp>
      <p:sp>
        <p:nvSpPr>
          <p:cNvPr id="2066357902" name="Tijdelijke aanduiding voor inhoud 2"/>
          <p:cNvSpPr>
            <a:spLocks noGrp="1"/>
          </p:cNvSpPr>
          <p:nvPr/>
        </p:nvSpPr>
        <p:spPr bwMode="auto">
          <a:xfrm flipH="0" flipV="0">
            <a:off x="377823" y="1183140"/>
            <a:ext cx="10515600" cy="882195"/>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sz="2800" b="0" i="0" u="none" strike="noStrike" cap="none" spc="0">
                <a:solidFill>
                  <a:schemeClr val="tx1"/>
                </a:solidFill>
                <a:latin typeface="Calibri"/>
                <a:ea typeface="Calibri"/>
                <a:cs typeface="Calibri"/>
              </a:rPr>
              <a:t>df_final (5002, 14)</a:t>
            </a:r>
            <a:endParaRPr/>
          </a:p>
        </p:txBody>
      </p:sp>
      <p:pic>
        <p:nvPicPr>
          <p:cNvPr id="319872449" name=""/>
          <p:cNvPicPr>
            <a:picLocks noChangeAspect="1"/>
          </p:cNvPicPr>
          <p:nvPr/>
        </p:nvPicPr>
        <p:blipFill>
          <a:blip r:embed="rId3"/>
          <a:stretch/>
        </p:blipFill>
        <p:spPr bwMode="auto">
          <a:xfrm flipH="0" flipV="0">
            <a:off x="108856" y="2258785"/>
            <a:ext cx="10077556" cy="1455964"/>
          </a:xfrm>
          <a:prstGeom prst="rect">
            <a:avLst/>
          </a:prstGeom>
        </p:spPr>
      </p:pic>
      <p:pic>
        <p:nvPicPr>
          <p:cNvPr id="729713218" name=""/>
          <p:cNvPicPr>
            <a:picLocks noChangeAspect="1"/>
          </p:cNvPicPr>
          <p:nvPr/>
        </p:nvPicPr>
        <p:blipFill>
          <a:blip r:embed="rId4"/>
          <a:stretch/>
        </p:blipFill>
        <p:spPr bwMode="auto">
          <a:xfrm flipH="0" flipV="0">
            <a:off x="6425011" y="4082142"/>
            <a:ext cx="5434590" cy="1510392"/>
          </a:xfrm>
          <a:prstGeom prst="rect">
            <a:avLst/>
          </a:prstGeom>
        </p:spPr>
      </p:pic>
      <p:pic>
        <p:nvPicPr>
          <p:cNvPr id="2017718004" name=""/>
          <p:cNvPicPr>
            <a:picLocks noChangeAspect="1"/>
          </p:cNvPicPr>
          <p:nvPr/>
        </p:nvPicPr>
        <p:blipFill>
          <a:blip r:embed="rId5"/>
          <a:stretch/>
        </p:blipFill>
        <p:spPr bwMode="auto">
          <a:xfrm flipH="0" flipV="0">
            <a:off x="10725817" y="5875648"/>
            <a:ext cx="1451931" cy="96330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81514124" name="Tijdelijke aanduiding voor inhoud 2"/>
          <p:cNvSpPr>
            <a:spLocks noGrp="1"/>
          </p:cNvSpPr>
          <p:nvPr/>
        </p:nvSpPr>
        <p:spPr bwMode="auto">
          <a:xfrm flipH="0" flipV="0">
            <a:off x="112571" y="1635124"/>
            <a:ext cx="4683301" cy="669469"/>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sz="2800" b="0" i="0" u="none" strike="noStrike" cap="none" spc="0">
                <a:solidFill>
                  <a:schemeClr val="tx1"/>
                </a:solidFill>
                <a:latin typeface="Calibri"/>
                <a:ea typeface="Calibri"/>
                <a:cs typeface="Calibri"/>
              </a:rPr>
              <a:t>df_final</a:t>
            </a:r>
            <a:r>
              <a:rPr lang="en-US"/>
              <a:t>_matrix</a:t>
            </a:r>
            <a:r>
              <a:rPr lang="en-US" sz="2800" b="0" i="0" u="none" strike="noStrike" cap="none" spc="0">
                <a:solidFill>
                  <a:schemeClr val="tx1"/>
                </a:solidFill>
                <a:latin typeface="Calibri"/>
                <a:ea typeface="Calibri"/>
                <a:cs typeface="Calibri"/>
              </a:rPr>
              <a:t> (31486, 5002)</a:t>
            </a:r>
            <a:endParaRPr/>
          </a:p>
        </p:txBody>
      </p:sp>
      <p:pic>
        <p:nvPicPr>
          <p:cNvPr id="564501671" name=""/>
          <p:cNvPicPr>
            <a:picLocks noChangeAspect="1"/>
          </p:cNvPicPr>
          <p:nvPr/>
        </p:nvPicPr>
        <p:blipFill>
          <a:blip r:embed="rId3"/>
          <a:stretch/>
        </p:blipFill>
        <p:spPr bwMode="auto">
          <a:xfrm flipH="0" flipV="0">
            <a:off x="112571" y="2567213"/>
            <a:ext cx="11966851" cy="1836964"/>
          </a:xfrm>
          <a:prstGeom prst="rect">
            <a:avLst/>
          </a:prstGeom>
        </p:spPr>
      </p:pic>
      <p:pic>
        <p:nvPicPr>
          <p:cNvPr id="1225691421" name=""/>
          <p:cNvPicPr>
            <a:picLocks noChangeAspect="1"/>
          </p:cNvPicPr>
          <p:nvPr/>
        </p:nvPicPr>
        <p:blipFill>
          <a:blip r:embed="rId4"/>
          <a:stretch/>
        </p:blipFill>
        <p:spPr bwMode="auto">
          <a:xfrm flipH="0" flipV="0">
            <a:off x="10713117" y="5878822"/>
            <a:ext cx="1451930" cy="9633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51151523" name="Tijdelijke aanduiding voor inhoud 2"/>
          <p:cNvSpPr>
            <a:spLocks noGrp="1"/>
          </p:cNvSpPr>
          <p:nvPr/>
        </p:nvSpPr>
        <p:spPr bwMode="auto">
          <a:xfrm flipH="0" flipV="0">
            <a:off x="405490" y="1175202"/>
            <a:ext cx="10515600" cy="882194"/>
          </a:xfrm>
        </p:spPr>
        <p:txBody>
          <a:bodyPr vertOverflow="overflow" horzOverflow="overflow" vert="horz" wrap="square" lIns="91440" tIns="45720" rIns="91440" bIns="45720" numCol="1" spcCol="0" rtlCol="0" fromWordArt="0" anchor="t" anchorCtr="0" forceAA="0" upright="0" compatLnSpc="0">
            <a:normAutofit/>
          </a:bodyPr>
          <a:lstStyle>
            <a:lvl1pPr marL="228600" indent="-228600" algn="l" defTabSz="914400">
              <a:lnSpc>
                <a:spcPct val="90000"/>
              </a:lnSpc>
              <a:spcBef>
                <a:spcPts val="999"/>
              </a:spcBef>
              <a:buFont typeface="Arial"/>
              <a:buChar char="•"/>
              <a:defRPr sz="2800">
                <a:solidFill>
                  <a:schemeClr val="tx1"/>
                </a:solidFill>
                <a:latin typeface="+mn-lt"/>
                <a:ea typeface="+mn-ea"/>
                <a:cs typeface="+mn-cs"/>
              </a:defRPr>
            </a:lvl1pPr>
            <a:lvl2pPr marL="685800" indent="-228600" algn="l" defTabSz="914400">
              <a:lnSpc>
                <a:spcPct val="90000"/>
              </a:lnSpc>
              <a:spcBef>
                <a:spcPts val="499"/>
              </a:spcBef>
              <a:buFont typeface="Arial"/>
              <a:buChar char="•"/>
              <a:defRPr sz="2400">
                <a:solidFill>
                  <a:schemeClr val="tx1"/>
                </a:solidFill>
                <a:latin typeface="+mn-lt"/>
                <a:ea typeface="+mn-ea"/>
                <a:cs typeface="+mn-cs"/>
              </a:defRPr>
            </a:lvl2pPr>
            <a:lvl3pPr marL="1143000" indent="-228600" algn="l" defTabSz="914400">
              <a:lnSpc>
                <a:spcPct val="90000"/>
              </a:lnSpc>
              <a:spcBef>
                <a:spcPts val="499"/>
              </a:spcBef>
              <a:buFont typeface="Arial"/>
              <a:buChar char="•"/>
              <a:defRPr sz="2000">
                <a:solidFill>
                  <a:schemeClr val="tx1"/>
                </a:solidFill>
                <a:latin typeface="+mn-lt"/>
                <a:ea typeface="+mn-ea"/>
                <a:cs typeface="+mn-cs"/>
              </a:defRPr>
            </a:lvl3pPr>
            <a:lvl4pPr marL="1600200" indent="-228600" algn="l" defTabSz="914400">
              <a:lnSpc>
                <a:spcPct val="90000"/>
              </a:lnSpc>
              <a:spcBef>
                <a:spcPts val="499"/>
              </a:spcBef>
              <a:buFont typeface="Arial"/>
              <a:buChar char="•"/>
              <a:defRPr sz="1800">
                <a:solidFill>
                  <a:schemeClr val="tx1"/>
                </a:solidFill>
                <a:latin typeface="+mn-lt"/>
                <a:ea typeface="+mn-ea"/>
                <a:cs typeface="+mn-cs"/>
              </a:defRPr>
            </a:lvl4pPr>
            <a:lvl5pPr marL="2057400" indent="-228600" algn="l" defTabSz="914400">
              <a:lnSpc>
                <a:spcPct val="90000"/>
              </a:lnSpc>
              <a:spcBef>
                <a:spcPts val="499"/>
              </a:spcBef>
              <a:buFont typeface="Arial"/>
              <a:buChar char="•"/>
              <a:defRPr sz="18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indent="0">
              <a:buFont typeface="Arial"/>
              <a:buNone/>
              <a:defRPr/>
            </a:pPr>
            <a:r>
              <a:rPr lang="en-US" sz="2800" b="0" i="0" u="none" strike="noStrike" cap="none" spc="0">
                <a:solidFill>
                  <a:schemeClr val="tx1"/>
                </a:solidFill>
                <a:latin typeface="Calibri"/>
                <a:ea typeface="Calibri"/>
                <a:cs typeface="Calibri"/>
              </a:rPr>
              <a:t>df_movies_co</a:t>
            </a:r>
            <a:r>
              <a:rPr lang="en-US" sz="2800" b="0" i="0" u="none" strike="noStrike" cap="none" spc="0">
                <a:solidFill>
                  <a:schemeClr val="tx1"/>
                </a:solidFill>
                <a:latin typeface="Calibri"/>
                <a:ea typeface="Calibri"/>
                <a:cs typeface="Calibri"/>
              </a:rPr>
              <a:t>mbined_rf</a:t>
            </a:r>
            <a:r>
              <a:rPr lang="en-US">
                <a:latin typeface="Calibri"/>
                <a:ea typeface="Calibri"/>
                <a:cs typeface="Calibri"/>
              </a:rPr>
              <a:t> (5002, 36075)</a:t>
            </a:r>
            <a:endParaRPr/>
          </a:p>
        </p:txBody>
      </p:sp>
      <p:pic>
        <p:nvPicPr>
          <p:cNvPr id="1481040559" name=""/>
          <p:cNvPicPr>
            <a:picLocks noChangeAspect="1"/>
          </p:cNvPicPr>
          <p:nvPr/>
        </p:nvPicPr>
        <p:blipFill>
          <a:blip r:embed="rId3"/>
          <a:srcRect l="0" t="0" r="2111" b="5747"/>
          <a:stretch/>
        </p:blipFill>
        <p:spPr bwMode="auto">
          <a:xfrm flipH="0" flipV="0">
            <a:off x="117784" y="2302326"/>
            <a:ext cx="11956429" cy="1616530"/>
          </a:xfrm>
          <a:prstGeom prst="rect">
            <a:avLst/>
          </a:prstGeom>
        </p:spPr>
      </p:pic>
      <p:pic>
        <p:nvPicPr>
          <p:cNvPr id="302267285" name=""/>
          <p:cNvPicPr>
            <a:picLocks noChangeAspect="1"/>
          </p:cNvPicPr>
          <p:nvPr/>
        </p:nvPicPr>
        <p:blipFill>
          <a:blip r:embed="rId4"/>
          <a:stretch/>
        </p:blipFill>
        <p:spPr bwMode="auto">
          <a:xfrm flipH="0" flipV="0">
            <a:off x="10697242" y="5894697"/>
            <a:ext cx="1451930" cy="9633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81680348" name="Titel 1"/>
          <p:cNvSpPr>
            <a:spLocks noGrp="1"/>
          </p:cNvSpPr>
          <p:nvPr>
            <p:ph type="title"/>
          </p:nvPr>
        </p:nvSpPr>
        <p:spPr bwMode="auto"/>
        <p:txBody>
          <a:bodyPr/>
          <a:lstStyle/>
          <a:p>
            <a:pPr>
              <a:defRPr/>
            </a:pPr>
            <a:r>
              <a:rPr lang="en-US" sz="5400">
                <a:latin typeface="Calibri"/>
                <a:ea typeface="Calibri"/>
                <a:cs typeface="Calibri"/>
              </a:rPr>
              <a:t>Introductie</a:t>
            </a:r>
            <a:endParaRPr sz="5400">
              <a:latin typeface="Calibri"/>
              <a:cs typeface="Calibri"/>
            </a:endParaRPr>
          </a:p>
        </p:txBody>
      </p:sp>
      <p:sp>
        <p:nvSpPr>
          <p:cNvPr id="1248693610" name="Tijdelijke aanduiding voor inhoud 2"/>
          <p:cNvSpPr>
            <a:spLocks noGrp="1"/>
          </p:cNvSpPr>
          <p:nvPr>
            <p:ph idx="1"/>
          </p:nvPr>
        </p:nvSpPr>
        <p:spPr bwMode="auto">
          <a:xfrm flipH="0" flipV="0">
            <a:off x="838198" y="1607343"/>
            <a:ext cx="11249268" cy="5214937"/>
          </a:xfrm>
        </p:spPr>
        <p:txBody>
          <a:bodyPr vertOverflow="overflow" horzOverflow="overflow" vert="horz" wrap="square" lIns="91440" tIns="45720" rIns="91440" bIns="45720" numCol="1" spcCol="0" rtlCol="0" fromWordArt="0" anchor="t" anchorCtr="0" forceAA="0" upright="0" compatLnSpc="0">
            <a:normAutofit/>
          </a:bodyPr>
          <a:lstStyle/>
          <a:p>
            <a:pPr>
              <a:defRPr/>
            </a:pPr>
            <a:r>
              <a:rPr lang="en-US" sz="2600" b="0" i="0" u="none">
                <a:solidFill>
                  <a:srgbClr val="000000"/>
                </a:solidFill>
                <a:latin typeface="Calibri"/>
                <a:ea typeface="Calibri"/>
                <a:cs typeface="Calibri"/>
              </a:rPr>
              <a:t>Welke film past bij mij? </a:t>
            </a:r>
            <a:endParaRPr sz="2600" b="0" i="0" u="none">
              <a:solidFill>
                <a:srgbClr val="000000"/>
              </a:solidFill>
              <a:latin typeface="Calibri"/>
              <a:ea typeface="Calibri"/>
              <a:cs typeface="Calibri"/>
            </a:endParaRPr>
          </a:p>
          <a:p>
            <a:pPr>
              <a:defRPr/>
            </a:pPr>
            <a:endParaRPr sz="2600" b="0" i="0" u="none">
              <a:solidFill>
                <a:srgbClr val="000000"/>
              </a:solidFill>
              <a:latin typeface="Calibri"/>
              <a:ea typeface="Calibri"/>
              <a:cs typeface="Calibri"/>
            </a:endParaRPr>
          </a:p>
          <a:p>
            <a:pPr>
              <a:defRPr/>
            </a:pPr>
            <a:r>
              <a:rPr lang="en-US" sz="2600" b="0" i="0" u="none">
                <a:solidFill>
                  <a:srgbClr val="000000"/>
                </a:solidFill>
                <a:latin typeface="Calibri"/>
                <a:ea typeface="Calibri"/>
                <a:cs typeface="Calibri"/>
              </a:rPr>
              <a:t>Hoe kan ik dit te weten komen?</a:t>
            </a:r>
            <a:endParaRPr lang="en-US" sz="2600" b="0" i="0" u="none">
              <a:solidFill>
                <a:srgbClr val="000000"/>
              </a:solidFill>
              <a:latin typeface="Calibri"/>
              <a:ea typeface="Calibri"/>
              <a:cs typeface="Calibri"/>
            </a:endParaRPr>
          </a:p>
          <a:p>
            <a:pPr marL="0" indent="0">
              <a:buFont typeface="Arial"/>
              <a:buNone/>
              <a:defRPr/>
            </a:pPr>
            <a:endParaRPr sz="2600" b="0">
              <a:latin typeface="Calibri"/>
              <a:ea typeface="Calibri"/>
              <a:cs typeface="Calibri"/>
            </a:endParaRPr>
          </a:p>
          <a:p>
            <a:pPr>
              <a:defRPr/>
            </a:pPr>
            <a:r>
              <a:rPr lang="en-US" sz="2600" b="0" i="0" u="none">
                <a:solidFill>
                  <a:srgbClr val="000000"/>
                </a:solidFill>
                <a:latin typeface="Calibri"/>
                <a:ea typeface="Calibri"/>
                <a:cs typeface="Calibri"/>
              </a:rPr>
              <a:t>Wat maakt van een film een echt kassa succes? </a:t>
            </a:r>
            <a:endParaRPr sz="2600" b="0" i="0" u="none">
              <a:solidFill>
                <a:srgbClr val="000000"/>
              </a:solidFill>
              <a:latin typeface="Calibri"/>
              <a:ea typeface="Calibri"/>
              <a:cs typeface="Calibri"/>
            </a:endParaRPr>
          </a:p>
          <a:p>
            <a:pPr marL="0" lvl="0" indent="0">
              <a:buFont typeface="Arial"/>
              <a:buNone/>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70299909" name=""/>
          <p:cNvSpPr txBox="1"/>
          <p:nvPr/>
        </p:nvSpPr>
        <p:spPr bwMode="auto">
          <a:xfrm flipH="0" flipV="0">
            <a:off x="242162" y="1392114"/>
            <a:ext cx="4861981" cy="36274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sz="2800" b="0" i="0" u="none" strike="noStrike" cap="none" spc="0">
                <a:solidFill>
                  <a:schemeClr val="tx1"/>
                </a:solidFill>
                <a:latin typeface="Calibri"/>
                <a:ea typeface="Calibri"/>
                <a:cs typeface="Calibri"/>
              </a:rPr>
              <a:t>Resultaat</a:t>
            </a:r>
            <a:br>
              <a:rPr lang="en-US" sz="2800" b="0" i="0" u="none" strike="noStrike" cap="none" spc="0">
                <a:solidFill>
                  <a:schemeClr val="tx1"/>
                </a:solidFill>
                <a:latin typeface="Calibri"/>
                <a:ea typeface="Calibri"/>
                <a:cs typeface="Calibri"/>
              </a:rPr>
            </a:br>
            <a:br>
              <a:rPr lang="en-US" sz="2800" b="0" i="0" u="none" strike="noStrike" cap="none" spc="0">
                <a:solidFill>
                  <a:schemeClr val="tx1"/>
                </a:solidFill>
                <a:latin typeface="Calibri"/>
                <a:ea typeface="Calibri"/>
                <a:cs typeface="Calibri"/>
              </a:rPr>
            </a:br>
            <a:r>
              <a:rPr lang="en-US" sz="2800" b="0" i="0" u="none" strike="noStrike" cap="none" spc="0">
                <a:solidFill>
                  <a:schemeClr val="tx1"/>
                </a:solidFill>
                <a:latin typeface="Calibri"/>
                <a:ea typeface="Calibri"/>
                <a:cs typeface="Calibri"/>
              </a:rPr>
              <a:t>* 3 definitieve </a:t>
            </a:r>
            <a:r>
              <a:rPr lang="en-US" sz="2800" b="0" i="0" u="none" strike="noStrike" cap="none" spc="0">
                <a:solidFill>
                  <a:schemeClr val="tx1"/>
                </a:solidFill>
                <a:latin typeface="Calibri"/>
                <a:ea typeface="Calibri"/>
                <a:cs typeface="Calibri"/>
              </a:rPr>
              <a:t>dataframes om verder mee aan de slag te gaan.</a:t>
            </a:r>
            <a:br>
              <a:rPr lang="en-US" sz="2800" b="0" i="0" u="none" strike="noStrike" cap="none" spc="0">
                <a:solidFill>
                  <a:schemeClr val="tx1"/>
                </a:solidFill>
                <a:latin typeface="Calibri"/>
                <a:ea typeface="Calibri"/>
                <a:cs typeface="Calibri"/>
              </a:rPr>
            </a:br>
            <a:br>
              <a:rPr lang="en-US" sz="2800" b="0" i="0" u="none" strike="noStrike" cap="none" spc="0">
                <a:solidFill>
                  <a:schemeClr val="tx1"/>
                </a:solidFill>
                <a:latin typeface="Calibri"/>
                <a:ea typeface="Calibri"/>
                <a:cs typeface="Calibri"/>
              </a:rPr>
            </a:br>
            <a:r>
              <a:rPr lang="en-US" sz="2800" b="0" i="0" u="none" strike="noStrike" cap="none" spc="0">
                <a:solidFill>
                  <a:schemeClr val="tx1"/>
                </a:solidFill>
                <a:latin typeface="Calibri"/>
                <a:ea typeface="Calibri"/>
                <a:cs typeface="Calibri"/>
              </a:rPr>
              <a:t>*</a:t>
            </a:r>
            <a:r>
              <a:rPr lang="en-US" sz="2800" b="0" i="0" u="none" strike="noStrike" cap="none" spc="0">
                <a:solidFill>
                  <a:schemeClr val="tx1"/>
                </a:solidFill>
                <a:latin typeface="Calibri"/>
                <a:ea typeface="Calibri"/>
                <a:cs typeface="Calibri"/>
              </a:rPr>
              <a:t>Alle dimensie tabellen + indien van toepassing bridge tabellen</a:t>
            </a:r>
            <a:br>
              <a:rPr lang="en-US" sz="2800" b="0" i="0" u="none" strike="noStrike" cap="none" spc="0">
                <a:solidFill>
                  <a:schemeClr val="tx1"/>
                </a:solidFill>
                <a:latin typeface="Calibri"/>
                <a:ea typeface="Calibri"/>
                <a:cs typeface="Calibri"/>
              </a:rPr>
            </a:br>
            <a:br>
              <a:rPr lang="en-US" sz="1800" b="0" i="0" u="none" strike="noStrike" cap="none" spc="0">
                <a:solidFill>
                  <a:schemeClr val="tx1"/>
                </a:solidFill>
                <a:latin typeface="Arial"/>
                <a:ea typeface="Arial"/>
                <a:cs typeface="Arial"/>
              </a:rPr>
            </a:br>
            <a:endParaRPr/>
          </a:p>
        </p:txBody>
      </p:sp>
      <p:sp>
        <p:nvSpPr>
          <p:cNvPr id="558111448" name=""/>
          <p:cNvSpPr txBox="1"/>
          <p:nvPr/>
        </p:nvSpPr>
        <p:spPr bwMode="auto">
          <a:xfrm flipH="0" flipV="0">
            <a:off x="242161" y="2285876"/>
            <a:ext cx="513392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sp>
        <p:nvSpPr>
          <p:cNvPr id="859804812" name=""/>
          <p:cNvSpPr txBox="1"/>
          <p:nvPr/>
        </p:nvSpPr>
        <p:spPr bwMode="auto">
          <a:xfrm flipH="0" flipV="0">
            <a:off x="372384" y="3898653"/>
            <a:ext cx="487348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1084257015" name=""/>
          <p:cNvPicPr>
            <a:picLocks noChangeAspect="1"/>
          </p:cNvPicPr>
          <p:nvPr/>
        </p:nvPicPr>
        <p:blipFill>
          <a:blip r:embed="rId3"/>
          <a:stretch/>
        </p:blipFill>
        <p:spPr bwMode="auto">
          <a:xfrm flipH="0" flipV="0">
            <a:off x="6626678" y="333612"/>
            <a:ext cx="4137964" cy="598708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04979816" name="Titel 1"/>
          <p:cNvSpPr>
            <a:spLocks noGrp="1"/>
          </p:cNvSpPr>
          <p:nvPr>
            <p:ph type="title"/>
          </p:nvPr>
        </p:nvSpPr>
        <p:spPr bwMode="auto">
          <a:xfrm flipH="0" flipV="0">
            <a:off x="507673" y="2472021"/>
            <a:ext cx="11225576" cy="1325561"/>
          </a:xfrm>
        </p:spPr>
        <p:txBody>
          <a:bodyPr vertOverflow="overflow" horzOverflow="overflow" vert="horz" wrap="square" lIns="91440" tIns="45720" rIns="91440" bIns="45720" numCol="1" spcCol="0" rtlCol="0" fromWordArt="0" anchor="ctr" anchorCtr="0" forceAA="0" upright="0" compatLnSpc="0">
            <a:normAutofit fontScale="90000" lnSpcReduction="2000"/>
          </a:bodyPr>
          <a:lstStyle/>
          <a:p>
            <a:pPr>
              <a:defRPr/>
            </a:pPr>
            <a:r>
              <a:rPr lang="en-US" sz="5400" b="0" i="0" u="none" strike="noStrike" cap="none" spc="0">
                <a:solidFill>
                  <a:schemeClr val="tx1"/>
                </a:solidFill>
                <a:latin typeface="Calibri"/>
                <a:ea typeface="Calibri"/>
                <a:cs typeface="Calibri"/>
              </a:rPr>
              <a:t>3.  </a:t>
            </a:r>
            <a:r>
              <a:rPr lang="en-US" sz="5400" b="0" i="0" u="none" strike="noStrike" cap="none" spc="0">
                <a:solidFill>
                  <a:schemeClr val="tx1"/>
                </a:solidFill>
                <a:latin typeface="Calibri"/>
                <a:ea typeface="Calibri"/>
                <a:cs typeface="Calibri"/>
              </a:rPr>
              <a:t>Supervised ML modellen</a:t>
            </a:r>
            <a:endParaRPr/>
          </a:p>
        </p:txBody>
      </p:sp>
      <p:pic>
        <p:nvPicPr>
          <p:cNvPr id="338073933" name=""/>
          <p:cNvPicPr>
            <a:picLocks noChangeAspect="1"/>
          </p:cNvPicPr>
          <p:nvPr/>
        </p:nvPicPr>
        <p:blipFill>
          <a:blip r:embed="rId3"/>
          <a:stretch/>
        </p:blipFill>
        <p:spPr bwMode="auto">
          <a:xfrm flipH="0" flipV="0">
            <a:off x="7867893" y="4317999"/>
            <a:ext cx="4314580" cy="25495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68015617" name="Titel 1"/>
          <p:cNvSpPr>
            <a:spLocks noGrp="1"/>
          </p:cNvSpPr>
          <p:nvPr>
            <p:ph type="title"/>
          </p:nvPr>
        </p:nvSpPr>
        <p:spPr bwMode="auto">
          <a:xfrm flipH="0" flipV="0">
            <a:off x="507673" y="2472021"/>
            <a:ext cx="11225576" cy="1325561"/>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en-US" sz="5400" b="0" i="0" u="none" strike="noStrike" cap="none" spc="0">
                <a:solidFill>
                  <a:schemeClr val="tx1"/>
                </a:solidFill>
                <a:latin typeface="Calibri"/>
                <a:ea typeface="Calibri"/>
                <a:cs typeface="Calibri"/>
              </a:rPr>
              <a:t>3. </a:t>
            </a:r>
            <a:r>
              <a:rPr lang="en-US" sz="5400" b="0" i="0" u="none" strike="noStrike" cap="none" spc="0">
                <a:solidFill>
                  <a:schemeClr val="tx1"/>
                </a:solidFill>
                <a:latin typeface="Calibri"/>
                <a:ea typeface="Calibri"/>
                <a:cs typeface="Calibri"/>
              </a:rPr>
              <a:t>Supervised ML modellen</a:t>
            </a:r>
            <a:endParaRPr/>
          </a:p>
        </p:txBody>
      </p:sp>
      <p:sp>
        <p:nvSpPr>
          <p:cNvPr id="1902479491" name="Titel 1"/>
          <p:cNvSpPr>
            <a:spLocks noGrp="1"/>
          </p:cNvSpPr>
          <p:nvPr/>
        </p:nvSpPr>
        <p:spPr bwMode="auto">
          <a:xfrm>
            <a:off x="507673" y="3751791"/>
            <a:ext cx="10515600" cy="1325562"/>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3600" b="0" i="0" u="none" strike="noStrike" cap="none" spc="0">
                <a:solidFill>
                  <a:schemeClr val="tx1"/>
                </a:solidFill>
                <a:latin typeface="Calibri"/>
                <a:ea typeface="Calibri"/>
                <a:cs typeface="Calibri"/>
              </a:rPr>
              <a:t>3.1 </a:t>
            </a:r>
            <a:r>
              <a:rPr lang="en-US" sz="3600" b="0" i="0" u="none" strike="noStrike" cap="none" spc="0">
                <a:solidFill>
                  <a:schemeClr val="tx1"/>
                </a:solidFill>
                <a:latin typeface="Calibri"/>
                <a:ea typeface="Calibri"/>
                <a:cs typeface="Calibri"/>
              </a:rPr>
              <a:t>Content based filtering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02445299" name="Tijdelijke aanduiding voor inhoud 2"/>
          <p:cNvSpPr>
            <a:spLocks noGrp="1"/>
          </p:cNvSpPr>
          <p:nvPr>
            <p:ph idx="1"/>
          </p:nvPr>
        </p:nvSpPr>
        <p:spPr bwMode="auto">
          <a:xfrm flipH="0" flipV="0">
            <a:off x="679874" y="1178718"/>
            <a:ext cx="12120562" cy="4622535"/>
          </a:xfrm>
        </p:spPr>
        <p:txBody>
          <a:bodyPr vertOverflow="overflow" horzOverflow="overflow" vert="horz" wrap="square" lIns="91440" tIns="45720" rIns="91440" bIns="45720" numCol="1" spcCol="0" rtlCol="0" fromWordArt="0" anchor="t" anchorCtr="0" forceAA="0" upright="0" compatLnSpc="0">
            <a:normAutofit/>
          </a:bodyPr>
          <a:lstStyle/>
          <a:p>
            <a:pPr>
              <a:defRPr/>
            </a:pPr>
            <a:r>
              <a:rPr lang="en-US" sz="2200" b="0" i="0" u="none" strike="noStrike" cap="none" spc="0">
                <a:solidFill>
                  <a:schemeClr val="tx1"/>
                </a:solidFill>
                <a:latin typeface="Calibri"/>
                <a:ea typeface="Calibri"/>
                <a:cs typeface="Calibri"/>
              </a:rPr>
              <a:t>De aanpak van content based filtering start met de creatie van dictionaries van de kolommen:</a:t>
            </a:r>
            <a:endParaRPr sz="2200" b="0" i="0" u="none" strike="noStrike" cap="none" spc="0">
              <a:solidFill>
                <a:schemeClr val="tx1"/>
              </a:solidFill>
              <a:latin typeface="Calibri"/>
              <a:cs typeface="Calibri"/>
            </a:endParaRPr>
          </a:p>
          <a:p>
            <a:pPr lvl="1">
              <a:defRPr/>
            </a:pPr>
            <a:r>
              <a:rPr lang="en-US" sz="2200" b="0" i="0" u="none" strike="noStrike" cap="none" spc="0">
                <a:solidFill>
                  <a:schemeClr val="tx1"/>
                </a:solidFill>
                <a:latin typeface="Calibri"/>
                <a:ea typeface="Calibri"/>
                <a:cs typeface="Calibri"/>
              </a:rPr>
              <a:t>Actors</a:t>
            </a:r>
            <a:endParaRPr sz="2200" b="0" i="0" u="none" strike="noStrike" cap="none" spc="0">
              <a:solidFill>
                <a:schemeClr val="tx1"/>
              </a:solidFill>
              <a:latin typeface="Calibri"/>
              <a:cs typeface="Calibri"/>
            </a:endParaRPr>
          </a:p>
          <a:p>
            <a:pPr lvl="1">
              <a:defRPr/>
            </a:pPr>
            <a:r>
              <a:rPr lang="en-US" sz="2200" b="0" i="0" u="none" strike="noStrike" cap="none" spc="0">
                <a:solidFill>
                  <a:schemeClr val="tx1"/>
                </a:solidFill>
                <a:latin typeface="Calibri"/>
                <a:ea typeface="Calibri"/>
                <a:cs typeface="Calibri"/>
              </a:rPr>
              <a:t>Directors</a:t>
            </a:r>
            <a:endParaRPr sz="2200" b="0" i="0" u="none" strike="noStrike" cap="none" spc="0">
              <a:solidFill>
                <a:schemeClr val="tx1"/>
              </a:solidFill>
              <a:latin typeface="Calibri"/>
              <a:cs typeface="Calibri"/>
            </a:endParaRPr>
          </a:p>
          <a:p>
            <a:pPr lvl="1">
              <a:defRPr/>
            </a:pPr>
            <a:r>
              <a:rPr lang="en-US" sz="2200" b="0" i="0" u="none" strike="noStrike" cap="none" spc="0">
                <a:solidFill>
                  <a:schemeClr val="tx1"/>
                </a:solidFill>
                <a:latin typeface="Calibri"/>
                <a:ea typeface="Calibri"/>
                <a:cs typeface="Calibri"/>
              </a:rPr>
              <a:t>Producers</a:t>
            </a:r>
            <a:endParaRPr sz="2200" b="0" i="0" u="none" strike="noStrike" cap="none" spc="0">
              <a:solidFill>
                <a:schemeClr val="tx1"/>
              </a:solidFill>
              <a:latin typeface="Calibri"/>
              <a:cs typeface="Calibri"/>
            </a:endParaRPr>
          </a:p>
          <a:p>
            <a:pPr lvl="1">
              <a:defRPr/>
            </a:pPr>
            <a:r>
              <a:rPr lang="en-US" sz="2200" b="0" i="0" u="none" strike="noStrike" cap="none" spc="0">
                <a:solidFill>
                  <a:schemeClr val="tx1"/>
                </a:solidFill>
                <a:latin typeface="Calibri"/>
                <a:ea typeface="Calibri"/>
                <a:cs typeface="Calibri"/>
              </a:rPr>
              <a:t>Writers</a:t>
            </a:r>
            <a:endParaRPr sz="2200" b="0" i="0" u="none" strike="noStrike" cap="none" spc="0">
              <a:solidFill>
                <a:schemeClr val="tx1"/>
              </a:solidFill>
              <a:latin typeface="Calibri"/>
              <a:cs typeface="Calibri"/>
            </a:endParaRPr>
          </a:p>
          <a:p>
            <a:pPr lvl="1">
              <a:defRPr/>
            </a:pPr>
            <a:r>
              <a:rPr lang="en-US" sz="2200" b="0" i="0" u="none" strike="noStrike" cap="none" spc="0">
                <a:solidFill>
                  <a:schemeClr val="tx1"/>
                </a:solidFill>
                <a:latin typeface="Calibri"/>
                <a:ea typeface="Calibri"/>
                <a:cs typeface="Calibri"/>
              </a:rPr>
              <a:t>Categories</a:t>
            </a:r>
            <a:endParaRPr sz="2200" b="0" i="0" u="none" strike="noStrike" cap="none" spc="0">
              <a:solidFill>
                <a:schemeClr val="tx1"/>
              </a:solidFill>
              <a:latin typeface="Calibri"/>
              <a:cs typeface="Calibri"/>
            </a:endParaRPr>
          </a:p>
          <a:p>
            <a:pPr lvl="0">
              <a:defRPr/>
            </a:pPr>
            <a:r>
              <a:rPr lang="en-US" sz="2200" b="0" i="0" u="none" strike="noStrike" cap="none" spc="0">
                <a:solidFill>
                  <a:schemeClr val="tx1"/>
                </a:solidFill>
                <a:latin typeface="Calibri"/>
                <a:ea typeface="Calibri"/>
                <a:cs typeface="Calibri"/>
              </a:rPr>
              <a:t>Feature engineering, dit betekent kolom combined_features aanmaken.</a:t>
            </a:r>
            <a:endParaRPr sz="2200" b="0" i="0" u="none" strike="noStrike" cap="none" spc="0">
              <a:solidFill>
                <a:schemeClr val="tx1"/>
              </a:solidFill>
              <a:latin typeface="Arial"/>
              <a:ea typeface="Arial"/>
              <a:cs typeface="Arial"/>
            </a:endParaRPr>
          </a:p>
          <a:p>
            <a:pPr marL="0" marR="0" lvl="0" indent="0" algn="l">
              <a:lnSpc>
                <a:spcPct val="88000"/>
              </a:lnSpc>
              <a:spcBef>
                <a:spcPts val="999"/>
              </a:spcBef>
              <a:spcAft>
                <a:spcPts val="0"/>
              </a:spcAft>
              <a:buFont typeface="Arial"/>
              <a:buNone/>
              <a:defRPr/>
            </a:pPr>
            <a:r>
              <a:rPr lang="en-US" sz="2200" b="0" i="0" u="none" strike="noStrike" cap="none" spc="0">
                <a:solidFill>
                  <a:schemeClr val="tx1"/>
                </a:solidFill>
                <a:latin typeface="Calibri"/>
                <a:ea typeface="Calibri"/>
                <a:cs typeface="Calibri"/>
              </a:rPr>
              <a:t>Bijvoorbeeld: </a:t>
            </a:r>
            <a:r>
              <a:rPr lang="en-US" sz="2200" b="0" i="0" u="none" strike="noStrike" cap="none" spc="0">
                <a:solidFill>
                  <a:schemeClr val="tx1"/>
                </a:solidFill>
                <a:latin typeface="Calibri"/>
                <a:ea typeface="Calibri"/>
                <a:cs typeface="Calibri"/>
              </a:rPr>
              <a:t>[“Tom Hanks l Meg Ryan l Nora E l Gary F”]</a:t>
            </a:r>
            <a:endParaRPr lang="en-US" sz="2800" b="0" i="1"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61436878" name="Tijdelijke aanduiding voor inhoud 2"/>
          <p:cNvSpPr>
            <a:spLocks noGrp="1"/>
          </p:cNvSpPr>
          <p:nvPr>
            <p:ph idx="1"/>
          </p:nvPr>
        </p:nvSpPr>
        <p:spPr bwMode="auto">
          <a:xfrm>
            <a:off x="679449" y="364330"/>
            <a:ext cx="10515600" cy="4351338"/>
          </a:xfrm>
        </p:spPr>
        <p:txBody>
          <a:bodyPr vertOverflow="overflow" horzOverflow="overflow" vert="horz" wrap="square" lIns="91440" tIns="45720" rIns="91440" bIns="45720" numCol="1" spcCol="0" rtlCol="0" fromWordArt="0" anchor="t" anchorCtr="0" forceAA="0" upright="0" compatLnSpc="0">
            <a:normAutofit fontScale="75000" lnSpcReduction="5000"/>
          </a:bodyPr>
          <a:lstStyle/>
          <a:p>
            <a:pPr marL="3657600" lvl="8" indent="0">
              <a:buFont typeface="Arial"/>
              <a:buNone/>
              <a:defRPr/>
            </a:pPr>
            <a:r>
              <a:rPr lang="en-US" sz="2800" b="0" i="0" u="none" strike="noStrike" cap="none" spc="0">
                <a:solidFill>
                  <a:schemeClr val="tx1"/>
                </a:solidFill>
                <a:latin typeface="Calibri"/>
                <a:ea typeface="Calibri"/>
                <a:cs typeface="Calibri"/>
              </a:rPr>
              <a:t>     TF – IDF</a:t>
            </a:r>
            <a:endParaRPr sz="2800" b="0" i="0" u="none" strike="noStrike" cap="none" spc="0">
              <a:solidFill>
                <a:schemeClr val="tx1"/>
              </a:solidFill>
              <a:latin typeface="Calibri"/>
              <a:ea typeface="Calibri"/>
              <a:cs typeface="Calibri"/>
            </a:endParaRPr>
          </a:p>
          <a:p>
            <a:pPr marL="3657600" lvl="8" indent="0">
              <a:buFont typeface="Arial"/>
              <a:buNone/>
              <a:defRPr/>
            </a:pPr>
            <a:endParaRPr sz="2800" b="0" i="0" u="none" strike="noStrike" cap="none" spc="0">
              <a:solidFill>
                <a:schemeClr val="tx1"/>
              </a:solidFill>
              <a:latin typeface="Calibri"/>
              <a:cs typeface="Calibri"/>
            </a:endParaRPr>
          </a:p>
          <a:p>
            <a:pPr lvl="0">
              <a:defRPr/>
            </a:pPr>
            <a:r>
              <a:rPr lang="en-US" sz="2800" b="0" i="0" u="none" strike="noStrike" cap="none" spc="0">
                <a:solidFill>
                  <a:schemeClr val="tx1"/>
                </a:solidFill>
                <a:latin typeface="Calibri"/>
                <a:ea typeface="Calibri"/>
                <a:cs typeface="Calibri"/>
              </a:rPr>
              <a:t>TF = Term Frequency .</a:t>
            </a:r>
            <a:endParaRPr sz="2800" b="0" i="0" u="none" strike="noStrike" cap="none" spc="0">
              <a:solidFill>
                <a:schemeClr val="tx1"/>
              </a:solidFill>
              <a:latin typeface="Calibri"/>
              <a:cs typeface="Calibri"/>
            </a:endParaRPr>
          </a:p>
          <a:p>
            <a:pPr marL="0" lvl="0" indent="0">
              <a:buFont typeface="Arial"/>
              <a:buNone/>
              <a:defRPr/>
            </a:pPr>
            <a:r>
              <a:rPr lang="en-US" sz="2800" b="0" i="0" u="none" strike="noStrike" cap="none" spc="0">
                <a:solidFill>
                  <a:schemeClr val="tx1"/>
                </a:solidFill>
                <a:latin typeface="Calibri"/>
                <a:ea typeface="Calibri"/>
                <a:cs typeface="Calibri"/>
              </a:rPr>
              <a:t>Bijvoorbeeld hoeveel keer verschijnt Will Smith in films?</a:t>
            </a:r>
            <a:endParaRPr sz="2800" b="0" i="0" u="none" strike="noStrike" cap="none" spc="0">
              <a:solidFill>
                <a:schemeClr val="tx1"/>
              </a:solidFill>
              <a:latin typeface="Calibri"/>
              <a:cs typeface="Calibri"/>
            </a:endParaRPr>
          </a:p>
          <a:p>
            <a:pPr lvl="0">
              <a:defRPr/>
            </a:pPr>
            <a:endParaRPr sz="2800" b="0" i="0" u="none" strike="noStrike" cap="none" spc="0">
              <a:solidFill>
                <a:schemeClr val="tx1"/>
              </a:solidFill>
              <a:latin typeface="Calibri"/>
              <a:cs typeface="Calibri"/>
            </a:endParaRPr>
          </a:p>
          <a:p>
            <a:pPr lvl="0">
              <a:defRPr/>
            </a:pPr>
            <a:r>
              <a:rPr lang="en-US" sz="2800" b="0" i="0" u="none" strike="noStrike" cap="none" spc="0">
                <a:solidFill>
                  <a:schemeClr val="tx1"/>
                </a:solidFill>
                <a:latin typeface="Calibri"/>
                <a:ea typeface="Calibri"/>
                <a:cs typeface="Calibri"/>
              </a:rPr>
              <a:t>IDF = Inverse document frequency</a:t>
            </a:r>
            <a:endParaRPr sz="2800" b="0" i="0" u="none" strike="noStrike" cap="none" spc="0">
              <a:solidFill>
                <a:schemeClr val="tx1"/>
              </a:solidFill>
              <a:latin typeface="Calibri"/>
              <a:cs typeface="Calibri"/>
            </a:endParaRPr>
          </a:p>
          <a:p>
            <a:pPr marL="0" lvl="0" indent="0">
              <a:buFont typeface="Arial"/>
              <a:buNone/>
              <a:defRPr/>
            </a:pPr>
            <a:r>
              <a:rPr lang="en-US" sz="2800" b="0" i="0" u="none" strike="noStrike" cap="none" spc="0">
                <a:solidFill>
                  <a:schemeClr val="tx1"/>
                </a:solidFill>
                <a:latin typeface="Calibri"/>
                <a:ea typeface="Calibri"/>
                <a:cs typeface="Calibri"/>
              </a:rPr>
              <a:t>Bijvoorbeeld:</a:t>
            </a:r>
            <a:endParaRPr lang="en-US" sz="2800" b="0" i="0" u="none" strike="noStrike" cap="none" spc="0">
              <a:solidFill>
                <a:schemeClr val="tx1"/>
              </a:solidFill>
              <a:latin typeface="Calibri"/>
              <a:ea typeface="Calibri"/>
              <a:cs typeface="Calibri"/>
            </a:endParaRPr>
          </a:p>
          <a:p>
            <a:pPr marL="0" lvl="0" indent="0">
              <a:buFont typeface="Arial"/>
              <a:buNone/>
              <a:defRPr/>
            </a:pPr>
            <a:r>
              <a:rPr lang="en-US" sz="2800" b="0" i="0" u="none" strike="noStrike" cap="none" spc="0">
                <a:solidFill>
                  <a:schemeClr val="tx1"/>
                </a:solidFill>
                <a:latin typeface="Calibri"/>
                <a:ea typeface="Calibri"/>
                <a:cs typeface="Calibri"/>
              </a:rPr>
              <a:t>Will Smith in vele films -&gt; IDF is laag</a:t>
            </a:r>
            <a:endParaRPr lang="en-US" sz="2800" b="0" i="0" u="none" strike="noStrike" cap="none" spc="0">
              <a:solidFill>
                <a:schemeClr val="tx1"/>
              </a:solidFill>
              <a:latin typeface="Calibri"/>
              <a:ea typeface="Calibri"/>
              <a:cs typeface="Calibri"/>
            </a:endParaRPr>
          </a:p>
          <a:p>
            <a:pPr marL="0" lvl="0" indent="0">
              <a:buFont typeface="Arial"/>
              <a:buNone/>
              <a:defRPr/>
            </a:pPr>
            <a:r>
              <a:rPr lang="en-US" sz="2800" b="0" i="0" u="none" strike="noStrike" cap="none" spc="0">
                <a:solidFill>
                  <a:schemeClr val="tx1"/>
                </a:solidFill>
                <a:latin typeface="Calibri"/>
                <a:ea typeface="Calibri"/>
                <a:cs typeface="Calibri"/>
              </a:rPr>
              <a:t>Michael Bay in 1 enkele film -&gt; IDF is veel want 1 film is zeldzaam</a:t>
            </a:r>
            <a:endParaRPr sz="2800" b="0" i="0" u="none" strike="noStrike" cap="none" spc="0">
              <a:solidFill>
                <a:schemeClr val="tx1"/>
              </a:solidFill>
              <a:latin typeface="Calibri"/>
              <a:cs typeface="Calibri"/>
            </a:endParaRPr>
          </a:p>
          <a:p>
            <a:pPr marL="0" lvl="0" indent="0">
              <a:buFont typeface="Arial"/>
              <a:buNone/>
              <a:defRPr/>
            </a:pPr>
            <a:endParaRPr sz="2800" b="0" i="0" u="none" strike="noStrike" cap="none" spc="0">
              <a:solidFill>
                <a:schemeClr val="tx1"/>
              </a:solidFill>
              <a:latin typeface="Arial"/>
              <a:ea typeface="Arial"/>
              <a:cs typeface="Arial"/>
            </a:endParaRPr>
          </a:p>
          <a:p>
            <a:pPr marL="0" lvl="0" indent="0">
              <a:buFont typeface="Arial"/>
              <a:buNone/>
              <a:defRPr/>
            </a:pPr>
            <a:r>
              <a:rPr lang="en-US" sz="2800" b="0" i="0" u="none" strike="noStrike" cap="none" spc="0">
                <a:solidFill>
                  <a:schemeClr val="tx1"/>
                </a:solidFill>
                <a:latin typeface="Calibri"/>
                <a:ea typeface="Calibri"/>
                <a:cs typeface="Calibri"/>
              </a:rPr>
              <a:t>TF-IDF hangt in feite gewichten aan woorden.</a:t>
            </a:r>
            <a:endParaRPr lang="en-US" sz="2800" b="0" i="1" u="none" strike="noStrike" cap="none" spc="0">
              <a:solidFill>
                <a:schemeClr val="tx1"/>
              </a:solidFill>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53937445" name="Tijdelijke aanduiding voor inhoud 2"/>
          <p:cNvSpPr>
            <a:spLocks noGrp="1"/>
          </p:cNvSpPr>
          <p:nvPr>
            <p:ph idx="1"/>
          </p:nvPr>
        </p:nvSpPr>
        <p:spPr bwMode="auto">
          <a:xfrm>
            <a:off x="679448" y="364330"/>
            <a:ext cx="10515600" cy="4351338"/>
          </a:xfrm>
        </p:spPr>
        <p:txBody>
          <a:bodyPr vertOverflow="overflow" horzOverflow="overflow" vert="horz" wrap="square" lIns="91440" tIns="45720" rIns="91440" bIns="45720" numCol="1" spcCol="0" rtlCol="0" fromWordArt="0" anchor="t" anchorCtr="0" forceAA="0" upright="0" compatLnSpc="0">
            <a:normAutofit/>
          </a:bodyPr>
          <a:lstStyle/>
          <a:p>
            <a:pPr marL="3657600" lvl="8" indent="0">
              <a:buFont typeface="Arial"/>
              <a:buNone/>
              <a:defRPr/>
            </a:pPr>
            <a:r>
              <a:rPr lang="en-US" sz="2200" b="0" i="0" u="none" strike="noStrike" cap="none" spc="0">
                <a:solidFill>
                  <a:schemeClr val="tx1"/>
                </a:solidFill>
                <a:latin typeface="Calibri"/>
                <a:ea typeface="Calibri"/>
                <a:cs typeface="Calibri"/>
              </a:rPr>
              <a:t> Cosine Similarity</a:t>
            </a:r>
            <a:endParaRPr sz="2200" b="0" i="0" u="none" strike="noStrike" cap="none" spc="0">
              <a:solidFill>
                <a:schemeClr val="tx1"/>
              </a:solidFill>
              <a:latin typeface="Calibri"/>
              <a:ea typeface="Calibri"/>
              <a:cs typeface="Calibri"/>
            </a:endParaRPr>
          </a:p>
          <a:p>
            <a:pPr marL="3657600" lvl="8" indent="0">
              <a:buFont typeface="Arial"/>
              <a:buNone/>
              <a:defRPr/>
            </a:pPr>
            <a:endParaRPr sz="2200" b="0" i="0" u="none" strike="noStrike" cap="none" spc="0">
              <a:solidFill>
                <a:schemeClr val="tx1"/>
              </a:solidFill>
              <a:latin typeface="Calibri"/>
              <a:cs typeface="Calibri"/>
            </a:endParaRPr>
          </a:p>
          <a:p>
            <a:pPr marL="0" lvl="0" indent="0">
              <a:buFont typeface="Arial"/>
              <a:buNone/>
              <a:defRPr/>
            </a:pPr>
            <a:r>
              <a:rPr lang="en-US" sz="2200" b="0" i="0" u="none" strike="noStrike" cap="none" spc="0">
                <a:solidFill>
                  <a:schemeClr val="tx1"/>
                </a:solidFill>
                <a:latin typeface="Calibri"/>
                <a:ea typeface="Calibri"/>
                <a:cs typeface="Calibri"/>
              </a:rPr>
              <a:t>Principe: Elke film is een vector (gebaseerd op de IF-IDF features)</a:t>
            </a:r>
            <a:r>
              <a:rPr lang="en-US" sz="2200" b="0" i="0" u="none" strike="noStrike" cap="none" spc="0">
                <a:solidFill>
                  <a:schemeClr val="tx1"/>
                </a:solidFill>
                <a:latin typeface="Calibri"/>
                <a:cs typeface="Calibri"/>
              </a:rPr>
              <a:t>.</a:t>
            </a:r>
            <a:endParaRPr sz="2200" b="0" i="0" u="none" strike="noStrike" cap="none" spc="0">
              <a:solidFill>
                <a:schemeClr val="tx1"/>
              </a:solidFill>
              <a:latin typeface="Calibri"/>
              <a:cs typeface="Calibri"/>
            </a:endParaRPr>
          </a:p>
          <a:p>
            <a:pPr marL="0" lvl="0" indent="0">
              <a:buFont typeface="Arial"/>
              <a:buNone/>
              <a:defRPr/>
            </a:pPr>
            <a:r>
              <a:rPr lang="en-US" sz="2200" b="0" i="0" u="none" strike="noStrike" cap="none" spc="0">
                <a:solidFill>
                  <a:schemeClr val="tx1"/>
                </a:solidFill>
                <a:latin typeface="Calibri"/>
                <a:cs typeface="Calibri"/>
              </a:rPr>
              <a:t>Cosine Similarity gaat na hoe grondig Jurassic Park en King Kong op elkaar gelijken?</a:t>
            </a:r>
            <a:endParaRPr sz="2200" b="0" i="0" u="none" strike="noStrike" cap="none" spc="0">
              <a:solidFill>
                <a:schemeClr val="tx1"/>
              </a:solidFill>
              <a:latin typeface="Calibri"/>
              <a:cs typeface="Calibri"/>
            </a:endParaRPr>
          </a:p>
          <a:p>
            <a:pPr marL="0" lvl="0" indent="0">
              <a:buFont typeface="Arial"/>
              <a:buNone/>
              <a:defRPr/>
            </a:pPr>
            <a:r>
              <a:rPr lang="en-US" sz="2200" b="0" i="0" u="none" strike="noStrike" cap="none" spc="0">
                <a:solidFill>
                  <a:schemeClr val="tx1"/>
                </a:solidFill>
                <a:latin typeface="Calibri"/>
                <a:cs typeface="Calibri"/>
              </a:rPr>
              <a:t>0= geen gelijkenis</a:t>
            </a:r>
            <a:endParaRPr sz="2200" b="0" i="0" u="none" strike="noStrike" cap="none" spc="0">
              <a:solidFill>
                <a:schemeClr val="tx1"/>
              </a:solidFill>
              <a:latin typeface="Calibri"/>
              <a:cs typeface="Calibri"/>
            </a:endParaRPr>
          </a:p>
          <a:p>
            <a:pPr marL="0" lvl="0" indent="0">
              <a:buFont typeface="Arial"/>
              <a:buNone/>
              <a:defRPr/>
            </a:pPr>
            <a:r>
              <a:rPr lang="en-US" sz="2200" b="0" i="0" u="none" strike="noStrike" cap="none" spc="0">
                <a:solidFill>
                  <a:schemeClr val="tx1"/>
                </a:solidFill>
                <a:latin typeface="Calibri"/>
                <a:cs typeface="Calibri"/>
              </a:rPr>
              <a:t>1= exact hetzelfde </a:t>
            </a:r>
            <a:br>
              <a:rPr sz="2800" b="0" i="1" u="none" strike="noStrike" cap="none" spc="0">
                <a:solidFill>
                  <a:schemeClr val="tx1"/>
                </a:solidFill>
                <a:latin typeface="Calibri"/>
                <a:cs typeface="Calibri"/>
              </a:rPr>
            </a:br>
            <a:br>
              <a:rPr sz="2800" b="0" i="1" u="none" strike="noStrike" cap="none" spc="0">
                <a:solidFill>
                  <a:schemeClr val="tx1"/>
                </a:solidFill>
                <a:latin typeface="Calibri"/>
                <a:cs typeface="Calibri"/>
              </a:rPr>
            </a:br>
            <a:endParaRPr sz="2800" b="0" i="1" u="none" strike="noStrike" cap="none" spc="0">
              <a:solidFill>
                <a:schemeClr val="tx1"/>
              </a:solidFill>
              <a:latin typeface="Calibri"/>
              <a:cs typeface="Calibri"/>
            </a:endParaRPr>
          </a:p>
        </p:txBody>
      </p:sp>
      <p:pic>
        <p:nvPicPr>
          <p:cNvPr id="1728660089" name=""/>
          <p:cNvPicPr>
            <a:picLocks noChangeAspect="1"/>
          </p:cNvPicPr>
          <p:nvPr/>
        </p:nvPicPr>
        <p:blipFill>
          <a:blip r:embed="rId3"/>
          <a:stretch/>
        </p:blipFill>
        <p:spPr bwMode="auto">
          <a:xfrm flipH="0" flipV="0">
            <a:off x="3602811" y="2539999"/>
            <a:ext cx="4923688" cy="3848400"/>
          </a:xfrm>
          <a:prstGeom prst="rect">
            <a:avLst/>
          </a:prstGeom>
        </p:spPr>
      </p:pic>
      <p:pic>
        <p:nvPicPr>
          <p:cNvPr id="1475782312" name=""/>
          <p:cNvPicPr>
            <a:picLocks noChangeAspect="1"/>
          </p:cNvPicPr>
          <p:nvPr/>
        </p:nvPicPr>
        <p:blipFill>
          <a:blip r:embed="rId4"/>
          <a:stretch/>
        </p:blipFill>
        <p:spPr bwMode="auto">
          <a:xfrm flipH="0" flipV="0">
            <a:off x="5586913" y="2365381"/>
            <a:ext cx="1018173" cy="952484"/>
          </a:xfrm>
          <a:prstGeom prst="rect">
            <a:avLst/>
          </a:prstGeom>
        </p:spPr>
      </p:pic>
      <p:pic>
        <p:nvPicPr>
          <p:cNvPr id="445385412" name=""/>
          <p:cNvPicPr>
            <a:picLocks noChangeAspect="1"/>
          </p:cNvPicPr>
          <p:nvPr/>
        </p:nvPicPr>
        <p:blipFill>
          <a:blip r:embed="rId5"/>
          <a:stretch/>
        </p:blipFill>
        <p:spPr bwMode="auto">
          <a:xfrm flipH="0" flipV="0">
            <a:off x="7278927" y="2841624"/>
            <a:ext cx="1247572" cy="168909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22197729" name="Titel 1"/>
          <p:cNvSpPr>
            <a:spLocks noGrp="1"/>
          </p:cNvSpPr>
          <p:nvPr>
            <p:ph type="title"/>
          </p:nvPr>
        </p:nvSpPr>
        <p:spPr bwMode="auto">
          <a:xfrm flipH="0" flipV="0">
            <a:off x="507673" y="2472021"/>
            <a:ext cx="11225576" cy="1325561"/>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en-US" sz="5400" b="0" i="0" u="none" strike="noStrike" cap="none" spc="0">
                <a:solidFill>
                  <a:schemeClr val="tx1"/>
                </a:solidFill>
                <a:latin typeface="Calibri"/>
                <a:ea typeface="Calibri"/>
                <a:cs typeface="Calibri"/>
              </a:rPr>
              <a:t>3. Supervised ML modellen</a:t>
            </a:r>
            <a:endParaRPr/>
          </a:p>
        </p:txBody>
      </p:sp>
      <p:sp>
        <p:nvSpPr>
          <p:cNvPr id="1293853377" name="Titel 1"/>
          <p:cNvSpPr>
            <a:spLocks noGrp="1"/>
          </p:cNvSpPr>
          <p:nvPr/>
        </p:nvSpPr>
        <p:spPr bwMode="auto">
          <a:xfrm>
            <a:off x="507673" y="3751791"/>
            <a:ext cx="10515600" cy="1325562"/>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3600" b="0" i="0" u="none" strike="noStrike" cap="none" spc="0">
                <a:solidFill>
                  <a:schemeClr val="tx1"/>
                </a:solidFill>
                <a:latin typeface="Calibri"/>
                <a:ea typeface="Calibri"/>
                <a:cs typeface="Calibri"/>
              </a:rPr>
              <a:t>3.2 </a:t>
            </a:r>
            <a:r>
              <a:rPr lang="en-US" sz="3600" b="0" i="0" u="none" strike="noStrike" cap="none" spc="0">
                <a:solidFill>
                  <a:schemeClr val="tx1"/>
                </a:solidFill>
                <a:latin typeface="Calibri"/>
                <a:ea typeface="Calibri"/>
                <a:cs typeface="Calibri"/>
              </a:rPr>
              <a:t>Collab user based</a:t>
            </a:r>
            <a:r>
              <a:rPr lang="en-US" sz="3600" b="0" i="0" u="none" strike="noStrike" cap="none" spc="0">
                <a:solidFill>
                  <a:schemeClr val="tx1"/>
                </a:solidFill>
                <a:latin typeface="Calibri"/>
                <a:ea typeface="Calibri"/>
                <a:cs typeface="Calibri"/>
              </a:rPr>
              <a:t> filtering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0868175" name="Tijdelijke aanduiding voor inhoud 2"/>
          <p:cNvSpPr>
            <a:spLocks noGrp="1"/>
          </p:cNvSpPr>
          <p:nvPr>
            <p:ph idx="1"/>
          </p:nvPr>
        </p:nvSpPr>
        <p:spPr bwMode="auto">
          <a:xfrm flipH="0" flipV="0">
            <a:off x="151537" y="2841624"/>
            <a:ext cx="11888923" cy="1446165"/>
          </a:xfrm>
        </p:spPr>
        <p:txBody>
          <a:bodyPr vertOverflow="overflow" horzOverflow="overflow" vert="horz" wrap="square" lIns="91440" tIns="45720" rIns="91440" bIns="45720" numCol="1" spcCol="0" rtlCol="0" fromWordArt="0" anchor="t" anchorCtr="0" forceAA="0" upright="0" compatLnSpc="0">
            <a:normAutofit fontScale="95000" lnSpcReduction="1000"/>
          </a:bodyPr>
          <a:lstStyle/>
          <a:p>
            <a:pPr marL="0" indent="0">
              <a:buFont typeface="Arial"/>
              <a:buNone/>
              <a:defRPr/>
            </a:pPr>
            <a:r>
              <a:rPr lang="en-US" sz="2600" b="0" i="0" u="none" strike="noStrike" cap="none" spc="0">
                <a:solidFill>
                  <a:schemeClr val="tx1"/>
                </a:solidFill>
                <a:latin typeface="Calibri"/>
                <a:ea typeface="Calibri"/>
                <a:cs typeface="Calibri"/>
              </a:rPr>
              <a:t>					       Doel </a:t>
            </a:r>
            <a:br>
              <a:rPr lang="en-US" sz="2600" b="0" i="0" u="none" strike="noStrike" cap="none" spc="0">
                <a:solidFill>
                  <a:schemeClr val="tx1"/>
                </a:solidFill>
                <a:latin typeface="Calibri"/>
                <a:ea typeface="Calibri"/>
                <a:cs typeface="Calibri"/>
              </a:rPr>
            </a:br>
            <a:br>
              <a:rPr lang="en-US" sz="2600" b="0" i="0" u="none" strike="noStrike" cap="none" spc="0">
                <a:solidFill>
                  <a:schemeClr val="tx1"/>
                </a:solidFill>
                <a:latin typeface="Calibri"/>
                <a:ea typeface="Calibri"/>
                <a:cs typeface="Calibri"/>
              </a:rPr>
            </a:br>
            <a:r>
              <a:rPr lang="en-US" sz="2600" b="0" i="0" u="none" strike="noStrike" cap="none" spc="0">
                <a:solidFill>
                  <a:schemeClr val="tx1"/>
                </a:solidFill>
                <a:latin typeface="Calibri"/>
                <a:ea typeface="Calibri"/>
                <a:cs typeface="Calibri"/>
              </a:rPr>
              <a:t>Geef film aanbevelingen voor gebruikers op basis van voorkeuren van gelijkaardige gebruikers. </a:t>
            </a:r>
            <a:endParaRPr sz="2600" b="0" i="1" u="none" strike="noStrike" cap="none" spc="0">
              <a:solidFill>
                <a:schemeClr val="tx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94356687" name=""/>
          <p:cNvSpPr/>
          <p:nvPr/>
        </p:nvSpPr>
        <p:spPr bwMode="auto">
          <a:xfrm flipH="0" flipV="0">
            <a:off x="1366875" y="1174749"/>
            <a:ext cx="9669674" cy="366119"/>
          </a:xfrm>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endParaRPr/>
          </a:p>
        </p:txBody>
      </p:sp>
      <p:sp>
        <p:nvSpPr>
          <p:cNvPr id="2023249423" name=""/>
          <p:cNvSpPr/>
          <p:nvPr/>
        </p:nvSpPr>
        <p:spPr bwMode="auto">
          <a:xfrm flipH="0" flipV="0">
            <a:off x="1033498" y="777873"/>
            <a:ext cx="9940628" cy="5303879"/>
          </a:xfrm>
          <a:prstGeom prst="rect">
            <a:avLst/>
          </a:prstGeom>
          <a:ln w="6349">
            <a:noFill/>
            <a:prstDash val="solid"/>
          </a:ln>
        </p:spPr>
        <p:txBody>
          <a:bodyPr rot="0" spcFirstLastPara="0" vertOverflow="overflow" horzOverflow="overflow" vert="horz" wrap="square" lIns="91440" tIns="45720" rIns="91440" bIns="45720" numCol="1" spcCol="0" rtlCol="0" fromWordArt="0" anchor="t" anchorCtr="0" forceAA="0" upright="0" compatLnSpc="1">
            <a:prstTxWarp prst="textNoShape"/>
            <a:spAutoFit/>
          </a:bodyPr>
          <a:p>
            <a:pPr>
              <a:defRPr/>
            </a:pPr>
            <a:r>
              <a:rPr lang="en-US" sz="2800" b="0" i="0" u="none" strike="noStrike" cap="none" spc="0">
                <a:solidFill>
                  <a:schemeClr val="tx1"/>
                </a:solidFill>
                <a:latin typeface="Calibri"/>
                <a:ea typeface="Calibri"/>
                <a:cs typeface="Calibri"/>
              </a:rPr>
              <a:t>                      Weighted user-based collaborative filtering</a:t>
            </a:r>
            <a:endParaRPr/>
          </a:p>
          <a:p>
            <a:pPr>
              <a:defRPr/>
            </a:pPr>
            <a:endParaRPr sz="2600" b="0" i="0" u="none">
              <a:solidFill>
                <a:srgbClr val="5F826B"/>
              </a:solidFill>
              <a:latin typeface="Calibri"/>
              <a:ea typeface="Calibri"/>
              <a:cs typeface="Calibri"/>
            </a:endParaRPr>
          </a:p>
          <a:p>
            <a:pPr>
              <a:defRPr/>
            </a:pPr>
            <a:r>
              <a:rPr sz="2400" b="0" i="0" u="none">
                <a:solidFill>
                  <a:schemeClr val="tx1"/>
                </a:solidFill>
                <a:latin typeface="Calibri"/>
                <a:ea typeface="Calibri"/>
                <a:cs typeface="Calibri"/>
              </a:rPr>
              <a:t>"""</a:t>
            </a:r>
            <a:br>
              <a:rPr sz="2400" b="0" i="0" u="none">
                <a:solidFill>
                  <a:schemeClr val="tx1"/>
                </a:solidFill>
                <a:latin typeface="Calibri"/>
                <a:ea typeface="Calibri"/>
                <a:cs typeface="Calibri"/>
              </a:rPr>
            </a:br>
            <a:r>
              <a:rPr sz="2400" b="0" i="0" u="none">
                <a:solidFill>
                  <a:schemeClr val="tx1"/>
                </a:solidFill>
                <a:latin typeface="Calibri"/>
                <a:ea typeface="Calibri"/>
                <a:cs typeface="Calibri"/>
              </a:rPr>
              <a:t>Recommend movies to a user based on weighted ratings from top_k most similar users.</a:t>
            </a:r>
            <a:br>
              <a:rPr sz="2400" b="0" i="0" u="none">
                <a:solidFill>
                  <a:schemeClr val="tx1"/>
                </a:solidFill>
                <a:latin typeface="Calibri"/>
                <a:ea typeface="Calibri"/>
                <a:cs typeface="Calibri"/>
              </a:rPr>
            </a:br>
            <a:br>
              <a:rPr sz="2400" b="0" i="0" u="none">
                <a:solidFill>
                  <a:schemeClr val="tx1"/>
                </a:solidFill>
                <a:latin typeface="Calibri"/>
                <a:ea typeface="Calibri"/>
                <a:cs typeface="Calibri"/>
              </a:rPr>
            </a:br>
            <a:r>
              <a:rPr sz="2400" b="0" i="0" u="none">
                <a:solidFill>
                  <a:schemeClr val="tx1"/>
                </a:solidFill>
                <a:latin typeface="Calibri"/>
                <a:ea typeface="Calibri"/>
                <a:cs typeface="Calibri"/>
              </a:rPr>
              <a:t>Parameters:</a:t>
            </a:r>
            <a:br>
              <a:rPr sz="2400" b="0" i="0" u="none">
                <a:solidFill>
                  <a:schemeClr val="tx1"/>
                </a:solidFill>
                <a:latin typeface="Calibri"/>
                <a:ea typeface="Calibri"/>
                <a:cs typeface="Calibri"/>
              </a:rPr>
            </a:br>
            <a:r>
              <a:rPr sz="2400" b="0" i="0" u="none">
                <a:solidFill>
                  <a:schemeClr val="tx1"/>
                </a:solidFill>
                <a:latin typeface="Calibri"/>
                <a:ea typeface="Calibri"/>
                <a:cs typeface="Calibri"/>
              </a:rPr>
              <a:t>    user_id (int): ID of the user for whom to recommend.</a:t>
            </a:r>
            <a:br>
              <a:rPr sz="2400" b="0" i="0" u="none">
                <a:solidFill>
                  <a:schemeClr val="tx1"/>
                </a:solidFill>
                <a:latin typeface="Calibri"/>
                <a:ea typeface="Calibri"/>
                <a:cs typeface="Calibri"/>
              </a:rPr>
            </a:br>
            <a:r>
              <a:rPr sz="2400" b="0" i="0" u="none">
                <a:solidFill>
                  <a:schemeClr val="tx1"/>
                </a:solidFill>
                <a:latin typeface="Calibri"/>
                <a:ea typeface="Calibri"/>
                <a:cs typeface="Calibri"/>
              </a:rPr>
              <a:t>    top_n (int): Number of movie recommendations to return.</a:t>
            </a:r>
            <a:br>
              <a:rPr sz="2400" b="0" i="0" u="none">
                <a:solidFill>
                  <a:schemeClr val="tx1"/>
                </a:solidFill>
                <a:latin typeface="Calibri"/>
                <a:ea typeface="Calibri"/>
                <a:cs typeface="Calibri"/>
              </a:rPr>
            </a:br>
            <a:r>
              <a:rPr sz="2400" b="0" i="0" u="none">
                <a:solidFill>
                  <a:schemeClr val="tx1"/>
                </a:solidFill>
                <a:latin typeface="Calibri"/>
                <a:ea typeface="Calibri"/>
                <a:cs typeface="Calibri"/>
              </a:rPr>
              <a:t>    top_k (int): Number of similar users to consider.</a:t>
            </a:r>
            <a:br>
              <a:rPr sz="2400" b="0" i="0" u="none">
                <a:solidFill>
                  <a:schemeClr val="tx1"/>
                </a:solidFill>
                <a:latin typeface="Calibri"/>
                <a:ea typeface="Calibri"/>
                <a:cs typeface="Calibri"/>
              </a:rPr>
            </a:br>
            <a:br>
              <a:rPr sz="2400" b="0" i="0" u="none">
                <a:solidFill>
                  <a:schemeClr val="tx1"/>
                </a:solidFill>
                <a:latin typeface="Calibri"/>
                <a:ea typeface="Calibri"/>
                <a:cs typeface="Calibri"/>
              </a:rPr>
            </a:br>
            <a:r>
              <a:rPr sz="2400" b="0" i="0" u="none">
                <a:solidFill>
                  <a:schemeClr val="tx1"/>
                </a:solidFill>
                <a:latin typeface="Calibri"/>
                <a:ea typeface="Calibri"/>
                <a:cs typeface="Calibri"/>
              </a:rPr>
              <a:t>Returns:</a:t>
            </a:r>
            <a:br>
              <a:rPr sz="2400" b="0" i="0" u="none">
                <a:solidFill>
                  <a:schemeClr val="tx1"/>
                </a:solidFill>
                <a:latin typeface="Calibri"/>
                <a:ea typeface="Calibri"/>
                <a:cs typeface="Calibri"/>
              </a:rPr>
            </a:br>
            <a:r>
              <a:rPr sz="2400" b="0" i="0" u="none">
                <a:solidFill>
                  <a:schemeClr val="tx1"/>
                </a:solidFill>
                <a:latin typeface="Calibri"/>
                <a:ea typeface="Calibri"/>
                <a:cs typeface="Calibri"/>
              </a:rPr>
              <a:t>    list: Titles of recommended movies.</a:t>
            </a:r>
            <a:br>
              <a:rPr sz="2400" b="0" i="0" u="none">
                <a:solidFill>
                  <a:schemeClr val="tx1"/>
                </a:solidFill>
                <a:latin typeface="Calibri"/>
                <a:ea typeface="Calibri"/>
                <a:cs typeface="Calibri"/>
              </a:rPr>
            </a:br>
            <a:r>
              <a:rPr sz="2400" b="0" i="0" u="none">
                <a:solidFill>
                  <a:schemeClr val="tx1"/>
                </a:solidFill>
                <a:latin typeface="Calibri"/>
                <a:ea typeface="Calibri"/>
                <a:cs typeface="Calibri"/>
              </a:rPr>
              <a:t>"""</a:t>
            </a:r>
            <a:endParaRPr sz="2500" b="0" i="1" u="none">
              <a:solidFill>
                <a:srgbClr val="5F826B"/>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06881576" name="Tijdelijke aanduiding voor inhoud 2"/>
          <p:cNvSpPr>
            <a:spLocks noGrp="1"/>
          </p:cNvSpPr>
          <p:nvPr>
            <p:ph idx="1"/>
          </p:nvPr>
        </p:nvSpPr>
        <p:spPr bwMode="auto">
          <a:xfrm flipH="0" flipV="0">
            <a:off x="901698" y="289717"/>
            <a:ext cx="10515600" cy="3234531"/>
          </a:xfrm>
          <a:prstGeom prst="rect">
            <a:avLst/>
          </a:prstGeom>
          <a:ln w="6349">
            <a:noFill/>
            <a:prstDash val="solid"/>
          </a:ln>
        </p:spPr>
        <p:txBody>
          <a:bodyPr vertOverflow="overflow" horzOverflow="overflow" vert="horz" wrap="square" lIns="91440" tIns="45720" rIns="91440" bIns="45720" numCol="1" spcCol="0" rtlCol="0" fromWordArt="0" anchor="t" anchorCtr="0" forceAA="0" upright="0" compatLnSpc="0">
            <a:normAutofit/>
          </a:bodyPr>
          <a:lstStyle/>
          <a:p>
            <a:pPr marL="0" indent="0" algn="l">
              <a:buFont typeface="Arial"/>
              <a:buNone/>
              <a:defRPr/>
            </a:pPr>
            <a:r>
              <a:rPr lang="en-US" sz="2100" b="0" i="0" u="none" strike="noStrike" cap="none" spc="0">
                <a:solidFill>
                  <a:srgbClr val="000000"/>
                </a:solidFill>
                <a:latin typeface="Calibri"/>
                <a:ea typeface="Calibri"/>
                <a:cs typeface="Calibri"/>
              </a:rPr>
              <a:t>                  	</a:t>
            </a:r>
            <a:r>
              <a:rPr lang="en-US" sz="2800" b="0" i="0" u="none" strike="noStrike" cap="none" spc="0">
                <a:solidFill>
                  <a:schemeClr val="tx1"/>
                </a:solidFill>
                <a:latin typeface="Calibri"/>
                <a:ea typeface="Calibri"/>
                <a:cs typeface="Calibri"/>
              </a:rPr>
              <a:t>Surprise SVD (Singular Value Decomposition)</a:t>
            </a:r>
            <a:br>
              <a:rPr lang="en-US" sz="2800" b="0" i="0" u="none" strike="noStrike" cap="none" spc="0">
                <a:solidFill>
                  <a:schemeClr val="tx1"/>
                </a:solidFill>
                <a:latin typeface="Calibri"/>
                <a:ea typeface="Calibri"/>
                <a:cs typeface="Calibri"/>
              </a:rPr>
            </a:br>
            <a:endParaRPr lang="en-US" sz="2100" b="0" i="0" u="none" strike="noStrike" cap="none" spc="0">
              <a:solidFill>
                <a:srgbClr val="000000"/>
              </a:solidFill>
              <a:latin typeface="Times New Roman"/>
              <a:cs typeface="Times New Roman"/>
            </a:endParaRPr>
          </a:p>
          <a:p>
            <a:pPr>
              <a:defRPr/>
            </a:pPr>
            <a:r>
              <a:rPr lang="nl-NL" sz="2100" b="0" i="0" u="none" strike="noStrike" cap="none" spc="0">
                <a:solidFill>
                  <a:srgbClr val="000000"/>
                </a:solidFill>
                <a:latin typeface="Calibri"/>
                <a:ea typeface="Calibri"/>
                <a:cs typeface="Calibri"/>
              </a:rPr>
              <a:t>Input:</a:t>
            </a:r>
            <a:r>
              <a:rPr lang="nl-NL" sz="2100" b="0" i="0" u="none" strike="noStrike" cap="none" spc="0">
                <a:solidFill>
                  <a:srgbClr val="000000"/>
                </a:solidFill>
                <a:latin typeface="Calibri"/>
                <a:ea typeface="Calibri"/>
                <a:cs typeface="Calibri"/>
              </a:rPr>
              <a:t> </a:t>
            </a:r>
            <a:r>
              <a:rPr lang="en-US" sz="2100" b="0" i="0" u="none" strike="noStrike" cap="none" spc="0">
                <a:solidFill>
                  <a:srgbClr val="000000"/>
                </a:solidFill>
                <a:latin typeface="Calibri"/>
                <a:ea typeface="Calibri"/>
                <a:cs typeface="Calibri"/>
              </a:rPr>
              <a:t>de df_final_matrix </a:t>
            </a:r>
            <a:r>
              <a:rPr lang="nl-NL" sz="2100" b="0" i="0" u="none" strike="noStrike" cap="none" spc="0">
                <a:solidFill>
                  <a:srgbClr val="000000"/>
                </a:solidFill>
                <a:latin typeface="Calibri"/>
                <a:ea typeface="Calibri"/>
                <a:cs typeface="Calibri"/>
              </a:rPr>
              <a:t>met gebruikers en hun beoordelingen van films</a:t>
            </a:r>
            <a:r>
              <a:rPr lang="en-US" sz="2100" b="0" i="0" u="none" strike="noStrike" cap="none" spc="0">
                <a:solidFill>
                  <a:srgbClr val="000000"/>
                </a:solidFill>
                <a:latin typeface="Calibri"/>
                <a:ea typeface="Calibri"/>
                <a:cs typeface="Calibri"/>
              </a:rPr>
              <a:t>.</a:t>
            </a:r>
            <a:endParaRPr sz="2100" b="0" i="0" u="none" strike="noStrike" cap="none" spc="0">
              <a:solidFill>
                <a:srgbClr val="000000"/>
              </a:solidFill>
              <a:latin typeface="Times New Roman"/>
              <a:cs typeface="Times New Roman"/>
            </a:endParaRPr>
          </a:p>
          <a:p>
            <a:pPr>
              <a:defRPr/>
            </a:pPr>
            <a:r>
              <a:rPr lang="nl-NL" sz="2100" b="0" i="0" u="none" strike="noStrike" cap="none" spc="0">
                <a:solidFill>
                  <a:srgbClr val="000000"/>
                </a:solidFill>
                <a:latin typeface="Calibri"/>
                <a:ea typeface="Calibri"/>
                <a:cs typeface="Calibri"/>
              </a:rPr>
              <a:t>SVD</a:t>
            </a:r>
            <a:r>
              <a:rPr lang="nl-NL" sz="2100" b="0" i="0" u="none" strike="noStrike" cap="none" spc="0">
                <a:solidFill>
                  <a:srgbClr val="000000"/>
                </a:solidFill>
                <a:latin typeface="Calibri"/>
                <a:ea typeface="Calibri"/>
                <a:cs typeface="Calibri"/>
              </a:rPr>
              <a:t> factoriseert deze grote matrix in </a:t>
            </a:r>
            <a:r>
              <a:rPr lang="nl-NL" sz="2100" b="0" i="0" u="none" strike="noStrike" cap="none" spc="0">
                <a:solidFill>
                  <a:srgbClr val="000000"/>
                </a:solidFill>
                <a:latin typeface="Calibri"/>
                <a:ea typeface="Calibri"/>
                <a:cs typeface="Calibri"/>
              </a:rPr>
              <a:t>twee kleinere matrices</a:t>
            </a:r>
            <a:r>
              <a:rPr lang="nl-NL" sz="2100" b="0" i="0" u="none" strike="noStrike" cap="none" spc="0">
                <a:solidFill>
                  <a:srgbClr val="000000"/>
                </a:solidFill>
                <a:latin typeface="Calibri"/>
                <a:ea typeface="Calibri"/>
                <a:cs typeface="Calibri"/>
              </a:rPr>
              <a:t> met minder dimensies:</a:t>
            </a:r>
            <a:endParaRPr sz="2100" b="0" i="0" u="none" strike="noStrike" cap="none" spc="0">
              <a:solidFill>
                <a:schemeClr val="tx1"/>
              </a:solidFill>
              <a:latin typeface="Times New Roman"/>
              <a:cs typeface="Times New Roman"/>
            </a:endParaRPr>
          </a:p>
          <a:p>
            <a:pPr marL="0" indent="0">
              <a:buFont typeface="Arial"/>
              <a:buNone/>
              <a:defRPr/>
            </a:pPr>
            <a:r>
              <a:rPr lang="nl-NL" sz="2100" b="0" i="0" u="none" strike="noStrike" cap="none" spc="0">
                <a:solidFill>
                  <a:schemeClr val="tx1"/>
                </a:solidFill>
                <a:latin typeface="Calibri"/>
                <a:ea typeface="Calibri"/>
                <a:cs typeface="Calibri"/>
              </a:rPr>
              <a:t>	</a:t>
            </a:r>
            <a:r>
              <a:rPr lang="en-US" sz="2100" b="0" i="0" u="none" strike="noStrike" cap="none" spc="0">
                <a:solidFill>
                  <a:schemeClr val="tx1"/>
                </a:solidFill>
                <a:latin typeface="Calibri"/>
                <a:ea typeface="Calibri"/>
                <a:cs typeface="Calibri"/>
              </a:rPr>
              <a:t>*</a:t>
            </a:r>
            <a:r>
              <a:rPr lang="nl-NL" sz="2100" b="0" i="0" u="none" strike="noStrike" cap="none" spc="0">
                <a:solidFill>
                  <a:srgbClr val="000000"/>
                </a:solidFill>
                <a:latin typeface="Calibri"/>
                <a:ea typeface="Calibri"/>
                <a:cs typeface="Calibri"/>
              </a:rPr>
              <a:t>Eén matrix representeert </a:t>
            </a:r>
            <a:r>
              <a:rPr lang="nl-NL" sz="2100" b="0" i="0" u="none" strike="noStrike" cap="none" spc="0">
                <a:solidFill>
                  <a:srgbClr val="000000"/>
                </a:solidFill>
                <a:latin typeface="Calibri"/>
                <a:ea typeface="Calibri"/>
                <a:cs typeface="Calibri"/>
              </a:rPr>
              <a:t>gebruikersvoorkeuren</a:t>
            </a:r>
            <a:r>
              <a:rPr lang="nl-NL" sz="2100" b="0" i="0" u="none" strike="noStrike" cap="none" spc="0">
                <a:solidFill>
                  <a:srgbClr val="000000"/>
                </a:solidFill>
                <a:latin typeface="Calibri"/>
                <a:ea typeface="Calibri"/>
                <a:cs typeface="Calibri"/>
              </a:rPr>
              <a:t>.</a:t>
            </a:r>
            <a:endParaRPr sz="2100" b="0">
              <a:latin typeface="Calibri"/>
              <a:cs typeface="Calibri"/>
            </a:endParaRPr>
          </a:p>
          <a:p>
            <a:pPr marL="0" indent="0">
              <a:buFont typeface="Arial"/>
              <a:buNone/>
              <a:defRPr/>
            </a:pPr>
            <a:r>
              <a:rPr lang="nl-NL" sz="2100" b="0" i="0" u="none" strike="noStrike" cap="none" spc="0">
                <a:solidFill>
                  <a:srgbClr val="000000"/>
                </a:solidFill>
                <a:latin typeface="Calibri"/>
                <a:ea typeface="Calibri"/>
                <a:cs typeface="Calibri"/>
              </a:rPr>
              <a:t>	</a:t>
            </a:r>
            <a:r>
              <a:rPr lang="en-US" sz="2100" b="0" i="0" u="none" strike="noStrike" cap="none" spc="0">
                <a:solidFill>
                  <a:srgbClr val="000000"/>
                </a:solidFill>
                <a:latin typeface="Calibri"/>
                <a:ea typeface="Calibri"/>
                <a:cs typeface="Calibri"/>
              </a:rPr>
              <a:t>*</a:t>
            </a:r>
            <a:r>
              <a:rPr lang="nl-NL" sz="2100" b="0" i="0" u="none" strike="noStrike" cap="none" spc="0">
                <a:solidFill>
                  <a:srgbClr val="000000"/>
                </a:solidFill>
                <a:latin typeface="Calibri"/>
                <a:ea typeface="Calibri"/>
                <a:cs typeface="Calibri"/>
              </a:rPr>
              <a:t>De andere matrix representeert </a:t>
            </a:r>
            <a:r>
              <a:rPr lang="nl-NL" sz="2100" b="0" i="0" u="none" strike="noStrike" cap="none" spc="0">
                <a:solidFill>
                  <a:srgbClr val="000000"/>
                </a:solidFill>
                <a:latin typeface="Calibri"/>
                <a:ea typeface="Calibri"/>
                <a:cs typeface="Calibri"/>
              </a:rPr>
              <a:t>filmeigenschappen</a:t>
            </a:r>
            <a:r>
              <a:rPr lang="nl-NL" sz="2100" b="0" i="0" u="none" strike="noStrike" cap="none" spc="0">
                <a:solidFill>
                  <a:srgbClr val="000000"/>
                </a:solidFill>
                <a:latin typeface="Calibri"/>
                <a:ea typeface="Calibri"/>
                <a:cs typeface="Calibri"/>
              </a:rPr>
              <a:t>.</a:t>
            </a:r>
            <a:endParaRPr lang="nl-NL" sz="2100" b="0" i="0" u="none" strike="noStrike" cap="none" spc="0">
              <a:solidFill>
                <a:schemeClr val="tx1"/>
              </a:solidFill>
              <a:latin typeface="Times New Roman"/>
              <a:cs typeface="Times New Roman"/>
            </a:endParaRPr>
          </a:p>
          <a:p>
            <a:pPr>
              <a:defRPr/>
            </a:pPr>
            <a:r>
              <a:rPr lang="en-US" sz="2100" b="0" i="0" u="none" strike="noStrike" cap="none" spc="0">
                <a:solidFill>
                  <a:srgbClr val="000000"/>
                </a:solidFill>
                <a:latin typeface="Calibri"/>
                <a:ea typeface="Calibri"/>
                <a:cs typeface="Calibri"/>
              </a:rPr>
              <a:t>Surprise SVD leert zo </a:t>
            </a:r>
            <a:r>
              <a:rPr lang="nl-NL" sz="2100" b="0" i="0" u="none" strike="noStrike" cap="none" spc="0">
                <a:solidFill>
                  <a:srgbClr val="000000"/>
                </a:solidFill>
                <a:latin typeface="Calibri"/>
                <a:ea typeface="Calibri"/>
                <a:cs typeface="Calibri"/>
              </a:rPr>
              <a:t>verborgen patronen</a:t>
            </a:r>
            <a:r>
              <a:rPr lang="nl-NL" sz="2100" b="0" i="0" u="none" strike="noStrike" cap="none" spc="0">
                <a:solidFill>
                  <a:srgbClr val="000000"/>
                </a:solidFill>
                <a:latin typeface="Calibri"/>
                <a:ea typeface="Calibri"/>
                <a:cs typeface="Calibri"/>
              </a:rPr>
              <a:t> in gebruikersvoorkeuren</a:t>
            </a:r>
            <a:r>
              <a:rPr lang="en-US" sz="2100" b="0" i="0" u="none" strike="noStrike" cap="none" spc="0">
                <a:solidFill>
                  <a:srgbClr val="000000"/>
                </a:solidFill>
                <a:latin typeface="Calibri"/>
                <a:ea typeface="Calibri"/>
                <a:cs typeface="Calibri"/>
              </a:rPr>
              <a:t> herkennen en een accurater resultaat genereren.</a:t>
            </a:r>
            <a:endParaRPr sz="2100">
              <a:latin typeface="Calibri"/>
              <a:cs typeface="Calibri"/>
            </a:endParaRPr>
          </a:p>
        </p:txBody>
      </p:sp>
      <p:sp>
        <p:nvSpPr>
          <p:cNvPr id="1512467085" name=""/>
          <p:cNvSpPr txBox="1"/>
          <p:nvPr/>
        </p:nvSpPr>
        <p:spPr bwMode="auto">
          <a:xfrm flipH="0" flipV="0">
            <a:off x="489375" y="4048123"/>
            <a:ext cx="11343028" cy="1920599"/>
          </a:xfrm>
          <a:prstGeom prst="rect">
            <a:avLst/>
          </a:prstGeom>
          <a:noFill/>
          <a:ln w="12699">
            <a:solidFill>
              <a:schemeClr val="tx1"/>
            </a:solidFill>
            <a:prstDash val="solid"/>
          </a:ln>
        </p:spPr>
        <p:txBody>
          <a:bodyPr vertOverflow="overflow" horzOverflow="overflow" vert="horz" wrap="square" lIns="91440" tIns="45720" rIns="91440" bIns="45720" numCol="1" spcCol="0" rtlCol="0" fromWordArt="0" anchor="t" anchorCtr="0" forceAA="0" upright="0" compatLnSpc="0">
            <a:spAutoFit/>
          </a:bodyPr>
          <a:p>
            <a:pPr algn="l">
              <a:defRPr/>
            </a:pPr>
            <a:r>
              <a:rPr lang="en-US">
                <a:latin typeface="Arial"/>
                <a:ea typeface="Arial"/>
                <a:cs typeface="Arial"/>
              </a:rPr>
              <a:t>Bjivoorbeeld </a:t>
            </a:r>
            <a:r>
              <a:rPr b="0" i="0" u="none">
                <a:solidFill>
                  <a:srgbClr val="000000"/>
                </a:solidFill>
                <a:latin typeface="Arial"/>
                <a:ea typeface="Arial"/>
                <a:cs typeface="Arial"/>
              </a:rPr>
              <a:t>model = SVD(n_factors=</a:t>
            </a:r>
            <a:r>
              <a:rPr b="0" i="0" u="none">
                <a:solidFill>
                  <a:srgbClr val="000000"/>
                </a:solidFill>
                <a:latin typeface="Arial"/>
                <a:ea typeface="Arial"/>
                <a:cs typeface="Arial"/>
              </a:rPr>
              <a:t>50</a:t>
            </a:r>
            <a:r>
              <a:rPr b="0" i="0" u="none">
                <a:solidFill>
                  <a:srgbClr val="000000"/>
                </a:solidFill>
                <a:latin typeface="Arial"/>
                <a:ea typeface="Arial"/>
                <a:cs typeface="Arial"/>
              </a:rPr>
              <a:t>, n_epochs=</a:t>
            </a:r>
            <a:r>
              <a:rPr b="0" i="0" u="none">
                <a:solidFill>
                  <a:srgbClr val="000000"/>
                </a:solidFill>
                <a:latin typeface="Arial"/>
                <a:ea typeface="Arial"/>
                <a:cs typeface="Arial"/>
              </a:rPr>
              <a:t>20</a:t>
            </a:r>
            <a:r>
              <a:rPr b="0" i="0" u="none">
                <a:solidFill>
                  <a:srgbClr val="000000"/>
                </a:solidFill>
                <a:latin typeface="Arial"/>
                <a:ea typeface="Arial"/>
                <a:cs typeface="Arial"/>
              </a:rPr>
              <a:t>)</a:t>
            </a:r>
            <a:br>
              <a:rPr b="0" i="0" u="none">
                <a:solidFill>
                  <a:srgbClr val="000000"/>
                </a:solidFill>
                <a:latin typeface="Arial"/>
                <a:ea typeface="Arial"/>
                <a:cs typeface="Arial"/>
              </a:rPr>
            </a:br>
            <a:endParaRPr sz="1200">
              <a:latin typeface="Arial"/>
              <a:cs typeface="Arial"/>
            </a:endParaRPr>
          </a:p>
          <a:p>
            <a:pPr algn="l">
              <a:defRPr/>
            </a:pPr>
            <a:r>
              <a:rPr b="0" i="0" u="none">
                <a:solidFill>
                  <a:srgbClr val="000000"/>
                </a:solidFill>
                <a:latin typeface="Arial"/>
                <a:ea typeface="Arial"/>
                <a:cs typeface="Arial"/>
              </a:rPr>
              <a:t>	</a:t>
            </a:r>
            <a:r>
              <a:rPr lang="en-US" b="0" i="0" u="none">
                <a:solidFill>
                  <a:srgbClr val="000000"/>
                </a:solidFill>
                <a:latin typeface="Arial"/>
                <a:ea typeface="Arial"/>
                <a:cs typeface="Arial"/>
              </a:rPr>
              <a:t>=&gt;</a:t>
            </a:r>
            <a:r>
              <a:rPr b="0" i="0" u="none">
                <a:solidFill>
                  <a:srgbClr val="000000"/>
                </a:solidFill>
                <a:latin typeface="Arial"/>
                <a:ea typeface="Arial"/>
                <a:cs typeface="Arial"/>
              </a:rPr>
              <a:t>Deze parameters kan je optimaliseren via </a:t>
            </a:r>
            <a:r>
              <a:rPr b="1" i="0" u="none">
                <a:solidFill>
                  <a:srgbClr val="000000"/>
                </a:solidFill>
                <a:latin typeface="Arial"/>
                <a:ea typeface="Arial"/>
                <a:cs typeface="Arial"/>
              </a:rPr>
              <a:t>Grid Search</a:t>
            </a:r>
            <a:r>
              <a:rPr b="0" i="0" u="none">
                <a:solidFill>
                  <a:srgbClr val="000000"/>
                </a:solidFill>
                <a:latin typeface="Arial"/>
                <a:ea typeface="Arial"/>
                <a:cs typeface="Arial"/>
              </a:rPr>
              <a:t>:</a:t>
            </a:r>
            <a:endParaRPr sz="1200">
              <a:latin typeface="Arial"/>
              <a:cs typeface="Arial"/>
            </a:endParaRPr>
          </a:p>
          <a:p>
            <a:pPr algn="l">
              <a:defRPr/>
            </a:pPr>
            <a:r>
              <a:rPr b="0" i="0" u="none">
                <a:solidFill>
                  <a:srgbClr val="000000"/>
                </a:solidFill>
                <a:latin typeface="Arial"/>
                <a:ea typeface="Arial"/>
                <a:cs typeface="Arial"/>
              </a:rPr>
              <a:t>	</a:t>
            </a:r>
            <a:r>
              <a:rPr lang="en-US" b="0" i="0" u="none">
                <a:solidFill>
                  <a:srgbClr val="000000"/>
                </a:solidFill>
                <a:latin typeface="Arial"/>
                <a:ea typeface="Arial"/>
                <a:cs typeface="Arial"/>
              </a:rPr>
              <a:t>    				</a:t>
            </a:r>
            <a:r>
              <a:rPr b="0" i="0" u="none">
                <a:solidFill>
                  <a:srgbClr val="000000"/>
                </a:solidFill>
                <a:latin typeface="Arial"/>
                <a:ea typeface="Arial"/>
                <a:cs typeface="Arial"/>
              </a:rPr>
              <a:t>n_factors</a:t>
            </a:r>
            <a:r>
              <a:rPr b="0" i="0" u="none">
                <a:solidFill>
                  <a:srgbClr val="000000"/>
                </a:solidFill>
                <a:latin typeface="Arial"/>
                <a:ea typeface="Arial"/>
                <a:cs typeface="Arial"/>
              </a:rPr>
              <a:t>: hoe veel "verborgen </a:t>
            </a:r>
            <a:r>
              <a:rPr lang="en-US" b="0" i="0" u="none">
                <a:solidFill>
                  <a:srgbClr val="000000"/>
                </a:solidFill>
                <a:latin typeface="Arial"/>
                <a:ea typeface="Arial"/>
                <a:cs typeface="Arial"/>
              </a:rPr>
              <a:t>zaken</a:t>
            </a:r>
            <a:r>
              <a:rPr b="0" i="0" u="none">
                <a:solidFill>
                  <a:srgbClr val="000000"/>
                </a:solidFill>
                <a:latin typeface="Arial"/>
                <a:ea typeface="Arial"/>
                <a:cs typeface="Arial"/>
              </a:rPr>
              <a:t>" moet</a:t>
            </a:r>
            <a:r>
              <a:rPr lang="en-US" b="0" i="0" u="none">
                <a:solidFill>
                  <a:srgbClr val="000000"/>
                </a:solidFill>
                <a:latin typeface="Arial"/>
                <a:ea typeface="Arial"/>
                <a:cs typeface="Arial"/>
              </a:rPr>
              <a:t> het model</a:t>
            </a:r>
            <a:r>
              <a:rPr b="0" i="0" u="none">
                <a:solidFill>
                  <a:srgbClr val="000000"/>
                </a:solidFill>
                <a:latin typeface="Arial"/>
                <a:ea typeface="Arial"/>
                <a:cs typeface="Arial"/>
              </a:rPr>
              <a:t> leren</a:t>
            </a:r>
            <a:endParaRPr sz="1200">
              <a:latin typeface="Arial"/>
              <a:cs typeface="Arial"/>
            </a:endParaRPr>
          </a:p>
          <a:p>
            <a:pPr algn="l">
              <a:defRPr/>
            </a:pPr>
            <a:r>
              <a:rPr>
                <a:latin typeface="Arial"/>
                <a:ea typeface="Arial"/>
                <a:cs typeface="Arial"/>
              </a:rPr>
              <a:t>	</a:t>
            </a:r>
            <a:r>
              <a:rPr lang="en-US">
                <a:latin typeface="Arial"/>
                <a:ea typeface="Arial"/>
                <a:cs typeface="Arial"/>
              </a:rPr>
              <a:t>     				</a:t>
            </a:r>
            <a:r>
              <a:rPr b="0" i="0" u="none">
                <a:solidFill>
                  <a:srgbClr val="000000"/>
                </a:solidFill>
                <a:latin typeface="Arial"/>
                <a:ea typeface="Arial"/>
                <a:cs typeface="Arial"/>
              </a:rPr>
              <a:t>reg_all</a:t>
            </a:r>
            <a:r>
              <a:rPr b="0" i="0" u="none">
                <a:solidFill>
                  <a:srgbClr val="000000"/>
                </a:solidFill>
                <a:latin typeface="Arial"/>
                <a:ea typeface="Arial"/>
                <a:cs typeface="Arial"/>
              </a:rPr>
              <a:t>: regularisatie om overfitting te vermijden</a:t>
            </a:r>
            <a:endParaRPr sz="1200">
              <a:latin typeface="Arial"/>
              <a:cs typeface="Arial"/>
            </a:endParaRPr>
          </a:p>
          <a:p>
            <a:pPr algn="l">
              <a:defRPr/>
            </a:pPr>
            <a:r>
              <a:rPr b="0" i="0" u="none">
                <a:solidFill>
                  <a:srgbClr val="000000"/>
                </a:solidFill>
                <a:latin typeface="Arial"/>
                <a:ea typeface="Arial"/>
                <a:cs typeface="Arial"/>
              </a:rPr>
              <a:t>	</a:t>
            </a:r>
            <a:r>
              <a:rPr lang="en-US" b="0" i="0" u="none">
                <a:solidFill>
                  <a:srgbClr val="000000"/>
                </a:solidFill>
                <a:latin typeface="Arial"/>
                <a:ea typeface="Arial"/>
                <a:cs typeface="Arial"/>
              </a:rPr>
              <a:t>     				</a:t>
            </a:r>
            <a:r>
              <a:rPr b="0" i="0" u="none">
                <a:solidFill>
                  <a:srgbClr val="000000"/>
                </a:solidFill>
                <a:latin typeface="Arial"/>
                <a:ea typeface="Arial"/>
                <a:cs typeface="Arial"/>
              </a:rPr>
              <a:t>lr_all</a:t>
            </a:r>
            <a:r>
              <a:rPr b="0" i="0" u="none">
                <a:solidFill>
                  <a:srgbClr val="000000"/>
                </a:solidFill>
                <a:latin typeface="Arial"/>
                <a:ea typeface="Arial"/>
                <a:cs typeface="Arial"/>
              </a:rPr>
              <a:t>: learning rate</a:t>
            </a:r>
            <a:endParaRPr sz="1200">
              <a:latin typeface="Arial"/>
              <a:cs typeface="Arial"/>
            </a:endParaRPr>
          </a:p>
          <a:p>
            <a:pPr algn="l">
              <a:defRPr/>
            </a:pPr>
            <a:r>
              <a:rPr>
                <a:latin typeface="Arial"/>
                <a:ea typeface="Arial"/>
                <a:cs typeface="Arial"/>
              </a:rPr>
              <a:t>	</a:t>
            </a:r>
            <a:r>
              <a:rPr lang="en-US">
                <a:latin typeface="Arial"/>
                <a:ea typeface="Arial"/>
                <a:cs typeface="Arial"/>
              </a:rPr>
              <a:t>     				</a:t>
            </a:r>
            <a:r>
              <a:rPr b="0" i="0" u="none">
                <a:solidFill>
                  <a:srgbClr val="000000"/>
                </a:solidFill>
                <a:latin typeface="Arial"/>
                <a:ea typeface="Arial"/>
                <a:cs typeface="Arial"/>
              </a:rPr>
              <a:t>n_epochs</a:t>
            </a:r>
            <a:r>
              <a:rPr b="0" i="0" u="none">
                <a:solidFill>
                  <a:srgbClr val="000000"/>
                </a:solidFill>
                <a:latin typeface="Arial"/>
                <a:ea typeface="Arial"/>
                <a:cs typeface="Arial"/>
              </a:rPr>
              <a:t>: aantal keer dat het model door de dataset loopt</a:t>
            </a:r>
            <a:endParaRPr sz="1200">
              <a:latin typeface="Arial"/>
              <a:ea typeface="Arial"/>
              <a:cs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699524" name="Titel 1"/>
          <p:cNvSpPr>
            <a:spLocks noGrp="1"/>
          </p:cNvSpPr>
          <p:nvPr>
            <p:ph type="title"/>
          </p:nvPr>
        </p:nvSpPr>
        <p:spPr bwMode="auto"/>
        <p:txBody>
          <a:bodyPr/>
          <a:lstStyle/>
          <a:p>
            <a:pPr>
              <a:defRPr/>
            </a:pPr>
            <a:r>
              <a:rPr lang="nl-BE" sz="5400" b="0" i="0" u="none" strike="noStrike" cap="none" spc="0">
                <a:solidFill>
                  <a:schemeClr val="tx1"/>
                </a:solidFill>
                <a:latin typeface="Calibri"/>
                <a:ea typeface="Calibri"/>
                <a:cs typeface="Calibri"/>
              </a:rPr>
              <a:t>Inhoud</a:t>
            </a:r>
            <a:endParaRPr/>
          </a:p>
        </p:txBody>
      </p:sp>
      <p:sp>
        <p:nvSpPr>
          <p:cNvPr id="2147231632" name="Tijdelijke aanduiding voor inhoud 2"/>
          <p:cNvSpPr>
            <a:spLocks noGrp="1"/>
          </p:cNvSpPr>
          <p:nvPr>
            <p:ph idx="1"/>
          </p:nvPr>
        </p:nvSpPr>
        <p:spPr bwMode="auto">
          <a:xfrm flipH="0" flipV="0">
            <a:off x="838198" y="1416843"/>
            <a:ext cx="11201643" cy="5381624"/>
          </a:xfrm>
        </p:spPr>
        <p:txBody>
          <a:bodyPr vertOverflow="overflow" horzOverflow="overflow" vert="horz" wrap="square" lIns="91440" tIns="45720" rIns="91440" bIns="45720" numCol="1" spcCol="0" rtlCol="0" fromWordArt="0" anchor="t" anchorCtr="0" forceAA="0" upright="0" compatLnSpc="0">
            <a:normAutofit fontScale="90000" lnSpcReduction="2000"/>
          </a:bodyPr>
          <a:lstStyle/>
          <a:p>
            <a:pPr marL="457200" indent="-457200">
              <a:buFont typeface="+mj-lt"/>
              <a:buAutoNum type="arabicPeriod"/>
              <a:defRPr/>
            </a:pPr>
            <a:r>
              <a:rPr lang="nl-BE" sz="2600" b="0" i="0" u="none" strike="noStrike" cap="none" spc="0">
                <a:solidFill>
                  <a:schemeClr val="tx1"/>
                </a:solidFill>
                <a:latin typeface="Calibri"/>
                <a:ea typeface="Calibri"/>
                <a:cs typeface="Calibri"/>
              </a:rPr>
              <a:t>Data </a:t>
            </a:r>
            <a:r>
              <a:rPr lang="en-US" sz="2600" b="0" i="0" u="none" strike="noStrike" cap="none" spc="0">
                <a:solidFill>
                  <a:schemeClr val="tx1"/>
                </a:solidFill>
                <a:latin typeface="Calibri"/>
                <a:ea typeface="Calibri"/>
                <a:cs typeface="Calibri"/>
              </a:rPr>
              <a:t>bronnen</a:t>
            </a:r>
            <a:endParaRPr sz="2600" b="0" i="0" u="none" strike="noStrike" cap="none" spc="0">
              <a:solidFill>
                <a:schemeClr val="tx1"/>
              </a:solidFill>
              <a:latin typeface="Calibri"/>
              <a:cs typeface="Calibri"/>
            </a:endParaRPr>
          </a:p>
          <a:p>
            <a:pPr marL="457200" indent="-457200">
              <a:buFont typeface="+mj-lt"/>
              <a:buAutoNum type="arabicPeriod"/>
              <a:defRPr/>
            </a:pPr>
            <a:r>
              <a:rPr lang="nl-BE" sz="2600" b="0" i="0" u="none" strike="noStrike" cap="none" spc="0">
                <a:solidFill>
                  <a:schemeClr val="tx1"/>
                </a:solidFill>
                <a:latin typeface="Calibri"/>
                <a:ea typeface="Calibri"/>
                <a:cs typeface="Calibri"/>
              </a:rPr>
              <a:t>Data </a:t>
            </a:r>
            <a:r>
              <a:rPr lang="en-US" sz="2600">
                <a:latin typeface="Calibri"/>
                <a:ea typeface="Calibri"/>
                <a:cs typeface="Calibri"/>
              </a:rPr>
              <a:t>Extract Transform Load</a:t>
            </a:r>
            <a:endParaRPr sz="2600" b="0" i="0" u="none" strike="noStrike" cap="none" spc="0">
              <a:solidFill>
                <a:schemeClr val="tx1"/>
              </a:solidFill>
              <a:latin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Imdb_,Tmdb_,Omdb_pipeline</a:t>
            </a:r>
            <a:endParaRPr lang="en-US" sz="1800" b="0" i="0" u="none" strike="noStrike" cap="none" spc="0">
              <a:solidFill>
                <a:schemeClr val="tx1"/>
              </a:solidFill>
              <a:latin typeface="Calibri"/>
              <a:ea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Movielens_pipeline</a:t>
            </a:r>
            <a:endParaRPr sz="1800" b="0" i="0" u="none" strike="noStrike" cap="none" spc="0">
              <a:solidFill>
                <a:schemeClr val="tx1"/>
              </a:solidFill>
              <a:latin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Pipelines_combined</a:t>
            </a:r>
            <a:r>
              <a:rPr lang="en-US" sz="1800" b="0" i="0" u="none" strike="noStrike" cap="none" spc="0">
                <a:solidFill>
                  <a:schemeClr val="tx1"/>
                </a:solidFill>
                <a:latin typeface="Calibri"/>
                <a:ea typeface="Calibri"/>
                <a:cs typeface="Calibri"/>
              </a:rPr>
              <a:t>, </a:t>
            </a:r>
            <a:r>
              <a:rPr lang="en-US" sz="1800" b="0" i="0" u="none" strike="noStrike" cap="none" spc="0">
                <a:solidFill>
                  <a:schemeClr val="tx1"/>
                </a:solidFill>
                <a:latin typeface="Calibri"/>
                <a:ea typeface="Calibri"/>
                <a:cs typeface="Calibri"/>
              </a:rPr>
              <a:t>Preprocessed_dataframe</a:t>
            </a:r>
            <a:r>
              <a:rPr lang="en-US" sz="1800" b="0" i="0" u="none" strike="noStrike" cap="none" spc="0">
                <a:solidFill>
                  <a:schemeClr val="tx1"/>
                </a:solidFill>
                <a:latin typeface="Calibri"/>
                <a:ea typeface="Calibri"/>
                <a:cs typeface="Calibri"/>
              </a:rPr>
              <a:t>s</a:t>
            </a:r>
            <a:endParaRPr lang="en-US" sz="1800" b="0" i="0" u="none" strike="noStrike" cap="none" spc="0">
              <a:solidFill>
                <a:schemeClr val="tx1"/>
              </a:solidFill>
              <a:latin typeface="Calibri"/>
              <a:ea typeface="Calibri"/>
              <a:cs typeface="Calibri"/>
            </a:endParaRPr>
          </a:p>
          <a:p>
            <a:pPr marL="400050" lvl="1" indent="0">
              <a:buFont typeface="+mj-lt"/>
              <a:buNone/>
              <a:defRPr/>
            </a:pPr>
            <a:r>
              <a:rPr lang="en-US" sz="1800" b="0" i="0" u="none" strike="noStrike" cap="none" spc="0">
                <a:solidFill>
                  <a:schemeClr val="tx1"/>
                </a:solidFill>
                <a:latin typeface="Calibri"/>
                <a:ea typeface="Calibri"/>
                <a:cs typeface="Calibri"/>
              </a:rPr>
              <a:t>3.  Overview cleaned data</a:t>
            </a:r>
            <a:endParaRPr sz="2600" b="0" i="0" u="none" strike="noStrike" cap="none" spc="0">
              <a:solidFill>
                <a:schemeClr val="tx1"/>
              </a:solidFill>
              <a:latin typeface="Calibri"/>
              <a:cs typeface="Calibri"/>
            </a:endParaRPr>
          </a:p>
          <a:p>
            <a:pPr marL="457200" lvl="0" indent="-457200">
              <a:buFont typeface="+mj-lt"/>
              <a:buAutoNum type="arabicPeriod"/>
              <a:defRPr/>
            </a:pPr>
            <a:r>
              <a:rPr lang="en-US" sz="2600" b="0" i="0" u="none" strike="noStrike" cap="none" spc="0">
                <a:solidFill>
                  <a:schemeClr val="tx1"/>
                </a:solidFill>
                <a:latin typeface="Calibri"/>
                <a:ea typeface="Calibri"/>
                <a:cs typeface="Calibri"/>
              </a:rPr>
              <a:t>Supervised ML modellen:</a:t>
            </a:r>
            <a:endParaRPr sz="2600" b="0" i="0" u="none" strike="noStrike" cap="none" spc="0">
              <a:solidFill>
                <a:schemeClr val="tx1"/>
              </a:solidFill>
              <a:latin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Content based filtering</a:t>
            </a:r>
            <a:endParaRPr sz="1800" b="0" i="0" u="none" strike="noStrike" cap="none" spc="0">
              <a:solidFill>
                <a:schemeClr val="tx1"/>
              </a:solidFill>
              <a:latin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Collab user based</a:t>
            </a:r>
            <a:endParaRPr sz="1800" b="0" i="0" u="none" strike="noStrike" cap="none" spc="0">
              <a:solidFill>
                <a:schemeClr val="tx1"/>
              </a:solidFill>
              <a:latin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Hybrid model</a:t>
            </a:r>
            <a:endParaRPr sz="1800" b="0" i="0" u="none" strike="noStrike" cap="none" spc="0">
              <a:solidFill>
                <a:schemeClr val="tx1"/>
              </a:solidFill>
              <a:latin typeface="Calibri"/>
              <a:cs typeface="Calibri"/>
            </a:endParaRPr>
          </a:p>
          <a:p>
            <a:pPr marL="661900" lvl="1" indent="-261850">
              <a:buFont typeface="+mj-lt"/>
              <a:buAutoNum type="arabicPeriod"/>
              <a:defRPr/>
            </a:pPr>
            <a:r>
              <a:rPr lang="en-US" sz="1800" b="0" i="0" u="none" strike="noStrike" cap="none" spc="0">
                <a:solidFill>
                  <a:schemeClr val="tx1"/>
                </a:solidFill>
                <a:latin typeface="Calibri"/>
                <a:ea typeface="Calibri"/>
                <a:cs typeface="Calibri"/>
              </a:rPr>
              <a:t>Random Forest</a:t>
            </a:r>
            <a:endParaRPr sz="2600" b="0" i="0" u="none" strike="noStrike" cap="none" spc="0">
              <a:solidFill>
                <a:schemeClr val="tx1"/>
              </a:solidFill>
              <a:latin typeface="Calibri"/>
              <a:cs typeface="Calibri"/>
            </a:endParaRPr>
          </a:p>
          <a:p>
            <a:pPr marL="457200" lvl="0" indent="-457200">
              <a:buFont typeface="+mj-lt"/>
              <a:buAutoNum type="arabicPeriod"/>
              <a:defRPr/>
            </a:pPr>
            <a:r>
              <a:rPr lang="en-US" sz="2600" b="0" i="0" u="none" strike="noStrike" cap="none" spc="0">
                <a:solidFill>
                  <a:schemeClr val="tx1"/>
                </a:solidFill>
                <a:latin typeface="Calibri"/>
                <a:ea typeface="Calibri"/>
                <a:cs typeface="Calibri"/>
              </a:rPr>
              <a:t>Streamlit app – Live Demo</a:t>
            </a:r>
            <a:endParaRPr sz="2600" b="0" i="0" u="none" strike="noStrike" cap="none" spc="0">
              <a:solidFill>
                <a:schemeClr val="tx1"/>
              </a:solidFill>
              <a:latin typeface="Calibri"/>
              <a:cs typeface="Calibri"/>
            </a:endParaRPr>
          </a:p>
          <a:p>
            <a:pPr marL="457200" lvl="0" indent="-457200">
              <a:buFont typeface="+mj-lt"/>
              <a:buAutoNum type="arabicPeriod"/>
              <a:defRPr/>
            </a:pPr>
            <a:r>
              <a:rPr lang="en-US" sz="2600" b="0" i="0" u="none" strike="noStrike" cap="none" spc="0">
                <a:solidFill>
                  <a:schemeClr val="tx1"/>
                </a:solidFill>
                <a:latin typeface="Calibri"/>
                <a:ea typeface="Calibri"/>
                <a:cs typeface="Calibri"/>
              </a:rPr>
              <a:t>Conclusion</a:t>
            </a:r>
            <a:endParaRPr sz="2600" b="0" i="0" u="none" strike="noStrike" cap="none" spc="0">
              <a:solidFill>
                <a:schemeClr val="tx1"/>
              </a:solidFill>
              <a:latin typeface="Calibri"/>
              <a:cs typeface="Calibri"/>
            </a:endParaRPr>
          </a:p>
          <a:p>
            <a:pPr marL="457200" lvl="0" indent="-457200">
              <a:buFont typeface="+mj-lt"/>
              <a:buAutoNum type="arabicPeriod"/>
              <a:defRPr/>
            </a:pPr>
            <a:r>
              <a:rPr lang="en-US" sz="2600" b="0" i="0" u="none" strike="noStrike" cap="none" spc="0">
                <a:solidFill>
                  <a:schemeClr val="tx1"/>
                </a:solidFill>
                <a:latin typeface="Calibri"/>
                <a:ea typeface="Calibri"/>
                <a:cs typeface="Calibri"/>
              </a:rPr>
              <a:t>Q&amp;A</a:t>
            </a:r>
            <a:endParaRPr lang="en-US" sz="2800" b="0" i="0" u="none" strike="noStrike" cap="none" spc="0">
              <a:solidFill>
                <a:schemeClr val="tx1"/>
              </a:solidFill>
              <a:latin typeface="Arial"/>
              <a:ea typeface="Arial"/>
              <a:cs typeface="Arial"/>
            </a:endParaRPr>
          </a:p>
          <a:p>
            <a:pPr marL="457200" indent="-457200">
              <a:buFont typeface="+mj-lt"/>
              <a:buAutoNum type="arabicPeriod"/>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594588052" name=""/>
          <p:cNvPicPr>
            <a:picLocks noChangeAspect="1"/>
          </p:cNvPicPr>
          <p:nvPr/>
        </p:nvPicPr>
        <p:blipFill>
          <a:blip r:embed="rId3"/>
          <a:srcRect l="0" t="0" r="15872" b="0"/>
          <a:stretch/>
        </p:blipFill>
        <p:spPr bwMode="auto">
          <a:xfrm flipH="0" flipV="0">
            <a:off x="333373" y="2256407"/>
            <a:ext cx="7966038" cy="2909583"/>
          </a:xfrm>
          <a:prstGeom prst="rect">
            <a:avLst/>
          </a:prstGeom>
        </p:spPr>
      </p:pic>
      <p:sp>
        <p:nvSpPr>
          <p:cNvPr id="1930704148" name="Tijdelijke aanduiding voor inhoud 2"/>
          <p:cNvSpPr>
            <a:spLocks noGrp="1"/>
          </p:cNvSpPr>
          <p:nvPr>
            <p:ph idx="1"/>
          </p:nvPr>
        </p:nvSpPr>
        <p:spPr bwMode="auto">
          <a:xfrm flipH="0" flipV="0">
            <a:off x="901699" y="492122"/>
            <a:ext cx="10515600" cy="619124"/>
          </a:xfrm>
        </p:spPr>
        <p:txBody>
          <a:bodyPr vertOverflow="overflow" horzOverflow="overflow" vert="horz" wrap="square" lIns="91440" tIns="45720" rIns="91440" bIns="45720" numCol="1" spcCol="0" rtlCol="0" fromWordArt="0" anchor="t" anchorCtr="0" forceAA="0" upright="0" compatLnSpc="0">
            <a:normAutofit/>
          </a:bodyPr>
          <a:lstStyle/>
          <a:p>
            <a:pPr marL="0" indent="0" algn="l">
              <a:buFont typeface="Arial"/>
              <a:buNone/>
              <a:defRPr/>
            </a:pPr>
            <a:r>
              <a:rPr lang="en-US" sz="2100" b="0" i="0" u="none" strike="noStrike" cap="none" spc="0">
                <a:solidFill>
                  <a:srgbClr val="000000"/>
                </a:solidFill>
                <a:latin typeface="Calibri"/>
                <a:ea typeface="Calibri"/>
                <a:cs typeface="Calibri"/>
              </a:rPr>
              <a:t>                  	</a:t>
            </a:r>
            <a:r>
              <a:rPr lang="en-US" sz="2800" b="0" i="0" u="none" strike="noStrike" cap="none" spc="0">
                <a:solidFill>
                  <a:schemeClr val="tx1"/>
                </a:solidFill>
                <a:latin typeface="Calibri"/>
                <a:ea typeface="Calibri"/>
                <a:cs typeface="Calibri"/>
              </a:rPr>
              <a:t>Evaluatie van Collab User Recommendation</a:t>
            </a:r>
            <a:endParaRPr lang="en-US" sz="2100" b="0" i="0" u="none" strike="noStrike" cap="none" spc="0">
              <a:solidFill>
                <a:srgbClr val="000000"/>
              </a:solidFill>
              <a:latin typeface="Times New Roman"/>
              <a:cs typeface="Times New Roman"/>
            </a:endParaRPr>
          </a:p>
        </p:txBody>
      </p:sp>
      <p:sp>
        <p:nvSpPr>
          <p:cNvPr id="1343026769" name=""/>
          <p:cNvSpPr txBox="1"/>
          <p:nvPr/>
        </p:nvSpPr>
        <p:spPr bwMode="auto">
          <a:xfrm flipH="0" flipV="0">
            <a:off x="8566880" y="2256407"/>
            <a:ext cx="3556718" cy="9147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t>RMSE= Root Mean Squared Error is OK, mogelijk 1 foutief voorspelde ster.</a:t>
            </a:r>
            <a:endParaRPr/>
          </a:p>
        </p:txBody>
      </p:sp>
      <p:sp>
        <p:nvSpPr>
          <p:cNvPr id="620760569" name=""/>
          <p:cNvSpPr txBox="1"/>
          <p:nvPr/>
        </p:nvSpPr>
        <p:spPr bwMode="auto">
          <a:xfrm flipH="0" flipV="0">
            <a:off x="8471629" y="3905248"/>
            <a:ext cx="3747219"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t>MAE = Mean Absolute Error, het wijkt gemiddeld &lt; 1 ster af.</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99047170" name="Titel 1"/>
          <p:cNvSpPr>
            <a:spLocks noGrp="1"/>
          </p:cNvSpPr>
          <p:nvPr>
            <p:ph type="title"/>
          </p:nvPr>
        </p:nvSpPr>
        <p:spPr bwMode="auto">
          <a:xfrm flipH="0" flipV="0">
            <a:off x="507673" y="2472021"/>
            <a:ext cx="11225576" cy="1325561"/>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en-US" sz="5400" b="0" i="0" u="none" strike="noStrike" cap="none" spc="0">
                <a:solidFill>
                  <a:schemeClr val="tx1"/>
                </a:solidFill>
                <a:latin typeface="Calibri"/>
                <a:ea typeface="Calibri"/>
                <a:cs typeface="Calibri"/>
              </a:rPr>
              <a:t>3. Supervised ML modellen</a:t>
            </a:r>
            <a:endParaRPr/>
          </a:p>
        </p:txBody>
      </p:sp>
      <p:sp>
        <p:nvSpPr>
          <p:cNvPr id="1804373674" name="Titel 1"/>
          <p:cNvSpPr>
            <a:spLocks noGrp="1"/>
          </p:cNvSpPr>
          <p:nvPr/>
        </p:nvSpPr>
        <p:spPr bwMode="auto">
          <a:xfrm>
            <a:off x="507673" y="3751791"/>
            <a:ext cx="10515600" cy="1325562"/>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3600" b="0" i="0" u="none" strike="noStrike" cap="none" spc="0">
                <a:solidFill>
                  <a:schemeClr val="tx1"/>
                </a:solidFill>
                <a:latin typeface="Calibri"/>
                <a:ea typeface="Calibri"/>
                <a:cs typeface="Calibri"/>
              </a:rPr>
              <a:t>3.3 Hybrid model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tx1">
            <a:alpha val="82000"/>
          </a:schemeClr>
        </a:solidFill>
      </p:bgPr>
    </p:bg>
    <p:spTree>
      <p:nvGrpSpPr>
        <p:cNvPr id="1" name=""/>
        <p:cNvGrpSpPr/>
        <p:nvPr/>
      </p:nvGrpSpPr>
      <p:grpSpPr bwMode="auto">
        <a:xfrm>
          <a:off x="0" y="0"/>
          <a:ext cx="0" cy="0"/>
          <a:chOff x="0" y="0"/>
          <a:chExt cx="0" cy="0"/>
        </a:xfrm>
      </p:grpSpPr>
      <p:pic>
        <p:nvPicPr>
          <p:cNvPr id="1345120063" name=""/>
          <p:cNvPicPr>
            <a:picLocks noChangeAspect="1"/>
          </p:cNvPicPr>
          <p:nvPr/>
        </p:nvPicPr>
        <p:blipFill>
          <a:blip r:embed="rId3"/>
          <a:stretch/>
        </p:blipFill>
        <p:spPr bwMode="auto">
          <a:xfrm flipH="0" flipV="0">
            <a:off x="0" y="-12243"/>
            <a:ext cx="8338037" cy="6884897"/>
          </a:xfrm>
          <a:prstGeom prst="rect">
            <a:avLst/>
          </a:prstGeom>
        </p:spPr>
      </p:pic>
      <p:sp>
        <p:nvSpPr>
          <p:cNvPr id="972665520" name=""/>
          <p:cNvSpPr/>
          <p:nvPr/>
        </p:nvSpPr>
        <p:spPr bwMode="auto">
          <a:xfrm flipH="0" flipV="0">
            <a:off x="5070230" y="1230922"/>
            <a:ext cx="849922" cy="337038"/>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799099248" name=""/>
          <p:cNvSpPr/>
          <p:nvPr/>
        </p:nvSpPr>
        <p:spPr bwMode="auto">
          <a:xfrm flipH="0" flipV="0">
            <a:off x="5920153" y="2151951"/>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553229646" name=""/>
          <p:cNvSpPr/>
          <p:nvPr/>
        </p:nvSpPr>
        <p:spPr bwMode="auto">
          <a:xfrm flipH="0" flipV="0">
            <a:off x="4445975" y="2951284"/>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821669531" name=""/>
          <p:cNvSpPr/>
          <p:nvPr/>
        </p:nvSpPr>
        <p:spPr bwMode="auto">
          <a:xfrm flipH="0" flipV="0">
            <a:off x="6072552" y="3801207"/>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46108384" name=""/>
          <p:cNvSpPr/>
          <p:nvPr/>
        </p:nvSpPr>
        <p:spPr bwMode="auto">
          <a:xfrm flipH="0" flipV="0">
            <a:off x="5495192" y="4621822"/>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31329628" name=""/>
          <p:cNvSpPr/>
          <p:nvPr/>
        </p:nvSpPr>
        <p:spPr bwMode="auto">
          <a:xfrm flipH="0" flipV="0">
            <a:off x="8197360" y="5471745"/>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1637851419" name=""/>
          <p:cNvSpPr/>
          <p:nvPr/>
        </p:nvSpPr>
        <p:spPr bwMode="auto">
          <a:xfrm flipH="0" flipV="0">
            <a:off x="7850916" y="6321668"/>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773127259" name=""/>
          <p:cNvSpPr/>
          <p:nvPr/>
        </p:nvSpPr>
        <p:spPr bwMode="auto">
          <a:xfrm flipH="0" flipV="0">
            <a:off x="3859822" y="489438"/>
            <a:ext cx="849922" cy="337037"/>
          </a:xfrm>
          <a:prstGeom prst="right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sp>
      <p:sp>
        <p:nvSpPr>
          <p:cNvPr id="651363003" name=""/>
          <p:cNvSpPr txBox="1"/>
          <p:nvPr/>
        </p:nvSpPr>
        <p:spPr bwMode="auto">
          <a:xfrm flipH="0" flipV="0">
            <a:off x="6850720" y="2151951"/>
            <a:ext cx="5327345"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solidFill>
                  <a:schemeClr val="accent2">
                    <a:lumMod val="75000"/>
                  </a:schemeClr>
                </a:solidFill>
              </a:rPr>
              <a:t>content based filtering</a:t>
            </a:r>
            <a:r>
              <a:rPr lang="en-US">
                <a:solidFill>
                  <a:schemeClr val="accent2">
                    <a:lumMod val="75000"/>
                  </a:schemeClr>
                </a:solidFill>
              </a:rPr>
              <a:t>, omzetten naar dtype string</a:t>
            </a:r>
            <a:endParaRPr/>
          </a:p>
        </p:txBody>
      </p:sp>
      <p:sp>
        <p:nvSpPr>
          <p:cNvPr id="1591859082" name=""/>
          <p:cNvSpPr txBox="1"/>
          <p:nvPr/>
        </p:nvSpPr>
        <p:spPr bwMode="auto">
          <a:xfrm flipH="0" flipV="0">
            <a:off x="5559669" y="2922202"/>
            <a:ext cx="616412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solidFill>
                  <a:schemeClr val="accent2">
                    <a:lumMod val="75000"/>
                  </a:schemeClr>
                </a:solidFill>
              </a:rPr>
              <a:t>content based filtering</a:t>
            </a:r>
            <a:r>
              <a:rPr lang="en-US">
                <a:solidFill>
                  <a:schemeClr val="accent2">
                    <a:lumMod val="75000"/>
                  </a:schemeClr>
                </a:solidFill>
              </a:rPr>
              <a:t>, berekent achteraf cosine similarity</a:t>
            </a:r>
            <a:endParaRPr/>
          </a:p>
        </p:txBody>
      </p:sp>
      <p:sp>
        <p:nvSpPr>
          <p:cNvPr id="1064954532" name=""/>
          <p:cNvSpPr txBox="1"/>
          <p:nvPr/>
        </p:nvSpPr>
        <p:spPr bwMode="auto">
          <a:xfrm flipH="0" flipV="0">
            <a:off x="7112975" y="3772125"/>
            <a:ext cx="408914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solidFill>
                  <a:schemeClr val="accent2">
                    <a:lumMod val="75000"/>
                  </a:schemeClr>
                </a:solidFill>
              </a:rPr>
              <a:t>user based filtering</a:t>
            </a:r>
            <a:r>
              <a:rPr lang="en-US">
                <a:solidFill>
                  <a:schemeClr val="accent2">
                    <a:lumMod val="75000"/>
                  </a:schemeClr>
                </a:solidFill>
              </a:rPr>
              <a:t>, train SVD model </a:t>
            </a:r>
            <a:endParaRPr/>
          </a:p>
        </p:txBody>
      </p:sp>
      <p:sp>
        <p:nvSpPr>
          <p:cNvPr id="28233546" name=""/>
          <p:cNvSpPr txBox="1"/>
          <p:nvPr/>
        </p:nvSpPr>
        <p:spPr bwMode="auto">
          <a:xfrm flipH="0" flipV="0">
            <a:off x="6430106" y="4621822"/>
            <a:ext cx="411362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solidFill>
                  <a:schemeClr val="accent2">
                    <a:lumMod val="75000"/>
                  </a:schemeClr>
                </a:solidFill>
              </a:rPr>
              <a:t>popularity score bepalen</a:t>
            </a:r>
            <a:r>
              <a:rPr lang="en-US">
                <a:solidFill>
                  <a:schemeClr val="accent2">
                    <a:lumMod val="75000"/>
                  </a:schemeClr>
                </a:solidFill>
              </a:rPr>
              <a:t> </a:t>
            </a:r>
            <a:endParaRPr/>
          </a:p>
        </p:txBody>
      </p:sp>
      <p:sp>
        <p:nvSpPr>
          <p:cNvPr id="573415902" name=""/>
          <p:cNvSpPr txBox="1"/>
          <p:nvPr/>
        </p:nvSpPr>
        <p:spPr bwMode="auto">
          <a:xfrm flipH="0" flipV="0">
            <a:off x="9157547" y="5471745"/>
            <a:ext cx="355425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solidFill>
                  <a:schemeClr val="accent2">
                    <a:lumMod val="75000"/>
                  </a:schemeClr>
                </a:solidFill>
              </a:rPr>
              <a:t>content based</a:t>
            </a:r>
            <a:endParaRPr/>
          </a:p>
        </p:txBody>
      </p:sp>
      <p:sp>
        <p:nvSpPr>
          <p:cNvPr id="240277116" name=""/>
          <p:cNvSpPr txBox="1"/>
          <p:nvPr/>
        </p:nvSpPr>
        <p:spPr bwMode="auto">
          <a:xfrm flipH="0" flipV="0">
            <a:off x="8756704" y="6292586"/>
            <a:ext cx="355821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a:solidFill>
                  <a:schemeClr val="accent2">
                    <a:lumMod val="75000"/>
                  </a:schemeClr>
                </a:solidFill>
              </a:rPr>
              <a:t>user based</a:t>
            </a:r>
            <a:endParaRPr/>
          </a:p>
        </p:txBody>
      </p:sp>
      <p:sp>
        <p:nvSpPr>
          <p:cNvPr id="1151949153" name=""/>
          <p:cNvSpPr/>
          <p:nvPr/>
        </p:nvSpPr>
        <p:spPr bwMode="auto">
          <a:xfrm flipH="0" flipV="0">
            <a:off x="130418" y="4381499"/>
            <a:ext cx="11884268" cy="2417884"/>
          </a:xfrm>
          <a:prstGeom prst="bracePair">
            <a:avLst>
              <a:gd name="adj" fmla="val 8333"/>
            </a:avLst>
          </a:prstGeom>
          <a:ln w="28575" cap="flat" cmpd="sng" algn="ctr">
            <a:solidFill>
              <a:schemeClr val="accent2">
                <a:lumMod val="74901"/>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txBody>
          <a:bodyPr/>
          <a:p>
            <a:pPr>
              <a:defRPr/>
            </a:pPr>
            <a:endParaRPr>
              <a:solidFill>
                <a:schemeClr val="accent2">
                  <a:lumMod val="75000"/>
                </a:schemeClr>
              </a:solidFill>
            </a:endParaRPr>
          </a:p>
        </p:txBody>
      </p:sp>
      <p:sp>
        <p:nvSpPr>
          <p:cNvPr id="1390697724" name=""/>
          <p:cNvSpPr txBox="1"/>
          <p:nvPr/>
        </p:nvSpPr>
        <p:spPr bwMode="auto">
          <a:xfrm flipH="0" flipV="0">
            <a:off x="6167850" y="1216382"/>
            <a:ext cx="534570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l">
              <a:lnSpc>
                <a:spcPct val="100000"/>
              </a:lnSpc>
              <a:spcBef>
                <a:spcPts val="0"/>
              </a:spcBef>
              <a:spcAft>
                <a:spcPts val="0"/>
              </a:spcAft>
              <a:defRPr/>
            </a:pPr>
            <a:r>
              <a:rPr lang="en-US">
                <a:solidFill>
                  <a:schemeClr val="accent2">
                    <a:lumMod val="75000"/>
                  </a:schemeClr>
                </a:solidFill>
              </a:rPr>
              <a:t>ID’s omzetten naar tekst</a:t>
            </a:r>
            <a:endParaRPr/>
          </a:p>
        </p:txBody>
      </p:sp>
      <p:sp>
        <p:nvSpPr>
          <p:cNvPr id="912024653" name=""/>
          <p:cNvSpPr txBox="1"/>
          <p:nvPr/>
        </p:nvSpPr>
        <p:spPr bwMode="auto">
          <a:xfrm flipH="0" flipV="0">
            <a:off x="4870937" y="460356"/>
            <a:ext cx="5346062"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0" marR="0" indent="0" algn="l">
              <a:lnSpc>
                <a:spcPct val="100000"/>
              </a:lnSpc>
              <a:spcBef>
                <a:spcPts val="0"/>
              </a:spcBef>
              <a:spcAft>
                <a:spcPts val="0"/>
              </a:spcAft>
              <a:defRPr/>
            </a:pPr>
            <a:r>
              <a:rPr lang="en-US">
                <a:solidFill>
                  <a:schemeClr val="accent2">
                    <a:lumMod val="75000"/>
                  </a:schemeClr>
                </a:solidFill>
              </a:rPr>
              <a:t>algemene constructor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71144816" name=""/>
          <p:cNvSpPr txBox="1"/>
          <p:nvPr/>
        </p:nvSpPr>
        <p:spPr bwMode="auto">
          <a:xfrm flipH="0" flipV="0">
            <a:off x="838197" y="1623164"/>
            <a:ext cx="10855677" cy="2774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200" b="0" i="0" u="none" strike="noStrike" cap="none" spc="0">
                <a:solidFill>
                  <a:schemeClr val="tx1"/>
                </a:solidFill>
                <a:latin typeface="Calibri"/>
                <a:ea typeface="Calibri"/>
                <a:cs typeface="Calibri"/>
              </a:rPr>
              <a:t>Hoe een hybrid recommender model</a:t>
            </a:r>
            <a:r>
              <a:rPr lang="en-US" sz="2200" b="0" i="0" u="none" strike="noStrike" cap="none" spc="0">
                <a:solidFill>
                  <a:schemeClr val="tx1"/>
                </a:solidFill>
                <a:latin typeface="Calibri"/>
                <a:ea typeface="Calibri"/>
                <a:cs typeface="Calibri"/>
              </a:rPr>
              <a:t> maken?</a:t>
            </a:r>
            <a:endParaRPr sz="2200" b="0" i="0" u="none" strike="noStrike" cap="none" spc="0">
              <a:solidFill>
                <a:schemeClr val="tx1"/>
              </a:solidFill>
              <a:latin typeface="Calibri"/>
              <a:ea typeface="Calibri"/>
              <a:cs typeface="Calibri"/>
            </a:endParaRPr>
          </a:p>
          <a:p>
            <a:pPr marL="457200" marR="0" lvl="1" indent="0" algn="l">
              <a:lnSpc>
                <a:spcPct val="100000"/>
              </a:lnSpc>
              <a:spcBef>
                <a:spcPts val="0"/>
              </a:spcBef>
              <a:spcAft>
                <a:spcPts val="0"/>
              </a:spcAft>
              <a:defRPr/>
            </a:pPr>
            <a:r>
              <a:rPr lang="en-US" sz="2200" b="0" i="0" u="none" strike="noStrike" cap="none" spc="0">
                <a:solidFill>
                  <a:schemeClr val="tx1"/>
                </a:solidFill>
                <a:latin typeface="Calibri"/>
                <a:ea typeface="Calibri"/>
                <a:cs typeface="Calibri"/>
              </a:rPr>
              <a:t>*Start met inladen van dataframes</a:t>
            </a:r>
            <a:br>
              <a:rPr lang="en-US" sz="2200" b="0" i="0" u="none" strike="noStrike" cap="none" spc="0">
                <a:solidFill>
                  <a:schemeClr val="tx1"/>
                </a:solidFill>
                <a:latin typeface="Calibri"/>
                <a:ea typeface="Calibri"/>
                <a:cs typeface="Calibri"/>
              </a:rPr>
            </a:br>
            <a:r>
              <a:rPr lang="en-US" sz="2200" b="0" i="0" u="none" strike="noStrike" cap="none" spc="0">
                <a:solidFill>
                  <a:schemeClr val="tx1"/>
                </a:solidFill>
                <a:latin typeface="Calibri"/>
                <a:ea typeface="Calibri"/>
                <a:cs typeface="Calibri"/>
              </a:rPr>
              <a:t>	-df_final =&gt; focus op de films (5002 rijen aan films)</a:t>
            </a:r>
            <a:br>
              <a:rPr lang="en-US" sz="2200" b="0" i="0" u="none" strike="noStrike" cap="none" spc="0">
                <a:solidFill>
                  <a:schemeClr val="tx1"/>
                </a:solidFill>
                <a:latin typeface="Calibri"/>
                <a:ea typeface="Calibri"/>
                <a:cs typeface="Calibri"/>
              </a:rPr>
            </a:br>
            <a:r>
              <a:rPr lang="en-US" sz="2200" b="0" i="0" u="none" strike="noStrike" cap="none" spc="0">
                <a:solidFill>
                  <a:schemeClr val="tx1"/>
                </a:solidFill>
                <a:latin typeface="Calibri"/>
                <a:ea typeface="Calibri"/>
                <a:cs typeface="Calibri"/>
              </a:rPr>
              <a:t>	-df_final_matrix =&gt; focus op ratings (&gt; 31000 rijen aan userIDs)</a:t>
            </a:r>
            <a:r>
              <a:rPr lang="en-US" sz="2200" b="0" i="0" u="none" strike="noStrike" cap="none" spc="0">
                <a:solidFill>
                  <a:schemeClr val="tx1"/>
                </a:solidFill>
                <a:latin typeface="Calibri"/>
                <a:ea typeface="Calibri"/>
                <a:cs typeface="Calibri"/>
              </a:rPr>
              <a:t>=&gt; aantal users wordt wegens runtime ingeperkt. </a:t>
            </a:r>
            <a:endParaRPr sz="2200" b="0" i="0" u="none" strike="noStrike" cap="none" spc="0">
              <a:solidFill>
                <a:schemeClr val="tx1"/>
              </a:solidFill>
              <a:latin typeface="Calibri"/>
              <a:cs typeface="Calibri"/>
            </a:endParaRPr>
          </a:p>
          <a:p>
            <a:pPr marL="457200" marR="0" lvl="1" indent="0" algn="l">
              <a:lnSpc>
                <a:spcPct val="100000"/>
              </a:lnSpc>
              <a:spcBef>
                <a:spcPts val="0"/>
              </a:spcBef>
              <a:spcAft>
                <a:spcPts val="0"/>
              </a:spcAft>
              <a:defRPr/>
            </a:pPr>
            <a:endParaRPr sz="2200" b="0" i="0" u="none" strike="noStrike" cap="none" spc="0">
              <a:solidFill>
                <a:schemeClr val="tx1"/>
              </a:solidFill>
              <a:latin typeface="Calibri"/>
              <a:cs typeface="Calibri"/>
            </a:endParaRPr>
          </a:p>
          <a:p>
            <a:pPr marL="457200" marR="0" indent="0" algn="l">
              <a:lnSpc>
                <a:spcPct val="100000"/>
              </a:lnSpc>
              <a:spcBef>
                <a:spcPts val="0"/>
              </a:spcBef>
              <a:spcAft>
                <a:spcPts val="0"/>
              </a:spcAft>
              <a:defRPr/>
            </a:pPr>
            <a:r>
              <a:rPr lang="en-US" sz="2200" b="0" i="0" u="none" strike="noStrike" cap="none" spc="0">
                <a:solidFill>
                  <a:schemeClr val="tx1"/>
                </a:solidFill>
                <a:latin typeface="Calibri"/>
                <a:ea typeface="Calibri"/>
                <a:cs typeface="Calibri"/>
              </a:rPr>
              <a:t> *Creer een overkoepelende klasse met daarin relevante functie om het overzichtelijk te maken</a:t>
            </a:r>
            <a:endParaRPr lang="en-US" sz="2200" b="0" i="1" u="none" strike="noStrike" cap="none" spc="0">
              <a:solidFill>
                <a:schemeClr val="tx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063091109" name=""/>
          <p:cNvPicPr>
            <a:picLocks noChangeAspect="1"/>
          </p:cNvPicPr>
          <p:nvPr/>
        </p:nvPicPr>
        <p:blipFill>
          <a:blip r:embed="rId3"/>
          <a:stretch/>
        </p:blipFill>
        <p:spPr bwMode="auto">
          <a:xfrm flipH="0" flipV="0">
            <a:off x="571500" y="1707355"/>
            <a:ext cx="10909139" cy="1238249"/>
          </a:xfrm>
          <a:prstGeom prst="rect">
            <a:avLst/>
          </a:prstGeom>
        </p:spPr>
      </p:pic>
      <p:pic>
        <p:nvPicPr>
          <p:cNvPr id="79908120" name=""/>
          <p:cNvPicPr>
            <a:picLocks noChangeAspect="1"/>
          </p:cNvPicPr>
          <p:nvPr/>
        </p:nvPicPr>
        <p:blipFill>
          <a:blip r:embed="rId4"/>
          <a:stretch/>
        </p:blipFill>
        <p:spPr bwMode="auto">
          <a:xfrm flipH="0" flipV="0">
            <a:off x="3848098" y="5304935"/>
            <a:ext cx="7746749" cy="629594"/>
          </a:xfrm>
          <a:prstGeom prst="rect">
            <a:avLst/>
          </a:prstGeom>
        </p:spPr>
      </p:pic>
      <p:sp>
        <p:nvSpPr>
          <p:cNvPr id="706633868" name=""/>
          <p:cNvSpPr txBox="1"/>
          <p:nvPr/>
        </p:nvSpPr>
        <p:spPr bwMode="auto">
          <a:xfrm flipH="0" flipV="0">
            <a:off x="571500" y="4366362"/>
            <a:ext cx="8368129"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lang="en-US" sz="2200" b="0" i="0" u="none" strike="noStrike" cap="none" spc="0">
                <a:solidFill>
                  <a:schemeClr val="tx1"/>
                </a:solidFill>
                <a:latin typeface="Calibri"/>
                <a:ea typeface="Calibri"/>
                <a:cs typeface="Calibri"/>
              </a:rPr>
              <a:t>Instantie aanmaken en de modellen via Notebook of streamlit draaien </a:t>
            </a:r>
            <a:endParaRPr lang="en-US" sz="2200" b="0" i="1" u="none" strike="noStrike" cap="none" spc="0">
              <a:solidFill>
                <a:schemeClr val="tx1"/>
              </a:solidFill>
              <a:latin typeface="Calibri"/>
              <a:ea typeface="Calibri"/>
              <a:cs typeface="Calibri"/>
            </a:endParaRPr>
          </a:p>
        </p:txBody>
      </p:sp>
      <p:cxnSp>
        <p:nvCxnSpPr>
          <p:cNvPr id="368716998" name=""/>
          <p:cNvCxnSpPr>
            <a:endCxn id="79908120" idx="1"/>
          </p:cNvCxnSpPr>
          <p:nvPr/>
        </p:nvCxnSpPr>
        <p:spPr bwMode="auto">
          <a:xfrm rot="0" flipH="0" flipV="0">
            <a:off x="2108624" y="4774406"/>
            <a:ext cx="1739473" cy="845326"/>
          </a:xfrm>
          <a:prstGeom prst="curvedConnector3">
            <a:avLst>
              <a:gd name="adj1" fmla="val 50000"/>
            </a:avLst>
          </a:prstGeom>
          <a:ln w="19049" cap="flat" cmpd="sng" algn="ctr">
            <a:solidFill>
              <a:schemeClr val="accent2">
                <a:lumMod val="74901"/>
              </a:schemeClr>
            </a:solidFill>
            <a:prstDash val="solid"/>
            <a:miter lim="800000"/>
            <a:tailEnd type="arrow" len="med"/>
          </a:ln>
        </p:spPr>
        <p:style>
          <a:lnRef idx="1">
            <a:schemeClr val="accent1">
              <a:shade val="50000"/>
            </a:schemeClr>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65273138" name="Titel 1"/>
          <p:cNvSpPr>
            <a:spLocks noGrp="1"/>
          </p:cNvSpPr>
          <p:nvPr>
            <p:ph type="title"/>
          </p:nvPr>
        </p:nvSpPr>
        <p:spPr bwMode="auto">
          <a:xfrm flipH="0" flipV="0">
            <a:off x="507673" y="2472021"/>
            <a:ext cx="11225576" cy="1325561"/>
          </a:xfrm>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defRPr/>
            </a:pPr>
            <a:r>
              <a:rPr lang="en-US" sz="5400" b="0" i="0" u="none" strike="noStrike" cap="none" spc="0">
                <a:solidFill>
                  <a:schemeClr val="tx1"/>
                </a:solidFill>
                <a:latin typeface="Calibri"/>
                <a:ea typeface="Calibri"/>
                <a:cs typeface="Calibri"/>
              </a:rPr>
              <a:t>3. Supervised ML modellen</a:t>
            </a:r>
            <a:endParaRPr/>
          </a:p>
        </p:txBody>
      </p:sp>
      <p:sp>
        <p:nvSpPr>
          <p:cNvPr id="1202138761" name="Titel 1"/>
          <p:cNvSpPr>
            <a:spLocks noGrp="1"/>
          </p:cNvSpPr>
          <p:nvPr/>
        </p:nvSpPr>
        <p:spPr bwMode="auto">
          <a:xfrm>
            <a:off x="507673" y="3751791"/>
            <a:ext cx="10515600" cy="1325562"/>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3600" b="0" i="0" u="none" strike="noStrike" cap="none" spc="0">
                <a:solidFill>
                  <a:schemeClr val="tx1"/>
                </a:solidFill>
                <a:latin typeface="Calibri"/>
                <a:ea typeface="Calibri"/>
                <a:cs typeface="Calibri"/>
              </a:rPr>
              <a:t>3.4 Random Forest Classifier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89970413" name=""/>
          <p:cNvSpPr txBox="1"/>
          <p:nvPr/>
        </p:nvSpPr>
        <p:spPr bwMode="auto">
          <a:xfrm flipH="0" flipV="0">
            <a:off x="990597" y="977369"/>
            <a:ext cx="9058192" cy="7623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marL="457200" marR="0" lvl="1" indent="0" algn="l">
              <a:lnSpc>
                <a:spcPct val="100000"/>
              </a:lnSpc>
              <a:spcBef>
                <a:spcPts val="0"/>
              </a:spcBef>
              <a:spcAft>
                <a:spcPts val="0"/>
              </a:spcAft>
              <a:defRPr/>
            </a:pPr>
            <a:r>
              <a:rPr lang="en-US" sz="2200" b="0" i="0" u="none" strike="noStrike" cap="none" spc="0">
                <a:solidFill>
                  <a:schemeClr val="tx1"/>
                </a:solidFill>
                <a:latin typeface="Calibri"/>
                <a:ea typeface="Calibri"/>
                <a:cs typeface="Calibri"/>
              </a:rPr>
              <a:t>Start met inladen van dataframe</a:t>
            </a:r>
            <a:br>
              <a:rPr lang="en-US" sz="2200" b="0" i="0" u="none" strike="noStrike" cap="none" spc="0">
                <a:solidFill>
                  <a:schemeClr val="tx1"/>
                </a:solidFill>
                <a:latin typeface="Calibri"/>
                <a:ea typeface="Calibri"/>
                <a:cs typeface="Calibri"/>
              </a:rPr>
            </a:br>
            <a:r>
              <a:rPr lang="en-US" sz="2200" b="0" i="0" u="none" strike="noStrike" cap="none" spc="0">
                <a:solidFill>
                  <a:schemeClr val="tx1"/>
                </a:solidFill>
                <a:latin typeface="Calibri"/>
                <a:ea typeface="Calibri"/>
                <a:cs typeface="Calibri"/>
              </a:rPr>
              <a:t>	-df_movies_combined_rf (5002,36075) </a:t>
            </a:r>
            <a:endParaRPr lang="en-US" sz="2200" b="0" i="1" u="none" strike="noStrike" cap="none" spc="0">
              <a:solidFill>
                <a:schemeClr val="tx1"/>
              </a:solidFill>
              <a:latin typeface="Calibri"/>
              <a:cs typeface="Calibri"/>
            </a:endParaRPr>
          </a:p>
        </p:txBody>
      </p:sp>
      <p:pic>
        <p:nvPicPr>
          <p:cNvPr id="638921894" name=""/>
          <p:cNvPicPr>
            <a:picLocks noChangeAspect="1"/>
          </p:cNvPicPr>
          <p:nvPr/>
        </p:nvPicPr>
        <p:blipFill>
          <a:blip r:embed="rId3"/>
          <a:stretch/>
        </p:blipFill>
        <p:spPr bwMode="auto">
          <a:xfrm flipH="0" flipV="0">
            <a:off x="990598" y="2157941"/>
            <a:ext cx="8980913" cy="254211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912492963" name=""/>
          <p:cNvPicPr>
            <a:picLocks noChangeAspect="1"/>
          </p:cNvPicPr>
          <p:nvPr/>
        </p:nvPicPr>
        <p:blipFill>
          <a:blip r:embed="rId3"/>
          <a:stretch/>
        </p:blipFill>
        <p:spPr bwMode="auto">
          <a:xfrm flipH="0" flipV="0">
            <a:off x="475041" y="815720"/>
            <a:ext cx="8948107" cy="2613279"/>
          </a:xfrm>
          <a:prstGeom prst="rect">
            <a:avLst/>
          </a:prstGeom>
        </p:spPr>
      </p:pic>
      <p:pic>
        <p:nvPicPr>
          <p:cNvPr id="323011915" name=""/>
          <p:cNvPicPr>
            <a:picLocks noChangeAspect="1"/>
          </p:cNvPicPr>
          <p:nvPr/>
        </p:nvPicPr>
        <p:blipFill>
          <a:blip r:embed="rId4"/>
          <a:stretch/>
        </p:blipFill>
        <p:spPr bwMode="auto">
          <a:xfrm flipH="0" flipV="0">
            <a:off x="1447798" y="4381498"/>
            <a:ext cx="10186987" cy="11810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906119954" name=""/>
          <p:cNvPicPr>
            <a:picLocks noChangeAspect="1"/>
          </p:cNvPicPr>
          <p:nvPr/>
        </p:nvPicPr>
        <p:blipFill>
          <a:blip r:embed="rId3"/>
          <a:stretch/>
        </p:blipFill>
        <p:spPr bwMode="auto">
          <a:xfrm flipH="0" flipV="0">
            <a:off x="666749" y="361949"/>
            <a:ext cx="7501812" cy="2743199"/>
          </a:xfrm>
          <a:prstGeom prst="rect">
            <a:avLst/>
          </a:prstGeom>
        </p:spPr>
      </p:pic>
      <p:pic>
        <p:nvPicPr>
          <p:cNvPr id="585391110" name=""/>
          <p:cNvPicPr>
            <a:picLocks noChangeAspect="1"/>
          </p:cNvPicPr>
          <p:nvPr/>
        </p:nvPicPr>
        <p:blipFill>
          <a:blip r:embed="rId4"/>
          <a:stretch/>
        </p:blipFill>
        <p:spPr bwMode="auto">
          <a:xfrm flipH="0" flipV="0">
            <a:off x="3457574" y="3429000"/>
            <a:ext cx="8020049" cy="990599"/>
          </a:xfrm>
          <a:prstGeom prst="rect">
            <a:avLst/>
          </a:prstGeom>
        </p:spPr>
      </p:pic>
      <p:pic>
        <p:nvPicPr>
          <p:cNvPr id="1901324393" name=""/>
          <p:cNvPicPr>
            <a:picLocks noChangeAspect="1"/>
          </p:cNvPicPr>
          <p:nvPr/>
        </p:nvPicPr>
        <p:blipFill>
          <a:blip r:embed="rId5"/>
          <a:stretch/>
        </p:blipFill>
        <p:spPr bwMode="auto">
          <a:xfrm flipH="0" flipV="0">
            <a:off x="590549" y="5029200"/>
            <a:ext cx="9039497" cy="60959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850266037" name=""/>
          <p:cNvPicPr>
            <a:picLocks noChangeAspect="1"/>
          </p:cNvPicPr>
          <p:nvPr/>
        </p:nvPicPr>
        <p:blipFill>
          <a:blip r:embed="rId3"/>
          <a:stretch/>
        </p:blipFill>
        <p:spPr bwMode="auto">
          <a:xfrm flipH="0" flipV="0">
            <a:off x="592666" y="539749"/>
            <a:ext cx="10759583" cy="5916776"/>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12533153" name="Titel 1"/>
          <p:cNvSpPr>
            <a:spLocks noGrp="1"/>
          </p:cNvSpPr>
          <p:nvPr>
            <p:ph type="title"/>
          </p:nvPr>
        </p:nvSpPr>
        <p:spPr bwMode="auto">
          <a:xfrm flipH="0" flipV="0">
            <a:off x="911468" y="2491153"/>
            <a:ext cx="9661655" cy="1067898"/>
          </a:xfrm>
        </p:spPr>
        <p:txBody>
          <a:bodyPr/>
          <a:lstStyle/>
          <a:p>
            <a:pPr marL="680396" indent="-680396">
              <a:buAutoNum type="arabicPeriod"/>
              <a:defRPr/>
            </a:pPr>
            <a:r>
              <a:rPr lang="en-US" sz="5400" b="0" i="0" u="none" strike="noStrike" cap="none" spc="0">
                <a:solidFill>
                  <a:schemeClr val="tx1"/>
                </a:solidFill>
                <a:latin typeface="Calibri"/>
                <a:ea typeface="Calibri"/>
                <a:cs typeface="Calibri"/>
              </a:rPr>
              <a:t>Databronnen</a:t>
            </a:r>
            <a:endParaRPr/>
          </a:p>
        </p:txBody>
      </p:sp>
      <p:pic>
        <p:nvPicPr>
          <p:cNvPr id="1641344909" name=""/>
          <p:cNvPicPr>
            <a:picLocks noChangeAspect="1"/>
          </p:cNvPicPr>
          <p:nvPr/>
        </p:nvPicPr>
        <p:blipFill>
          <a:blip r:embed="rId3"/>
          <a:stretch/>
        </p:blipFill>
        <p:spPr bwMode="auto">
          <a:xfrm>
            <a:off x="10731872" y="4470398"/>
            <a:ext cx="1400174" cy="1571625"/>
          </a:xfrm>
          <a:prstGeom prst="rect">
            <a:avLst/>
          </a:prstGeom>
        </p:spPr>
      </p:pic>
      <p:pic>
        <p:nvPicPr>
          <p:cNvPr id="1545225361" name=""/>
          <p:cNvPicPr>
            <a:picLocks noChangeAspect="1"/>
          </p:cNvPicPr>
          <p:nvPr/>
        </p:nvPicPr>
        <p:blipFill>
          <a:blip r:embed="rId3"/>
          <a:stretch/>
        </p:blipFill>
        <p:spPr bwMode="auto">
          <a:xfrm>
            <a:off x="9331697" y="5256211"/>
            <a:ext cx="1400174" cy="157162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012705441" name=""/>
          <p:cNvPicPr>
            <a:picLocks noChangeAspect="1"/>
          </p:cNvPicPr>
          <p:nvPr/>
        </p:nvPicPr>
        <p:blipFill>
          <a:blip r:embed="rId3"/>
          <a:stretch/>
        </p:blipFill>
        <p:spPr bwMode="auto">
          <a:xfrm flipH="0" flipV="0">
            <a:off x="1943100" y="1028700"/>
            <a:ext cx="8772706" cy="401954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210840600" name=""/>
          <p:cNvPicPr>
            <a:picLocks noChangeAspect="1"/>
          </p:cNvPicPr>
          <p:nvPr/>
        </p:nvPicPr>
        <p:blipFill>
          <a:blip r:embed="rId3"/>
          <a:stretch/>
        </p:blipFill>
        <p:spPr bwMode="auto">
          <a:xfrm flipH="0" flipV="0">
            <a:off x="2228850" y="438149"/>
            <a:ext cx="6870449" cy="590107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748024916" name=""/>
          <p:cNvPicPr>
            <a:picLocks noChangeAspect="1"/>
          </p:cNvPicPr>
          <p:nvPr/>
        </p:nvPicPr>
        <p:blipFill>
          <a:blip r:embed="rId3"/>
          <a:stretch/>
        </p:blipFill>
        <p:spPr bwMode="auto">
          <a:xfrm flipH="0" flipV="0">
            <a:off x="1962149" y="285749"/>
            <a:ext cx="8032500" cy="639112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65009191" name="Titel 1"/>
          <p:cNvSpPr>
            <a:spLocks noGrp="1"/>
          </p:cNvSpPr>
          <p:nvPr>
            <p:ph type="title"/>
          </p:nvPr>
        </p:nvSpPr>
        <p:spPr bwMode="auto">
          <a:xfrm>
            <a:off x="1058006" y="2673104"/>
            <a:ext cx="10515600" cy="1325562"/>
          </a:xfrm>
        </p:spPr>
        <p:txBody>
          <a:bodyPr/>
          <a:lstStyle/>
          <a:p>
            <a:pPr>
              <a:defRPr/>
            </a:pPr>
            <a:r>
              <a:rPr lang="en-US" sz="5400" b="0" i="0" u="none" strike="noStrike" cap="none" spc="0">
                <a:solidFill>
                  <a:schemeClr val="tx1"/>
                </a:solidFill>
                <a:latin typeface="Calibri"/>
                <a:ea typeface="Calibri"/>
                <a:cs typeface="Calibri"/>
              </a:rPr>
              <a:t>4. </a:t>
            </a:r>
            <a:r>
              <a:rPr lang="en-US" sz="5400" b="0" i="0" u="none" strike="noStrike" cap="none" spc="0">
                <a:solidFill>
                  <a:schemeClr val="tx1"/>
                </a:solidFill>
                <a:latin typeface="Calibri"/>
                <a:ea typeface="Calibri"/>
                <a:cs typeface="Calibri"/>
              </a:rPr>
              <a:t>Streamlit app - </a:t>
            </a:r>
            <a:r>
              <a:rPr lang="en-US" sz="5400" b="0" i="0" u="none" strike="noStrike" cap="none" spc="0">
                <a:solidFill>
                  <a:schemeClr val="tx1"/>
                </a:solidFill>
                <a:latin typeface="Calibri"/>
                <a:ea typeface="Calibri"/>
                <a:cs typeface="Calibri"/>
              </a:rPr>
              <a:t>Live Demo</a:t>
            </a:r>
            <a:endParaRPr/>
          </a:p>
        </p:txBody>
      </p:sp>
      <p:pic>
        <p:nvPicPr>
          <p:cNvPr id="1785038137" name=""/>
          <p:cNvPicPr>
            <a:picLocks noChangeAspect="1"/>
          </p:cNvPicPr>
          <p:nvPr/>
        </p:nvPicPr>
        <p:blipFill>
          <a:blip r:embed="rId3"/>
          <a:stretch/>
        </p:blipFill>
        <p:spPr bwMode="auto">
          <a:xfrm>
            <a:off x="8077199" y="4972050"/>
            <a:ext cx="3086100" cy="18383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54718496" name="Titel 1"/>
          <p:cNvSpPr>
            <a:spLocks noGrp="1"/>
          </p:cNvSpPr>
          <p:nvPr>
            <p:ph type="title"/>
          </p:nvPr>
        </p:nvSpPr>
        <p:spPr bwMode="auto">
          <a:xfrm>
            <a:off x="1058006" y="2673104"/>
            <a:ext cx="10515600" cy="1325562"/>
          </a:xfrm>
        </p:spPr>
        <p:txBody>
          <a:bodyPr/>
          <a:lstStyle/>
          <a:p>
            <a:pPr>
              <a:defRPr/>
            </a:pPr>
            <a:r>
              <a:rPr lang="en-US" sz="5400" b="0" i="0" u="none" strike="noStrike" cap="none" spc="0">
                <a:solidFill>
                  <a:schemeClr val="tx1"/>
                </a:solidFill>
                <a:latin typeface="Calibri"/>
                <a:ea typeface="Calibri"/>
                <a:cs typeface="Calibri"/>
              </a:rPr>
              <a:t>5. Conclusie</a:t>
            </a:r>
            <a:endParaRPr/>
          </a:p>
        </p:txBody>
      </p:sp>
      <p:pic>
        <p:nvPicPr>
          <p:cNvPr id="357684409" name=""/>
          <p:cNvPicPr>
            <a:picLocks noChangeAspect="1"/>
          </p:cNvPicPr>
          <p:nvPr/>
        </p:nvPicPr>
        <p:blipFill>
          <a:blip r:embed="rId3"/>
          <a:stretch/>
        </p:blipFill>
        <p:spPr bwMode="auto">
          <a:xfrm flipH="0" flipV="0">
            <a:off x="9938398" y="4629149"/>
            <a:ext cx="1948800" cy="21984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23147498" name="Titel 1"/>
          <p:cNvSpPr>
            <a:spLocks noGrp="1"/>
          </p:cNvSpPr>
          <p:nvPr>
            <p:ph type="title"/>
          </p:nvPr>
        </p:nvSpPr>
        <p:spPr bwMode="auto">
          <a:xfrm>
            <a:off x="1058006" y="2673104"/>
            <a:ext cx="10515600" cy="1325562"/>
          </a:xfrm>
        </p:spPr>
        <p:txBody>
          <a:bodyPr/>
          <a:lstStyle/>
          <a:p>
            <a:pPr>
              <a:defRPr/>
            </a:pPr>
            <a:r>
              <a:rPr lang="en-US" sz="5400" b="0" i="0" u="none" strike="noStrike" cap="none" spc="0">
                <a:solidFill>
                  <a:schemeClr val="tx1"/>
                </a:solidFill>
                <a:latin typeface="Calibri"/>
                <a:ea typeface="Calibri"/>
                <a:cs typeface="Calibri"/>
              </a:rPr>
              <a:t>6. Q&amp;A</a:t>
            </a:r>
            <a:endParaRPr/>
          </a:p>
        </p:txBody>
      </p:sp>
      <p:pic>
        <p:nvPicPr>
          <p:cNvPr id="656298860" name=""/>
          <p:cNvPicPr>
            <a:picLocks noChangeAspect="1"/>
          </p:cNvPicPr>
          <p:nvPr/>
        </p:nvPicPr>
        <p:blipFill>
          <a:blip r:embed="rId3"/>
          <a:stretch/>
        </p:blipFill>
        <p:spPr bwMode="auto">
          <a:xfrm flipH="0" flipV="0">
            <a:off x="9909021" y="4952999"/>
            <a:ext cx="1768627" cy="176212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70466004" name=""/>
          <p:cNvSpPr txBox="1"/>
          <p:nvPr/>
        </p:nvSpPr>
        <p:spPr bwMode="auto">
          <a:xfrm flipH="0" flipV="0">
            <a:off x="2123146" y="1136441"/>
            <a:ext cx="9924098"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a:p>
        </p:txBody>
      </p:sp>
      <p:pic>
        <p:nvPicPr>
          <p:cNvPr id="1161052591" name=""/>
          <p:cNvPicPr>
            <a:picLocks noChangeAspect="1"/>
          </p:cNvPicPr>
          <p:nvPr/>
        </p:nvPicPr>
        <p:blipFill>
          <a:blip r:embed="rId3"/>
          <a:stretch/>
        </p:blipFill>
        <p:spPr bwMode="auto">
          <a:xfrm flipH="0" flipV="0">
            <a:off x="4969389" y="920045"/>
            <a:ext cx="1564613" cy="798912"/>
          </a:xfrm>
          <a:prstGeom prst="rect">
            <a:avLst/>
          </a:prstGeom>
        </p:spPr>
      </p:pic>
      <p:pic>
        <p:nvPicPr>
          <p:cNvPr id="418872049" name=""/>
          <p:cNvPicPr>
            <a:picLocks noChangeAspect="1"/>
          </p:cNvPicPr>
          <p:nvPr/>
        </p:nvPicPr>
        <p:blipFill>
          <a:blip r:embed="rId4"/>
          <a:srcRect l="4857" t="0" r="44115" b="28885"/>
          <a:stretch/>
        </p:blipFill>
        <p:spPr bwMode="auto">
          <a:xfrm flipH="0" flipV="0">
            <a:off x="1671984" y="2715259"/>
            <a:ext cx="1549977" cy="704763"/>
          </a:xfrm>
          <a:prstGeom prst="rect">
            <a:avLst/>
          </a:prstGeom>
        </p:spPr>
      </p:pic>
      <p:pic>
        <p:nvPicPr>
          <p:cNvPr id="1406696895" name=""/>
          <p:cNvPicPr>
            <a:picLocks noChangeAspect="1"/>
          </p:cNvPicPr>
          <p:nvPr/>
        </p:nvPicPr>
        <p:blipFill>
          <a:blip r:embed="rId5"/>
          <a:stretch/>
        </p:blipFill>
        <p:spPr bwMode="auto">
          <a:xfrm flipH="0" flipV="0">
            <a:off x="8434734" y="2871461"/>
            <a:ext cx="3128400" cy="704855"/>
          </a:xfrm>
          <a:prstGeom prst="rect">
            <a:avLst/>
          </a:prstGeom>
        </p:spPr>
      </p:pic>
      <p:pic>
        <p:nvPicPr>
          <p:cNvPr id="359907773" name=""/>
          <p:cNvPicPr>
            <a:picLocks noChangeAspect="1"/>
          </p:cNvPicPr>
          <p:nvPr/>
        </p:nvPicPr>
        <p:blipFill>
          <a:blip r:embed="rId6"/>
          <a:srcRect l="0" t="0" r="33161" b="31787"/>
          <a:stretch/>
        </p:blipFill>
        <p:spPr bwMode="auto">
          <a:xfrm flipH="0" flipV="0">
            <a:off x="4187083" y="5106894"/>
            <a:ext cx="3129226" cy="78693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10451039" name="Titel 1"/>
          <p:cNvSpPr>
            <a:spLocks noGrp="1"/>
          </p:cNvSpPr>
          <p:nvPr>
            <p:ph type="title"/>
          </p:nvPr>
        </p:nvSpPr>
        <p:spPr bwMode="auto">
          <a:xfrm flipH="0" flipV="0">
            <a:off x="911468" y="2491153"/>
            <a:ext cx="9661655" cy="1067898"/>
          </a:xfrm>
        </p:spPr>
        <p:txBody>
          <a:bodyPr/>
          <a:lstStyle/>
          <a:p>
            <a:pPr>
              <a:defRPr/>
            </a:pPr>
            <a:r>
              <a:rPr lang="en-US" sz="5400" b="0" i="0" u="none" strike="noStrike" cap="none" spc="0">
                <a:solidFill>
                  <a:schemeClr val="tx1"/>
                </a:solidFill>
                <a:latin typeface="Calibri"/>
                <a:ea typeface="Calibri"/>
                <a:cs typeface="Calibri"/>
              </a:rPr>
              <a:t>2. </a:t>
            </a:r>
            <a:r>
              <a:rPr lang="nl-BE" sz="5400" b="0" i="0" u="none" strike="noStrike" cap="none" spc="0">
                <a:solidFill>
                  <a:schemeClr val="tx1"/>
                </a:solidFill>
                <a:latin typeface="Calibri"/>
                <a:ea typeface="Calibri"/>
                <a:cs typeface="Calibri"/>
              </a:rPr>
              <a:t>Data </a:t>
            </a:r>
            <a:r>
              <a:rPr lang="en-US" sz="5400" b="0" i="0" u="none" strike="noStrike" cap="none" spc="0">
                <a:solidFill>
                  <a:schemeClr val="tx1"/>
                </a:solidFill>
                <a:latin typeface="Calibri"/>
                <a:ea typeface="Calibri"/>
                <a:cs typeface="Calibri"/>
              </a:rPr>
              <a:t>Extract </a:t>
            </a:r>
            <a:r>
              <a:rPr lang="en-US" sz="5400" b="0" i="0" u="none" strike="noStrike" cap="none" spc="0">
                <a:solidFill>
                  <a:schemeClr val="tx1"/>
                </a:solidFill>
                <a:latin typeface="Calibri"/>
                <a:ea typeface="Calibri"/>
                <a:cs typeface="Calibri"/>
              </a:rPr>
              <a:t>Transform Load</a:t>
            </a:r>
            <a:endParaRPr/>
          </a:p>
        </p:txBody>
      </p:sp>
      <p:pic>
        <p:nvPicPr>
          <p:cNvPr id="959263189" name=""/>
          <p:cNvPicPr>
            <a:picLocks noChangeAspect="1"/>
          </p:cNvPicPr>
          <p:nvPr/>
        </p:nvPicPr>
        <p:blipFill>
          <a:blip r:embed="rId3"/>
          <a:stretch/>
        </p:blipFill>
        <p:spPr bwMode="auto">
          <a:xfrm flipH="0" flipV="0">
            <a:off x="6208749" y="4631085"/>
            <a:ext cx="5992774" cy="220786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34417374" name="Content Placeholder 2"/>
          <p:cNvSpPr>
            <a:spLocks noGrp="1"/>
          </p:cNvSpPr>
          <p:nvPr>
            <p:ph idx="1"/>
          </p:nvPr>
        </p:nvSpPr>
        <p:spPr bwMode="auto">
          <a:xfrm flipH="0" flipV="0">
            <a:off x="412011" y="584197"/>
            <a:ext cx="11690142" cy="6230715"/>
          </a:xfrm>
        </p:spPr>
        <p:txBody>
          <a:bodyPr/>
          <a:lstStyle/>
          <a:p>
            <a:pPr>
              <a:defRPr/>
            </a:pPr>
            <a:endParaRPr sz="2600">
              <a:latin typeface="Calibri"/>
              <a:cs typeface="Calibri"/>
            </a:endParaRPr>
          </a:p>
          <a:p>
            <a:pPr>
              <a:defRPr/>
            </a:pPr>
            <a:endParaRPr lang="en-US" sz="2600">
              <a:latin typeface="Calibri"/>
              <a:ea typeface="Calibri"/>
              <a:cs typeface="Calibri"/>
            </a:endParaRPr>
          </a:p>
          <a:p>
            <a:pPr>
              <a:defRPr/>
            </a:pPr>
            <a:r>
              <a:rPr lang="en-US" sz="2600">
                <a:latin typeface="Calibri"/>
                <a:ea typeface="Calibri"/>
                <a:cs typeface="Calibri"/>
              </a:rPr>
              <a:t>Python &amp; Jupyter notebooks</a:t>
            </a:r>
            <a:endParaRPr lang="en-US" sz="2600">
              <a:latin typeface="Calibri"/>
              <a:ea typeface="Calibri"/>
              <a:cs typeface="Calibri"/>
            </a:endParaRPr>
          </a:p>
          <a:p>
            <a:pPr>
              <a:defRPr/>
            </a:pPr>
            <a:r>
              <a:rPr lang="en-US" sz="2600">
                <a:latin typeface="Calibri"/>
                <a:ea typeface="Calibri"/>
                <a:cs typeface="Calibri"/>
              </a:rPr>
              <a:t>Voor elke databron  bestaat er één pipeline notebook</a:t>
            </a:r>
            <a:endParaRPr sz="2600">
              <a:latin typeface="Calibri"/>
              <a:cs typeface="Calibri"/>
            </a:endParaRPr>
          </a:p>
          <a:p>
            <a:pPr marL="0" indent="0">
              <a:buFont typeface="Arial"/>
              <a:buNone/>
              <a:defRPr/>
            </a:pPr>
            <a:endParaRPr lang="en-US" sz="2600">
              <a:latin typeface="Calibri"/>
              <a:ea typeface="Calibri"/>
              <a:cs typeface="Calibri"/>
            </a:endParaRPr>
          </a:p>
          <a:p>
            <a:pPr marL="0" indent="0">
              <a:buFont typeface="Arial"/>
              <a:buNone/>
              <a:defRPr/>
            </a:pPr>
            <a:endParaRPr sz="2600">
              <a:latin typeface="Calibri"/>
              <a:cs typeface="Calibri"/>
            </a:endParaRPr>
          </a:p>
        </p:txBody>
      </p:sp>
      <p:pic>
        <p:nvPicPr>
          <p:cNvPr id="1776332246" name=""/>
          <p:cNvPicPr>
            <a:picLocks noChangeAspect="1"/>
          </p:cNvPicPr>
          <p:nvPr/>
        </p:nvPicPr>
        <p:blipFill>
          <a:blip r:embed="rId3"/>
          <a:stretch/>
        </p:blipFill>
        <p:spPr bwMode="auto">
          <a:xfrm flipH="0" flipV="0">
            <a:off x="6810377" y="4032249"/>
            <a:ext cx="4032139" cy="2211916"/>
          </a:xfrm>
          <a:prstGeom prst="rect">
            <a:avLst/>
          </a:prstGeom>
        </p:spPr>
      </p:pic>
      <p:pic>
        <p:nvPicPr>
          <p:cNvPr id="1206027632" name=""/>
          <p:cNvPicPr>
            <a:picLocks noChangeAspect="1"/>
          </p:cNvPicPr>
          <p:nvPr/>
        </p:nvPicPr>
        <p:blipFill>
          <a:blip r:embed="rId4"/>
          <a:stretch/>
        </p:blipFill>
        <p:spPr bwMode="auto">
          <a:xfrm>
            <a:off x="1079499" y="3581399"/>
            <a:ext cx="2895598" cy="2933699"/>
          </a:xfrm>
          <a:prstGeom prst="rect">
            <a:avLst/>
          </a:prstGeom>
        </p:spPr>
      </p:pic>
      <p:sp>
        <p:nvSpPr>
          <p:cNvPr id="172190340" name=""/>
          <p:cNvSpPr/>
          <p:nvPr/>
        </p:nvSpPr>
        <p:spPr bwMode="auto">
          <a:xfrm flipH="0" flipV="0">
            <a:off x="4489666" y="4709583"/>
            <a:ext cx="1767416" cy="857250"/>
          </a:xfrm>
          <a:prstGeom prst="rightArrow">
            <a:avLst>
              <a:gd name="adj1" fmla="val 50000"/>
              <a:gd name="adj2" fmla="val 50000"/>
            </a:avLst>
          </a:prstGeom>
          <a:solidFill>
            <a:schemeClr val="accent2">
              <a:lumMod val="75000"/>
            </a:schemeClr>
          </a:solidFill>
          <a:ln w="12700" cap="flat" cmpd="sng" algn="ctr">
            <a:solidFill>
              <a:schemeClr val="tx1"/>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highlight>
                <a:srgbClr val="000000"/>
              </a:highlight>
            </a:endParaRPr>
          </a:p>
        </p:txBody>
      </p:sp>
      <p:sp>
        <p:nvSpPr>
          <p:cNvPr id="480991305" name=""/>
          <p:cNvSpPr txBox="1"/>
          <p:nvPr/>
        </p:nvSpPr>
        <p:spPr bwMode="auto">
          <a:xfrm flipH="0" flipV="0">
            <a:off x="1429555" y="3113647"/>
            <a:ext cx="2195484"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b="1">
                <a:solidFill>
                  <a:schemeClr val="accent2">
                    <a:lumMod val="75000"/>
                  </a:schemeClr>
                </a:solidFill>
              </a:rPr>
              <a:t>Gerrit Van Even</a:t>
            </a:r>
            <a:endParaRPr/>
          </a:p>
        </p:txBody>
      </p:sp>
      <p:sp>
        <p:nvSpPr>
          <p:cNvPr id="744937909" name=""/>
          <p:cNvSpPr txBox="1"/>
          <p:nvPr/>
        </p:nvSpPr>
        <p:spPr bwMode="auto">
          <a:xfrm flipH="0" flipV="0">
            <a:off x="8431328" y="3581399"/>
            <a:ext cx="790957"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en-US" b="1">
                <a:solidFill>
                  <a:schemeClr val="accent2">
                    <a:lumMod val="75000"/>
                  </a:schemeClr>
                </a:solidFill>
              </a:rPr>
              <a:t>Nico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86583585" name="Titel 1"/>
          <p:cNvSpPr>
            <a:spLocks noGrp="1"/>
          </p:cNvSpPr>
          <p:nvPr>
            <p:ph type="title"/>
          </p:nvPr>
        </p:nvSpPr>
        <p:spPr bwMode="auto">
          <a:xfrm flipH="0" flipV="0">
            <a:off x="1063867" y="3806699"/>
            <a:ext cx="9661654" cy="1067897"/>
          </a:xfrm>
        </p:spPr>
        <p:txBody>
          <a:bodyPr vertOverflow="overflow" horzOverflow="overflow" vert="horz" wrap="square" lIns="91440" tIns="45720" rIns="91440" bIns="45720" numCol="1" spcCol="0" rtlCol="0" fromWordArt="0" anchor="ctr" anchorCtr="0" forceAA="0" upright="0" compatLnSpc="0">
            <a:normAutofit/>
          </a:bodyPr>
          <a:lstStyle/>
          <a:p>
            <a:pPr>
              <a:defRPr/>
            </a:pPr>
            <a:r>
              <a:rPr lang="en-US" sz="4000" b="0" i="0" u="none" strike="noStrike" cap="none" spc="0">
                <a:solidFill>
                  <a:schemeClr val="tx1"/>
                </a:solidFill>
                <a:latin typeface="Calibri"/>
                <a:ea typeface="Calibri"/>
                <a:cs typeface="Calibri"/>
              </a:rPr>
              <a:t>2.1 Pipeline</a:t>
            </a:r>
            <a:r>
              <a:rPr lang="en-US" sz="4000" b="0" i="0" u="none" strike="noStrike" cap="none" spc="0">
                <a:solidFill>
                  <a:schemeClr val="tx1"/>
                </a:solidFill>
                <a:latin typeface="Calibri"/>
                <a:ea typeface="Calibri"/>
                <a:cs typeface="Calibri"/>
              </a:rPr>
              <a:t> IMD</a:t>
            </a:r>
            <a:r>
              <a:rPr lang="en-US" sz="4000" b="0" i="0" u="none" strike="noStrike" cap="none" spc="0">
                <a:solidFill>
                  <a:schemeClr val="tx1"/>
                </a:solidFill>
                <a:latin typeface="Calibri"/>
                <a:ea typeface="Calibri"/>
                <a:cs typeface="Calibri"/>
              </a:rPr>
              <a:t>B</a:t>
            </a:r>
            <a:r>
              <a:rPr lang="en-US" sz="4000" b="0" i="0" u="none" strike="noStrike" cap="none" spc="0">
                <a:solidFill>
                  <a:schemeClr val="tx1"/>
                </a:solidFill>
                <a:latin typeface="Calibri"/>
                <a:ea typeface="Calibri"/>
                <a:cs typeface="Calibri"/>
              </a:rPr>
              <a:t>, TMDB &amp; OMDB</a:t>
            </a:r>
            <a:endParaRPr/>
          </a:p>
        </p:txBody>
      </p:sp>
      <p:sp>
        <p:nvSpPr>
          <p:cNvPr id="1854190980" name="Titel 1"/>
          <p:cNvSpPr>
            <a:spLocks noGrp="1"/>
          </p:cNvSpPr>
          <p:nvPr/>
        </p:nvSpPr>
        <p:spPr bwMode="auto">
          <a:xfrm flipH="0" flipV="0">
            <a:off x="1063867" y="2611802"/>
            <a:ext cx="9661654" cy="1067897"/>
          </a:xfrm>
        </p:spPr>
        <p:txBody>
          <a:bodyPr vert="horz" lIns="91440" tIns="45720" rIns="91440" bIns="45720" rtlCol="0" anchor="ctr">
            <a:normAutofit/>
          </a:bodyPr>
          <a:lstStyle>
            <a:lvl1pPr algn="l" defTabSz="914400">
              <a:lnSpc>
                <a:spcPct val="90000"/>
              </a:lnSpc>
              <a:spcBef>
                <a:spcPts val="0"/>
              </a:spcBef>
              <a:buNone/>
              <a:defRPr sz="4400">
                <a:solidFill>
                  <a:schemeClr val="tx1"/>
                </a:solidFill>
                <a:latin typeface="+mj-lt"/>
                <a:ea typeface="+mj-ea"/>
                <a:cs typeface="+mj-cs"/>
              </a:defRPr>
            </a:lvl1pPr>
          </a:lstStyle>
          <a:p>
            <a:pPr>
              <a:defRPr/>
            </a:pPr>
            <a:r>
              <a:rPr lang="en-US" sz="5400" b="0" i="0" u="none" strike="noStrike" cap="none" spc="0">
                <a:solidFill>
                  <a:schemeClr val="tx1"/>
                </a:solidFill>
                <a:latin typeface="Calibri"/>
                <a:ea typeface="Calibri"/>
                <a:cs typeface="Calibri"/>
              </a:rPr>
              <a:t>2. </a:t>
            </a:r>
            <a:r>
              <a:rPr lang="nl-BE" sz="5400" b="0" i="0" u="none" strike="noStrike" cap="none" spc="0">
                <a:solidFill>
                  <a:schemeClr val="tx1"/>
                </a:solidFill>
                <a:latin typeface="Calibri"/>
                <a:ea typeface="Calibri"/>
                <a:cs typeface="Calibri"/>
              </a:rPr>
              <a:t>Data </a:t>
            </a:r>
            <a:r>
              <a:rPr lang="en-US" sz="5400" b="0" i="0" u="none" strike="noStrike" cap="none" spc="0">
                <a:solidFill>
                  <a:schemeClr val="tx1"/>
                </a:solidFill>
                <a:latin typeface="Calibri"/>
                <a:ea typeface="Calibri"/>
                <a:cs typeface="Calibri"/>
              </a:rPr>
              <a:t>ETL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832836492" name=""/>
          <p:cNvPicPr>
            <a:picLocks noChangeAspect="1"/>
          </p:cNvPicPr>
          <p:nvPr/>
        </p:nvPicPr>
        <p:blipFill>
          <a:blip r:embed="rId3"/>
          <a:stretch/>
        </p:blipFill>
        <p:spPr bwMode="auto">
          <a:xfrm flipH="0" flipV="0">
            <a:off x="644899" y="777874"/>
            <a:ext cx="10575547" cy="2381247"/>
          </a:xfrm>
          <a:prstGeom prst="rect">
            <a:avLst/>
          </a:prstGeom>
        </p:spPr>
      </p:pic>
      <p:sp>
        <p:nvSpPr>
          <p:cNvPr id="2094979129" name=""/>
          <p:cNvSpPr txBox="1"/>
          <p:nvPr/>
        </p:nvSpPr>
        <p:spPr bwMode="auto">
          <a:xfrm flipH="0" flipV="0">
            <a:off x="644899" y="3651438"/>
            <a:ext cx="9258582" cy="14329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endParaRPr sz="2200">
              <a:latin typeface="Calibri"/>
              <a:cs typeface="Calibri"/>
            </a:endParaRPr>
          </a:p>
          <a:p>
            <a:pPr>
              <a:defRPr/>
            </a:pPr>
            <a:r>
              <a:rPr lang="en-US" sz="2200">
                <a:latin typeface="Calibri"/>
                <a:ea typeface="Calibri"/>
                <a:cs typeface="Calibri"/>
              </a:rPr>
              <a:t>*instellen van url’s en bestandsnamen om datasets te downloaden</a:t>
            </a:r>
            <a:endParaRPr sz="2200">
              <a:latin typeface="Calibri"/>
              <a:cs typeface="Calibri"/>
            </a:endParaRPr>
          </a:p>
          <a:p>
            <a:pPr>
              <a:defRPr/>
            </a:pPr>
            <a:r>
              <a:rPr lang="en-US" sz="2200">
                <a:latin typeface="Calibri"/>
                <a:ea typeface="Calibri"/>
                <a:cs typeface="Calibri"/>
              </a:rPr>
              <a:t>*OS locaties definieren</a:t>
            </a:r>
            <a:endParaRPr sz="2200">
              <a:latin typeface="Calibri"/>
              <a:cs typeface="Calibri"/>
            </a:endParaRPr>
          </a:p>
          <a:p>
            <a:pPr>
              <a:defRPr/>
            </a:pPr>
            <a:r>
              <a:rPr lang="en-US" sz="2200">
                <a:latin typeface="Calibri"/>
                <a:ea typeface="Calibri"/>
                <a:cs typeface="Calibri"/>
              </a:rPr>
              <a:t>*chunksizes instellen voor de grote van bestanden. </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ONLYOFFICE/8.3.3.21</Application>
  <PresentationFormat>On-screen Show (4:3)</PresentationFormat>
  <Paragraphs>0</Paragraphs>
  <Slides>45</Slides>
  <Notes>45</Notes>
  <HiddenSlides>0</HiddenSlides>
  <MMClips>2</MMClips>
  <ScaleCrop>0</ScaleCrop>
  <HeadingPairs>
    <vt:vector size="4" baseType="variant">
      <vt:variant>
        <vt:lpstr>Theme</vt:lpstr>
      </vt:variant>
      <vt:variant>
        <vt:i4>1</vt:i4>
      </vt:variant>
      <vt:variant>
        <vt:lpstr>Slide Titles</vt:lpstr>
      </vt:variant>
      <vt:variant>
        <vt:i4>45</vt:i4>
      </vt:variant>
    </vt:vector>
  </HeadingPairs>
  <TitlesOfParts>
    <vt:vector size="46"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cp:revision>
  <dcterms:created xsi:type="dcterms:W3CDTF">2012-12-03T06:56:55Z</dcterms:created>
  <dcterms:modified xsi:type="dcterms:W3CDTF">2025-06-24T07:55:50Z</dcterms:modified>
</cp:coreProperties>
</file>