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0" d="100"/>
          <a:sy n="80" d="100"/>
        </p:scale>
        <p:origin x="135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developer.foursquare.com/docs/resources/categories" TargetMode="External"/><Relationship Id="rId4" Type="http://schemas.openxmlformats.org/officeDocument/2006/relationships/hyperlink" Target="https://developer.foursquare.com/docs/api/venues/explo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C63-0B64-4217-9DB6-5AA981B37F4B}"/>
              </a:ext>
            </a:extLst>
          </p:cNvPr>
          <p:cNvSpPr>
            <a:spLocks noGrp="1"/>
          </p:cNvSpPr>
          <p:nvPr>
            <p:ph type="ctrTitle"/>
          </p:nvPr>
        </p:nvSpPr>
        <p:spPr/>
        <p:txBody>
          <a:bodyPr/>
          <a:lstStyle/>
          <a:p>
            <a:r>
              <a:rPr lang="en-US" dirty="0"/>
              <a:t>Battle of the Neighborhoods</a:t>
            </a:r>
          </a:p>
        </p:txBody>
      </p:sp>
      <p:sp>
        <p:nvSpPr>
          <p:cNvPr id="3" name="Subtitle 2">
            <a:extLst>
              <a:ext uri="{FF2B5EF4-FFF2-40B4-BE49-F238E27FC236}">
                <a16:creationId xmlns:a16="http://schemas.microsoft.com/office/drawing/2014/main" id="{E6489CAC-ECF3-4059-A44F-A25EA2497763}"/>
              </a:ext>
            </a:extLst>
          </p:cNvPr>
          <p:cNvSpPr>
            <a:spLocks noGrp="1"/>
          </p:cNvSpPr>
          <p:nvPr>
            <p:ph type="subTitle" idx="1"/>
          </p:nvPr>
        </p:nvSpPr>
        <p:spPr/>
        <p:txBody>
          <a:bodyPr/>
          <a:lstStyle/>
          <a:p>
            <a:r>
              <a:rPr lang="en-US" dirty="0"/>
              <a:t>Coursera Data Science Capstone Final</a:t>
            </a:r>
          </a:p>
        </p:txBody>
      </p:sp>
    </p:spTree>
    <p:extLst>
      <p:ext uri="{BB962C8B-B14F-4D97-AF65-F5344CB8AC3E}">
        <p14:creationId xmlns:p14="http://schemas.microsoft.com/office/powerpoint/2010/main" val="146303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3A6F-795F-4931-BDA5-67D215091091}"/>
              </a:ext>
            </a:extLst>
          </p:cNvPr>
          <p:cNvSpPr>
            <a:spLocks noGrp="1"/>
          </p:cNvSpPr>
          <p:nvPr>
            <p:ph type="title"/>
          </p:nvPr>
        </p:nvSpPr>
        <p:spPr/>
        <p:txBody>
          <a:bodyPr/>
          <a:lstStyle/>
          <a:p>
            <a:r>
              <a:rPr lang="en-US" dirty="0"/>
              <a:t>Neighborhood Recommendation Engine</a:t>
            </a:r>
          </a:p>
        </p:txBody>
      </p:sp>
      <p:sp>
        <p:nvSpPr>
          <p:cNvPr id="3" name="Content Placeholder 2">
            <a:extLst>
              <a:ext uri="{FF2B5EF4-FFF2-40B4-BE49-F238E27FC236}">
                <a16:creationId xmlns:a16="http://schemas.microsoft.com/office/drawing/2014/main" id="{CAB4C264-B373-47B4-82DD-5D39CF4D2F2F}"/>
              </a:ext>
            </a:extLst>
          </p:cNvPr>
          <p:cNvSpPr>
            <a:spLocks noGrp="1"/>
          </p:cNvSpPr>
          <p:nvPr>
            <p:ph idx="1"/>
          </p:nvPr>
        </p:nvSpPr>
        <p:spPr/>
        <p:txBody>
          <a:bodyPr/>
          <a:lstStyle/>
          <a:p>
            <a:r>
              <a:rPr lang="en-US" dirty="0"/>
              <a:t>For families and individuals considering relocation to an unfamiliar large city, it can be overwhelming to know where to start looking for a neighborhood that will fit their preferences and needs at that time in their lives.</a:t>
            </a:r>
          </a:p>
          <a:p>
            <a:r>
              <a:rPr lang="en-US" dirty="0"/>
              <a:t>A recommendation engine assessing the various neighborhoods within a metropolitan area would assist potential movers with little-to-no familiarity with their future city in quickly locating neighborhoods that would be the most likely fit for them. For this application, a set of personas with assumptions regarding their preferences will be formed, and the recommendations will be formed for the personas.</a:t>
            </a:r>
          </a:p>
        </p:txBody>
      </p:sp>
    </p:spTree>
    <p:extLst>
      <p:ext uri="{BB962C8B-B14F-4D97-AF65-F5344CB8AC3E}">
        <p14:creationId xmlns:p14="http://schemas.microsoft.com/office/powerpoint/2010/main" val="219905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FF0A-CB3F-464E-9CCE-26DDD1ECCCE7}"/>
              </a:ext>
            </a:extLst>
          </p:cNvPr>
          <p:cNvSpPr>
            <a:spLocks noGrp="1"/>
          </p:cNvSpPr>
          <p:nvPr>
            <p:ph type="title"/>
          </p:nvPr>
        </p:nvSpPr>
        <p:spPr/>
        <p:txBody>
          <a:bodyPr/>
          <a:lstStyle/>
          <a:p>
            <a:r>
              <a:rPr lang="en-US" dirty="0"/>
              <a:t>Data Needs &amp; Sources</a:t>
            </a:r>
          </a:p>
        </p:txBody>
      </p:sp>
      <p:sp>
        <p:nvSpPr>
          <p:cNvPr id="3" name="Content Placeholder 2">
            <a:extLst>
              <a:ext uri="{FF2B5EF4-FFF2-40B4-BE49-F238E27FC236}">
                <a16:creationId xmlns:a16="http://schemas.microsoft.com/office/drawing/2014/main" id="{B604215C-66F6-48E6-80F7-45C4A04A0F92}"/>
              </a:ext>
            </a:extLst>
          </p:cNvPr>
          <p:cNvSpPr>
            <a:spLocks noGrp="1"/>
          </p:cNvSpPr>
          <p:nvPr>
            <p:ph idx="1"/>
          </p:nvPr>
        </p:nvSpPr>
        <p:spPr>
          <a:xfrm>
            <a:off x="1103312" y="1761688"/>
            <a:ext cx="8946541" cy="4486711"/>
          </a:xfrm>
        </p:spPr>
        <p:txBody>
          <a:bodyPr>
            <a:normAutofit fontScale="92500" lnSpcReduction="10000"/>
          </a:bodyPr>
          <a:lstStyle/>
          <a:p>
            <a:r>
              <a:rPr lang="en-US" dirty="0"/>
              <a:t>The following are our high-level data needs for this analysis:</a:t>
            </a:r>
          </a:p>
          <a:p>
            <a:pPr lvl="1"/>
            <a:r>
              <a:rPr lang="en-US" dirty="0"/>
              <a:t>A list of neighborhoods with geographical coordinates (latitude and longitude)</a:t>
            </a:r>
          </a:p>
          <a:p>
            <a:pPr lvl="1"/>
            <a:r>
              <a:rPr lang="en-US" dirty="0"/>
              <a:t>A list of Foursquare venue categories plus the top level category for each</a:t>
            </a:r>
          </a:p>
          <a:p>
            <a:pPr lvl="1"/>
            <a:r>
              <a:rPr lang="en-US" dirty="0"/>
              <a:t>A list of venues for each neighborhood with category assigned.</a:t>
            </a:r>
          </a:p>
          <a:p>
            <a:r>
              <a:rPr lang="en-US" dirty="0"/>
              <a:t>The following data sources will be used to conduct this analysis:</a:t>
            </a:r>
          </a:p>
          <a:p>
            <a:pPr lvl="1"/>
            <a:r>
              <a:rPr lang="en-US" u="sng" dirty="0">
                <a:hlinkClick r:id="rId2"/>
              </a:rPr>
              <a:t>List of Toronto Postal Codes</a:t>
            </a:r>
            <a:r>
              <a:rPr lang="en-US" dirty="0"/>
              <a:t> - includes Postcode, Borough, Neighborhood</a:t>
            </a:r>
          </a:p>
          <a:p>
            <a:pPr lvl="1"/>
            <a:r>
              <a:rPr lang="en-US" u="sng" dirty="0">
                <a:hlinkClick r:id="rId3"/>
              </a:rPr>
              <a:t>Toronto Postal Codes with Latitude and Longitude</a:t>
            </a:r>
            <a:endParaRPr lang="en-US" dirty="0"/>
          </a:p>
          <a:p>
            <a:pPr lvl="1"/>
            <a:r>
              <a:rPr lang="en-US" u="sng" dirty="0">
                <a:hlinkClick r:id="rId4"/>
              </a:rPr>
              <a:t>Foursquare Venues / Explore API</a:t>
            </a:r>
            <a:r>
              <a:rPr lang="en-US" dirty="0"/>
              <a:t> - to retrieve venues located within a certain distance of the center of the neighborhood</a:t>
            </a:r>
          </a:p>
          <a:p>
            <a:pPr lvl="1"/>
            <a:r>
              <a:rPr lang="en-US" u="sng" dirty="0">
                <a:hlinkClick r:id="rId5"/>
              </a:rPr>
              <a:t>Foursquare Venue Category Hierarchy</a:t>
            </a:r>
            <a:r>
              <a:rPr lang="en-US" dirty="0"/>
              <a:t> - the foursquare category list / hierarchy will be retrieved and processed to identify the top-level category for each venue</a:t>
            </a:r>
          </a:p>
          <a:p>
            <a:endParaRPr lang="en-US" dirty="0"/>
          </a:p>
        </p:txBody>
      </p:sp>
    </p:spTree>
    <p:extLst>
      <p:ext uri="{BB962C8B-B14F-4D97-AF65-F5344CB8AC3E}">
        <p14:creationId xmlns:p14="http://schemas.microsoft.com/office/powerpoint/2010/main" val="166767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09D6-6A0A-41FE-BF91-02A94114444B}"/>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B20F6521-AAD5-4DBB-83BE-A9A61C67B775}"/>
              </a:ext>
            </a:extLst>
          </p:cNvPr>
          <p:cNvSpPr>
            <a:spLocks noGrp="1"/>
          </p:cNvSpPr>
          <p:nvPr>
            <p:ph idx="1"/>
          </p:nvPr>
        </p:nvSpPr>
        <p:spPr/>
        <p:txBody>
          <a:bodyPr>
            <a:normAutofit/>
          </a:bodyPr>
          <a:lstStyle/>
          <a:p>
            <a:r>
              <a:rPr lang="en-US" dirty="0"/>
              <a:t>The following steps will be conducted to get the data ready for analysis</a:t>
            </a:r>
          </a:p>
          <a:p>
            <a:pPr lvl="1"/>
            <a:r>
              <a:rPr lang="en-US" dirty="0"/>
              <a:t>Form a list of neighborhood names with latitude and longitude by combining the list of Neighborhoods with Postal Codes with the list of Postal Codes with latitude and longitude</a:t>
            </a:r>
          </a:p>
          <a:p>
            <a:pPr lvl="1"/>
            <a:r>
              <a:rPr lang="en-US" dirty="0"/>
              <a:t>Copy the category hierarchy into excel and manipulate to identify the top-level category for each lower-level category. Save as CSV and upload to Watson</a:t>
            </a:r>
          </a:p>
          <a:p>
            <a:pPr lvl="1"/>
            <a:r>
              <a:rPr lang="en-US" dirty="0"/>
              <a:t>Retrieve all of the venues within a certain radius of each neighborhood's latitude and longitude coordinates</a:t>
            </a:r>
          </a:p>
          <a:p>
            <a:pPr lvl="1"/>
            <a:r>
              <a:rPr lang="en-US" dirty="0"/>
              <a:t>Iterate through the venues to assign the top-level category to each venue</a:t>
            </a:r>
          </a:p>
          <a:p>
            <a:endParaRPr lang="en-US" dirty="0"/>
          </a:p>
        </p:txBody>
      </p:sp>
    </p:spTree>
    <p:extLst>
      <p:ext uri="{BB962C8B-B14F-4D97-AF65-F5344CB8AC3E}">
        <p14:creationId xmlns:p14="http://schemas.microsoft.com/office/powerpoint/2010/main" val="356408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AE36-C055-4ECE-B9A4-6ED46862B83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4FB8B99-1582-44EB-A2CD-7B11B8964676}"/>
              </a:ext>
            </a:extLst>
          </p:cNvPr>
          <p:cNvSpPr>
            <a:spLocks noGrp="1"/>
          </p:cNvSpPr>
          <p:nvPr>
            <p:ph idx="1"/>
          </p:nvPr>
        </p:nvSpPr>
        <p:spPr/>
        <p:txBody>
          <a:bodyPr>
            <a:normAutofit/>
          </a:bodyPr>
          <a:lstStyle/>
          <a:p>
            <a:r>
              <a:rPr lang="en-US" sz="2400" dirty="0"/>
              <a:t>Apply one-hot encoding to the Top-Level Category column and then group by Neighborhood to prepare for k-means clustering</a:t>
            </a:r>
          </a:p>
          <a:p>
            <a:r>
              <a:rPr lang="en-US" sz="2400" dirty="0"/>
              <a:t>The resulting data sets were then reviewed for emerging themes through which personas were identified and applied to the data set.</a:t>
            </a:r>
          </a:p>
        </p:txBody>
      </p:sp>
    </p:spTree>
    <p:extLst>
      <p:ext uri="{BB962C8B-B14F-4D97-AF65-F5344CB8AC3E}">
        <p14:creationId xmlns:p14="http://schemas.microsoft.com/office/powerpoint/2010/main" val="394081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91C-1537-4187-B48F-D798E36E02BE}"/>
              </a:ext>
            </a:extLst>
          </p:cNvPr>
          <p:cNvSpPr>
            <a:spLocks noGrp="1"/>
          </p:cNvSpPr>
          <p:nvPr>
            <p:ph type="title"/>
          </p:nvPr>
        </p:nvSpPr>
        <p:spPr/>
        <p:txBody>
          <a:bodyPr/>
          <a:lstStyle/>
          <a:p>
            <a:r>
              <a:rPr lang="en-US" dirty="0"/>
              <a:t>Results</a:t>
            </a:r>
          </a:p>
        </p:txBody>
      </p:sp>
      <p:sp>
        <p:nvSpPr>
          <p:cNvPr id="9" name="Content Placeholder 8">
            <a:extLst>
              <a:ext uri="{FF2B5EF4-FFF2-40B4-BE49-F238E27FC236}">
                <a16:creationId xmlns:a16="http://schemas.microsoft.com/office/drawing/2014/main" id="{A8955FC3-5041-4CF6-8ACC-385E7A401CF0}"/>
              </a:ext>
            </a:extLst>
          </p:cNvPr>
          <p:cNvSpPr>
            <a:spLocks noGrp="1"/>
          </p:cNvSpPr>
          <p:nvPr>
            <p:ph idx="1"/>
          </p:nvPr>
        </p:nvSpPr>
        <p:spPr/>
        <p:txBody>
          <a:bodyPr/>
          <a:lstStyle/>
          <a:p>
            <a:r>
              <a:rPr lang="en-US" dirty="0"/>
              <a:t>Through experimentation, a k-means cluster number of 3 was found to render a meaningful grouping of neighborhoods. Higher numbers tended to split the data set into groupings that had less obvious themes. The clusters were identified as the following Personas, based on the top categories in each cluster:</a:t>
            </a:r>
          </a:p>
          <a:p>
            <a:pPr lvl="1"/>
            <a:r>
              <a:rPr lang="en-US" dirty="0"/>
              <a:t>Urban Foodies</a:t>
            </a:r>
          </a:p>
          <a:p>
            <a:pPr lvl="1"/>
            <a:r>
              <a:rPr lang="en-US" dirty="0"/>
              <a:t>Outdoor Enthusiasts</a:t>
            </a:r>
          </a:p>
          <a:p>
            <a:pPr lvl="1"/>
            <a:r>
              <a:rPr lang="en-US" dirty="0"/>
              <a:t>Suburban Shoppers</a:t>
            </a:r>
          </a:p>
          <a:p>
            <a:r>
              <a:rPr lang="en-US" dirty="0"/>
              <a:t>While the inclusion of the number of venues did not seem to materially impact the composition of the clusters, it did help with identifying the Personas for each cluster.</a:t>
            </a:r>
          </a:p>
          <a:p>
            <a:endParaRPr lang="en-US" dirty="0"/>
          </a:p>
        </p:txBody>
      </p:sp>
    </p:spTree>
    <p:extLst>
      <p:ext uri="{BB962C8B-B14F-4D97-AF65-F5344CB8AC3E}">
        <p14:creationId xmlns:p14="http://schemas.microsoft.com/office/powerpoint/2010/main" val="96194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44A1-65C1-4863-B6FA-1A052D660DFB}"/>
              </a:ext>
            </a:extLst>
          </p:cNvPr>
          <p:cNvSpPr>
            <a:spLocks noGrp="1"/>
          </p:cNvSpPr>
          <p:nvPr>
            <p:ph type="title"/>
          </p:nvPr>
        </p:nvSpPr>
        <p:spPr/>
        <p:txBody>
          <a:bodyPr/>
          <a:lstStyle/>
          <a:p>
            <a:r>
              <a:rPr lang="en-US" dirty="0"/>
              <a:t>Map of Results</a:t>
            </a:r>
          </a:p>
        </p:txBody>
      </p:sp>
      <p:pic>
        <p:nvPicPr>
          <p:cNvPr id="5" name="Content Placeholder 4" descr="A close up of a map&#10;&#10;Description automatically generated">
            <a:extLst>
              <a:ext uri="{FF2B5EF4-FFF2-40B4-BE49-F238E27FC236}">
                <a16:creationId xmlns:a16="http://schemas.microsoft.com/office/drawing/2014/main" id="{FE947D6D-0CAF-407A-B705-C30B292A91BE}"/>
              </a:ext>
            </a:extLst>
          </p:cNvPr>
          <p:cNvPicPr>
            <a:picLocks noGrp="1" noChangeAspect="1"/>
          </p:cNvPicPr>
          <p:nvPr>
            <p:ph idx="1"/>
          </p:nvPr>
        </p:nvPicPr>
        <p:blipFill>
          <a:blip r:embed="rId2"/>
          <a:stretch>
            <a:fillRect/>
          </a:stretch>
        </p:blipFill>
        <p:spPr>
          <a:xfrm>
            <a:off x="1530700" y="2052638"/>
            <a:ext cx="8092375" cy="4195762"/>
          </a:xfrm>
        </p:spPr>
      </p:pic>
    </p:spTree>
    <p:extLst>
      <p:ext uri="{BB962C8B-B14F-4D97-AF65-F5344CB8AC3E}">
        <p14:creationId xmlns:p14="http://schemas.microsoft.com/office/powerpoint/2010/main" val="2062914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206</TotalTime>
  <Words>415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Battle of the Neighborhoods</vt:lpstr>
      <vt:lpstr>Neighborhood Recommendation Engine</vt:lpstr>
      <vt:lpstr>Data Needs &amp; Sources</vt:lpstr>
      <vt:lpstr>Data Wrangling</vt:lpstr>
      <vt:lpstr>Data Analysis</vt:lpstr>
      <vt:lpstr>Results</vt:lpstr>
      <vt:lpstr>Map of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Nicole Pline</dc:creator>
  <cp:lastModifiedBy>Nicole Pline</cp:lastModifiedBy>
  <cp:revision>7</cp:revision>
  <dcterms:created xsi:type="dcterms:W3CDTF">2019-07-31T01:15:06Z</dcterms:created>
  <dcterms:modified xsi:type="dcterms:W3CDTF">2019-07-31T04:41:14Z</dcterms:modified>
</cp:coreProperties>
</file>