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80" r:id="rId4"/>
    <p:sldId id="259" r:id="rId5"/>
    <p:sldId id="261" r:id="rId6"/>
    <p:sldId id="263" r:id="rId7"/>
    <p:sldId id="278" r:id="rId8"/>
    <p:sldId id="27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655DB-4B48-4AAF-A53B-AD39FA58672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6F01-704E-47BC-BEE9-29890D7E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8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6F01-704E-47BC-BEE9-29890D7E91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3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9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58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8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9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1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perwik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nkedin.com/in/nirmal-patel-75ba9512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Comparison_shopping_websi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496" y="457200"/>
            <a:ext cx="6402987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0" dirty="0"/>
              <a:t>Web Scraping with</a:t>
            </a:r>
            <a:r>
              <a:rPr sz="4600" spc="-95" dirty="0"/>
              <a:t> </a:t>
            </a:r>
            <a:r>
              <a:rPr sz="4600" spc="-5" dirty="0"/>
              <a:t>Python</a:t>
            </a:r>
            <a:endParaRPr sz="4600" dirty="0"/>
          </a:p>
        </p:txBody>
      </p:sp>
      <p:sp>
        <p:nvSpPr>
          <p:cNvPr id="4" name="object 4"/>
          <p:cNvSpPr/>
          <p:nvPr/>
        </p:nvSpPr>
        <p:spPr>
          <a:xfrm>
            <a:off x="3578142" y="2752894"/>
            <a:ext cx="1987696" cy="1994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EA3F4-FF59-4A7A-B1B1-596815728055}"/>
              </a:ext>
            </a:extLst>
          </p:cNvPr>
          <p:cNvSpPr txBox="1"/>
          <p:nvPr/>
        </p:nvSpPr>
        <p:spPr>
          <a:xfrm>
            <a:off x="76200" y="6195104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Presentation by  : Nirmal patel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6C03F-3E82-4250-B1CB-D6D2F2FBDFA2}"/>
              </a:ext>
            </a:extLst>
          </p:cNvPr>
          <p:cNvSpPr txBox="1"/>
          <p:nvPr/>
        </p:nvSpPr>
        <p:spPr>
          <a:xfrm>
            <a:off x="5801139" y="621166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161040107035(8</a:t>
            </a:r>
            <a:r>
              <a:rPr lang="en-IN" baseline="30000" dirty="0">
                <a:solidFill>
                  <a:srgbClr val="FFC000"/>
                </a:solidFill>
              </a:rPr>
              <a:t>th  </a:t>
            </a:r>
            <a:r>
              <a:rPr lang="en-IN" dirty="0">
                <a:solidFill>
                  <a:srgbClr val="FFC000"/>
                </a:solidFill>
              </a:rPr>
              <a:t>CE)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371600"/>
            <a:ext cx="47928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Fetching </a:t>
            </a:r>
            <a:r>
              <a:rPr spc="-5" dirty="0"/>
              <a:t>the</a:t>
            </a:r>
            <a:r>
              <a:rPr spc="-8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876867"/>
            <a:ext cx="7987030" cy="3690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ts val="3525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cs typeface="Arial"/>
              </a:rPr>
              <a:t>Involves finding the endpoint </a:t>
            </a:r>
            <a:r>
              <a:rPr sz="2400" dirty="0">
                <a:cs typeface="Arial"/>
              </a:rPr>
              <a:t>- </a:t>
            </a:r>
            <a:r>
              <a:rPr sz="2400" spc="-5" dirty="0">
                <a:cs typeface="Arial"/>
              </a:rPr>
              <a:t>URL or</a:t>
            </a:r>
            <a:r>
              <a:rPr sz="2400" spc="-95" dirty="0">
                <a:cs typeface="Arial"/>
              </a:rPr>
              <a:t> </a:t>
            </a:r>
            <a:r>
              <a:rPr sz="2400" spc="-5" dirty="0">
                <a:cs typeface="Arial"/>
              </a:rPr>
              <a:t>URL’s</a:t>
            </a:r>
            <a:endParaRPr sz="2400" dirty="0">
              <a:cs typeface="Arial"/>
            </a:endParaRPr>
          </a:p>
          <a:p>
            <a:pPr marL="47117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cs typeface="Arial"/>
              </a:rPr>
              <a:t>Sending </a:t>
            </a:r>
            <a:r>
              <a:rPr sz="2400" spc="-5" dirty="0">
                <a:cs typeface="Arial"/>
              </a:rPr>
              <a:t>HTTP </a:t>
            </a:r>
            <a:r>
              <a:rPr sz="2400" dirty="0">
                <a:cs typeface="Arial"/>
              </a:rPr>
              <a:t>requests </a:t>
            </a:r>
            <a:r>
              <a:rPr sz="2400" spc="-5" dirty="0">
                <a:cs typeface="Arial"/>
              </a:rPr>
              <a:t>to the</a:t>
            </a:r>
            <a:r>
              <a:rPr sz="2400" spc="-45" dirty="0">
                <a:cs typeface="Arial"/>
              </a:rPr>
              <a:t> </a:t>
            </a:r>
            <a:r>
              <a:rPr sz="2400" dirty="0">
                <a:cs typeface="Arial"/>
              </a:rPr>
              <a:t>server</a:t>
            </a:r>
          </a:p>
          <a:p>
            <a:pPr marL="471170" indent="-458470">
              <a:lnSpc>
                <a:spcPts val="3525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cs typeface="Arial"/>
              </a:rPr>
              <a:t>Using </a:t>
            </a:r>
            <a:r>
              <a:rPr sz="2400" dirty="0">
                <a:cs typeface="Arial"/>
              </a:rPr>
              <a:t>requests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library:</a:t>
            </a:r>
            <a:endParaRPr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cs typeface="Times New Roman"/>
            </a:endParaRPr>
          </a:p>
          <a:p>
            <a:pPr marL="928369">
              <a:lnSpc>
                <a:spcPct val="100000"/>
              </a:lnSpc>
            </a:pPr>
            <a:r>
              <a:rPr sz="2400" spc="-5" dirty="0">
                <a:cs typeface="Arial"/>
              </a:rPr>
              <a:t>import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requests</a:t>
            </a:r>
          </a:p>
          <a:p>
            <a:pPr marL="928369" marR="1670685">
              <a:lnSpc>
                <a:spcPct val="233300"/>
              </a:lnSpc>
              <a:spcBef>
                <a:spcPts val="145"/>
              </a:spcBef>
            </a:pPr>
            <a:r>
              <a:rPr sz="2400" spc="-5" dirty="0">
                <a:cs typeface="Arial"/>
              </a:rPr>
              <a:t>data </a:t>
            </a:r>
            <a:r>
              <a:rPr sz="2400" dirty="0">
                <a:cs typeface="Arial"/>
              </a:rPr>
              <a:t>= </a:t>
            </a:r>
            <a:r>
              <a:rPr sz="2400" spc="-5" dirty="0">
                <a:cs typeface="Arial"/>
              </a:rPr>
              <a:t>requests.get(‘</a:t>
            </a:r>
            <a:r>
              <a:rPr sz="24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cs typeface="Arial"/>
                <a:hlinkClick r:id="rId3"/>
              </a:rPr>
              <a:t>http://google.com/</a:t>
            </a:r>
            <a:r>
              <a:rPr sz="2400" spc="-5" dirty="0">
                <a:cs typeface="Arial"/>
                <a:hlinkClick r:id="rId3"/>
              </a:rPr>
              <a:t>’) </a:t>
            </a:r>
            <a:r>
              <a:rPr sz="2400" spc="-5" dirty="0">
                <a:cs typeface="Arial"/>
              </a:rPr>
              <a:t> html </a:t>
            </a:r>
            <a:r>
              <a:rPr sz="2400" dirty="0">
                <a:cs typeface="Arial"/>
              </a:rPr>
              <a:t>=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data.content</a:t>
            </a:r>
            <a:endParaRPr sz="2400" dirty="0"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256892"/>
            <a:ext cx="6567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Processing </a:t>
            </a:r>
            <a:r>
              <a:rPr spc="-5" dirty="0"/>
              <a:t>(say no to</a:t>
            </a:r>
            <a:r>
              <a:rPr spc="-95" dirty="0"/>
              <a:t> </a:t>
            </a:r>
            <a:r>
              <a:rPr spc="-5" dirty="0"/>
              <a:t>Reg-ex)</a:t>
            </a:r>
          </a:p>
        </p:txBody>
      </p:sp>
      <p:sp>
        <p:nvSpPr>
          <p:cNvPr id="3" name="object 3"/>
          <p:cNvSpPr/>
          <p:nvPr/>
        </p:nvSpPr>
        <p:spPr>
          <a:xfrm>
            <a:off x="1000122" y="2046606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069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1752600"/>
            <a:ext cx="6826250" cy="3036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indent="-459105">
              <a:lnSpc>
                <a:spcPts val="3525"/>
              </a:lnSpc>
              <a:spcBef>
                <a:spcPts val="100"/>
              </a:spcBef>
              <a:buChar char="●"/>
              <a:tabLst>
                <a:tab pos="558800" algn="l"/>
                <a:tab pos="559435" algn="l"/>
              </a:tabLst>
            </a:pPr>
            <a:r>
              <a:rPr lang="en-US" sz="2400" spc="-5" dirty="0">
                <a:cs typeface="Arial"/>
              </a:rPr>
              <a:t>use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reg-ex</a:t>
            </a:r>
          </a:p>
          <a:p>
            <a:pPr marL="558800" indent="-459105">
              <a:lnSpc>
                <a:spcPts val="3450"/>
              </a:lnSpc>
              <a:buChar char="●"/>
              <a:tabLst>
                <a:tab pos="558800" algn="l"/>
                <a:tab pos="559435" algn="l"/>
              </a:tabLst>
            </a:pPr>
            <a:r>
              <a:rPr sz="2400" spc="-10" dirty="0">
                <a:cs typeface="Arial"/>
              </a:rPr>
              <a:t>Avoid </a:t>
            </a:r>
            <a:r>
              <a:rPr sz="2400" spc="-5" dirty="0">
                <a:cs typeface="Arial"/>
              </a:rPr>
              <a:t>using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reg-ex</a:t>
            </a:r>
          </a:p>
          <a:p>
            <a:pPr marL="558800" indent="-459105">
              <a:lnSpc>
                <a:spcPts val="3525"/>
              </a:lnSpc>
              <a:buChar char="●"/>
              <a:tabLst>
                <a:tab pos="558800" algn="l"/>
                <a:tab pos="559435" algn="l"/>
              </a:tabLst>
            </a:pPr>
            <a:r>
              <a:rPr sz="2400" spc="-5" dirty="0">
                <a:cs typeface="Arial"/>
              </a:rPr>
              <a:t>Reasons why not to use</a:t>
            </a:r>
            <a:r>
              <a:rPr sz="2400" spc="-30" dirty="0">
                <a:cs typeface="Arial"/>
              </a:rPr>
              <a:t> </a:t>
            </a:r>
            <a:r>
              <a:rPr sz="2400" spc="-5" dirty="0">
                <a:cs typeface="Arial"/>
              </a:rPr>
              <a:t>it:</a:t>
            </a:r>
            <a:endParaRPr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cs typeface="Times New Roman"/>
            </a:endParaRPr>
          </a:p>
          <a:p>
            <a:pPr marL="558800" indent="-546100">
              <a:lnSpc>
                <a:spcPts val="3525"/>
              </a:lnSpc>
              <a:buAutoNum type="arabicPeriod"/>
              <a:tabLst>
                <a:tab pos="558800" algn="l"/>
                <a:tab pos="559435" algn="l"/>
              </a:tabLst>
            </a:pPr>
            <a:r>
              <a:rPr sz="2400" spc="-5" dirty="0">
                <a:cs typeface="Arial"/>
              </a:rPr>
              <a:t>Its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fragile</a:t>
            </a:r>
            <a:endParaRPr sz="2400" dirty="0">
              <a:cs typeface="Arial"/>
            </a:endParaRPr>
          </a:p>
          <a:p>
            <a:pPr marL="558800" indent="-546100">
              <a:lnSpc>
                <a:spcPts val="3450"/>
              </a:lnSpc>
              <a:buAutoNum type="arabicPeriod"/>
              <a:tabLst>
                <a:tab pos="558800" algn="l"/>
                <a:tab pos="559435" algn="l"/>
              </a:tabLst>
            </a:pPr>
            <a:r>
              <a:rPr sz="2400" spc="-5" dirty="0">
                <a:cs typeface="Arial"/>
              </a:rPr>
              <a:t>Really hard to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maintain</a:t>
            </a:r>
          </a:p>
          <a:p>
            <a:pPr marL="558800" indent="-546100">
              <a:lnSpc>
                <a:spcPts val="3525"/>
              </a:lnSpc>
              <a:buAutoNum type="arabicPeriod"/>
              <a:tabLst>
                <a:tab pos="558800" algn="l"/>
                <a:tab pos="559435" algn="l"/>
              </a:tabLst>
            </a:pPr>
            <a:r>
              <a:rPr sz="2400" spc="-5" dirty="0">
                <a:cs typeface="Arial"/>
              </a:rPr>
              <a:t>Improper HTML </a:t>
            </a:r>
            <a:r>
              <a:rPr sz="2400" dirty="0">
                <a:cs typeface="Arial"/>
              </a:rPr>
              <a:t>&amp; </a:t>
            </a:r>
            <a:r>
              <a:rPr sz="2400" spc="-10" dirty="0">
                <a:cs typeface="Arial"/>
              </a:rPr>
              <a:t>Encoding</a:t>
            </a:r>
            <a:r>
              <a:rPr sz="2400" spc="-105" dirty="0">
                <a:cs typeface="Arial"/>
              </a:rPr>
              <a:t> </a:t>
            </a:r>
            <a:r>
              <a:rPr sz="2400" spc="-5" dirty="0">
                <a:cs typeface="Arial"/>
              </a:rPr>
              <a:t>handling</a:t>
            </a:r>
            <a:endParaRPr sz="2400" dirty="0"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256892"/>
            <a:ext cx="65982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u="sng" spc="-5" dirty="0"/>
              <a:t>BeautifulSoup</a:t>
            </a:r>
            <a:r>
              <a:rPr spc="-5" dirty="0"/>
              <a:t> for</a:t>
            </a:r>
            <a:r>
              <a:rPr spc="-90" dirty="0"/>
              <a:t> </a:t>
            </a:r>
            <a:r>
              <a:rPr spc="-5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98" y="1713405"/>
            <a:ext cx="7844155" cy="3970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ts val="3554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cs typeface="Arial"/>
              </a:rPr>
              <a:t>Provides </a:t>
            </a:r>
            <a:r>
              <a:rPr sz="2400" dirty="0">
                <a:cs typeface="Arial"/>
              </a:rPr>
              <a:t>simple methods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to-</a:t>
            </a:r>
            <a:endParaRPr sz="2400" dirty="0">
              <a:cs typeface="Arial"/>
            </a:endParaRPr>
          </a:p>
          <a:p>
            <a:pPr marL="928369" lvl="1" indent="-412750">
              <a:lnSpc>
                <a:spcPts val="2775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cs typeface="Arial"/>
              </a:rPr>
              <a:t>search</a:t>
            </a:r>
          </a:p>
          <a:p>
            <a:pPr marL="928369" lvl="1" indent="-412750">
              <a:lnSpc>
                <a:spcPts val="2760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cs typeface="Arial"/>
              </a:rPr>
              <a:t>navigate</a:t>
            </a:r>
            <a:endParaRPr sz="2400" dirty="0">
              <a:cs typeface="Arial"/>
            </a:endParaRPr>
          </a:p>
          <a:p>
            <a:pPr marL="928369" lvl="1" indent="-412750">
              <a:lnSpc>
                <a:spcPts val="2730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cs typeface="Arial"/>
              </a:rPr>
              <a:t>select</a:t>
            </a:r>
          </a:p>
          <a:p>
            <a:pPr marL="471170" indent="-458470">
              <a:lnSpc>
                <a:spcPts val="3435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cs typeface="Arial"/>
              </a:rPr>
              <a:t>Deals with broken web-pages </a:t>
            </a:r>
            <a:r>
              <a:rPr sz="2400" dirty="0">
                <a:cs typeface="Arial"/>
              </a:rPr>
              <a:t>really</a:t>
            </a:r>
            <a:r>
              <a:rPr sz="2400" spc="-45" dirty="0">
                <a:cs typeface="Arial"/>
              </a:rPr>
              <a:t> </a:t>
            </a:r>
            <a:r>
              <a:rPr sz="2400" spc="-5" dirty="0">
                <a:cs typeface="Arial"/>
              </a:rPr>
              <a:t>well</a:t>
            </a:r>
            <a:endParaRPr sz="2400" dirty="0">
              <a:cs typeface="Arial"/>
            </a:endParaRPr>
          </a:p>
          <a:p>
            <a:pPr marL="471170" indent="-458470">
              <a:lnSpc>
                <a:spcPts val="3525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cs typeface="Arial"/>
              </a:rPr>
              <a:t>Auto-detects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encoding</a:t>
            </a:r>
            <a:endParaRPr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cs typeface="Times New Roman"/>
            </a:endParaRPr>
          </a:p>
          <a:p>
            <a:pPr marL="238760" algn="ctr">
              <a:lnSpc>
                <a:spcPct val="100000"/>
              </a:lnSpc>
            </a:pPr>
            <a:r>
              <a:rPr sz="2400" spc="-5" dirty="0">
                <a:cs typeface="Arial"/>
              </a:rPr>
              <a:t>Philosophy-</a:t>
            </a:r>
            <a:endParaRPr sz="2400" dirty="0">
              <a:cs typeface="Arial"/>
            </a:endParaRPr>
          </a:p>
          <a:p>
            <a:pPr marL="240665" marR="5080" algn="ctr">
              <a:lnSpc>
                <a:spcPts val="2760"/>
              </a:lnSpc>
              <a:spcBef>
                <a:spcPts val="695"/>
              </a:spcBef>
            </a:pPr>
            <a:r>
              <a:rPr sz="2400" i="1" dirty="0">
                <a:cs typeface="Arial"/>
              </a:rPr>
              <a:t>“You </a:t>
            </a:r>
            <a:r>
              <a:rPr sz="2400" i="1" spc="-5" dirty="0">
                <a:cs typeface="Arial"/>
              </a:rPr>
              <a:t>didn't write that awful page. You're just trying to</a:t>
            </a:r>
            <a:r>
              <a:rPr sz="2400" i="1" spc="-85" dirty="0">
                <a:cs typeface="Arial"/>
              </a:rPr>
              <a:t> </a:t>
            </a:r>
            <a:r>
              <a:rPr sz="2400" i="1" spc="-5" dirty="0">
                <a:cs typeface="Arial"/>
              </a:rPr>
              <a:t>get  </a:t>
            </a:r>
            <a:r>
              <a:rPr sz="2400" i="1" dirty="0">
                <a:cs typeface="Arial"/>
              </a:rPr>
              <a:t>some </a:t>
            </a:r>
            <a:r>
              <a:rPr sz="2400" i="1" spc="-5" dirty="0">
                <a:cs typeface="Arial"/>
              </a:rPr>
              <a:t>data out of it. Beautiful Soup is here to</a:t>
            </a:r>
            <a:r>
              <a:rPr sz="2400" i="1" spc="-65" dirty="0">
                <a:cs typeface="Arial"/>
              </a:rPr>
              <a:t> </a:t>
            </a:r>
            <a:r>
              <a:rPr sz="2400" i="1" spc="-5" dirty="0">
                <a:cs typeface="Arial"/>
              </a:rPr>
              <a:t>help.”</a:t>
            </a:r>
            <a:endParaRPr sz="2400" dirty="0"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371600"/>
            <a:ext cx="45647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Export </a:t>
            </a:r>
            <a:r>
              <a:rPr spc="-5" dirty="0"/>
              <a:t>the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853676"/>
            <a:ext cx="687705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ts val="3525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cs typeface="Arial"/>
              </a:rPr>
              <a:t>Database </a:t>
            </a:r>
            <a:r>
              <a:rPr sz="2400" dirty="0">
                <a:cs typeface="Arial"/>
              </a:rPr>
              <a:t>(relational </a:t>
            </a:r>
            <a:r>
              <a:rPr sz="2400" spc="-5" dirty="0">
                <a:cs typeface="Arial"/>
              </a:rPr>
              <a:t>or</a:t>
            </a:r>
            <a:r>
              <a:rPr sz="2400" spc="-95" dirty="0">
                <a:cs typeface="Arial"/>
              </a:rPr>
              <a:t> </a:t>
            </a:r>
            <a:r>
              <a:rPr sz="2400" spc="-5" dirty="0">
                <a:cs typeface="Arial"/>
              </a:rPr>
              <a:t>non-relational)</a:t>
            </a:r>
            <a:endParaRPr sz="2400" dirty="0">
              <a:cs typeface="Arial"/>
            </a:endParaRPr>
          </a:p>
          <a:p>
            <a:pPr marL="47117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cs typeface="Arial"/>
              </a:rPr>
              <a:t>CSV</a:t>
            </a:r>
            <a:endParaRPr sz="2400" dirty="0">
              <a:cs typeface="Arial"/>
            </a:endParaRPr>
          </a:p>
          <a:p>
            <a:pPr marL="47117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dirty="0">
                <a:cs typeface="Arial"/>
              </a:rPr>
              <a:t>JSON</a:t>
            </a:r>
          </a:p>
          <a:p>
            <a:pPr marL="47117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cs typeface="Arial"/>
              </a:rPr>
              <a:t>File </a:t>
            </a:r>
            <a:r>
              <a:rPr sz="2400" dirty="0">
                <a:cs typeface="Arial"/>
              </a:rPr>
              <a:t>(XML, </a:t>
            </a:r>
            <a:r>
              <a:rPr sz="2400" spc="-10" dirty="0">
                <a:cs typeface="Arial"/>
              </a:rPr>
              <a:t>YAML,</a:t>
            </a:r>
            <a:r>
              <a:rPr sz="2400" spc="-30" dirty="0">
                <a:cs typeface="Arial"/>
              </a:rPr>
              <a:t> </a:t>
            </a:r>
            <a:r>
              <a:rPr sz="2400" spc="-5" dirty="0">
                <a:cs typeface="Arial"/>
              </a:rPr>
              <a:t>etc.)</a:t>
            </a:r>
            <a:endParaRPr sz="2400" dirty="0">
              <a:cs typeface="Arial"/>
            </a:endParaRPr>
          </a:p>
          <a:p>
            <a:pPr marL="471170" indent="-458470">
              <a:lnSpc>
                <a:spcPts val="3525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cs typeface="Arial"/>
              </a:rPr>
              <a:t>API</a:t>
            </a:r>
            <a:endParaRPr sz="2400" dirty="0"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1309" y="1148080"/>
            <a:ext cx="6477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" dirty="0">
                <a:latin typeface="Arial"/>
                <a:cs typeface="Arial"/>
              </a:rPr>
              <a:t>Live example</a:t>
            </a:r>
            <a:r>
              <a:rPr sz="4800" b="0" spc="-80" dirty="0">
                <a:latin typeface="Arial"/>
                <a:cs typeface="Arial"/>
              </a:rPr>
              <a:t> </a:t>
            </a:r>
            <a:r>
              <a:rPr sz="4800" b="0" spc="-5" dirty="0">
                <a:latin typeface="Arial"/>
                <a:cs typeface="Arial"/>
              </a:rPr>
              <a:t>demo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C7AFA-7060-42AC-8263-8E707B26D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8392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114" y="1273457"/>
            <a:ext cx="30603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722" y="1905000"/>
            <a:ext cx="7591425" cy="2795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ts val="3554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800" spc="-10" dirty="0">
                <a:cs typeface="Arial"/>
              </a:rPr>
              <a:t>External </a:t>
            </a:r>
            <a:r>
              <a:rPr sz="2800" dirty="0">
                <a:cs typeface="Arial"/>
              </a:rPr>
              <a:t>sites can change </a:t>
            </a:r>
            <a:r>
              <a:rPr sz="2800" spc="-5" dirty="0">
                <a:cs typeface="Arial"/>
              </a:rPr>
              <a:t>without</a:t>
            </a:r>
            <a:r>
              <a:rPr sz="2800" spc="-105" dirty="0">
                <a:cs typeface="Arial"/>
              </a:rPr>
              <a:t> </a:t>
            </a:r>
            <a:r>
              <a:rPr sz="2800" spc="-5" dirty="0">
                <a:cs typeface="Arial"/>
              </a:rPr>
              <a:t>warning</a:t>
            </a:r>
            <a:endParaRPr sz="2800" dirty="0">
              <a:cs typeface="Arial"/>
            </a:endParaRPr>
          </a:p>
          <a:p>
            <a:pPr marL="928369" marR="146050" lvl="1" indent="-412750">
              <a:lnSpc>
                <a:spcPts val="2760"/>
              </a:lnSpc>
              <a:spcBef>
                <a:spcPts val="145"/>
              </a:spcBef>
              <a:buChar char="○"/>
              <a:tabLst>
                <a:tab pos="928369" algn="l"/>
                <a:tab pos="929005" algn="l"/>
              </a:tabLst>
            </a:pPr>
            <a:r>
              <a:rPr sz="2000" spc="-5" dirty="0">
                <a:cs typeface="Arial"/>
              </a:rPr>
              <a:t>Figuring out the frequency is difficult </a:t>
            </a:r>
            <a:r>
              <a:rPr sz="2000" dirty="0">
                <a:cs typeface="Arial"/>
              </a:rPr>
              <a:t>(TEST, </a:t>
            </a:r>
            <a:r>
              <a:rPr sz="2000" spc="-5" dirty="0">
                <a:cs typeface="Arial"/>
              </a:rPr>
              <a:t>and  test)</a:t>
            </a:r>
            <a:endParaRPr sz="2000" dirty="0">
              <a:cs typeface="Arial"/>
            </a:endParaRPr>
          </a:p>
          <a:p>
            <a:pPr marL="928369" lvl="1" indent="-412750">
              <a:lnSpc>
                <a:spcPts val="2600"/>
              </a:lnSpc>
              <a:buChar char="○"/>
              <a:tabLst>
                <a:tab pos="928369" algn="l"/>
                <a:tab pos="929005" algn="l"/>
              </a:tabLst>
            </a:pPr>
            <a:r>
              <a:rPr sz="2000" spc="-5" dirty="0">
                <a:cs typeface="Arial"/>
              </a:rPr>
              <a:t>Changes </a:t>
            </a:r>
            <a:r>
              <a:rPr sz="2000" dirty="0">
                <a:cs typeface="Arial"/>
              </a:rPr>
              <a:t>can </a:t>
            </a:r>
            <a:r>
              <a:rPr sz="2000" spc="-5" dirty="0">
                <a:cs typeface="Arial"/>
              </a:rPr>
              <a:t>break </a:t>
            </a:r>
            <a:r>
              <a:rPr sz="2000" dirty="0">
                <a:cs typeface="Arial"/>
              </a:rPr>
              <a:t>scrapers</a:t>
            </a:r>
            <a:r>
              <a:rPr sz="2000" spc="-25" dirty="0">
                <a:cs typeface="Arial"/>
              </a:rPr>
              <a:t> </a:t>
            </a:r>
            <a:r>
              <a:rPr sz="2000" spc="-5" dirty="0">
                <a:cs typeface="Arial"/>
              </a:rPr>
              <a:t>easily</a:t>
            </a:r>
            <a:endParaRPr sz="2000" dirty="0">
              <a:cs typeface="Arial"/>
            </a:endParaRPr>
          </a:p>
          <a:p>
            <a:pPr marL="471170" indent="-458470">
              <a:lnSpc>
                <a:spcPts val="3465"/>
              </a:lnSpc>
              <a:buChar char="●"/>
              <a:tabLst>
                <a:tab pos="471170" algn="l"/>
                <a:tab pos="471805" algn="l"/>
              </a:tabLst>
            </a:pPr>
            <a:r>
              <a:rPr sz="2800" spc="-10" dirty="0">
                <a:cs typeface="Arial"/>
              </a:rPr>
              <a:t>Bad </a:t>
            </a:r>
            <a:r>
              <a:rPr sz="2800" spc="-5" dirty="0">
                <a:cs typeface="Arial"/>
              </a:rPr>
              <a:t>HTTP </a:t>
            </a:r>
            <a:r>
              <a:rPr sz="2800" dirty="0">
                <a:cs typeface="Arial"/>
              </a:rPr>
              <a:t>status</a:t>
            </a:r>
            <a:r>
              <a:rPr sz="2800" spc="-15" dirty="0">
                <a:cs typeface="Arial"/>
              </a:rPr>
              <a:t> </a:t>
            </a:r>
            <a:r>
              <a:rPr sz="2800" dirty="0">
                <a:cs typeface="Arial"/>
              </a:rPr>
              <a:t>codes</a:t>
            </a:r>
          </a:p>
          <a:p>
            <a:pPr marL="928369" lvl="1" indent="-412750">
              <a:lnSpc>
                <a:spcPts val="2775"/>
              </a:lnSpc>
              <a:buChar char="○"/>
              <a:tabLst>
                <a:tab pos="928369" algn="l"/>
                <a:tab pos="929005" algn="l"/>
              </a:tabLst>
            </a:pPr>
            <a:r>
              <a:rPr sz="2000" spc="-5" dirty="0">
                <a:cs typeface="Arial"/>
              </a:rPr>
              <a:t>example: using 200 OK to </a:t>
            </a:r>
            <a:r>
              <a:rPr sz="2000" dirty="0">
                <a:cs typeface="Arial"/>
              </a:rPr>
              <a:t>signal </a:t>
            </a:r>
            <a:r>
              <a:rPr sz="2000" spc="-5" dirty="0">
                <a:cs typeface="Arial"/>
              </a:rPr>
              <a:t>an</a:t>
            </a:r>
            <a:r>
              <a:rPr sz="2000" spc="-45" dirty="0">
                <a:cs typeface="Arial"/>
              </a:rPr>
              <a:t> </a:t>
            </a:r>
            <a:r>
              <a:rPr sz="2000" spc="-5" dirty="0">
                <a:cs typeface="Arial"/>
              </a:rPr>
              <a:t>error</a:t>
            </a:r>
            <a:endParaRPr sz="2000" dirty="0">
              <a:cs typeface="Arial"/>
            </a:endParaRPr>
          </a:p>
          <a:p>
            <a:pPr marL="928369" marR="342265" lvl="1" indent="-412750">
              <a:lnSpc>
                <a:spcPts val="2760"/>
              </a:lnSpc>
              <a:spcBef>
                <a:spcPts val="130"/>
              </a:spcBef>
              <a:buChar char="○"/>
              <a:tabLst>
                <a:tab pos="928369" algn="l"/>
                <a:tab pos="929005" algn="l"/>
              </a:tabLst>
            </a:pPr>
            <a:r>
              <a:rPr sz="2000" dirty="0">
                <a:cs typeface="Arial"/>
              </a:rPr>
              <a:t>cannot </a:t>
            </a:r>
            <a:r>
              <a:rPr sz="2000" spc="-5" dirty="0">
                <a:cs typeface="Arial"/>
              </a:rPr>
              <a:t>always trust </a:t>
            </a:r>
            <a:r>
              <a:rPr sz="2000" dirty="0">
                <a:cs typeface="Arial"/>
              </a:rPr>
              <a:t>your </a:t>
            </a:r>
            <a:r>
              <a:rPr sz="2000" spc="-5" dirty="0">
                <a:cs typeface="Arial"/>
              </a:rPr>
              <a:t>HTTP libraries default  behaviour</a:t>
            </a:r>
            <a:endParaRPr sz="2000" dirty="0">
              <a:cs typeface="Arial"/>
            </a:endParaRPr>
          </a:p>
          <a:p>
            <a:pPr marL="471170" indent="-458470">
              <a:lnSpc>
                <a:spcPts val="3350"/>
              </a:lnSpc>
              <a:buChar char="●"/>
              <a:tabLst>
                <a:tab pos="471170" algn="l"/>
                <a:tab pos="471805" algn="l"/>
              </a:tabLst>
            </a:pPr>
            <a:r>
              <a:rPr sz="2800" dirty="0">
                <a:cs typeface="Arial"/>
              </a:rPr>
              <a:t>Messy </a:t>
            </a:r>
            <a:r>
              <a:rPr sz="2800" spc="-5" dirty="0">
                <a:cs typeface="Arial"/>
              </a:rPr>
              <a:t>HTML</a:t>
            </a:r>
            <a:r>
              <a:rPr sz="2800" spc="-20" dirty="0">
                <a:cs typeface="Arial"/>
              </a:rPr>
              <a:t> </a:t>
            </a:r>
            <a:r>
              <a:rPr sz="2800" dirty="0">
                <a:cs typeface="Arial"/>
              </a:rPr>
              <a:t>markup</a:t>
            </a: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256892"/>
            <a:ext cx="233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Mechanize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884296"/>
            <a:ext cx="5007610" cy="326243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71170" marR="5080" indent="-458470">
              <a:lnSpc>
                <a:spcPts val="3450"/>
              </a:lnSpc>
              <a:spcBef>
                <a:spcPts val="340"/>
              </a:spcBef>
              <a:buChar char="●"/>
              <a:tabLst>
                <a:tab pos="471170" algn="l"/>
                <a:tab pos="471805" algn="l"/>
              </a:tabLst>
            </a:pPr>
            <a:r>
              <a:rPr sz="2800" spc="-10" dirty="0">
                <a:cs typeface="Arial"/>
              </a:rPr>
              <a:t>Stateful </a:t>
            </a:r>
            <a:r>
              <a:rPr sz="2800" spc="-5" dirty="0">
                <a:cs typeface="Arial"/>
              </a:rPr>
              <a:t>web-browsing with  </a:t>
            </a:r>
            <a:r>
              <a:rPr sz="2800" dirty="0">
                <a:cs typeface="Arial"/>
              </a:rPr>
              <a:t>mechanize</a:t>
            </a:r>
          </a:p>
          <a:p>
            <a:pPr marL="928369" lvl="1" indent="-412750">
              <a:lnSpc>
                <a:spcPts val="2635"/>
              </a:lnSpc>
              <a:buChar char="○"/>
              <a:tabLst>
                <a:tab pos="928369" algn="l"/>
                <a:tab pos="929005" algn="l"/>
              </a:tabLst>
            </a:pPr>
            <a:r>
              <a:rPr sz="2800" spc="-5" dirty="0">
                <a:cs typeface="Arial"/>
              </a:rPr>
              <a:t>Fill up</a:t>
            </a:r>
            <a:r>
              <a:rPr sz="2800" spc="-20" dirty="0">
                <a:cs typeface="Arial"/>
              </a:rPr>
              <a:t> </a:t>
            </a:r>
            <a:r>
              <a:rPr sz="2800" spc="-5" dirty="0">
                <a:cs typeface="Arial"/>
              </a:rPr>
              <a:t>forms</a:t>
            </a:r>
            <a:endParaRPr sz="2800" dirty="0">
              <a:cs typeface="Arial"/>
            </a:endParaRPr>
          </a:p>
          <a:p>
            <a:pPr marL="928369" lvl="1" indent="-412750">
              <a:lnSpc>
                <a:spcPts val="2760"/>
              </a:lnSpc>
              <a:buChar char="○"/>
              <a:tabLst>
                <a:tab pos="928369" algn="l"/>
                <a:tab pos="929005" algn="l"/>
              </a:tabLst>
            </a:pPr>
            <a:r>
              <a:rPr sz="2800" spc="-5" dirty="0">
                <a:cs typeface="Arial"/>
              </a:rPr>
              <a:t>Follow</a:t>
            </a:r>
            <a:r>
              <a:rPr sz="2800" spc="-15" dirty="0">
                <a:cs typeface="Arial"/>
              </a:rPr>
              <a:t> </a:t>
            </a:r>
            <a:r>
              <a:rPr sz="2800" spc="-5" dirty="0">
                <a:cs typeface="Arial"/>
              </a:rPr>
              <a:t>links</a:t>
            </a:r>
            <a:endParaRPr sz="2800" dirty="0">
              <a:cs typeface="Arial"/>
            </a:endParaRPr>
          </a:p>
          <a:p>
            <a:pPr marL="928369" lvl="1" indent="-412750">
              <a:lnSpc>
                <a:spcPts val="2760"/>
              </a:lnSpc>
              <a:buChar char="○"/>
              <a:tabLst>
                <a:tab pos="928369" algn="l"/>
                <a:tab pos="929005" algn="l"/>
              </a:tabLst>
            </a:pPr>
            <a:r>
              <a:rPr sz="2800" spc="-5" dirty="0">
                <a:cs typeface="Arial"/>
              </a:rPr>
              <a:t>Handle</a:t>
            </a:r>
            <a:r>
              <a:rPr sz="2800" spc="-10" dirty="0">
                <a:cs typeface="Arial"/>
              </a:rPr>
              <a:t> </a:t>
            </a:r>
            <a:r>
              <a:rPr sz="2800" dirty="0">
                <a:cs typeface="Arial"/>
              </a:rPr>
              <a:t>cookies</a:t>
            </a:r>
          </a:p>
          <a:p>
            <a:pPr marL="928369" lvl="1" indent="-412750">
              <a:lnSpc>
                <a:spcPts val="2730"/>
              </a:lnSpc>
              <a:buChar char="○"/>
              <a:tabLst>
                <a:tab pos="928369" algn="l"/>
                <a:tab pos="929005" algn="l"/>
              </a:tabLst>
            </a:pPr>
            <a:r>
              <a:rPr sz="2800" spc="-5" dirty="0">
                <a:cs typeface="Arial"/>
              </a:rPr>
              <a:t>Browse</a:t>
            </a:r>
            <a:r>
              <a:rPr sz="2800" spc="-15" dirty="0">
                <a:cs typeface="Arial"/>
              </a:rPr>
              <a:t> </a:t>
            </a:r>
            <a:r>
              <a:rPr sz="2800" spc="-5" dirty="0">
                <a:cs typeface="Arial"/>
              </a:rPr>
              <a:t>history</a:t>
            </a:r>
            <a:endParaRPr sz="2800" dirty="0">
              <a:cs typeface="Arial"/>
            </a:endParaRPr>
          </a:p>
          <a:p>
            <a:pPr marL="471170" marR="28575" indent="-458470">
              <a:lnSpc>
                <a:spcPts val="3450"/>
              </a:lnSpc>
              <a:spcBef>
                <a:spcPts val="150"/>
              </a:spcBef>
              <a:buChar char="●"/>
              <a:tabLst>
                <a:tab pos="471170" algn="l"/>
                <a:tab pos="471805" algn="l"/>
              </a:tabLst>
            </a:pPr>
            <a:r>
              <a:rPr sz="2800" spc="-10" dirty="0">
                <a:cs typeface="Arial"/>
              </a:rPr>
              <a:t>After Andy </a:t>
            </a:r>
            <a:r>
              <a:rPr sz="2800" spc="-5" dirty="0">
                <a:cs typeface="Arial"/>
              </a:rPr>
              <a:t>Lester’s WWW:  </a:t>
            </a:r>
            <a:r>
              <a:rPr sz="2800" dirty="0">
                <a:cs typeface="Arial"/>
              </a:rPr>
              <a:t>Mechanize</a:t>
            </a: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6137" y="1884296"/>
            <a:ext cx="2083670" cy="2456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527" y="750092"/>
            <a:ext cx="6239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Filling </a:t>
            </a:r>
            <a:r>
              <a:rPr spc="-5" dirty="0"/>
              <a:t>forms </a:t>
            </a:r>
            <a:r>
              <a:rPr spc="-10" dirty="0"/>
              <a:t>with</a:t>
            </a:r>
            <a:r>
              <a:rPr spc="-85" dirty="0"/>
              <a:t> </a:t>
            </a:r>
            <a:r>
              <a:rPr dirty="0"/>
              <a:t>Mechanize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905000"/>
            <a:ext cx="8000991" cy="4202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248535" marR="5080" indent="-2236470">
              <a:lnSpc>
                <a:spcPts val="4140"/>
              </a:lnSpc>
              <a:spcBef>
                <a:spcPts val="385"/>
              </a:spcBef>
            </a:pPr>
            <a:r>
              <a:rPr spc="-10" dirty="0"/>
              <a:t>Scrapy </a:t>
            </a:r>
            <a:r>
              <a:rPr dirty="0"/>
              <a:t>- a </a:t>
            </a:r>
            <a:r>
              <a:rPr spc="-5" dirty="0"/>
              <a:t>framework for</a:t>
            </a:r>
            <a:r>
              <a:rPr spc="-100" dirty="0"/>
              <a:t> </a:t>
            </a:r>
            <a:r>
              <a:rPr spc="-10" dirty="0"/>
              <a:t>web  </a:t>
            </a:r>
            <a:r>
              <a:rPr spc="-5" dirty="0"/>
              <a:t>scraping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981200"/>
            <a:ext cx="5665470" cy="241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ts val="3525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800" spc="-5" dirty="0">
                <a:cs typeface="Arial"/>
              </a:rPr>
              <a:t>Uses </a:t>
            </a:r>
            <a:r>
              <a:rPr sz="2800" u="sng" spc="-10" dirty="0">
                <a:cs typeface="Arial"/>
              </a:rPr>
              <a:t>XPath</a:t>
            </a:r>
            <a:r>
              <a:rPr sz="2800" spc="-10" dirty="0">
                <a:cs typeface="Arial"/>
              </a:rPr>
              <a:t> </a:t>
            </a:r>
            <a:r>
              <a:rPr sz="2800" spc="-5" dirty="0">
                <a:cs typeface="Arial"/>
              </a:rPr>
              <a:t>to </a:t>
            </a:r>
            <a:r>
              <a:rPr sz="2800" dirty="0">
                <a:cs typeface="Arial"/>
              </a:rPr>
              <a:t>select</a:t>
            </a:r>
            <a:r>
              <a:rPr sz="2800" spc="-90" dirty="0">
                <a:cs typeface="Arial"/>
              </a:rPr>
              <a:t> </a:t>
            </a:r>
            <a:r>
              <a:rPr sz="2800" spc="-5" dirty="0">
                <a:cs typeface="Arial"/>
              </a:rPr>
              <a:t>elements</a:t>
            </a:r>
            <a:endParaRPr sz="2800" dirty="0">
              <a:cs typeface="Arial"/>
            </a:endParaRPr>
          </a:p>
          <a:p>
            <a:pPr marL="47117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800" spc="-5" dirty="0">
                <a:cs typeface="Arial"/>
              </a:rPr>
              <a:t>Interactive </a:t>
            </a:r>
            <a:r>
              <a:rPr sz="2800" dirty="0">
                <a:cs typeface="Arial"/>
              </a:rPr>
              <a:t>shell</a:t>
            </a:r>
            <a:r>
              <a:rPr sz="2800" spc="-30" dirty="0">
                <a:cs typeface="Arial"/>
              </a:rPr>
              <a:t> </a:t>
            </a:r>
            <a:r>
              <a:rPr sz="2800" dirty="0">
                <a:cs typeface="Arial"/>
              </a:rPr>
              <a:t>scripting</a:t>
            </a:r>
          </a:p>
          <a:p>
            <a:pPr marL="471170" indent="-458470">
              <a:lnSpc>
                <a:spcPts val="3479"/>
              </a:lnSpc>
              <a:buChar char="●"/>
              <a:tabLst>
                <a:tab pos="471170" algn="l"/>
                <a:tab pos="471805" algn="l"/>
              </a:tabLst>
            </a:pPr>
            <a:r>
              <a:rPr sz="2800" spc="-5" dirty="0">
                <a:cs typeface="Arial"/>
              </a:rPr>
              <a:t>Using</a:t>
            </a:r>
            <a:r>
              <a:rPr sz="2800" spc="-10" dirty="0">
                <a:cs typeface="Arial"/>
              </a:rPr>
              <a:t> </a:t>
            </a:r>
            <a:r>
              <a:rPr sz="2800" spc="-5" dirty="0">
                <a:cs typeface="Arial"/>
              </a:rPr>
              <a:t>Scrapy:</a:t>
            </a:r>
            <a:endParaRPr sz="2800" dirty="0">
              <a:cs typeface="Arial"/>
            </a:endParaRPr>
          </a:p>
          <a:p>
            <a:pPr marL="928369" lvl="1" indent="-412750">
              <a:lnSpc>
                <a:spcPts val="2775"/>
              </a:lnSpc>
              <a:buChar char="○"/>
              <a:tabLst>
                <a:tab pos="928369" algn="l"/>
                <a:tab pos="929005" algn="l"/>
              </a:tabLst>
            </a:pPr>
            <a:r>
              <a:rPr sz="2000" spc="-5" dirty="0">
                <a:cs typeface="Arial"/>
              </a:rPr>
              <a:t>define </a:t>
            </a:r>
            <a:r>
              <a:rPr sz="2000" dirty="0">
                <a:cs typeface="Arial"/>
              </a:rPr>
              <a:t>a model </a:t>
            </a:r>
            <a:r>
              <a:rPr sz="2000" spc="-5" dirty="0">
                <a:cs typeface="Arial"/>
              </a:rPr>
              <a:t>to </a:t>
            </a:r>
            <a:r>
              <a:rPr sz="2000" dirty="0">
                <a:cs typeface="Arial"/>
              </a:rPr>
              <a:t>store</a:t>
            </a:r>
            <a:r>
              <a:rPr sz="2000" spc="-110" dirty="0">
                <a:cs typeface="Arial"/>
              </a:rPr>
              <a:t> </a:t>
            </a:r>
            <a:r>
              <a:rPr sz="2000" spc="-5" dirty="0">
                <a:cs typeface="Arial"/>
              </a:rPr>
              <a:t>items</a:t>
            </a:r>
            <a:endParaRPr sz="2000" dirty="0">
              <a:cs typeface="Arial"/>
            </a:endParaRPr>
          </a:p>
          <a:p>
            <a:pPr marL="928369" lvl="1" indent="-412750">
              <a:lnSpc>
                <a:spcPts val="2760"/>
              </a:lnSpc>
              <a:buChar char="○"/>
              <a:tabLst>
                <a:tab pos="928369" algn="l"/>
                <a:tab pos="929005" algn="l"/>
              </a:tabLst>
            </a:pPr>
            <a:r>
              <a:rPr sz="2000" dirty="0">
                <a:cs typeface="Arial"/>
              </a:rPr>
              <a:t>create your </a:t>
            </a:r>
            <a:r>
              <a:rPr sz="2000" u="sng" dirty="0">
                <a:cs typeface="Arial"/>
              </a:rPr>
              <a:t>spider</a:t>
            </a:r>
            <a:r>
              <a:rPr sz="2000" dirty="0">
                <a:cs typeface="Arial"/>
              </a:rPr>
              <a:t> </a:t>
            </a:r>
            <a:r>
              <a:rPr sz="2000" spc="-5" dirty="0">
                <a:cs typeface="Arial"/>
              </a:rPr>
              <a:t>to extract</a:t>
            </a:r>
            <a:r>
              <a:rPr sz="2000" spc="-114" dirty="0">
                <a:cs typeface="Arial"/>
              </a:rPr>
              <a:t> </a:t>
            </a:r>
            <a:r>
              <a:rPr sz="2000" spc="-5" dirty="0">
                <a:cs typeface="Arial"/>
              </a:rPr>
              <a:t>items</a:t>
            </a:r>
            <a:endParaRPr sz="2000" dirty="0">
              <a:cs typeface="Arial"/>
            </a:endParaRPr>
          </a:p>
          <a:p>
            <a:pPr marL="928369" lvl="1" indent="-412750">
              <a:lnSpc>
                <a:spcPts val="2820"/>
              </a:lnSpc>
              <a:buChar char="○"/>
              <a:tabLst>
                <a:tab pos="928369" algn="l"/>
                <a:tab pos="929005" algn="l"/>
              </a:tabLst>
            </a:pPr>
            <a:r>
              <a:rPr sz="2000" spc="-5" dirty="0">
                <a:cs typeface="Arial"/>
              </a:rPr>
              <a:t>write </a:t>
            </a:r>
            <a:r>
              <a:rPr sz="2000" dirty="0">
                <a:cs typeface="Arial"/>
              </a:rPr>
              <a:t>a </a:t>
            </a:r>
            <a:r>
              <a:rPr sz="2000" spc="-5" dirty="0">
                <a:cs typeface="Arial"/>
              </a:rPr>
              <a:t>Pipeline to </a:t>
            </a:r>
            <a:r>
              <a:rPr sz="2000" dirty="0">
                <a:cs typeface="Arial"/>
              </a:rPr>
              <a:t>store</a:t>
            </a:r>
            <a:r>
              <a:rPr sz="2000" spc="-50" dirty="0">
                <a:cs typeface="Arial"/>
              </a:rPr>
              <a:t> </a:t>
            </a:r>
            <a:r>
              <a:rPr sz="2000" spc="-5" dirty="0">
                <a:cs typeface="Arial"/>
              </a:rPr>
              <a:t>them</a:t>
            </a:r>
            <a:endParaRPr sz="2000" dirty="0"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198199"/>
            <a:ext cx="331408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057400"/>
            <a:ext cx="67519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ts val="3525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latin typeface="Arial"/>
                <a:cs typeface="Arial"/>
              </a:rPr>
              <a:t>Scrape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wisely</a:t>
            </a:r>
            <a:endParaRPr sz="2400" dirty="0">
              <a:latin typeface="Arial"/>
              <a:cs typeface="Arial"/>
            </a:endParaRPr>
          </a:p>
          <a:p>
            <a:pPr marL="47117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latin typeface="Arial"/>
                <a:cs typeface="Arial"/>
              </a:rPr>
              <a:t>Do not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steal</a:t>
            </a:r>
          </a:p>
          <a:p>
            <a:pPr marL="47117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latin typeface="Arial"/>
                <a:cs typeface="Arial"/>
              </a:rPr>
              <a:t>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cloud</a:t>
            </a:r>
          </a:p>
          <a:p>
            <a:pPr marL="471170" indent="-458470">
              <a:lnSpc>
                <a:spcPts val="3525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latin typeface="Arial"/>
                <a:cs typeface="Arial"/>
              </a:rPr>
              <a:t>Share </a:t>
            </a:r>
            <a:r>
              <a:rPr sz="2400" dirty="0">
                <a:latin typeface="Arial"/>
                <a:cs typeface="Arial"/>
              </a:rPr>
              <a:t>your scrapers</a:t>
            </a:r>
            <a:r>
              <a:rPr sz="2400" spc="-6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scraperwiki.com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910" y="1256892"/>
            <a:ext cx="170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Outline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81123" y="1828800"/>
            <a:ext cx="6304280" cy="36035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ts val="3525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cs typeface="Arial"/>
              </a:rPr>
              <a:t>What </a:t>
            </a:r>
            <a:r>
              <a:rPr sz="2400" spc="-5" dirty="0">
                <a:cs typeface="Arial"/>
              </a:rPr>
              <a:t>is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scraping</a:t>
            </a:r>
          </a:p>
          <a:p>
            <a:pPr marL="47117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cs typeface="Arial"/>
              </a:rPr>
              <a:t>Why </a:t>
            </a:r>
            <a:r>
              <a:rPr sz="2400" spc="-5" dirty="0">
                <a:cs typeface="Arial"/>
              </a:rPr>
              <a:t>we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scrape</a:t>
            </a:r>
          </a:p>
          <a:p>
            <a:pPr marL="47117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dirty="0">
                <a:cs typeface="Arial"/>
              </a:rPr>
              <a:t>My </a:t>
            </a:r>
            <a:r>
              <a:rPr sz="2400" spc="-5" dirty="0">
                <a:cs typeface="Arial"/>
              </a:rPr>
              <a:t>experiments with web</a:t>
            </a:r>
            <a:r>
              <a:rPr sz="2400" spc="-95" dirty="0">
                <a:cs typeface="Arial"/>
              </a:rPr>
              <a:t> </a:t>
            </a:r>
            <a:r>
              <a:rPr sz="2400" dirty="0">
                <a:cs typeface="Arial"/>
              </a:rPr>
              <a:t>scraping</a:t>
            </a:r>
          </a:p>
          <a:p>
            <a:pPr marL="47117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cs typeface="Arial"/>
              </a:rPr>
              <a:t>How do we do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it</a:t>
            </a:r>
            <a:endParaRPr sz="2400" dirty="0">
              <a:cs typeface="Arial"/>
            </a:endParaRPr>
          </a:p>
          <a:p>
            <a:pPr marL="47117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cs typeface="Arial"/>
              </a:rPr>
              <a:t>Tools to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use</a:t>
            </a:r>
            <a:endParaRPr sz="2400" dirty="0">
              <a:cs typeface="Arial"/>
            </a:endParaRPr>
          </a:p>
          <a:p>
            <a:pPr marL="47117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cs typeface="Arial"/>
              </a:rPr>
              <a:t>Online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demo</a:t>
            </a:r>
            <a:endParaRPr sz="2400" dirty="0">
              <a:cs typeface="Arial"/>
            </a:endParaRPr>
          </a:p>
          <a:p>
            <a:pPr marL="47117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cs typeface="Arial"/>
              </a:rPr>
              <a:t>Some </a:t>
            </a:r>
            <a:r>
              <a:rPr sz="2400" dirty="0">
                <a:cs typeface="Arial"/>
              </a:rPr>
              <a:t>more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tools</a:t>
            </a:r>
            <a:endParaRPr sz="2400" dirty="0">
              <a:cs typeface="Arial"/>
            </a:endParaRPr>
          </a:p>
          <a:p>
            <a:pPr marL="471170" indent="-458470">
              <a:lnSpc>
                <a:spcPts val="3525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cs typeface="Arial"/>
              </a:rPr>
              <a:t>Ethics </a:t>
            </a:r>
            <a:r>
              <a:rPr sz="2400" spc="-5" dirty="0">
                <a:cs typeface="Arial"/>
              </a:rPr>
              <a:t>for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scraping</a:t>
            </a: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990600"/>
            <a:ext cx="3886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The</a:t>
            </a:r>
            <a:r>
              <a:rPr sz="6000" spc="-114" dirty="0"/>
              <a:t> </a:t>
            </a:r>
            <a:r>
              <a:rPr sz="6000" spc="-10" dirty="0"/>
              <a:t>End!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667000"/>
            <a:ext cx="8458200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/>
              <a:t>			Nirmal Patel</a:t>
            </a:r>
          </a:p>
          <a:p>
            <a:pPr marL="1028700">
              <a:lnSpc>
                <a:spcPct val="100000"/>
              </a:lnSpc>
              <a:spcBef>
                <a:spcPts val="100"/>
              </a:spcBef>
            </a:pPr>
            <a:endParaRPr lang="en-IN" sz="2000" dirty="0"/>
          </a:p>
          <a:p>
            <a:pPr marL="1028700">
              <a:lnSpc>
                <a:spcPct val="100000"/>
              </a:lnSpc>
              <a:spcBef>
                <a:spcPts val="100"/>
              </a:spcBef>
            </a:pPr>
            <a:r>
              <a:rPr lang="en-IN" sz="2000" dirty="0"/>
              <a:t>Linked </a:t>
            </a:r>
            <a:r>
              <a:rPr lang="en-IN" sz="2000" dirty="0" err="1"/>
              <a:t>in:</a:t>
            </a:r>
            <a:r>
              <a:rPr lang="en-IN" u="sng" dirty="0" err="1">
                <a:hlinkClick r:id="rId2"/>
              </a:rPr>
              <a:t>https</a:t>
            </a:r>
            <a:r>
              <a:rPr lang="en-IN" u="sng" dirty="0">
                <a:hlinkClick r:id="rId2"/>
              </a:rPr>
              <a:t>://www.linkedin.com/in/nirmal-patel-75ba95129/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910" y="1256892"/>
            <a:ext cx="23480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scraping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81122" y="1828800"/>
            <a:ext cx="6772277" cy="8717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525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1170" algn="l"/>
                <a:tab pos="471805" algn="l"/>
              </a:tabLst>
            </a:pPr>
            <a:r>
              <a:rPr lang="en-IN" sz="2400" dirty="0">
                <a:cs typeface="Arial"/>
              </a:rPr>
              <a:t>Scraping is ease to wrap data from website for personal use. </a:t>
            </a: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23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256892"/>
            <a:ext cx="5093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spc="-5" dirty="0"/>
              <a:t>is </a:t>
            </a:r>
            <a:r>
              <a:rPr spc="-10" dirty="0"/>
              <a:t>Web</a:t>
            </a:r>
            <a:r>
              <a:rPr spc="-95" dirty="0"/>
              <a:t> </a:t>
            </a:r>
            <a:r>
              <a:rPr spc="-5" dirty="0"/>
              <a:t>Scraping?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873250"/>
            <a:ext cx="7974965" cy="410849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71170" marR="5080" indent="-458470" algn="just">
              <a:lnSpc>
                <a:spcPts val="3450"/>
              </a:lnSpc>
              <a:spcBef>
                <a:spcPts val="340"/>
              </a:spcBef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cs typeface="Arial"/>
              </a:rPr>
              <a:t>Web </a:t>
            </a:r>
            <a:r>
              <a:rPr sz="2400" dirty="0">
                <a:cs typeface="Arial"/>
              </a:rPr>
              <a:t>scraping (web </a:t>
            </a:r>
            <a:r>
              <a:rPr sz="2400" spc="-5" dirty="0">
                <a:cs typeface="Arial"/>
              </a:rPr>
              <a:t>harvesting) is </a:t>
            </a:r>
            <a:r>
              <a:rPr sz="2400" dirty="0">
                <a:cs typeface="Arial"/>
              </a:rPr>
              <a:t>a</a:t>
            </a:r>
            <a:r>
              <a:rPr sz="2400" spc="-95" dirty="0">
                <a:cs typeface="Arial"/>
              </a:rPr>
              <a:t> </a:t>
            </a:r>
            <a:r>
              <a:rPr sz="2400" dirty="0">
                <a:cs typeface="Arial"/>
              </a:rPr>
              <a:t>software  </a:t>
            </a:r>
            <a:r>
              <a:rPr sz="2400" spc="-5" dirty="0">
                <a:cs typeface="Arial"/>
              </a:rPr>
              <a:t>technique of extracting information from  websites</a:t>
            </a:r>
            <a:endParaRPr lang="en-IN" sz="2400" spc="-5" dirty="0">
              <a:cs typeface="Arial"/>
            </a:endParaRPr>
          </a:p>
          <a:p>
            <a:pPr marL="471170" marR="5080" indent="-458470" algn="just">
              <a:lnSpc>
                <a:spcPts val="3450"/>
              </a:lnSpc>
              <a:spcBef>
                <a:spcPts val="340"/>
              </a:spcBef>
              <a:buChar char="●"/>
              <a:tabLst>
                <a:tab pos="471170" algn="l"/>
                <a:tab pos="471805" algn="l"/>
              </a:tabLst>
            </a:pPr>
            <a:endParaRPr sz="2400" dirty="0">
              <a:cs typeface="Arial"/>
            </a:endParaRPr>
          </a:p>
          <a:p>
            <a:pPr marL="471170" marR="165100" indent="-458470" algn="just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cs typeface="Arial"/>
              </a:rPr>
              <a:t>It focuses on transformation of</a:t>
            </a:r>
            <a:r>
              <a:rPr sz="2400" spc="-95" dirty="0">
                <a:cs typeface="Arial"/>
              </a:rPr>
              <a:t> </a:t>
            </a:r>
            <a:r>
              <a:rPr sz="2400" spc="-5" dirty="0">
                <a:cs typeface="Arial"/>
              </a:rPr>
              <a:t>unstructured  data on the web </a:t>
            </a:r>
            <a:r>
              <a:rPr sz="2400" dirty="0">
                <a:cs typeface="Arial"/>
              </a:rPr>
              <a:t>(typically </a:t>
            </a:r>
            <a:r>
              <a:rPr sz="2400" spc="-5" dirty="0">
                <a:cs typeface="Arial"/>
              </a:rPr>
              <a:t>HTML), into  </a:t>
            </a:r>
            <a:r>
              <a:rPr sz="2400" dirty="0">
                <a:cs typeface="Arial"/>
              </a:rPr>
              <a:t>structured </a:t>
            </a:r>
            <a:r>
              <a:rPr sz="2400" spc="-5" dirty="0">
                <a:cs typeface="Arial"/>
              </a:rPr>
              <a:t>data that </a:t>
            </a:r>
            <a:r>
              <a:rPr sz="2400" dirty="0">
                <a:cs typeface="Arial"/>
              </a:rPr>
              <a:t>can </a:t>
            </a:r>
            <a:r>
              <a:rPr sz="2400" spc="-5" dirty="0">
                <a:cs typeface="Arial"/>
              </a:rPr>
              <a:t>be </a:t>
            </a:r>
            <a:r>
              <a:rPr sz="2400" dirty="0">
                <a:cs typeface="Arial"/>
              </a:rPr>
              <a:t>stored </a:t>
            </a:r>
            <a:r>
              <a:rPr sz="2400" spc="-5" dirty="0">
                <a:cs typeface="Arial"/>
              </a:rPr>
              <a:t>and  </a:t>
            </a:r>
            <a:r>
              <a:rPr lang="en-US" sz="2400" spc="-5" dirty="0">
                <a:cs typeface="Arial"/>
              </a:rPr>
              <a:t>analyzed</a:t>
            </a:r>
            <a:endParaRPr lang="en-IN" sz="2400" spc="-5" dirty="0">
              <a:cs typeface="Arial"/>
            </a:endParaRPr>
          </a:p>
          <a:p>
            <a:pPr marL="12700" algn="just">
              <a:lnSpc>
                <a:spcPts val="3525"/>
              </a:lnSpc>
              <a:spcBef>
                <a:spcPts val="100"/>
              </a:spcBef>
              <a:tabLst>
                <a:tab pos="471170" algn="l"/>
                <a:tab pos="471805" algn="l"/>
              </a:tabLst>
            </a:pPr>
            <a:endParaRPr lang="en-IN" sz="2400" dirty="0">
              <a:cs typeface="Arial"/>
            </a:endParaRPr>
          </a:p>
          <a:p>
            <a:pPr marL="12700" algn="just">
              <a:lnSpc>
                <a:spcPts val="3525"/>
              </a:lnSpc>
              <a:spcBef>
                <a:spcPts val="100"/>
              </a:spcBef>
              <a:tabLst>
                <a:tab pos="471170" algn="l"/>
                <a:tab pos="471805" algn="l"/>
              </a:tabLst>
            </a:pPr>
            <a:endParaRPr lang="en-IN" sz="2400" dirty="0">
              <a:cs typeface="Arial"/>
            </a:endParaRPr>
          </a:p>
          <a:p>
            <a:pPr marL="471170" marR="165100" indent="-458470" algn="just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endParaRPr sz="2400" dirty="0"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256892"/>
            <a:ext cx="3602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we</a:t>
            </a:r>
            <a:r>
              <a:rPr spc="-95" dirty="0"/>
              <a:t> </a:t>
            </a:r>
            <a:r>
              <a:rPr spc="-5" dirty="0"/>
              <a:t>scrape?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52600"/>
            <a:ext cx="7966709" cy="399308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71170" marR="81915" indent="-458470">
              <a:lnSpc>
                <a:spcPts val="3450"/>
              </a:lnSpc>
              <a:spcBef>
                <a:spcPts val="340"/>
              </a:spcBef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cs typeface="Arial"/>
              </a:rPr>
              <a:t>Web </a:t>
            </a:r>
            <a:r>
              <a:rPr sz="2400" spc="-5" dirty="0">
                <a:cs typeface="Arial"/>
              </a:rPr>
              <a:t>pages </a:t>
            </a:r>
            <a:r>
              <a:rPr sz="2400" dirty="0">
                <a:cs typeface="Arial"/>
              </a:rPr>
              <a:t>contain </a:t>
            </a:r>
            <a:r>
              <a:rPr sz="2400" spc="-5" dirty="0">
                <a:cs typeface="Arial"/>
              </a:rPr>
              <a:t>wealth of information </a:t>
            </a:r>
            <a:r>
              <a:rPr sz="2400" dirty="0">
                <a:cs typeface="Arial"/>
              </a:rPr>
              <a:t>(in  </a:t>
            </a:r>
            <a:r>
              <a:rPr sz="2400" spc="-5" dirty="0">
                <a:cs typeface="Arial"/>
              </a:rPr>
              <a:t>text form</a:t>
            </a:r>
            <a:r>
              <a:rPr lang="en-US" sz="2400" spc="-5" dirty="0">
                <a:cs typeface="Arial"/>
              </a:rPr>
              <a:t>)</a:t>
            </a:r>
            <a:endParaRPr sz="2400" dirty="0">
              <a:cs typeface="Arial"/>
            </a:endParaRPr>
          </a:p>
          <a:p>
            <a:pPr marL="471170" indent="-458470">
              <a:lnSpc>
                <a:spcPts val="3285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cs typeface="Arial"/>
              </a:rPr>
              <a:t>Static </a:t>
            </a:r>
            <a:r>
              <a:rPr sz="2400" spc="-5" dirty="0">
                <a:cs typeface="Arial"/>
              </a:rPr>
              <a:t>websites </a:t>
            </a:r>
            <a:r>
              <a:rPr sz="2400" dirty="0">
                <a:cs typeface="Arial"/>
              </a:rPr>
              <a:t>(legacy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systems)</a:t>
            </a:r>
            <a:r>
              <a:rPr lang="en-US" sz="2400" dirty="0">
                <a:cs typeface="Arial"/>
              </a:rPr>
              <a:t> </a:t>
            </a:r>
          </a:p>
          <a:p>
            <a:pPr marL="471170" indent="-458470">
              <a:lnSpc>
                <a:spcPts val="3285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5" dirty="0">
                <a:cs typeface="Arial"/>
              </a:rPr>
              <a:t>The data is already available </a:t>
            </a:r>
            <a:r>
              <a:rPr sz="2400" dirty="0">
                <a:cs typeface="Arial"/>
              </a:rPr>
              <a:t>(in </a:t>
            </a:r>
            <a:r>
              <a:rPr sz="2400" spc="-5" dirty="0">
                <a:cs typeface="Arial"/>
              </a:rPr>
              <a:t>the form of  web</a:t>
            </a:r>
            <a:r>
              <a:rPr sz="2400" spc="-10" dirty="0">
                <a:cs typeface="Arial"/>
              </a:rPr>
              <a:t> </a:t>
            </a:r>
            <a:r>
              <a:rPr sz="2400" spc="-5" dirty="0">
                <a:cs typeface="Arial"/>
              </a:rPr>
              <a:t>pages)</a:t>
            </a:r>
            <a:endParaRPr sz="2400" dirty="0">
              <a:cs typeface="Arial"/>
            </a:endParaRPr>
          </a:p>
          <a:p>
            <a:pPr marL="471170" indent="-458470">
              <a:lnSpc>
                <a:spcPts val="3525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cs typeface="Arial"/>
              </a:rPr>
              <a:t>Anonymous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access</a:t>
            </a:r>
            <a:endParaRPr lang="en-IN" sz="2400" spc="-5" dirty="0">
              <a:cs typeface="Arial"/>
            </a:endParaRPr>
          </a:p>
          <a:p>
            <a:pPr marL="471170" indent="-458470">
              <a:lnSpc>
                <a:spcPts val="3525"/>
              </a:lnSpc>
              <a:buFontTx/>
              <a:buChar char="●"/>
              <a:tabLst>
                <a:tab pos="471170" algn="l"/>
                <a:tab pos="471805" algn="l"/>
              </a:tabLst>
            </a:pPr>
            <a:r>
              <a:rPr lang="en-IN" sz="2400" dirty="0">
                <a:cs typeface="Arial"/>
              </a:rPr>
              <a:t>Used for o</a:t>
            </a:r>
            <a:r>
              <a:rPr lang="en-IN" sz="2400" dirty="0"/>
              <a:t>nline price change monitoring and </a:t>
            </a:r>
            <a:r>
              <a:rPr lang="en-IN" sz="2400" dirty="0">
                <a:hlinkClick r:id="rId2" tooltip="Comparison shopping website"/>
              </a:rPr>
              <a:t>price comparison</a:t>
            </a:r>
            <a:r>
              <a:rPr lang="en-IN" sz="2400" dirty="0"/>
              <a:t>, product review scraping (to watch the competition), gathering real estate listings, weather data monitoring, web change detection, research.</a:t>
            </a:r>
            <a:endParaRPr lang="en-IN" sz="2400" dirty="0">
              <a:cs typeface="Arial"/>
            </a:endParaRPr>
          </a:p>
          <a:p>
            <a:pPr marL="471170" indent="-458470">
              <a:lnSpc>
                <a:spcPts val="3525"/>
              </a:lnSpc>
              <a:buChar char="●"/>
              <a:tabLst>
                <a:tab pos="471170" algn="l"/>
                <a:tab pos="471805" algn="l"/>
              </a:tabLst>
            </a:pPr>
            <a:endParaRPr sz="2400" dirty="0"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816" y="750092"/>
            <a:ext cx="663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My </a:t>
            </a:r>
            <a:r>
              <a:rPr spc="-10" dirty="0"/>
              <a:t>Experiments with</a:t>
            </a:r>
            <a:r>
              <a:rPr spc="-90" dirty="0"/>
              <a:t> </a:t>
            </a:r>
            <a:r>
              <a:rPr spc="-5" dirty="0"/>
              <a:t>Scraping</a:t>
            </a: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400E0-B966-472C-A6F8-249196CCE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891"/>
            <a:ext cx="9144000" cy="49165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816" y="750092"/>
            <a:ext cx="663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My </a:t>
            </a:r>
            <a:r>
              <a:rPr spc="-10" dirty="0"/>
              <a:t>Experiments with</a:t>
            </a:r>
            <a:r>
              <a:rPr spc="-90" dirty="0"/>
              <a:t> </a:t>
            </a:r>
            <a:r>
              <a:rPr spc="-5" dirty="0"/>
              <a:t>Scraping</a:t>
            </a: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0DA18-04AB-4242-87EF-A293F6AA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6892"/>
            <a:ext cx="9143981" cy="491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8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816" y="750092"/>
            <a:ext cx="663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My </a:t>
            </a:r>
            <a:r>
              <a:rPr spc="-10" dirty="0"/>
              <a:t>Experiments with</a:t>
            </a:r>
            <a:r>
              <a:rPr spc="-90" dirty="0"/>
              <a:t> </a:t>
            </a:r>
            <a:r>
              <a:rPr spc="-5" dirty="0"/>
              <a:t>Scraping</a:t>
            </a:r>
          </a:p>
        </p:txBody>
      </p:sp>
      <p:sp>
        <p:nvSpPr>
          <p:cNvPr id="4" name="object 4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5D81F-8931-4D7E-9238-F0FFF13B5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" y="1324132"/>
            <a:ext cx="9132844" cy="48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116" y="2800465"/>
            <a:ext cx="4555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Getting</a:t>
            </a:r>
            <a:r>
              <a:rPr sz="4800" spc="-100" dirty="0"/>
              <a:t> </a:t>
            </a:r>
            <a:r>
              <a:rPr sz="4800" spc="-5" dirty="0"/>
              <a:t>started!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7888309" y="0"/>
            <a:ext cx="1255672" cy="1256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214</TotalTime>
  <Words>419</Words>
  <Application>Microsoft Office PowerPoint</Application>
  <PresentationFormat>On-screen Show (4:3)</PresentationFormat>
  <Paragraphs>94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Web Scraping with Python</vt:lpstr>
      <vt:lpstr>Outline</vt:lpstr>
      <vt:lpstr>scraping</vt:lpstr>
      <vt:lpstr>What is Web Scraping?</vt:lpstr>
      <vt:lpstr>Why we scrape?</vt:lpstr>
      <vt:lpstr>My Experiments with Scraping</vt:lpstr>
      <vt:lpstr>My Experiments with Scraping</vt:lpstr>
      <vt:lpstr>My Experiments with Scraping</vt:lpstr>
      <vt:lpstr>Getting started!</vt:lpstr>
      <vt:lpstr>Fetching the data</vt:lpstr>
      <vt:lpstr>Processing (say no to Reg-ex)</vt:lpstr>
      <vt:lpstr>Use BeautifulSoup for parsing</vt:lpstr>
      <vt:lpstr>Export the data</vt:lpstr>
      <vt:lpstr>Live example demo</vt:lpstr>
      <vt:lpstr>Challenges</vt:lpstr>
      <vt:lpstr>Mechanize</vt:lpstr>
      <vt:lpstr>Filling forms with Mechanize</vt:lpstr>
      <vt:lpstr>Scrapy - a framework for web  scraping</vt:lpstr>
      <vt:lpstr>Conclusion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Python</dc:title>
  <cp:lastModifiedBy>nic patel</cp:lastModifiedBy>
  <cp:revision>38</cp:revision>
  <dcterms:created xsi:type="dcterms:W3CDTF">2019-10-10T07:23:16Z</dcterms:created>
  <dcterms:modified xsi:type="dcterms:W3CDTF">2020-03-08T14:52:55Z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2019-10-10T00:00:00Z</vt:filetime>
  </property>
</Properties>
</file>