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9"/>
  </p:notesMasterIdLst>
  <p:sldIdLst>
    <p:sldId id="258" r:id="rId2"/>
    <p:sldId id="295" r:id="rId3"/>
    <p:sldId id="298" r:id="rId4"/>
    <p:sldId id="314" r:id="rId5"/>
    <p:sldId id="318" r:id="rId6"/>
    <p:sldId id="306" r:id="rId7"/>
    <p:sldId id="297" r:id="rId8"/>
    <p:sldId id="301" r:id="rId9"/>
    <p:sldId id="302" r:id="rId10"/>
    <p:sldId id="300" r:id="rId11"/>
    <p:sldId id="259" r:id="rId12"/>
    <p:sldId id="323" r:id="rId13"/>
    <p:sldId id="325" r:id="rId14"/>
    <p:sldId id="327" r:id="rId15"/>
    <p:sldId id="328" r:id="rId16"/>
    <p:sldId id="329" r:id="rId17"/>
    <p:sldId id="33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24" autoAdjust="0"/>
    <p:restoredTop sz="94660"/>
  </p:normalViewPr>
  <p:slideViewPr>
    <p:cSldViewPr>
      <p:cViewPr varScale="1">
        <p:scale>
          <a:sx n="80" d="100"/>
          <a:sy n="80" d="100"/>
        </p:scale>
        <p:origin x="1188"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40423-9C6B-4324-9608-461F5CB5F613}" type="datetimeFigureOut">
              <a:rPr lang="en-US" smtClean="0"/>
              <a:t>5/31/2019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93BDA-A226-4993-86B0-61DCFD092647}" type="slidenum">
              <a:rPr lang="en-US" smtClean="0"/>
              <a:t>‹#›</a:t>
            </a:fld>
            <a:endParaRPr lang="en-US"/>
          </a:p>
        </p:txBody>
      </p:sp>
    </p:spTree>
    <p:extLst>
      <p:ext uri="{BB962C8B-B14F-4D97-AF65-F5344CB8AC3E}">
        <p14:creationId xmlns:p14="http://schemas.microsoft.com/office/powerpoint/2010/main" val="286105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1993CF-5347-4DAA-A625-0BF056F985E3}" type="datetime1">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127744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C4B27-2702-4E1A-898A-E90AF90F89AA}" type="datetime1">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328819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3B9980-AEED-47CA-86EB-2D06F4FAA976}" type="datetime1">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94833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EBD6CC-191E-41C0-93AD-E11BE90FE48C}" type="datetime1">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317455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48AEED-8A63-4615-B62D-AE73BFBE9DD3}" type="datetime1">
              <a:rPr lang="en-US" smtClean="0"/>
              <a:t>5/31/2019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322889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954AB1-33F6-42EE-B6E8-BE7EFD3B7DBC}" type="datetime1">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79061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8849B5-2111-4DAF-8838-CD2D85AFDE91}" type="datetime1">
              <a:rPr lang="en-US" smtClean="0"/>
              <a:t>5/31/2019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61107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3A188D-61BD-4B90-9D05-23F74BA2C95F}" type="datetime1">
              <a:rPr lang="en-US" smtClean="0"/>
              <a:t>5/31/2019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207579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97753-3C00-4496-8FBF-1D7901EDAEF2}" type="datetime1">
              <a:rPr lang="en-US" smtClean="0"/>
              <a:t>5/31/2019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1497003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64B375-AE25-49FD-A4E4-A2169D0C5B44}" type="datetime1">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41064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5F5F6-934F-41F8-8AA6-22DCF546D8C6}" type="datetime1">
              <a:rPr lang="en-US" smtClean="0"/>
              <a:t>5/31/2019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C77B10-9247-4B79-87E8-E9055830FCB5}" type="slidenum">
              <a:rPr lang="en-US" smtClean="0"/>
              <a:t>‹#›</a:t>
            </a:fld>
            <a:endParaRPr lang="en-US"/>
          </a:p>
        </p:txBody>
      </p:sp>
    </p:spTree>
    <p:extLst>
      <p:ext uri="{BB962C8B-B14F-4D97-AF65-F5344CB8AC3E}">
        <p14:creationId xmlns:p14="http://schemas.microsoft.com/office/powerpoint/2010/main" val="1853724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4EF43-7BB3-4723-BFEA-EC12A371A3E2}" type="datetime1">
              <a:rPr lang="en-US" smtClean="0"/>
              <a:t>5/31/2019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77B10-9247-4B79-87E8-E9055830FCB5}" type="slidenum">
              <a:rPr lang="en-US" smtClean="0"/>
              <a:t>‹#›</a:t>
            </a:fld>
            <a:endParaRPr lang="en-US"/>
          </a:p>
        </p:txBody>
      </p:sp>
    </p:spTree>
    <p:extLst>
      <p:ext uri="{BB962C8B-B14F-4D97-AF65-F5344CB8AC3E}">
        <p14:creationId xmlns:p14="http://schemas.microsoft.com/office/powerpoint/2010/main" val="1362961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sequence%20diagram%20for%20pay%20drug.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Activity%20diagram%20for%20Manage%20Account.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Class%20diagram.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gure%202.1-Usecase%20Diagram.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a:normAutofit fontScale="25000" lnSpcReduction="20000"/>
          </a:bodyPr>
          <a:lstStyle/>
          <a:p>
            <a:pPr marL="0" indent="0">
              <a:buNone/>
            </a:pPr>
            <a:r>
              <a:rPr lang="en-US" b="1" dirty="0" smtClean="0"/>
              <a:t>                                                   </a:t>
            </a:r>
          </a:p>
          <a:p>
            <a:pPr marL="0" indent="0">
              <a:buNone/>
            </a:pPr>
            <a:endParaRPr lang="en-US" sz="4800" b="1" dirty="0"/>
          </a:p>
          <a:p>
            <a:pPr marL="0" indent="0">
              <a:buNone/>
            </a:pPr>
            <a:r>
              <a:rPr lang="en-US" sz="8000" b="1" dirty="0" smtClean="0">
                <a:latin typeface="Times New Roman" panose="02020603050405020304" pitchFamily="18" charset="0"/>
                <a:cs typeface="Times New Roman" panose="02020603050405020304" pitchFamily="18" charset="0"/>
              </a:rPr>
              <a:t>                                           </a:t>
            </a:r>
            <a:r>
              <a:rPr lang="en-US" sz="9600" b="1" dirty="0" err="1" smtClean="0">
                <a:latin typeface="Times New Roman" panose="02020603050405020304" pitchFamily="18" charset="0"/>
                <a:cs typeface="Times New Roman" panose="02020603050405020304" pitchFamily="18" charset="0"/>
              </a:rPr>
              <a:t>Wollo</a:t>
            </a:r>
            <a:r>
              <a:rPr lang="en-US" sz="9600" b="1" dirty="0" smtClean="0">
                <a:latin typeface="Times New Roman" panose="02020603050405020304" pitchFamily="18" charset="0"/>
                <a:cs typeface="Times New Roman" panose="02020603050405020304" pitchFamily="18" charset="0"/>
              </a:rPr>
              <a:t> University</a:t>
            </a:r>
            <a:endParaRPr lang="en-US" sz="9600" dirty="0">
              <a:latin typeface="Times New Roman" panose="02020603050405020304" pitchFamily="18" charset="0"/>
              <a:cs typeface="Times New Roman" panose="02020603050405020304" pitchFamily="18" charset="0"/>
            </a:endParaRPr>
          </a:p>
          <a:p>
            <a:pPr marL="0" indent="0">
              <a:buNone/>
            </a:pPr>
            <a:r>
              <a:rPr lang="en-US" sz="9600" b="1" dirty="0" smtClean="0">
                <a:latin typeface="Times New Roman" panose="02020603050405020304" pitchFamily="18" charset="0"/>
                <a:cs typeface="Times New Roman" panose="02020603050405020304" pitchFamily="18" charset="0"/>
              </a:rPr>
              <a:t>                       Kombolcha </a:t>
            </a:r>
            <a:r>
              <a:rPr lang="en-US" sz="9600" b="1" dirty="0">
                <a:latin typeface="Times New Roman" panose="02020603050405020304" pitchFamily="18" charset="0"/>
                <a:cs typeface="Times New Roman" panose="02020603050405020304" pitchFamily="18" charset="0"/>
              </a:rPr>
              <a:t>Institute of Technology</a:t>
            </a:r>
            <a:endParaRPr lang="en-US" sz="9600" dirty="0">
              <a:latin typeface="Times New Roman" panose="02020603050405020304" pitchFamily="18" charset="0"/>
              <a:cs typeface="Times New Roman" panose="02020603050405020304" pitchFamily="18" charset="0"/>
            </a:endParaRPr>
          </a:p>
          <a:p>
            <a:pPr marL="0" indent="0">
              <a:buNone/>
            </a:pPr>
            <a:r>
              <a:rPr lang="en-US" sz="9600" b="1" dirty="0">
                <a:latin typeface="Times New Roman" panose="02020603050405020304" pitchFamily="18" charset="0"/>
                <a:cs typeface="Times New Roman" panose="02020603050405020304" pitchFamily="18" charset="0"/>
              </a:rPr>
              <a:t>               </a:t>
            </a:r>
            <a:r>
              <a:rPr lang="en-US" sz="9600" b="1" dirty="0" smtClean="0">
                <a:latin typeface="Times New Roman" panose="02020603050405020304" pitchFamily="18" charset="0"/>
                <a:cs typeface="Times New Roman" panose="02020603050405020304" pitchFamily="18" charset="0"/>
              </a:rPr>
              <a:t>                </a:t>
            </a:r>
            <a:r>
              <a:rPr lang="en-US" sz="9600" b="1" dirty="0">
                <a:latin typeface="Times New Roman" panose="02020603050405020304" pitchFamily="18" charset="0"/>
                <a:cs typeface="Times New Roman" panose="02020603050405020304" pitchFamily="18" charset="0"/>
              </a:rPr>
              <a:t>College of Informatics</a:t>
            </a:r>
            <a:endParaRPr lang="en-US" sz="9600" dirty="0">
              <a:latin typeface="Times New Roman" panose="02020603050405020304" pitchFamily="18" charset="0"/>
              <a:cs typeface="Times New Roman" panose="02020603050405020304" pitchFamily="18" charset="0"/>
            </a:endParaRPr>
          </a:p>
          <a:p>
            <a:pPr marL="0" indent="0">
              <a:buNone/>
            </a:pPr>
            <a:r>
              <a:rPr lang="en-US" sz="9600" b="1" dirty="0">
                <a:latin typeface="Times New Roman" panose="02020603050405020304" pitchFamily="18" charset="0"/>
                <a:cs typeface="Times New Roman" panose="02020603050405020304" pitchFamily="18" charset="0"/>
              </a:rPr>
              <a:t>      </a:t>
            </a:r>
            <a:r>
              <a:rPr lang="en-US" sz="9600" b="1" dirty="0" smtClean="0">
                <a:latin typeface="Times New Roman" panose="02020603050405020304" pitchFamily="18" charset="0"/>
                <a:cs typeface="Times New Roman" panose="02020603050405020304" pitchFamily="18" charset="0"/>
              </a:rPr>
              <a:t>              Department </a:t>
            </a:r>
            <a:r>
              <a:rPr lang="en-US" sz="9600" b="1" dirty="0">
                <a:latin typeface="Times New Roman" panose="02020603050405020304" pitchFamily="18" charset="0"/>
                <a:cs typeface="Times New Roman" panose="02020603050405020304" pitchFamily="18" charset="0"/>
              </a:rPr>
              <a:t>of Software Engineering</a:t>
            </a:r>
            <a:endParaRPr lang="en-US" sz="9600" dirty="0">
              <a:latin typeface="Times New Roman" panose="02020603050405020304" pitchFamily="18" charset="0"/>
              <a:cs typeface="Times New Roman" panose="02020603050405020304" pitchFamily="18" charset="0"/>
            </a:endParaRPr>
          </a:p>
          <a:p>
            <a:pPr marL="0" indent="0">
              <a:buNone/>
            </a:pPr>
            <a:r>
              <a:rPr lang="en-US" sz="8000" b="1" dirty="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     Presentation  Course on: Software engineering tools and practices</a:t>
            </a: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a:t>
            </a:r>
            <a:endParaRPr lang="en-US" sz="4800" dirty="0" smtClean="0">
              <a:latin typeface="Times New Roman" panose="02020603050405020304" pitchFamily="18" charset="0"/>
              <a:cs typeface="Times New Roman" panose="02020603050405020304" pitchFamily="18" charset="0"/>
            </a:endParaRPr>
          </a:p>
          <a:p>
            <a:pPr marL="0" indent="0">
              <a:buNone/>
            </a:pPr>
            <a:endParaRPr lang="en-US" sz="3800" dirty="0" smtClean="0">
              <a:latin typeface="Times New Roman" panose="02020603050405020304" pitchFamily="18" charset="0"/>
              <a:cs typeface="Times New Roman" panose="02020603050405020304" pitchFamily="18" charset="0"/>
            </a:endParaRPr>
          </a:p>
          <a:p>
            <a:pPr marL="0" indent="0">
              <a:buNone/>
            </a:pPr>
            <a:endParaRPr lang="en-US" sz="3800" dirty="0" smtClean="0">
              <a:latin typeface="Times New Roman" panose="02020603050405020304" pitchFamily="18" charset="0"/>
              <a:cs typeface="Times New Roman" panose="02020603050405020304" pitchFamily="18" charset="0"/>
            </a:endParaRPr>
          </a:p>
          <a:p>
            <a:pPr marL="0" indent="0">
              <a:buNone/>
            </a:pPr>
            <a:endParaRPr lang="en-US" sz="3800" dirty="0">
              <a:latin typeface="Times New Roman" panose="02020603050405020304" pitchFamily="18" charset="0"/>
              <a:cs typeface="Times New Roman" panose="02020603050405020304" pitchFamily="18" charset="0"/>
            </a:endParaRPr>
          </a:p>
          <a:p>
            <a:pPr marL="0" indent="0">
              <a:buNone/>
            </a:pPr>
            <a:endParaRPr lang="en-US" sz="3800" dirty="0" smtClean="0">
              <a:latin typeface="Times New Roman" panose="02020603050405020304" pitchFamily="18" charset="0"/>
              <a:cs typeface="Times New Roman" panose="02020603050405020304" pitchFamily="18" charset="0"/>
            </a:endParaRPr>
          </a:p>
          <a:p>
            <a:pPr marL="0" indent="0">
              <a:buNone/>
            </a:pPr>
            <a:endParaRPr lang="en-US" sz="3800" dirty="0">
              <a:latin typeface="Times New Roman" panose="02020603050405020304" pitchFamily="18" charset="0"/>
              <a:cs typeface="Times New Roman" panose="02020603050405020304" pitchFamily="18" charset="0"/>
            </a:endParaRPr>
          </a:p>
          <a:p>
            <a:pPr marL="0" indent="0">
              <a:buNone/>
            </a:pPr>
            <a:endParaRPr lang="en-US" sz="3800" dirty="0">
              <a:latin typeface="Times New Roman" panose="02020603050405020304" pitchFamily="18" charset="0"/>
              <a:cs typeface="Times New Roman" panose="02020603050405020304" pitchFamily="18" charset="0"/>
            </a:endParaRPr>
          </a:p>
          <a:p>
            <a:pPr marL="0" indent="0">
              <a:buNone/>
            </a:pPr>
            <a:endParaRPr lang="en-US" sz="5600" dirty="0">
              <a:latin typeface="Times New Roman" panose="02020603050405020304" pitchFamily="18" charset="0"/>
              <a:cs typeface="Times New Roman" panose="02020603050405020304" pitchFamily="18" charset="0"/>
            </a:endParaRPr>
          </a:p>
          <a:p>
            <a:pPr marL="0"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PREPARED </a:t>
            </a:r>
            <a:r>
              <a:rPr lang="en-US" sz="5600" dirty="0" smtClean="0">
                <a:latin typeface="Times New Roman" panose="02020603050405020304" pitchFamily="18" charset="0"/>
                <a:cs typeface="Times New Roman" panose="02020603050405020304" pitchFamily="18" charset="0"/>
              </a:rPr>
              <a:t>BY</a:t>
            </a: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G-7:</a:t>
            </a:r>
            <a:endParaRPr lang="en-US" sz="5600" dirty="0">
              <a:latin typeface="Times New Roman" panose="02020603050405020304" pitchFamily="18" charset="0"/>
              <a:cs typeface="Times New Roman" panose="02020603050405020304" pitchFamily="18" charset="0"/>
            </a:endParaRPr>
          </a:p>
          <a:p>
            <a:pPr marL="0" indent="0">
              <a:buNone/>
            </a:pPr>
            <a:r>
              <a:rPr lang="en-US" sz="5600" dirty="0" smtClean="0">
                <a:latin typeface="Times New Roman" panose="02020603050405020304" pitchFamily="18" charset="0"/>
                <a:cs typeface="Times New Roman" panose="02020603050405020304" pitchFamily="18" charset="0"/>
              </a:rPr>
              <a:t>                                                                                               1</a:t>
            </a:r>
            <a:r>
              <a:rPr lang="en-US" sz="5600" dirty="0">
                <a:latin typeface="Times New Roman" panose="02020603050405020304" pitchFamily="18" charset="0"/>
                <a:cs typeface="Times New Roman" panose="02020603050405020304" pitchFamily="18" charset="0"/>
              </a:rPr>
              <a:t>. Solomon </a:t>
            </a:r>
            <a:r>
              <a:rPr lang="en-US" sz="5600" dirty="0" err="1">
                <a:latin typeface="Times New Roman" panose="02020603050405020304" pitchFamily="18" charset="0"/>
                <a:cs typeface="Times New Roman" panose="02020603050405020304" pitchFamily="18" charset="0"/>
              </a:rPr>
              <a:t>Seyoum</a:t>
            </a:r>
            <a:r>
              <a:rPr lang="en-US" sz="5600" dirty="0" smtClean="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2057/10</a:t>
            </a:r>
          </a:p>
          <a:p>
            <a:pPr marL="0"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2.Getnet </a:t>
            </a:r>
            <a:r>
              <a:rPr lang="en-US" sz="5600" dirty="0" err="1">
                <a:latin typeface="Times New Roman" panose="02020603050405020304" pitchFamily="18" charset="0"/>
                <a:cs typeface="Times New Roman" panose="02020603050405020304" pitchFamily="18" charset="0"/>
              </a:rPr>
              <a:t>Begashaw</a:t>
            </a:r>
            <a:r>
              <a:rPr lang="en-US" sz="5600" dirty="0" smtClean="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1315/10</a:t>
            </a:r>
          </a:p>
          <a:p>
            <a:pPr marL="0"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3.yossef </a:t>
            </a:r>
            <a:r>
              <a:rPr lang="en-US" sz="5600" dirty="0" err="1">
                <a:latin typeface="Times New Roman" panose="02020603050405020304" pitchFamily="18" charset="0"/>
                <a:cs typeface="Times New Roman" panose="02020603050405020304" pitchFamily="18" charset="0"/>
              </a:rPr>
              <a:t>Kassay</a:t>
            </a:r>
            <a:r>
              <a:rPr lang="en-US" sz="5600" dirty="0" smtClean="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0636/10</a:t>
            </a:r>
          </a:p>
          <a:p>
            <a:pPr marL="0"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4.Leul </a:t>
            </a:r>
            <a:r>
              <a:rPr lang="en-US" sz="5600" dirty="0" err="1">
                <a:latin typeface="Times New Roman" panose="02020603050405020304" pitchFamily="18" charset="0"/>
                <a:cs typeface="Times New Roman" panose="02020603050405020304" pitchFamily="18" charset="0"/>
              </a:rPr>
              <a:t>Eyasu</a:t>
            </a:r>
            <a:r>
              <a:rPr lang="en-US" sz="5600" dirty="0" smtClean="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1572/10</a:t>
            </a:r>
          </a:p>
          <a:p>
            <a:pPr marL="0" indent="0">
              <a:buNone/>
            </a:pPr>
            <a:r>
              <a:rPr lang="en-US" sz="5600" dirty="0">
                <a:latin typeface="Times New Roman" panose="02020603050405020304" pitchFamily="18" charset="0"/>
                <a:cs typeface="Times New Roman" panose="02020603050405020304" pitchFamily="18" charset="0"/>
              </a:rPr>
              <a:t>    </a:t>
            </a:r>
            <a:r>
              <a:rPr lang="en-US" sz="5600" dirty="0" smtClean="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5. </a:t>
            </a:r>
            <a:r>
              <a:rPr lang="en-US" sz="5600" dirty="0" err="1">
                <a:latin typeface="Times New Roman" panose="02020603050405020304" pitchFamily="18" charset="0"/>
                <a:cs typeface="Times New Roman" panose="02020603050405020304" pitchFamily="18" charset="0"/>
              </a:rPr>
              <a:t>Motti</a:t>
            </a:r>
            <a:r>
              <a:rPr lang="en-US" sz="5600" dirty="0">
                <a:latin typeface="Times New Roman" panose="02020603050405020304" pitchFamily="18" charset="0"/>
                <a:cs typeface="Times New Roman" panose="02020603050405020304" pitchFamily="18" charset="0"/>
              </a:rPr>
              <a:t> Tulu</a:t>
            </a:r>
            <a:r>
              <a:rPr lang="en-US" sz="5600" dirty="0" smtClean="0">
                <a:latin typeface="Times New Roman" panose="02020603050405020304" pitchFamily="18" charset="0"/>
                <a:cs typeface="Times New Roman" panose="02020603050405020304" pitchFamily="18" charset="0"/>
              </a:rPr>
              <a:t>………………..……....0590/10</a:t>
            </a:r>
          </a:p>
          <a:p>
            <a:pPr marL="0" indent="0">
              <a:buNone/>
            </a:pPr>
            <a:r>
              <a:rPr lang="en-US" sz="5600" dirty="0" smtClean="0">
                <a:latin typeface="Times New Roman" panose="02020603050405020304" pitchFamily="18" charset="0"/>
                <a:cs typeface="Times New Roman" panose="02020603050405020304" pitchFamily="18" charset="0"/>
              </a:rPr>
              <a:t>                                                                                               6. </a:t>
            </a:r>
            <a:r>
              <a:rPr lang="en-US" sz="5600" dirty="0" err="1" smtClean="0">
                <a:latin typeface="Times New Roman" panose="02020603050405020304" pitchFamily="18" charset="0"/>
                <a:cs typeface="Times New Roman" panose="02020603050405020304" pitchFamily="18" charset="0"/>
              </a:rPr>
              <a:t>Kidist</a:t>
            </a:r>
            <a:r>
              <a:rPr lang="en-US" sz="5600" dirty="0" smtClean="0">
                <a:latin typeface="Times New Roman" panose="02020603050405020304" pitchFamily="18" charset="0"/>
                <a:cs typeface="Times New Roman" panose="02020603050405020304" pitchFamily="18" charset="0"/>
              </a:rPr>
              <a:t> </a:t>
            </a:r>
            <a:r>
              <a:rPr lang="en-US" sz="5600" dirty="0" err="1" smtClean="0">
                <a:latin typeface="Times New Roman" panose="02020603050405020304" pitchFamily="18" charset="0"/>
                <a:cs typeface="Times New Roman" panose="02020603050405020304" pitchFamily="18" charset="0"/>
              </a:rPr>
              <a:t>Araye</a:t>
            </a:r>
            <a:r>
              <a:rPr lang="en-US" sz="5600" dirty="0" smtClean="0">
                <a:latin typeface="Times New Roman" panose="02020603050405020304" pitchFamily="18" charset="0"/>
                <a:cs typeface="Times New Roman" panose="02020603050405020304" pitchFamily="18" charset="0"/>
              </a:rPr>
              <a:t>……………………...1301/09</a:t>
            </a:r>
          </a:p>
          <a:p>
            <a:pPr marL="0" indent="0">
              <a:buNone/>
            </a:pPr>
            <a:r>
              <a:rPr lang="en-US" sz="5600" dirty="0" smtClean="0">
                <a:latin typeface="Times New Roman" panose="02020603050405020304" pitchFamily="18" charset="0"/>
                <a:cs typeface="Times New Roman" panose="02020603050405020304" pitchFamily="18" charset="0"/>
              </a:rPr>
              <a:t>                                                          </a:t>
            </a:r>
          </a:p>
          <a:p>
            <a:pPr marL="0" indent="0">
              <a:buNone/>
            </a:pPr>
            <a:endParaRPr lang="en-US" sz="4800" dirty="0">
              <a:latin typeface="Times New Roman" panose="02020603050405020304" pitchFamily="18" charset="0"/>
              <a:cs typeface="Times New Roman" panose="02020603050405020304" pitchFamily="18" charset="0"/>
            </a:endParaRPr>
          </a:p>
          <a:p>
            <a:pPr marL="0" indent="0">
              <a:buNone/>
            </a:pPr>
            <a:r>
              <a:rPr lang="en-US" sz="4800" dirty="0" smtClean="0">
                <a:latin typeface="Times New Roman" panose="02020603050405020304" pitchFamily="18" charset="0"/>
                <a:cs typeface="Times New Roman" panose="02020603050405020304" pitchFamily="18" charset="0"/>
              </a:rPr>
              <a:t>                                                                                        </a:t>
            </a:r>
            <a:endParaRPr lang="en-US" sz="4800"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a:extLst>
              <a:ext uri="{28A0092B-C50C-407E-A947-70E740481C1C}">
                <a14:useLocalDpi xmlns:a14="http://schemas.microsoft.com/office/drawing/2010/main" val="0"/>
              </a:ext>
            </a:extLst>
          </a:blip>
          <a:srcRect/>
          <a:stretch>
            <a:fillRect/>
          </a:stretch>
        </p:blipFill>
        <p:spPr bwMode="auto">
          <a:xfrm>
            <a:off x="3200400" y="0"/>
            <a:ext cx="2257425" cy="18748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Slide Number Placeholder 1"/>
          <p:cNvSpPr>
            <a:spLocks noGrp="1"/>
          </p:cNvSpPr>
          <p:nvPr>
            <p:ph type="sldNum" sz="quarter" idx="12"/>
          </p:nvPr>
        </p:nvSpPr>
        <p:spPr/>
        <p:txBody>
          <a:bodyPr/>
          <a:lstStyle/>
          <a:p>
            <a:fld id="{69C77B10-9247-4B79-87E8-E9055830FCB5}" type="slidenum">
              <a:rPr lang="en-US" smtClean="0"/>
              <a:t>1</a:t>
            </a:fld>
            <a:endParaRPr lang="en-US"/>
          </a:p>
        </p:txBody>
      </p:sp>
    </p:spTree>
    <p:extLst>
      <p:ext uri="{BB962C8B-B14F-4D97-AF65-F5344CB8AC3E}">
        <p14:creationId xmlns:p14="http://schemas.microsoft.com/office/powerpoint/2010/main" val="1287002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098"/>
            <a:ext cx="8001000" cy="884238"/>
          </a:xfrm>
        </p:spPr>
        <p:txBody>
          <a:bodyPr>
            <a:normAutofit/>
          </a:bodyPr>
          <a:lstStyle/>
          <a:p>
            <a:r>
              <a:rPr lang="en-US" sz="3600" b="1" dirty="0" smtClean="0">
                <a:solidFill>
                  <a:schemeClr val="accent6">
                    <a:lumMod val="75000"/>
                  </a:schemeClr>
                </a:solidFill>
                <a:latin typeface="Times New Roman" panose="02020603050405020304" pitchFamily="18" charset="0"/>
                <a:cs typeface="Times New Roman" panose="02020603050405020304" pitchFamily="18" charset="0"/>
              </a:rPr>
              <a:t>Use case description for Manage drug</a:t>
            </a:r>
            <a:endParaRPr 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3680882"/>
              </p:ext>
            </p:extLst>
          </p:nvPr>
        </p:nvGraphicFramePr>
        <p:xfrm>
          <a:off x="381000" y="912336"/>
          <a:ext cx="8305800" cy="5680541"/>
        </p:xfrm>
        <a:graphic>
          <a:graphicData uri="http://schemas.openxmlformats.org/drawingml/2006/table">
            <a:tbl>
              <a:tblPr firstRow="1" firstCol="1" bandRow="1">
                <a:tableStyleId>{5C22544A-7EE6-4342-B048-85BDC9FD1C3A}</a:tableStyleId>
              </a:tblPr>
              <a:tblGrid>
                <a:gridCol w="3542816">
                  <a:extLst>
                    <a:ext uri="{9D8B030D-6E8A-4147-A177-3AD203B41FA5}">
                      <a16:colId xmlns:a16="http://schemas.microsoft.com/office/drawing/2014/main" val="2727264966"/>
                    </a:ext>
                  </a:extLst>
                </a:gridCol>
                <a:gridCol w="4762984">
                  <a:extLst>
                    <a:ext uri="{9D8B030D-6E8A-4147-A177-3AD203B41FA5}">
                      <a16:colId xmlns:a16="http://schemas.microsoft.com/office/drawing/2014/main" val="1401023792"/>
                    </a:ext>
                  </a:extLst>
                </a:gridCol>
              </a:tblGrid>
              <a:tr h="286069">
                <a:tc>
                  <a:txBody>
                    <a:bodyPr/>
                    <a:lstStyle/>
                    <a:p>
                      <a:pPr marL="0" marR="0" algn="just">
                        <a:lnSpc>
                          <a:spcPct val="150000"/>
                        </a:lnSpc>
                        <a:spcBef>
                          <a:spcPts val="0"/>
                        </a:spcBef>
                        <a:spcAft>
                          <a:spcPts val="1000"/>
                        </a:spcAft>
                      </a:pPr>
                      <a:r>
                        <a:rPr lang="en-US" sz="1200">
                          <a:effectLst/>
                        </a:rPr>
                        <a:t>Use case name</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a:txBody>
                    <a:bodyPr/>
                    <a:lstStyle/>
                    <a:p>
                      <a:pPr marL="0" marR="0" algn="just">
                        <a:lnSpc>
                          <a:spcPct val="150000"/>
                        </a:lnSpc>
                        <a:spcBef>
                          <a:spcPts val="0"/>
                        </a:spcBef>
                        <a:spcAft>
                          <a:spcPts val="1000"/>
                        </a:spcAft>
                      </a:pPr>
                      <a:r>
                        <a:rPr lang="en-US" sz="1200" dirty="0">
                          <a:effectLst/>
                        </a:rPr>
                        <a:t>Manage drug</a:t>
                      </a:r>
                      <a:endParaRPr lang="en-US" sz="1050" dirty="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extLst>
                  <a:ext uri="{0D108BD9-81ED-4DB2-BD59-A6C34878D82A}">
                    <a16:rowId xmlns:a16="http://schemas.microsoft.com/office/drawing/2014/main" val="3027019480"/>
                  </a:ext>
                </a:extLst>
              </a:tr>
              <a:tr h="265444">
                <a:tc>
                  <a:txBody>
                    <a:bodyPr/>
                    <a:lstStyle/>
                    <a:p>
                      <a:pPr marL="0" marR="0" algn="just">
                        <a:lnSpc>
                          <a:spcPct val="150000"/>
                        </a:lnSpc>
                        <a:spcBef>
                          <a:spcPts val="0"/>
                        </a:spcBef>
                        <a:spcAft>
                          <a:spcPts val="1000"/>
                        </a:spcAft>
                      </a:pPr>
                      <a:r>
                        <a:rPr lang="en-US" sz="1200">
                          <a:effectLst/>
                        </a:rPr>
                        <a:t>No.</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a:txBody>
                    <a:bodyPr/>
                    <a:lstStyle/>
                    <a:p>
                      <a:pPr marL="0" marR="0" algn="just">
                        <a:lnSpc>
                          <a:spcPct val="150000"/>
                        </a:lnSpc>
                        <a:spcBef>
                          <a:spcPts val="0"/>
                        </a:spcBef>
                        <a:spcAft>
                          <a:spcPts val="1000"/>
                        </a:spcAft>
                      </a:pPr>
                      <a:r>
                        <a:rPr lang="en-US" sz="1200">
                          <a:effectLst/>
                        </a:rPr>
                        <a:t>UC2</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extLst>
                  <a:ext uri="{0D108BD9-81ED-4DB2-BD59-A6C34878D82A}">
                    <a16:rowId xmlns:a16="http://schemas.microsoft.com/office/drawing/2014/main" val="2225425010"/>
                  </a:ext>
                </a:extLst>
              </a:tr>
              <a:tr h="296126">
                <a:tc>
                  <a:txBody>
                    <a:bodyPr/>
                    <a:lstStyle/>
                    <a:p>
                      <a:pPr marL="0" marR="0" algn="just">
                        <a:lnSpc>
                          <a:spcPct val="150000"/>
                        </a:lnSpc>
                        <a:spcBef>
                          <a:spcPts val="0"/>
                        </a:spcBef>
                        <a:spcAft>
                          <a:spcPts val="1000"/>
                        </a:spcAft>
                      </a:pPr>
                      <a:r>
                        <a:rPr lang="en-US" sz="1200">
                          <a:effectLst/>
                        </a:rPr>
                        <a:t>Actor</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a:txBody>
                    <a:bodyPr/>
                    <a:lstStyle/>
                    <a:p>
                      <a:pPr marL="0" marR="0" algn="just">
                        <a:lnSpc>
                          <a:spcPct val="150000"/>
                        </a:lnSpc>
                        <a:spcBef>
                          <a:spcPts val="0"/>
                        </a:spcBef>
                        <a:spcAft>
                          <a:spcPts val="1000"/>
                        </a:spcAft>
                      </a:pPr>
                      <a:r>
                        <a:rPr lang="en-US" sz="1200">
                          <a:effectLst/>
                        </a:rPr>
                        <a:t>Pharmacist</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extLst>
                  <a:ext uri="{0D108BD9-81ED-4DB2-BD59-A6C34878D82A}">
                    <a16:rowId xmlns:a16="http://schemas.microsoft.com/office/drawing/2014/main" val="848682630"/>
                  </a:ext>
                </a:extLst>
              </a:tr>
              <a:tr h="296126">
                <a:tc>
                  <a:txBody>
                    <a:bodyPr/>
                    <a:lstStyle/>
                    <a:p>
                      <a:pPr marL="0" marR="0" algn="just">
                        <a:lnSpc>
                          <a:spcPct val="150000"/>
                        </a:lnSpc>
                        <a:spcBef>
                          <a:spcPts val="0"/>
                        </a:spcBef>
                        <a:spcAft>
                          <a:spcPts val="1000"/>
                        </a:spcAft>
                      </a:pPr>
                      <a:r>
                        <a:rPr lang="en-US" sz="1200">
                          <a:effectLst/>
                        </a:rPr>
                        <a:t>Description</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a:txBody>
                    <a:bodyPr/>
                    <a:lstStyle/>
                    <a:p>
                      <a:pPr marL="0" marR="0" algn="just">
                        <a:lnSpc>
                          <a:spcPct val="150000"/>
                        </a:lnSpc>
                        <a:spcBef>
                          <a:spcPts val="0"/>
                        </a:spcBef>
                        <a:spcAft>
                          <a:spcPts val="1000"/>
                        </a:spcAft>
                      </a:pPr>
                      <a:r>
                        <a:rPr lang="en-US" sz="1200">
                          <a:effectLst/>
                        </a:rPr>
                        <a:t>It helps  pharmacist to manage drug</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extLst>
                  <a:ext uri="{0D108BD9-81ED-4DB2-BD59-A6C34878D82A}">
                    <a16:rowId xmlns:a16="http://schemas.microsoft.com/office/drawing/2014/main" val="2916556026"/>
                  </a:ext>
                </a:extLst>
              </a:tr>
              <a:tr h="265444">
                <a:tc>
                  <a:txBody>
                    <a:bodyPr/>
                    <a:lstStyle/>
                    <a:p>
                      <a:pPr marL="0" marR="0" algn="just">
                        <a:lnSpc>
                          <a:spcPct val="150000"/>
                        </a:lnSpc>
                        <a:spcBef>
                          <a:spcPts val="0"/>
                        </a:spcBef>
                        <a:spcAft>
                          <a:spcPts val="1000"/>
                        </a:spcAft>
                      </a:pPr>
                      <a:r>
                        <a:rPr lang="en-US" sz="1200">
                          <a:effectLst/>
                        </a:rPr>
                        <a:t>Precondition</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a:txBody>
                    <a:bodyPr/>
                    <a:lstStyle/>
                    <a:p>
                      <a:pPr marL="0" marR="0" algn="just">
                        <a:lnSpc>
                          <a:spcPct val="150000"/>
                        </a:lnSpc>
                        <a:spcBef>
                          <a:spcPts val="0"/>
                        </a:spcBef>
                        <a:spcAft>
                          <a:spcPts val="1000"/>
                        </a:spcAft>
                      </a:pPr>
                      <a:r>
                        <a:rPr lang="en-US" sz="1200">
                          <a:effectLst/>
                        </a:rPr>
                        <a:t>Pharmacist login first.</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extLst>
                  <a:ext uri="{0D108BD9-81ED-4DB2-BD59-A6C34878D82A}">
                    <a16:rowId xmlns:a16="http://schemas.microsoft.com/office/drawing/2014/main" val="954555581"/>
                  </a:ext>
                </a:extLst>
              </a:tr>
              <a:tr h="265444">
                <a:tc>
                  <a:txBody>
                    <a:bodyPr/>
                    <a:lstStyle/>
                    <a:p>
                      <a:pPr marL="0" marR="0" algn="just">
                        <a:lnSpc>
                          <a:spcPct val="150000"/>
                        </a:lnSpc>
                        <a:spcBef>
                          <a:spcPts val="0"/>
                        </a:spcBef>
                        <a:spcAft>
                          <a:spcPts val="1000"/>
                        </a:spcAft>
                      </a:pPr>
                      <a:r>
                        <a:rPr lang="en-US" sz="1200">
                          <a:effectLst/>
                        </a:rPr>
                        <a:t>Post condition</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a:txBody>
                    <a:bodyPr/>
                    <a:lstStyle/>
                    <a:p>
                      <a:pPr marL="0" marR="0" algn="just">
                        <a:lnSpc>
                          <a:spcPct val="150000"/>
                        </a:lnSpc>
                        <a:spcBef>
                          <a:spcPts val="0"/>
                        </a:spcBef>
                        <a:spcAft>
                          <a:spcPts val="1000"/>
                        </a:spcAft>
                      </a:pPr>
                      <a:r>
                        <a:rPr lang="en-US" sz="1200">
                          <a:effectLst/>
                        </a:rPr>
                        <a:t>Manage drugs</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extLst>
                  <a:ext uri="{0D108BD9-81ED-4DB2-BD59-A6C34878D82A}">
                    <a16:rowId xmlns:a16="http://schemas.microsoft.com/office/drawing/2014/main" val="2709467489"/>
                  </a:ext>
                </a:extLst>
              </a:tr>
              <a:tr h="341383">
                <a:tc gridSpan="2">
                  <a:txBody>
                    <a:bodyPr/>
                    <a:lstStyle/>
                    <a:p>
                      <a:pPr marL="0" marR="0" algn="just">
                        <a:lnSpc>
                          <a:spcPct val="150000"/>
                        </a:lnSpc>
                        <a:spcBef>
                          <a:spcPts val="0"/>
                        </a:spcBef>
                        <a:spcAft>
                          <a:spcPts val="1000"/>
                        </a:spcAft>
                      </a:pPr>
                      <a:r>
                        <a:rPr lang="en-US" sz="1200">
                          <a:effectLst/>
                        </a:rPr>
                        <a:t>Basic course of action</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hMerge="1">
                  <a:txBody>
                    <a:bodyPr/>
                    <a:lstStyle/>
                    <a:p>
                      <a:endParaRPr lang="en-US"/>
                    </a:p>
                  </a:txBody>
                  <a:tcPr/>
                </a:tc>
                <a:extLst>
                  <a:ext uri="{0D108BD9-81ED-4DB2-BD59-A6C34878D82A}">
                    <a16:rowId xmlns:a16="http://schemas.microsoft.com/office/drawing/2014/main" val="4151234296"/>
                  </a:ext>
                </a:extLst>
              </a:tr>
              <a:tr h="396696">
                <a:tc>
                  <a:txBody>
                    <a:bodyPr/>
                    <a:lstStyle/>
                    <a:p>
                      <a:pPr marL="0" marR="0" algn="just">
                        <a:lnSpc>
                          <a:spcPct val="150000"/>
                        </a:lnSpc>
                        <a:spcBef>
                          <a:spcPts val="0"/>
                        </a:spcBef>
                        <a:spcAft>
                          <a:spcPts val="1000"/>
                        </a:spcAft>
                      </a:pPr>
                      <a:r>
                        <a:rPr lang="en-US" sz="1200">
                          <a:effectLst/>
                        </a:rPr>
                        <a:t>Actor’s action</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a:txBody>
                    <a:bodyPr/>
                    <a:lstStyle/>
                    <a:p>
                      <a:pPr marL="0" marR="0" algn="just">
                        <a:lnSpc>
                          <a:spcPct val="150000"/>
                        </a:lnSpc>
                        <a:spcBef>
                          <a:spcPts val="0"/>
                        </a:spcBef>
                        <a:spcAft>
                          <a:spcPts val="1000"/>
                        </a:spcAft>
                      </a:pPr>
                      <a:r>
                        <a:rPr lang="en-US" sz="1200">
                          <a:effectLst/>
                        </a:rPr>
                        <a:t>System response</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extLst>
                  <a:ext uri="{0D108BD9-81ED-4DB2-BD59-A6C34878D82A}">
                    <a16:rowId xmlns:a16="http://schemas.microsoft.com/office/drawing/2014/main" val="1554096236"/>
                  </a:ext>
                </a:extLst>
              </a:tr>
              <a:tr h="2669189">
                <a:tc>
                  <a:txBody>
                    <a:bodyPr/>
                    <a:lstStyle/>
                    <a:p>
                      <a:pPr marL="0" marR="0" algn="just">
                        <a:lnSpc>
                          <a:spcPct val="150000"/>
                        </a:lnSpc>
                        <a:spcBef>
                          <a:spcPts val="0"/>
                        </a:spcBef>
                        <a:spcAft>
                          <a:spcPts val="1090"/>
                        </a:spcAft>
                      </a:pPr>
                      <a:r>
                        <a:rPr lang="en-US" sz="1200" dirty="0">
                          <a:effectLst/>
                        </a:rPr>
                        <a:t>1.requst to manage drug</a:t>
                      </a:r>
                      <a:endParaRPr lang="en-US" sz="1050" dirty="0">
                        <a:effectLst/>
                      </a:endParaRPr>
                    </a:p>
                    <a:p>
                      <a:pPr marL="7620" marR="0" algn="just">
                        <a:lnSpc>
                          <a:spcPct val="150000"/>
                        </a:lnSpc>
                        <a:spcBef>
                          <a:spcPts val="0"/>
                        </a:spcBef>
                        <a:spcAft>
                          <a:spcPts val="1090"/>
                        </a:spcAft>
                        <a:tabLst>
                          <a:tab pos="1644015" algn="l"/>
                        </a:tabLst>
                      </a:pPr>
                      <a:r>
                        <a:rPr lang="en-US" sz="1200" dirty="0">
                          <a:effectLst/>
                        </a:rPr>
                        <a:t>3. Click on manage drug.</a:t>
                      </a:r>
                      <a:endParaRPr lang="en-US" sz="1050" dirty="0">
                        <a:effectLst/>
                      </a:endParaRPr>
                    </a:p>
                    <a:p>
                      <a:pPr marL="0" marR="0" algn="just">
                        <a:lnSpc>
                          <a:spcPct val="150000"/>
                        </a:lnSpc>
                        <a:spcBef>
                          <a:spcPts val="0"/>
                        </a:spcBef>
                        <a:spcAft>
                          <a:spcPts val="1000"/>
                        </a:spcAft>
                      </a:pPr>
                      <a:r>
                        <a:rPr lang="en-US" sz="1200" dirty="0">
                          <a:effectLst/>
                        </a:rPr>
                        <a:t>5. use case end</a:t>
                      </a:r>
                      <a:endParaRPr lang="en-US" sz="1050" dirty="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a:txBody>
                    <a:bodyPr/>
                    <a:lstStyle/>
                    <a:p>
                      <a:pPr marL="7620" marR="0" algn="just">
                        <a:lnSpc>
                          <a:spcPct val="150000"/>
                        </a:lnSpc>
                        <a:spcBef>
                          <a:spcPts val="0"/>
                        </a:spcBef>
                        <a:spcAft>
                          <a:spcPts val="1090"/>
                        </a:spcAft>
                      </a:pPr>
                      <a:r>
                        <a:rPr lang="en-US" sz="1200" dirty="0">
                          <a:effectLst/>
                        </a:rPr>
                        <a:t>2. The system displays the page with its option.</a:t>
                      </a:r>
                      <a:endParaRPr lang="en-US" sz="1050" dirty="0">
                        <a:effectLst/>
                      </a:endParaRPr>
                    </a:p>
                    <a:p>
                      <a:pPr marL="342900" marR="0" lvl="0" indent="-342900" algn="just">
                        <a:lnSpc>
                          <a:spcPct val="150000"/>
                        </a:lnSpc>
                        <a:spcBef>
                          <a:spcPts val="0"/>
                        </a:spcBef>
                        <a:spcAft>
                          <a:spcPts val="1090"/>
                        </a:spcAft>
                        <a:buFont typeface="Wingdings" panose="05000000000000000000" pitchFamily="2" charset="2"/>
                        <a:buChar char=""/>
                      </a:pPr>
                      <a:r>
                        <a:rPr lang="en-US" sz="1200" dirty="0">
                          <a:effectLst/>
                        </a:rPr>
                        <a:t>Order drug</a:t>
                      </a:r>
                      <a:endParaRPr lang="en-US" sz="1050" dirty="0">
                        <a:effectLst/>
                      </a:endParaRPr>
                    </a:p>
                    <a:p>
                      <a:pPr marL="342900" marR="0" lvl="0" indent="-342900" algn="just">
                        <a:lnSpc>
                          <a:spcPct val="150000"/>
                        </a:lnSpc>
                        <a:spcBef>
                          <a:spcPts val="0"/>
                        </a:spcBef>
                        <a:spcAft>
                          <a:spcPts val="1090"/>
                        </a:spcAft>
                        <a:buFont typeface="Wingdings" panose="05000000000000000000" pitchFamily="2" charset="2"/>
                        <a:buChar char=""/>
                      </a:pPr>
                      <a:r>
                        <a:rPr lang="en-US" sz="1200" dirty="0">
                          <a:effectLst/>
                        </a:rPr>
                        <a:t>View drug</a:t>
                      </a:r>
                      <a:endParaRPr lang="en-US" sz="1050" dirty="0">
                        <a:effectLst/>
                      </a:endParaRPr>
                    </a:p>
                    <a:p>
                      <a:pPr marL="342900" marR="0" lvl="0" indent="-342900" algn="just">
                        <a:lnSpc>
                          <a:spcPct val="150000"/>
                        </a:lnSpc>
                        <a:spcBef>
                          <a:spcPts val="0"/>
                        </a:spcBef>
                        <a:spcAft>
                          <a:spcPts val="1090"/>
                        </a:spcAft>
                        <a:buFont typeface="Wingdings" panose="05000000000000000000" pitchFamily="2" charset="2"/>
                        <a:buChar char=""/>
                      </a:pPr>
                      <a:r>
                        <a:rPr lang="en-US" sz="1200" dirty="0">
                          <a:effectLst/>
                        </a:rPr>
                        <a:t>Register drug</a:t>
                      </a:r>
                      <a:endParaRPr lang="en-US" sz="1050" dirty="0">
                        <a:effectLst/>
                      </a:endParaRPr>
                    </a:p>
                    <a:p>
                      <a:pPr marL="342900" marR="0" lvl="0" indent="-342900" algn="just">
                        <a:lnSpc>
                          <a:spcPct val="150000"/>
                        </a:lnSpc>
                        <a:spcBef>
                          <a:spcPts val="0"/>
                        </a:spcBef>
                        <a:spcAft>
                          <a:spcPts val="1090"/>
                        </a:spcAft>
                        <a:buFont typeface="Wingdings" panose="05000000000000000000" pitchFamily="2" charset="2"/>
                        <a:buChar char=""/>
                      </a:pPr>
                      <a:r>
                        <a:rPr lang="en-US" sz="1200" dirty="0">
                          <a:effectLst/>
                        </a:rPr>
                        <a:t>Update drug</a:t>
                      </a:r>
                      <a:endParaRPr lang="en-US" sz="1050" dirty="0">
                        <a:effectLst/>
                      </a:endParaRPr>
                    </a:p>
                    <a:p>
                      <a:pPr marL="342900" marR="0" lvl="0" indent="-342900" algn="just">
                        <a:lnSpc>
                          <a:spcPct val="150000"/>
                        </a:lnSpc>
                        <a:spcBef>
                          <a:spcPts val="0"/>
                        </a:spcBef>
                        <a:spcAft>
                          <a:spcPts val="1090"/>
                        </a:spcAft>
                        <a:buFont typeface="Wingdings" panose="05000000000000000000" pitchFamily="2" charset="2"/>
                        <a:buChar char=""/>
                      </a:pPr>
                      <a:r>
                        <a:rPr lang="en-US" sz="1200" dirty="0">
                          <a:effectLst/>
                        </a:rPr>
                        <a:t>Delete drug</a:t>
                      </a:r>
                      <a:endParaRPr lang="en-US" sz="1050" dirty="0">
                        <a:effectLst/>
                      </a:endParaRPr>
                    </a:p>
                    <a:p>
                      <a:pPr marL="13970" marR="0" algn="just">
                        <a:lnSpc>
                          <a:spcPct val="150000"/>
                        </a:lnSpc>
                        <a:spcBef>
                          <a:spcPts val="0"/>
                        </a:spcBef>
                        <a:spcAft>
                          <a:spcPts val="1010"/>
                        </a:spcAft>
                      </a:pPr>
                      <a:r>
                        <a:rPr lang="en-US" sz="1200" dirty="0">
                          <a:effectLst/>
                        </a:rPr>
                        <a:t>4.  The system  displays the drug from database</a:t>
                      </a:r>
                      <a:endParaRPr lang="en-US" sz="1050" dirty="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extLst>
                  <a:ext uri="{0D108BD9-81ED-4DB2-BD59-A6C34878D82A}">
                    <a16:rowId xmlns:a16="http://schemas.microsoft.com/office/drawing/2014/main" val="3535651068"/>
                  </a:ext>
                </a:extLst>
              </a:tr>
              <a:tr h="482741">
                <a:tc>
                  <a:txBody>
                    <a:bodyPr/>
                    <a:lstStyle/>
                    <a:p>
                      <a:pPr marL="0" marR="0" algn="just">
                        <a:lnSpc>
                          <a:spcPct val="150000"/>
                        </a:lnSpc>
                        <a:spcBef>
                          <a:spcPts val="0"/>
                        </a:spcBef>
                        <a:spcAft>
                          <a:spcPts val="1000"/>
                        </a:spcAft>
                      </a:pPr>
                      <a:r>
                        <a:rPr lang="en-US" sz="1200">
                          <a:effectLst/>
                        </a:rPr>
                        <a:t>Alternate course of action</a:t>
                      </a:r>
                      <a:endParaRPr lang="en-US" sz="105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tc>
                  <a:txBody>
                    <a:bodyPr/>
                    <a:lstStyle/>
                    <a:p>
                      <a:pPr marL="0" marR="0" algn="just">
                        <a:lnSpc>
                          <a:spcPct val="150000"/>
                        </a:lnSpc>
                        <a:spcBef>
                          <a:spcPts val="0"/>
                        </a:spcBef>
                        <a:spcAft>
                          <a:spcPts val="1000"/>
                        </a:spcAft>
                      </a:pPr>
                      <a:r>
                        <a:rPr lang="en-US" sz="1200" dirty="0">
                          <a:effectLst/>
                        </a:rPr>
                        <a:t>if there is no drug the system returns  back to basic course of action 2.</a:t>
                      </a:r>
                      <a:endParaRPr lang="en-US" sz="1050" dirty="0">
                        <a:effectLst/>
                        <a:latin typeface="Calibri" panose="020F0502020204030204" pitchFamily="34" charset="0"/>
                        <a:ea typeface="Times New Roman" panose="02020603050405020304" pitchFamily="18" charset="0"/>
                        <a:cs typeface="Arial" panose="020B0604020202020204" pitchFamily="34" charset="0"/>
                      </a:endParaRPr>
                    </a:p>
                  </a:txBody>
                  <a:tcPr marL="62360" marR="62360" marT="0" marB="0"/>
                </a:tc>
                <a:extLst>
                  <a:ext uri="{0D108BD9-81ED-4DB2-BD59-A6C34878D82A}">
                    <a16:rowId xmlns:a16="http://schemas.microsoft.com/office/drawing/2014/main" val="4152659604"/>
                  </a:ext>
                </a:extLst>
              </a:tr>
            </a:tbl>
          </a:graphicData>
        </a:graphic>
      </p:graphicFrame>
      <p:sp>
        <p:nvSpPr>
          <p:cNvPr id="3" name="Slide Number Placeholder 2"/>
          <p:cNvSpPr>
            <a:spLocks noGrp="1"/>
          </p:cNvSpPr>
          <p:nvPr>
            <p:ph type="sldNum" sz="quarter" idx="12"/>
          </p:nvPr>
        </p:nvSpPr>
        <p:spPr/>
        <p:txBody>
          <a:bodyPr/>
          <a:lstStyle/>
          <a:p>
            <a:fld id="{69C77B10-9247-4B79-87E8-E9055830FCB5}" type="slidenum">
              <a:rPr lang="en-US" smtClean="0"/>
              <a:t>10</a:t>
            </a:fld>
            <a:endParaRPr lang="en-US"/>
          </a:p>
        </p:txBody>
      </p:sp>
    </p:spTree>
    <p:extLst>
      <p:ext uri="{BB962C8B-B14F-4D97-AF65-F5344CB8AC3E}">
        <p14:creationId xmlns:p14="http://schemas.microsoft.com/office/powerpoint/2010/main" val="617439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315200" cy="808038"/>
          </a:xfrm>
        </p:spPr>
        <p:txBody>
          <a:bodyPr>
            <a:normAutofit/>
          </a:bodyPr>
          <a:lstStyle/>
          <a:p>
            <a:pPr algn="just"/>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2.3 Sequence Diagram</a:t>
            </a:r>
            <a:endParaRPr lang="en-US" sz="3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036638"/>
            <a:ext cx="8229600" cy="5440362"/>
          </a:xfrm>
        </p:spPr>
        <p:txBody>
          <a:bodyPr>
            <a:normAutofit/>
          </a:bodyPr>
          <a:lstStyle/>
          <a:p>
            <a:pPr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sequence diagram models how the classes of objects interact with each other over time as the system runs. So, it will be prepared for each use case to show how different objects interact with each other to achieve the functionality of the use case as follows:</a:t>
            </a:r>
          </a:p>
          <a:p>
            <a:pPr algn="just"/>
            <a:r>
              <a:rPr lang="en-US" b="1" dirty="0" smtClean="0">
                <a:hlinkClick r:id="rId2" action="ppaction://hlinkfile"/>
              </a:rPr>
              <a:t>sequence </a:t>
            </a:r>
            <a:r>
              <a:rPr lang="en-US" b="1" dirty="0">
                <a:hlinkClick r:id="rId2" action="ppaction://hlinkfile"/>
              </a:rPr>
              <a:t>diagram for pay </a:t>
            </a:r>
            <a:r>
              <a:rPr lang="en-US" b="1" dirty="0" smtClean="0">
                <a:hlinkClick r:id="rId2" action="ppaction://hlinkfile"/>
              </a:rPr>
              <a:t>drug.docx</a:t>
            </a:r>
            <a:endParaRPr lang="en-US" sz="2400" dirty="0" smtClean="0"/>
          </a:p>
        </p:txBody>
      </p:sp>
      <p:sp>
        <p:nvSpPr>
          <p:cNvPr id="4" name="Slide Number Placeholder 3"/>
          <p:cNvSpPr>
            <a:spLocks noGrp="1"/>
          </p:cNvSpPr>
          <p:nvPr>
            <p:ph type="sldNum" sz="quarter" idx="12"/>
          </p:nvPr>
        </p:nvSpPr>
        <p:spPr/>
        <p:txBody>
          <a:bodyPr/>
          <a:lstStyle/>
          <a:p>
            <a:fld id="{69C77B10-9247-4B79-87E8-E9055830FCB5}" type="slidenum">
              <a:rPr lang="en-US" smtClean="0"/>
              <a:t>11</a:t>
            </a:fld>
            <a:endParaRPr lang="en-US"/>
          </a:p>
        </p:txBody>
      </p:sp>
    </p:spTree>
    <p:extLst>
      <p:ext uri="{BB962C8B-B14F-4D97-AF65-F5344CB8AC3E}">
        <p14:creationId xmlns:p14="http://schemas.microsoft.com/office/powerpoint/2010/main" val="3636529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921"/>
            <a:ext cx="8229600" cy="1143000"/>
          </a:xfrm>
        </p:spPr>
        <p:txBody>
          <a:bodyPr>
            <a:noAutofit/>
          </a:bodyPr>
          <a:lstStyle/>
          <a:p>
            <a:pPr algn="l"/>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2.4 Activity </a:t>
            </a:r>
            <a:r>
              <a:rPr lang="en-US" sz="3200" b="1" dirty="0">
                <a:solidFill>
                  <a:schemeClr val="accent6">
                    <a:lumMod val="75000"/>
                  </a:schemeClr>
                </a:solidFill>
                <a:latin typeface="Times New Roman" panose="02020603050405020304" pitchFamily="18" charset="0"/>
                <a:cs typeface="Times New Roman" panose="02020603050405020304" pitchFamily="18" charset="0"/>
              </a:rPr>
              <a:t>Diagram</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endParaRPr lang="en-US" sz="32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2421"/>
            <a:ext cx="8229600" cy="5981700"/>
          </a:xfrm>
        </p:spPr>
        <p:txBody>
          <a:bodyPr>
            <a:noAutofit/>
          </a:bodyPr>
          <a:lstStyle/>
          <a:p>
            <a:pPr algn="just">
              <a:lnSpc>
                <a:spcPct val="17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activity diagram is essentially a flowchart, showing flow of control from activity. </a:t>
            </a:r>
            <a:r>
              <a:rPr lang="en-US" sz="2400" dirty="0" smtClean="0">
                <a:latin typeface="Times New Roman" panose="02020603050405020304" pitchFamily="18" charset="0"/>
                <a:cs typeface="Times New Roman" panose="02020603050405020304" pitchFamily="18" charset="0"/>
              </a:rPr>
              <a:t>That involves</a:t>
            </a:r>
            <a:r>
              <a:rPr lang="en-US" sz="2400" dirty="0">
                <a:latin typeface="Times New Roman" panose="02020603050405020304" pitchFamily="18" charset="0"/>
                <a:cs typeface="Times New Roman" panose="02020603050405020304" pitchFamily="18" charset="0"/>
              </a:rPr>
              <a:t>:</a:t>
            </a:r>
          </a:p>
          <a:p>
            <a:pPr lvl="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Modeling </a:t>
            </a:r>
            <a:r>
              <a:rPr lang="en-US" sz="2400" dirty="0">
                <a:latin typeface="Times New Roman" panose="02020603050405020304" pitchFamily="18" charset="0"/>
                <a:cs typeface="Times New Roman" panose="02020603050405020304" pitchFamily="18" charset="0"/>
              </a:rPr>
              <a:t>the flow of an object as it moves from state to state at different points in the flow of control. </a:t>
            </a:r>
            <a:r>
              <a:rPr lang="en-US" sz="2400" dirty="0" smtClean="0">
                <a:latin typeface="Times New Roman" panose="02020603050405020304" pitchFamily="18" charset="0"/>
                <a:cs typeface="Times New Roman" panose="02020603050405020304" pitchFamily="18" charset="0"/>
              </a:rPr>
              <a:t>So, we now draw an activity diagram for each use case to show the operations/activities performed by use cases to achieve their functionality.  </a:t>
            </a:r>
          </a:p>
          <a:p>
            <a:pPr marL="0" indent="0" algn="just">
              <a:lnSpc>
                <a:spcPct val="170000"/>
              </a:lnSpc>
              <a:buNone/>
            </a:pPr>
            <a:r>
              <a:rPr lang="en-US" sz="2400" b="1" dirty="0">
                <a:solidFill>
                  <a:schemeClr val="accent6">
                    <a:lumMod val="75000"/>
                  </a:schemeClr>
                </a:solidFill>
                <a:latin typeface="Times New Roman" panose="02020603050405020304" pitchFamily="18" charset="0"/>
                <a:cs typeface="Times New Roman" panose="02020603050405020304" pitchFamily="18" charset="0"/>
                <a:hlinkClick r:id="rId2" action="ppaction://hlinkfile"/>
              </a:rPr>
              <a:t>Activity diagram for Manage </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hlinkClick r:id="rId2" action="ppaction://hlinkfile"/>
              </a:rPr>
              <a:t>Account.docx</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C77B10-9247-4B79-87E8-E9055830FCB5}" type="slidenum">
              <a:rPr lang="en-US" smtClean="0"/>
              <a:t>12</a:t>
            </a:fld>
            <a:endParaRPr lang="en-US"/>
          </a:p>
        </p:txBody>
      </p:sp>
    </p:spTree>
    <p:extLst>
      <p:ext uri="{BB962C8B-B14F-4D97-AF65-F5344CB8AC3E}">
        <p14:creationId xmlns:p14="http://schemas.microsoft.com/office/powerpoint/2010/main" val="1009821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2.5 Class </a:t>
            </a:r>
            <a:r>
              <a:rPr lang="en-US" sz="3200" b="1" dirty="0">
                <a:solidFill>
                  <a:schemeClr val="accent6">
                    <a:lumMod val="75000"/>
                  </a:schemeClr>
                </a:solidFill>
                <a:latin typeface="Times New Roman" panose="02020603050405020304" pitchFamily="18" charset="0"/>
                <a:cs typeface="Times New Roman" panose="02020603050405020304" pitchFamily="18" charset="0"/>
              </a:rPr>
              <a:t>Modeling Diagram</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endParaRPr lang="en-US" sz="32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410200"/>
          </a:xfrm>
        </p:spPr>
        <p:txBody>
          <a:bodyPr>
            <a:normAutofit/>
          </a:bodyPr>
          <a:lstStyle/>
          <a:p>
            <a:pPr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Class </a:t>
            </a:r>
            <a:r>
              <a:rPr lang="en-US" sz="2400" dirty="0">
                <a:latin typeface="Times New Roman" panose="02020603050405020304" pitchFamily="18" charset="0"/>
                <a:cs typeface="Times New Roman" panose="02020603050405020304" pitchFamily="18" charset="0"/>
              </a:rPr>
              <a:t>diagram provide an over view of target system by describing the object and class inside the system and the relationship between </a:t>
            </a:r>
            <a:r>
              <a:rPr lang="en-US" sz="2400" dirty="0" smtClean="0">
                <a:latin typeface="Times New Roman" panose="02020603050405020304" pitchFamily="18" charset="0"/>
                <a:cs typeface="Times New Roman" panose="02020603050405020304" pitchFamily="18" charset="0"/>
              </a:rPr>
              <a:t>them.</a:t>
            </a:r>
          </a:p>
          <a:p>
            <a:pPr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provide a wide variety of usages; from modeling the domain specific data structure to detailed design of the target system</a:t>
            </a:r>
            <a:r>
              <a:rPr lang="en-US" sz="2400" dirty="0" smtClean="0">
                <a:latin typeface="Times New Roman" panose="02020603050405020304" pitchFamily="18" charset="0"/>
                <a:cs typeface="Times New Roman" panose="02020603050405020304" pitchFamily="18" charset="0"/>
              </a:rPr>
              <a:t>. </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hlinkClick r:id="rId2" action="ppaction://hlinkfile"/>
              </a:rPr>
              <a:t>Class diagram.docx</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C77B10-9247-4B79-87E8-E9055830FCB5}" type="slidenum">
              <a:rPr lang="en-US" smtClean="0"/>
              <a:t>13</a:t>
            </a:fld>
            <a:endParaRPr lang="en-US"/>
          </a:p>
        </p:txBody>
      </p:sp>
    </p:spTree>
    <p:extLst>
      <p:ext uri="{BB962C8B-B14F-4D97-AF65-F5344CB8AC3E}">
        <p14:creationId xmlns:p14="http://schemas.microsoft.com/office/powerpoint/2010/main" val="143755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74" y="304800"/>
            <a:ext cx="8229600" cy="685800"/>
          </a:xfrm>
        </p:spPr>
        <p:txBody>
          <a:bodyPr>
            <a:normAutofit/>
          </a:bodyPr>
          <a:lstStyle/>
          <a:p>
            <a:pPr algn="l"/>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2.6 Code Generation</a:t>
            </a:r>
            <a:endParaRPr lang="en-US" sz="32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274" y="914400"/>
            <a:ext cx="8229600" cy="5526505"/>
          </a:xfrm>
        </p:spPr>
        <p:txBody>
          <a:bodyPr>
            <a:normAutofit/>
          </a:bodyPr>
          <a:lstStyle/>
          <a:p>
            <a:pPr lvl="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generate </a:t>
            </a:r>
            <a:r>
              <a:rPr lang="en-US" sz="2400" dirty="0">
                <a:latin typeface="Times New Roman" panose="02020603050405020304" pitchFamily="18" charset="0"/>
                <a:cs typeface="Times New Roman" panose="02020603050405020304" pitchFamily="18" charset="0"/>
              </a:rPr>
              <a:t>source </a:t>
            </a:r>
            <a:r>
              <a:rPr lang="en-US" sz="2400" dirty="0" smtClean="0">
                <a:latin typeface="Times New Roman" panose="02020603050405020304" pitchFamily="18" charset="0"/>
                <a:cs typeface="Times New Roman" panose="02020603050405020304" pitchFamily="18" charset="0"/>
              </a:rPr>
              <a:t>code takes </a:t>
            </a:r>
            <a:r>
              <a:rPr lang="en-US" sz="2400" dirty="0">
                <a:latin typeface="Times New Roman" panose="02020603050405020304" pitchFamily="18" charset="0"/>
                <a:cs typeface="Times New Roman" panose="02020603050405020304" pitchFamily="18" charset="0"/>
              </a:rPr>
              <a:t>the UML class or interface model elements and creates a source code equivalent for future elaboration and compilation </a:t>
            </a:r>
            <a:r>
              <a:rPr lang="en-US" sz="2400" dirty="0" smtClean="0">
                <a:latin typeface="Times New Roman" panose="02020603050405020304" pitchFamily="18" charset="0"/>
                <a:cs typeface="Times New Roman" panose="02020603050405020304" pitchFamily="18" charset="0"/>
              </a:rPr>
              <a:t>.</a:t>
            </a:r>
          </a:p>
          <a:p>
            <a:pPr lvl="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By </a:t>
            </a:r>
            <a:r>
              <a:rPr lang="en-US" sz="2400" dirty="0">
                <a:latin typeface="Times New Roman" panose="02020603050405020304" pitchFamily="18" charset="0"/>
                <a:cs typeface="Times New Roman" panose="02020603050405020304" pitchFamily="18" charset="0"/>
              </a:rPr>
              <a:t>forward </a:t>
            </a:r>
            <a:r>
              <a:rPr lang="en-US" sz="2400" dirty="0" smtClean="0">
                <a:latin typeface="Times New Roman" panose="02020603050405020304" pitchFamily="18" charset="0"/>
                <a:cs typeface="Times New Roman" panose="02020603050405020304" pitchFamily="18" charset="0"/>
              </a:rPr>
              <a:t>generate from </a:t>
            </a:r>
            <a:r>
              <a:rPr lang="en-US" sz="2400" dirty="0">
                <a:latin typeface="Times New Roman" panose="02020603050405020304" pitchFamily="18" charset="0"/>
                <a:cs typeface="Times New Roman" panose="02020603050405020304" pitchFamily="18" charset="0"/>
              </a:rPr>
              <a:t>the model the mundane work involved with having to key in classes and attributes and methods is avoided. </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C77B10-9247-4B79-87E8-E9055830FCB5}" type="slidenum">
              <a:rPr lang="en-US" smtClean="0"/>
              <a:t>14</a:t>
            </a:fld>
            <a:endParaRPr lang="en-US"/>
          </a:p>
        </p:txBody>
      </p:sp>
    </p:spTree>
    <p:extLst>
      <p:ext uri="{BB962C8B-B14F-4D97-AF65-F5344CB8AC3E}">
        <p14:creationId xmlns:p14="http://schemas.microsoft.com/office/powerpoint/2010/main" val="643898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u="sng" dirty="0">
                <a:latin typeface="Times New Roman" panose="02020603050405020304" pitchFamily="18" charset="0"/>
                <a:cs typeface="Times New Roman" panose="02020603050405020304" pitchFamily="18" charset="0"/>
              </a:rPr>
              <a:t>Sample code for </a:t>
            </a:r>
            <a:r>
              <a:rPr lang="en-US" sz="3200" u="sng" dirty="0" smtClean="0">
                <a:latin typeface="Times New Roman" panose="02020603050405020304" pitchFamily="18" charset="0"/>
                <a:cs typeface="Times New Roman" panose="02020603050405020304" pitchFamily="18" charset="0"/>
              </a:rPr>
              <a:t>code generation</a:t>
            </a:r>
            <a:r>
              <a:rPr lang="en-US" sz="3200" u="sng" dirty="0">
                <a:latin typeface="Times New Roman" panose="02020603050405020304" pitchFamily="18" charset="0"/>
                <a:cs typeface="Times New Roman" panose="02020603050405020304" pitchFamily="18" charset="0"/>
              </a:rPr>
              <a:t/>
            </a:r>
            <a:br>
              <a:rPr lang="en-US" sz="3200" u="sng" dirty="0">
                <a:latin typeface="Times New Roman" panose="02020603050405020304" pitchFamily="18" charset="0"/>
                <a:cs typeface="Times New Roman" panose="02020603050405020304" pitchFamily="18" charset="0"/>
              </a:rPr>
            </a:br>
            <a:endParaRPr lang="en-US" sz="32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8200"/>
            <a:ext cx="8382000" cy="5791200"/>
          </a:xfrm>
        </p:spPr>
        <p:txBody>
          <a:bodyPr>
            <a:normAutofit fontScale="47500" lnSpcReduction="20000"/>
          </a:bodyPr>
          <a:lstStyle/>
          <a:p>
            <a:pPr marL="0" indent="0">
              <a:buNone/>
            </a:pPr>
            <a:r>
              <a:rPr lang="en-US" dirty="0"/>
              <a:t>class patient {</a:t>
            </a:r>
          </a:p>
          <a:p>
            <a:pPr marL="0" indent="0">
              <a:buNone/>
            </a:pPr>
            <a:endParaRPr lang="en-US" dirty="0"/>
          </a:p>
          <a:p>
            <a:pPr marL="0" indent="0">
              <a:buNone/>
            </a:pPr>
            <a:r>
              <a:rPr lang="en-US" dirty="0"/>
              <a:t>	public  String Address;</a:t>
            </a:r>
          </a:p>
          <a:p>
            <a:pPr marL="0" indent="0">
              <a:buNone/>
            </a:pPr>
            <a:r>
              <a:rPr lang="en-US" dirty="0"/>
              <a:t>	public </a:t>
            </a:r>
            <a:r>
              <a:rPr lang="en-US" dirty="0" err="1"/>
              <a:t>int</a:t>
            </a:r>
            <a:r>
              <a:rPr lang="en-US" dirty="0"/>
              <a:t> Age;</a:t>
            </a:r>
          </a:p>
          <a:p>
            <a:pPr marL="0" indent="0">
              <a:buNone/>
            </a:pPr>
            <a:r>
              <a:rPr lang="en-US" dirty="0"/>
              <a:t>	public char </a:t>
            </a:r>
            <a:r>
              <a:rPr lang="en-US" dirty="0" err="1"/>
              <a:t>F_name</a:t>
            </a:r>
            <a:r>
              <a:rPr lang="en-US" dirty="0"/>
              <a:t>;</a:t>
            </a:r>
          </a:p>
          <a:p>
            <a:pPr marL="0" indent="0">
              <a:buNone/>
            </a:pPr>
            <a:r>
              <a:rPr lang="en-US" dirty="0"/>
              <a:t>	 public </a:t>
            </a:r>
            <a:r>
              <a:rPr lang="en-US" dirty="0" err="1"/>
              <a:t>int</a:t>
            </a:r>
            <a:r>
              <a:rPr lang="en-US" dirty="0"/>
              <a:t> </a:t>
            </a:r>
            <a:r>
              <a:rPr lang="en-US" dirty="0" err="1"/>
              <a:t>L_name</a:t>
            </a:r>
            <a:r>
              <a:rPr lang="en-US" dirty="0"/>
              <a:t>;</a:t>
            </a:r>
          </a:p>
          <a:p>
            <a:pPr marL="0" indent="0">
              <a:buNone/>
            </a:pPr>
            <a:r>
              <a:rPr lang="en-US" dirty="0" smtClean="0"/>
              <a:t>                     public </a:t>
            </a:r>
            <a:r>
              <a:rPr lang="en-US" dirty="0" err="1" smtClean="0"/>
              <a:t>int</a:t>
            </a:r>
            <a:r>
              <a:rPr lang="en-US" dirty="0" smtClean="0"/>
              <a:t> </a:t>
            </a:r>
            <a:r>
              <a:rPr lang="en-US" dirty="0" err="1"/>
              <a:t>Phone_no</a:t>
            </a:r>
            <a:r>
              <a:rPr lang="en-US" dirty="0"/>
              <a:t>;</a:t>
            </a:r>
          </a:p>
          <a:p>
            <a:pPr marL="0" indent="0">
              <a:buNone/>
            </a:pPr>
            <a:r>
              <a:rPr lang="en-US" dirty="0"/>
              <a:t>	public char Sex;</a:t>
            </a:r>
          </a:p>
          <a:p>
            <a:pPr marL="0" indent="0">
              <a:buNone/>
            </a:pPr>
            <a:r>
              <a:rPr lang="en-US" dirty="0"/>
              <a:t>	 public double weight;</a:t>
            </a:r>
          </a:p>
          <a:p>
            <a:pPr marL="0" indent="0">
              <a:buNone/>
            </a:pPr>
            <a:r>
              <a:rPr lang="en-US" dirty="0"/>
              <a:t>	public  patient ()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public void finalize () throws </a:t>
            </a:r>
            <a:r>
              <a:rPr lang="en-US" dirty="0" err="1"/>
              <a:t>Throwable</a:t>
            </a:r>
            <a:r>
              <a:rPr lang="en-US" dirty="0"/>
              <a:t> {</a:t>
            </a:r>
          </a:p>
          <a:p>
            <a:pPr marL="0" indent="0">
              <a:buNone/>
            </a:pPr>
            <a:endParaRPr lang="en-US" dirty="0"/>
          </a:p>
          <a:p>
            <a:pPr marL="0" indent="0">
              <a:buNone/>
            </a:pPr>
            <a:r>
              <a:rPr lang="en-US" dirty="0"/>
              <a:t>	}</a:t>
            </a:r>
          </a:p>
          <a:p>
            <a:pPr marL="0" indent="0">
              <a:buNone/>
            </a:pPr>
            <a:r>
              <a:rPr lang="en-US" dirty="0"/>
              <a:t>	public void </a:t>
            </a:r>
            <a:r>
              <a:rPr lang="en-US" dirty="0" err="1"/>
              <a:t>Pay_drug</a:t>
            </a:r>
            <a:r>
              <a:rPr lang="en-US" dirty="0"/>
              <a:t> () {</a:t>
            </a:r>
          </a:p>
          <a:p>
            <a:endParaRPr lang="en-US" dirty="0"/>
          </a:p>
          <a:p>
            <a:pPr marL="0" indent="0">
              <a:buNone/>
            </a:pPr>
            <a:r>
              <a:rPr lang="en-US" dirty="0"/>
              <a:t>	}</a:t>
            </a:r>
          </a:p>
          <a:p>
            <a:pPr marL="0" indent="0">
              <a:buNone/>
            </a:pPr>
            <a:r>
              <a:rPr lang="en-US" dirty="0"/>
              <a:t>	public </a:t>
            </a:r>
            <a:r>
              <a:rPr lang="en-US" dirty="0" err="1"/>
              <a:t>int</a:t>
            </a:r>
            <a:r>
              <a:rPr lang="en-US" dirty="0"/>
              <a:t> </a:t>
            </a:r>
            <a:r>
              <a:rPr lang="en-US" dirty="0" err="1"/>
              <a:t>use_drug</a:t>
            </a:r>
            <a:r>
              <a:rPr lang="en-US" dirty="0"/>
              <a:t> () {</a:t>
            </a:r>
          </a:p>
          <a:p>
            <a:pPr marL="0" indent="0">
              <a:buNone/>
            </a:pPr>
            <a:r>
              <a:rPr lang="en-US" dirty="0"/>
              <a:t>		return 0;</a:t>
            </a:r>
          </a:p>
          <a:p>
            <a:pPr marL="0" indent="0">
              <a:buNone/>
            </a:pPr>
            <a:r>
              <a:rPr lang="en-US" dirty="0"/>
              <a:t>        }</a:t>
            </a:r>
          </a:p>
          <a:p>
            <a:pPr marL="0" indent="0">
              <a:buNone/>
            </a:pPr>
            <a:r>
              <a:rPr lang="en-US" dirty="0"/>
              <a:t>	public void </a:t>
            </a:r>
            <a:r>
              <a:rPr lang="en-US" dirty="0" err="1"/>
              <a:t>view_drug</a:t>
            </a:r>
            <a:r>
              <a:rPr lang="en-US" dirty="0"/>
              <a:t> () {</a:t>
            </a:r>
          </a:p>
          <a:p>
            <a:pPr marL="0" indent="0">
              <a:buNone/>
            </a:pPr>
            <a:r>
              <a:rPr lang="en-US" dirty="0"/>
              <a:t>	}</a:t>
            </a:r>
          </a:p>
          <a:p>
            <a:pPr marL="0" indent="0">
              <a:buNone/>
            </a:pPr>
            <a:r>
              <a:rPr lang="en-US" dirty="0"/>
              <a:t> }</a:t>
            </a:r>
          </a:p>
        </p:txBody>
      </p:sp>
      <p:sp>
        <p:nvSpPr>
          <p:cNvPr id="4" name="Slide Number Placeholder 3"/>
          <p:cNvSpPr>
            <a:spLocks noGrp="1"/>
          </p:cNvSpPr>
          <p:nvPr>
            <p:ph type="sldNum" sz="quarter" idx="12"/>
          </p:nvPr>
        </p:nvSpPr>
        <p:spPr/>
        <p:txBody>
          <a:bodyPr/>
          <a:lstStyle/>
          <a:p>
            <a:fld id="{69C77B10-9247-4B79-87E8-E9055830FCB5}" type="slidenum">
              <a:rPr lang="en-US" smtClean="0"/>
              <a:t>15</a:t>
            </a:fld>
            <a:endParaRPr lang="en-US"/>
          </a:p>
        </p:txBody>
      </p:sp>
    </p:spTree>
    <p:extLst>
      <p:ext uri="{BB962C8B-B14F-4D97-AF65-F5344CB8AC3E}">
        <p14:creationId xmlns:p14="http://schemas.microsoft.com/office/powerpoint/2010/main" val="3266271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9468"/>
          </a:xfrm>
        </p:spPr>
        <p:txBody>
          <a:bodyPr>
            <a:noAutofit/>
          </a:bodyPr>
          <a:lstStyle/>
          <a:p>
            <a:pPr algn="l"/>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2.7 Testing </a:t>
            </a:r>
            <a:r>
              <a:rPr lang="en-US" sz="3200" b="1" dirty="0">
                <a:solidFill>
                  <a:schemeClr val="accent6">
                    <a:lumMod val="75000"/>
                  </a:schemeClr>
                </a:solidFill>
                <a:latin typeface="Times New Roman" panose="02020603050405020304" pitchFamily="18" charset="0"/>
                <a:cs typeface="Times New Roman" panose="02020603050405020304" pitchFamily="18" charset="0"/>
              </a:rPr>
              <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endParaRPr lang="en-US" sz="32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4106"/>
            <a:ext cx="8229600" cy="5719094"/>
          </a:xfrm>
        </p:spPr>
        <p:txBody>
          <a:bodyPr>
            <a:normAutofit lnSpcReduction="10000"/>
          </a:bodyPr>
          <a:lstStyle/>
          <a:p>
            <a:pPr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is a final phase of implementation. Testing is a process to show the correctness of the program.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is checking of the system workability in an attempt to discover errors and avoiding such errors from the system. Some examples of testing. </a:t>
            </a:r>
          </a:p>
          <a:p>
            <a:pPr marL="0" indent="0" algn="just">
              <a:lnSpc>
                <a:spcPct val="150000"/>
              </a:lnSpc>
              <a:buNone/>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2.7.1 </a:t>
            </a:r>
            <a:r>
              <a:rPr lang="en-US" sz="2800" b="1" dirty="0">
                <a:solidFill>
                  <a:schemeClr val="accent6">
                    <a:lumMod val="75000"/>
                  </a:schemeClr>
                </a:solidFill>
                <a:latin typeface="Times New Roman" panose="02020603050405020304" pitchFamily="18" charset="0"/>
                <a:cs typeface="Times New Roman" panose="02020603050405020304" pitchFamily="18" charset="0"/>
              </a:rPr>
              <a:t>Unit Testing</a:t>
            </a:r>
          </a:p>
          <a:p>
            <a:pPr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Each module is tested individually in an attempt to discover any errors in its code. In unit testing each module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tested individually to discover any errors that may exist in the modules code.  </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C77B10-9247-4B79-87E8-E9055830FCB5}" type="slidenum">
              <a:rPr lang="en-US" smtClean="0"/>
              <a:t>16</a:t>
            </a:fld>
            <a:endParaRPr lang="en-US"/>
          </a:p>
        </p:txBody>
      </p:sp>
    </p:spTree>
    <p:extLst>
      <p:ext uri="{BB962C8B-B14F-4D97-AF65-F5344CB8AC3E}">
        <p14:creationId xmlns:p14="http://schemas.microsoft.com/office/powerpoint/2010/main" val="318664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4589"/>
            <a:ext cx="8229600" cy="808038"/>
          </a:xfrm>
        </p:spPr>
        <p:txBody>
          <a:bodyPr>
            <a:normAutofit/>
          </a:bodyPr>
          <a:lstStyle/>
          <a:p>
            <a:pPr algn="l"/>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2.8 Software Tools Used for Project</a:t>
            </a:r>
            <a:endParaRPr lang="en-US" sz="3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123447"/>
            <a:ext cx="38472" cy="210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Content Placeholder 5"/>
          <p:cNvSpPr>
            <a:spLocks noGrp="1"/>
          </p:cNvSpPr>
          <p:nvPr>
            <p:ph idx="1"/>
          </p:nvPr>
        </p:nvSpPr>
        <p:spPr>
          <a:xfrm>
            <a:off x="605589" y="914400"/>
            <a:ext cx="8229600" cy="5500520"/>
          </a:xfrm>
        </p:spPr>
        <p:txBody>
          <a:bodyPr>
            <a:normAutofit fontScale="92500" lnSpcReduction="20000"/>
          </a:bodyPr>
          <a:lstStyle/>
          <a:p>
            <a:pPr>
              <a:lnSpc>
                <a:spcPct val="17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software tools that we used to develop this project are </a:t>
            </a:r>
            <a:r>
              <a:rPr lang="en-US">
                <a:latin typeface="Times New Roman" panose="02020603050405020304" pitchFamily="18" charset="0"/>
                <a:cs typeface="Times New Roman" panose="02020603050405020304" pitchFamily="18" charset="0"/>
              </a:rPr>
              <a:t>shown </a:t>
            </a:r>
            <a:r>
              <a:rPr lang="en-US" smtClean="0">
                <a:latin typeface="Times New Roman" panose="02020603050405020304" pitchFamily="18" charset="0"/>
                <a:cs typeface="Times New Roman" panose="02020603050405020304" pitchFamily="18" charset="0"/>
              </a:rPr>
              <a:t>below</a:t>
            </a:r>
            <a:endParaRPr lang="en-US" b="1" dirty="0" smtClean="0">
              <a:latin typeface="Times New Roman" panose="02020603050405020304" pitchFamily="18" charset="0"/>
              <a:cs typeface="Times New Roman" panose="02020603050405020304" pitchFamily="18" charset="0"/>
            </a:endParaRPr>
          </a:p>
          <a:p>
            <a:pPr marL="0" indent="0" fontAlgn="t">
              <a:lnSpc>
                <a:spcPct val="170000"/>
              </a:lnSpc>
              <a:buNone/>
            </a:pPr>
            <a:r>
              <a:rPr lang="en-US" sz="3100" dirty="0" smtClean="0">
                <a:latin typeface="Times New Roman" panose="02020603050405020304" pitchFamily="18" charset="0"/>
                <a:cs typeface="Times New Roman" panose="02020603050405020304" pitchFamily="18" charset="0"/>
              </a:rPr>
              <a:t>Required software tools</a:t>
            </a:r>
            <a:endParaRPr lang="en-US" sz="3100" dirty="0">
              <a:latin typeface="Times New Roman" panose="02020603050405020304" pitchFamily="18" charset="0"/>
              <a:cs typeface="Times New Roman" panose="02020603050405020304" pitchFamily="18" charset="0"/>
            </a:endParaRPr>
          </a:p>
          <a:p>
            <a:pPr marL="0" indent="0" fontAlgn="t">
              <a:lnSpc>
                <a:spcPct val="170000"/>
              </a:lnSpc>
              <a:buNone/>
            </a:pPr>
            <a:r>
              <a:rPr lang="en-US" sz="3100" dirty="0" smtClean="0">
                <a:latin typeface="Times New Roman" panose="02020603050405020304" pitchFamily="18" charset="0"/>
                <a:cs typeface="Times New Roman" panose="02020603050405020304" pitchFamily="18" charset="0"/>
              </a:rPr>
              <a:t>1.Microsoft </a:t>
            </a:r>
            <a:r>
              <a:rPr lang="en-US" sz="3100" dirty="0">
                <a:latin typeface="Times New Roman" panose="02020603050405020304" pitchFamily="18" charset="0"/>
                <a:cs typeface="Times New Roman" panose="02020603050405020304" pitchFamily="18" charset="0"/>
              </a:rPr>
              <a:t>word 2016</a:t>
            </a:r>
          </a:p>
          <a:p>
            <a:pPr marL="0" indent="0" fontAlgn="t">
              <a:lnSpc>
                <a:spcPct val="170000"/>
              </a:lnSpc>
              <a:buNone/>
            </a:pPr>
            <a:r>
              <a:rPr lang="en-US" sz="3100" dirty="0" smtClean="0">
                <a:latin typeface="Times New Roman" panose="02020603050405020304" pitchFamily="18" charset="0"/>
                <a:cs typeface="Times New Roman" panose="02020603050405020304" pitchFamily="18" charset="0"/>
              </a:rPr>
              <a:t>2</a:t>
            </a:r>
            <a:r>
              <a:rPr lang="en-US" sz="3100" dirty="0">
                <a:latin typeface="Times New Roman" panose="02020603050405020304" pitchFamily="18" charset="0"/>
                <a:cs typeface="Times New Roman" panose="02020603050405020304" pitchFamily="18" charset="0"/>
              </a:rPr>
              <a:t>. Notepad++</a:t>
            </a:r>
          </a:p>
          <a:p>
            <a:pPr marL="0" indent="0" fontAlgn="t">
              <a:lnSpc>
                <a:spcPct val="170000"/>
              </a:lnSpc>
              <a:buNone/>
            </a:pPr>
            <a:r>
              <a:rPr lang="en-US" sz="3100" dirty="0" smtClean="0">
                <a:latin typeface="Times New Roman" panose="02020603050405020304" pitchFamily="18" charset="0"/>
                <a:cs typeface="Times New Roman" panose="02020603050405020304" pitchFamily="18" charset="0"/>
              </a:rPr>
              <a:t>3.JAVA </a:t>
            </a:r>
            <a:r>
              <a:rPr lang="en-US" sz="3100" dirty="0">
                <a:latin typeface="Times New Roman" panose="02020603050405020304" pitchFamily="18" charset="0"/>
                <a:cs typeface="Times New Roman" panose="02020603050405020304" pitchFamily="18" charset="0"/>
              </a:rPr>
              <a:t>net </a:t>
            </a:r>
            <a:r>
              <a:rPr lang="en-US" sz="3100" dirty="0" smtClean="0">
                <a:latin typeface="Times New Roman" panose="02020603050405020304" pitchFamily="18" charset="0"/>
                <a:cs typeface="Times New Roman" panose="02020603050405020304" pitchFamily="18" charset="0"/>
              </a:rPr>
              <a:t>beans</a:t>
            </a:r>
            <a:endParaRPr lang="en-US" sz="3100" dirty="0">
              <a:latin typeface="Times New Roman" panose="02020603050405020304" pitchFamily="18" charset="0"/>
              <a:cs typeface="Times New Roman" panose="02020603050405020304" pitchFamily="18" charset="0"/>
            </a:endParaRPr>
          </a:p>
          <a:p>
            <a:pPr marL="0" indent="0" fontAlgn="t">
              <a:lnSpc>
                <a:spcPct val="170000"/>
              </a:lnSpc>
              <a:buNone/>
            </a:pPr>
            <a:r>
              <a:rPr lang="en-US" sz="3100" dirty="0">
                <a:latin typeface="Times New Roman" panose="02020603050405020304" pitchFamily="18" charset="0"/>
                <a:cs typeface="Times New Roman" panose="02020603050405020304" pitchFamily="18" charset="0"/>
              </a:rPr>
              <a:t>4.Enterprize </a:t>
            </a:r>
            <a:r>
              <a:rPr lang="en-US" sz="3100" dirty="0" smtClean="0">
                <a:latin typeface="Times New Roman" panose="02020603050405020304" pitchFamily="18" charset="0"/>
                <a:cs typeface="Times New Roman" panose="02020603050405020304" pitchFamily="18" charset="0"/>
              </a:rPr>
              <a:t>architect</a:t>
            </a:r>
            <a:endParaRPr lang="en-US" sz="31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69C77B10-9247-4B79-87E8-E9055830FCB5}" type="slidenum">
              <a:rPr lang="en-US" smtClean="0"/>
              <a:t>17</a:t>
            </a:fld>
            <a:endParaRPr lang="en-US"/>
          </a:p>
        </p:txBody>
      </p:sp>
    </p:spTree>
    <p:extLst>
      <p:ext uri="{BB962C8B-B14F-4D97-AF65-F5344CB8AC3E}">
        <p14:creationId xmlns:p14="http://schemas.microsoft.com/office/powerpoint/2010/main" val="272731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33400"/>
            <a:ext cx="8229600" cy="783975"/>
          </a:xfrm>
        </p:spPr>
        <p:txBody>
          <a:bodyPr>
            <a:noAutofit/>
          </a:bodyPr>
          <a:lstStyle/>
          <a:p>
            <a:pPr algn="l"/>
            <a:r>
              <a:rPr lang="en-US" sz="3200" b="1" dirty="0">
                <a:solidFill>
                  <a:schemeClr val="accent6">
                    <a:lumMod val="75000"/>
                  </a:schemeClr>
                </a:solidFill>
                <a:latin typeface="Times New Roman" panose="02020603050405020304" pitchFamily="18" charset="0"/>
                <a:cs typeface="Times New Roman" panose="02020603050405020304" pitchFamily="18" charset="0"/>
              </a:rPr>
              <a:t>1. Introduction</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endParaRPr lang="en-US" sz="3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1500" y="1066800"/>
            <a:ext cx="8458200" cy="5791200"/>
          </a:xfrm>
        </p:spPr>
        <p:txBody>
          <a:bodyPr>
            <a:noAutofit/>
          </a:bodyPr>
          <a:lstStyle/>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Pharmacy </a:t>
            </a:r>
            <a:r>
              <a:rPr lang="en-US" sz="2400" dirty="0">
                <a:latin typeface="Times New Roman" panose="02020603050405020304" pitchFamily="18" charset="0"/>
                <a:cs typeface="Times New Roman" panose="02020603050405020304" pitchFamily="18" charset="0"/>
              </a:rPr>
              <a:t>is a place where drugs, cosmetics and other medical related items are stored and sold for </a:t>
            </a:r>
            <a:r>
              <a:rPr lang="en-US" sz="2400" dirty="0" smtClean="0">
                <a:latin typeface="Times New Roman" panose="02020603050405020304" pitchFamily="18" charset="0"/>
                <a:cs typeface="Times New Roman" panose="02020603050405020304" pitchFamily="18" charset="0"/>
              </a:rPr>
              <a:t>peoples.</a:t>
            </a: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Our </a:t>
            </a:r>
            <a:r>
              <a:rPr lang="en-US" sz="2400" dirty="0">
                <a:latin typeface="Times New Roman" panose="02020603050405020304" pitchFamily="18" charset="0"/>
                <a:cs typeface="Times New Roman" panose="02020603050405020304" pitchFamily="18" charset="0"/>
              </a:rPr>
              <a:t>project focuses on the drug management system of a pharmacy.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web based pharmacy management system is a system that manages information about drug. </a:t>
            </a: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current system is using manual system; it results with data redundancy and incorrect data </a:t>
            </a:r>
            <a:r>
              <a:rPr lang="en-US" sz="2400" dirty="0" smtClean="0">
                <a:latin typeface="Times New Roman" panose="02020603050405020304" pitchFamily="18" charset="0"/>
                <a:cs typeface="Times New Roman" panose="02020603050405020304" pitchFamily="18" charset="0"/>
              </a:rPr>
              <a:t>storing.</a:t>
            </a:r>
          </a:p>
          <a:p>
            <a:pPr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overcome this problem, </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web based pharmacy management </a:t>
            </a:r>
            <a:r>
              <a:rPr lang="en-US" sz="2400" dirty="0" smtClean="0">
                <a:latin typeface="Times New Roman" panose="02020603050405020304" pitchFamily="18" charset="0"/>
                <a:cs typeface="Times New Roman" panose="02020603050405020304" pitchFamily="18" charset="0"/>
              </a:rPr>
              <a:t>system is used </a:t>
            </a:r>
            <a:r>
              <a:rPr lang="en-US" sz="2400" dirty="0">
                <a:latin typeface="Times New Roman" panose="02020603050405020304" pitchFamily="18" charset="0"/>
                <a:cs typeface="Times New Roman" panose="02020603050405020304" pitchFamily="18" charset="0"/>
              </a:rPr>
              <a:t>to change the existing system from manual to web based application system.</a:t>
            </a:r>
          </a:p>
        </p:txBody>
      </p:sp>
      <p:sp>
        <p:nvSpPr>
          <p:cNvPr id="4" name="Slide Number Placeholder 3"/>
          <p:cNvSpPr>
            <a:spLocks noGrp="1"/>
          </p:cNvSpPr>
          <p:nvPr>
            <p:ph type="sldNum" sz="quarter" idx="12"/>
          </p:nvPr>
        </p:nvSpPr>
        <p:spPr/>
        <p:txBody>
          <a:bodyPr/>
          <a:lstStyle/>
          <a:p>
            <a:fld id="{69C77B10-9247-4B79-87E8-E9055830FCB5}" type="slidenum">
              <a:rPr lang="en-US" smtClean="0"/>
              <a:t>2</a:t>
            </a:fld>
            <a:endParaRPr lang="en-US"/>
          </a:p>
        </p:txBody>
      </p:sp>
    </p:spTree>
    <p:extLst>
      <p:ext uri="{BB962C8B-B14F-4D97-AF65-F5344CB8AC3E}">
        <p14:creationId xmlns:p14="http://schemas.microsoft.com/office/powerpoint/2010/main" val="3052574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153"/>
            <a:ext cx="6324600" cy="838200"/>
          </a:xfrm>
        </p:spPr>
        <p:txBody>
          <a:bodyPr>
            <a:noAutofit/>
          </a:bodyPr>
          <a:lstStyle/>
          <a:p>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1.1 </a:t>
            </a:r>
            <a:r>
              <a:rPr lang="en-US" sz="3200" b="1" dirty="0">
                <a:solidFill>
                  <a:schemeClr val="accent6">
                    <a:lumMod val="75000"/>
                  </a:schemeClr>
                </a:solidFill>
                <a:latin typeface="Times New Roman" panose="02020603050405020304" pitchFamily="18" charset="0"/>
                <a:cs typeface="Times New Roman" panose="02020603050405020304" pitchFamily="18" charset="0"/>
              </a:rPr>
              <a:t>Statement of the </a:t>
            </a:r>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Problem</a:t>
            </a:r>
            <a:r>
              <a:rPr lang="en-US" sz="3200" b="1" dirty="0">
                <a:solidFill>
                  <a:schemeClr val="accent6">
                    <a:lumMod val="75000"/>
                  </a:schemeClr>
                </a:solidFill>
                <a:latin typeface="Times New Roman" panose="02020603050405020304" pitchFamily="18" charset="0"/>
                <a:cs typeface="Times New Roman" panose="02020603050405020304" pitchFamily="18" charset="0"/>
              </a:rPr>
              <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endParaRPr lang="en-US" sz="24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990600"/>
            <a:ext cx="8382000" cy="5715000"/>
          </a:xfrm>
        </p:spPr>
        <p:txBody>
          <a:bodyPr>
            <a:noAutofit/>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 The current </a:t>
            </a:r>
            <a:r>
              <a:rPr lang="en-US" sz="2400" dirty="0">
                <a:latin typeface="Times New Roman" panose="02020603050405020304" pitchFamily="18" charset="0"/>
                <a:cs typeface="Times New Roman" panose="02020603050405020304" pitchFamily="18" charset="0"/>
              </a:rPr>
              <a:t>system has a lot of problems. This includes:</a:t>
            </a:r>
          </a:p>
          <a:p>
            <a:pPr lvl="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It requires more </a:t>
            </a:r>
            <a:r>
              <a:rPr lang="en-US" sz="2400" dirty="0" smtClean="0">
                <a:latin typeface="Times New Roman" panose="02020603050405020304" pitchFamily="18" charset="0"/>
                <a:cs typeface="Times New Roman" panose="02020603050405020304" pitchFamily="18" charset="0"/>
              </a:rPr>
              <a:t>resources: Consumes </a:t>
            </a:r>
            <a:r>
              <a:rPr lang="en-US" sz="2400" dirty="0">
                <a:latin typeface="Times New Roman" panose="02020603050405020304" pitchFamily="18" charset="0"/>
                <a:cs typeface="Times New Roman" panose="02020603050405020304" pitchFamily="18" charset="0"/>
              </a:rPr>
              <a:t>more resources and costs such as paper, pen and man </a:t>
            </a:r>
            <a:r>
              <a:rPr lang="en-US" sz="2400" dirty="0" smtClean="0">
                <a:latin typeface="Times New Roman" panose="02020603050405020304" pitchFamily="18" charset="0"/>
                <a:cs typeface="Times New Roman" panose="02020603050405020304" pitchFamily="18" charset="0"/>
              </a:rPr>
              <a:t>power</a:t>
            </a:r>
          </a:p>
          <a:p>
            <a:pPr lvl="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corruption due to time and </a:t>
            </a:r>
            <a:r>
              <a:rPr lang="en-US" sz="2400" dirty="0" smtClean="0">
                <a:latin typeface="Times New Roman" panose="02020603050405020304" pitchFamily="18" charset="0"/>
                <a:cs typeface="Times New Roman" panose="02020603050405020304" pitchFamily="18" charset="0"/>
              </a:rPr>
              <a:t>place</a:t>
            </a:r>
          </a:p>
          <a:p>
            <a:pPr lvl="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Searching </a:t>
            </a:r>
            <a:r>
              <a:rPr lang="en-US" sz="2400" dirty="0">
                <a:latin typeface="Times New Roman" panose="02020603050405020304" pitchFamily="18" charset="0"/>
                <a:cs typeface="Times New Roman" panose="02020603050405020304" pitchFamily="18" charset="0"/>
              </a:rPr>
              <a:t>data from a lot of paper is </a:t>
            </a:r>
            <a:r>
              <a:rPr lang="en-US" sz="2400" dirty="0" smtClean="0">
                <a:latin typeface="Times New Roman" panose="02020603050405020304" pitchFamily="18" charset="0"/>
                <a:cs typeface="Times New Roman" panose="02020603050405020304" pitchFamily="18" charset="0"/>
              </a:rPr>
              <a:t>difficult</a:t>
            </a:r>
          </a:p>
          <a:p>
            <a:pPr lvl="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takes more time to retrieve, update recorded </a:t>
            </a:r>
            <a:r>
              <a:rPr lang="en-US" sz="2400" dirty="0" smtClean="0">
                <a:latin typeface="Times New Roman" panose="02020603050405020304" pitchFamily="18" charset="0"/>
                <a:cs typeface="Times New Roman" panose="02020603050405020304" pitchFamily="18" charset="0"/>
              </a:rPr>
              <a:t>information</a:t>
            </a:r>
          </a:p>
          <a:p>
            <a:pPr lvl="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faces data </a:t>
            </a:r>
            <a:r>
              <a:rPr lang="en-US" sz="2400" dirty="0" smtClean="0">
                <a:latin typeface="Times New Roman" panose="02020603050405020304" pitchFamily="18" charset="0"/>
                <a:cs typeface="Times New Roman" panose="02020603050405020304" pitchFamily="18" charset="0"/>
              </a:rPr>
              <a:t>inconsistency</a:t>
            </a:r>
          </a:p>
          <a:p>
            <a:pPr lvl="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Percentage </a:t>
            </a:r>
            <a:r>
              <a:rPr lang="en-US" sz="2400" dirty="0">
                <a:latin typeface="Times New Roman" panose="02020603050405020304" pitchFamily="18" charset="0"/>
                <a:cs typeface="Times New Roman" panose="02020603050405020304" pitchFamily="18" charset="0"/>
              </a:rPr>
              <a:t>of security is less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C77B10-9247-4B79-87E8-E9055830FCB5}" type="slidenum">
              <a:rPr lang="en-US" smtClean="0"/>
              <a:t>3</a:t>
            </a:fld>
            <a:endParaRPr lang="en-US"/>
          </a:p>
        </p:txBody>
      </p:sp>
    </p:spTree>
    <p:extLst>
      <p:ext uri="{BB962C8B-B14F-4D97-AF65-F5344CB8AC3E}">
        <p14:creationId xmlns:p14="http://schemas.microsoft.com/office/powerpoint/2010/main" val="2196456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629400" cy="960438"/>
          </a:xfrm>
        </p:spPr>
        <p:txBody>
          <a:bodyPr>
            <a:noAutofit/>
          </a:bodyPr>
          <a:lstStyle/>
          <a:p>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1.2 Objective </a:t>
            </a:r>
            <a:r>
              <a:rPr lang="en-US" sz="3200" b="1" dirty="0">
                <a:solidFill>
                  <a:schemeClr val="accent6">
                    <a:lumMod val="75000"/>
                  </a:schemeClr>
                </a:solidFill>
                <a:latin typeface="Times New Roman" panose="02020603050405020304" pitchFamily="18" charset="0"/>
                <a:cs typeface="Times New Roman" panose="02020603050405020304" pitchFamily="18" charset="0"/>
              </a:rPr>
              <a:t>of the Project</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endParaRPr lang="en-US" sz="24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38200"/>
            <a:ext cx="8229600" cy="5562600"/>
          </a:xfrm>
        </p:spPr>
        <p:txBody>
          <a:bodyPr>
            <a:noAutofit/>
          </a:bodyPr>
          <a:lstStyle/>
          <a:p>
            <a:pPr marL="0" indent="0" algn="just">
              <a:lnSpc>
                <a:spcPct val="150000"/>
              </a:lnSpc>
              <a:buNone/>
            </a:pPr>
            <a:r>
              <a:rPr lang="en-US" sz="2400" b="1" dirty="0" smtClean="0">
                <a:latin typeface="Times New Roman" panose="02020603050405020304" pitchFamily="18" charset="0"/>
                <a:cs typeface="Times New Roman" panose="02020603050405020304" pitchFamily="18" charset="0"/>
              </a:rPr>
              <a:t>1.2.1</a:t>
            </a:r>
            <a:r>
              <a:rPr lang="en-US" sz="2400" b="1" u="sng" dirty="0" smtClean="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General Objective</a:t>
            </a:r>
          </a:p>
          <a:p>
            <a:pPr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main objective of this project is to develop web based pharmacy management system for Kombolcha society in order to provide efficient service for the system user.</a:t>
            </a:r>
          </a:p>
          <a:p>
            <a:pPr marL="0" indent="0" algn="just">
              <a:lnSpc>
                <a:spcPct val="150000"/>
              </a:lnSpc>
              <a:buNone/>
            </a:pPr>
            <a:r>
              <a:rPr lang="en-US" sz="2400" b="1" dirty="0" smtClean="0">
                <a:latin typeface="Times New Roman" panose="02020603050405020304" pitchFamily="18" charset="0"/>
                <a:cs typeface="Times New Roman" panose="02020603050405020304" pitchFamily="18" charset="0"/>
              </a:rPr>
              <a:t>1.2.2 </a:t>
            </a:r>
            <a:r>
              <a:rPr lang="en-US" sz="2400" b="1" u="sng" dirty="0">
                <a:latin typeface="Times New Roman" panose="02020603050405020304" pitchFamily="18" charset="0"/>
                <a:cs typeface="Times New Roman" panose="02020603050405020304" pitchFamily="18" charset="0"/>
              </a:rPr>
              <a:t>Specific Objective: </a:t>
            </a:r>
            <a:r>
              <a:rPr lang="en-US" sz="2400" u="sng" dirty="0">
                <a:latin typeface="Times New Roman" panose="02020603050405020304" pitchFamily="18" charset="0"/>
                <a:cs typeface="Times New Roman" panose="02020603050405020304" pitchFamily="18" charset="0"/>
              </a:rPr>
              <a:t>- </a:t>
            </a:r>
            <a:endParaRPr lang="en-US" sz="2400" u="sng" dirty="0" smtClean="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Understand </a:t>
            </a:r>
            <a:r>
              <a:rPr lang="en-US" sz="2400" dirty="0">
                <a:latin typeface="Times New Roman" panose="02020603050405020304" pitchFamily="18" charset="0"/>
                <a:cs typeface="Times New Roman" panose="02020603050405020304" pitchFamily="18" charset="0"/>
              </a:rPr>
              <a:t>the existing system.</a:t>
            </a:r>
          </a:p>
          <a:p>
            <a:pPr lvl="0"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Collect and study requirement of the existing </a:t>
            </a:r>
            <a:r>
              <a:rPr lang="en-US" sz="2400" dirty="0" smtClean="0">
                <a:latin typeface="Times New Roman" panose="02020603050405020304" pitchFamily="18" charset="0"/>
                <a:cs typeface="Times New Roman" panose="02020603050405020304" pitchFamily="18" charset="0"/>
              </a:rPr>
              <a:t>system.</a:t>
            </a:r>
          </a:p>
          <a:p>
            <a:pPr lvl="0" algn="just">
              <a:lnSpc>
                <a:spcPct val="150000"/>
              </a:lnSpc>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improve information sharing between the organization and the </a:t>
            </a:r>
            <a:r>
              <a:rPr lang="en-US" sz="2400" dirty="0" smtClean="0">
                <a:latin typeface="Times New Roman" panose="02020603050405020304" pitchFamily="18" charset="0"/>
                <a:cs typeface="Times New Roman" panose="02020603050405020304" pitchFamily="18" charset="0"/>
              </a:rPr>
              <a:t>user.</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C77B10-9247-4B79-87E8-E9055830FCB5}" type="slidenum">
              <a:rPr lang="en-US" smtClean="0"/>
              <a:t>4</a:t>
            </a:fld>
            <a:endParaRPr lang="en-US"/>
          </a:p>
        </p:txBody>
      </p:sp>
    </p:spTree>
    <p:extLst>
      <p:ext uri="{BB962C8B-B14F-4D97-AF65-F5344CB8AC3E}">
        <p14:creationId xmlns:p14="http://schemas.microsoft.com/office/powerpoint/2010/main" val="2410287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633663"/>
          </a:xfrm>
        </p:spPr>
        <p:txBody>
          <a:bodyPr>
            <a:normAutofit/>
          </a:bodyPr>
          <a:lstStyle/>
          <a:p>
            <a:r>
              <a:rPr lang="en-US" sz="3200" b="1" dirty="0" smtClean="0">
                <a:latin typeface="Times New Roman" panose="02020603050405020304" pitchFamily="18" charset="0"/>
                <a:cs typeface="Times New Roman" panose="02020603050405020304" pitchFamily="18" charset="0"/>
              </a:rPr>
              <a:t>Cont’d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762000"/>
            <a:ext cx="8229600" cy="4525963"/>
          </a:xfrm>
        </p:spPr>
        <p:txBody>
          <a:bodyPr>
            <a:normAutofit/>
          </a:bodyPr>
          <a:lstStyle/>
          <a:p>
            <a:pPr lvl="0"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Enables patient the detailed information about each drug in their </a:t>
            </a:r>
            <a:r>
              <a:rPr lang="en-US" sz="2400" dirty="0" smtClean="0">
                <a:latin typeface="Times New Roman" panose="02020603050405020304" pitchFamily="18" charset="0"/>
                <a:cs typeface="Times New Roman" panose="02020603050405020304" pitchFamily="18" charset="0"/>
              </a:rPr>
              <a:t>home.</a:t>
            </a:r>
          </a:p>
          <a:p>
            <a:pPr lvl="0" algn="just">
              <a:lnSpc>
                <a:spcPct val="150000"/>
              </a:lnSpc>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Finally </a:t>
            </a:r>
            <a:r>
              <a:rPr lang="en-US" sz="2400" dirty="0">
                <a:latin typeface="Times New Roman" panose="02020603050405020304" pitchFamily="18" charset="0"/>
                <a:cs typeface="Times New Roman" panose="02020603050405020304" pitchFamily="18" charset="0"/>
              </a:rPr>
              <a:t>implement and test the new </a:t>
            </a:r>
            <a:r>
              <a:rPr lang="en-US" sz="2400" dirty="0" smtClean="0">
                <a:latin typeface="Times New Roman" panose="02020603050405020304" pitchFamily="18" charset="0"/>
                <a:cs typeface="Times New Roman" panose="02020603050405020304" pitchFamily="18" charset="0"/>
              </a:rPr>
              <a:t>system.</a:t>
            </a:r>
          </a:p>
          <a:p>
            <a:pPr lvl="0" algn="just">
              <a:lnSpc>
                <a:spcPct val="150000"/>
              </a:lnSpc>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Designing </a:t>
            </a:r>
            <a:r>
              <a:rPr lang="en-US" sz="2400" dirty="0">
                <a:latin typeface="Times New Roman" panose="02020603050405020304" pitchFamily="18" charset="0"/>
                <a:cs typeface="Times New Roman" panose="02020603050405020304" pitchFamily="18" charset="0"/>
              </a:rPr>
              <a:t>user friendly </a:t>
            </a:r>
            <a:r>
              <a:rPr lang="en-US" sz="2400" dirty="0" smtClean="0">
                <a:latin typeface="Times New Roman" panose="02020603050405020304" pitchFamily="18" charset="0"/>
                <a:cs typeface="Times New Roman" panose="02020603050405020304" pitchFamily="18" charset="0"/>
              </a:rPr>
              <a:t>interface</a:t>
            </a:r>
          </a:p>
          <a:p>
            <a:pPr lvl="0" algn="just">
              <a:lnSpc>
                <a:spcPct val="150000"/>
              </a:lnSpc>
              <a:buFont typeface="Courier New" panose="02070309020205020404" pitchFamily="49" charset="0"/>
              <a:buChar char="o"/>
            </a:pPr>
            <a:r>
              <a:rPr lang="en-US" sz="2400" dirty="0" smtClean="0">
                <a:latin typeface="Times New Roman" panose="02020603050405020304" pitchFamily="18" charset="0"/>
                <a:cs typeface="Times New Roman" panose="02020603050405020304" pitchFamily="18" charset="0"/>
              </a:rPr>
              <a:t>Enable </a:t>
            </a:r>
            <a:r>
              <a:rPr lang="en-US" sz="2400" dirty="0">
                <a:latin typeface="Times New Roman" panose="02020603050405020304" pitchFamily="18" charset="0"/>
                <a:cs typeface="Times New Roman" panose="02020603050405020304" pitchFamily="18" charset="0"/>
              </a:rPr>
              <a:t>patient to see drugs from home by not going far apart.</a:t>
            </a:r>
          </a:p>
          <a:p>
            <a:pPr lvl="0" algn="just">
              <a:lnSpc>
                <a:spcPct val="150000"/>
              </a:lnSpc>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p>
        </p:txBody>
      </p:sp>
      <p:sp>
        <p:nvSpPr>
          <p:cNvPr id="4" name="Slide Number Placeholder 3"/>
          <p:cNvSpPr>
            <a:spLocks noGrp="1"/>
          </p:cNvSpPr>
          <p:nvPr>
            <p:ph type="sldNum" sz="quarter" idx="12"/>
          </p:nvPr>
        </p:nvSpPr>
        <p:spPr/>
        <p:txBody>
          <a:bodyPr/>
          <a:lstStyle/>
          <a:p>
            <a:fld id="{69C77B10-9247-4B79-87E8-E9055830FCB5}" type="slidenum">
              <a:rPr lang="en-US" smtClean="0"/>
              <a:t>5</a:t>
            </a:fld>
            <a:endParaRPr lang="en-US"/>
          </a:p>
        </p:txBody>
      </p:sp>
    </p:spTree>
    <p:extLst>
      <p:ext uri="{BB962C8B-B14F-4D97-AF65-F5344CB8AC3E}">
        <p14:creationId xmlns:p14="http://schemas.microsoft.com/office/powerpoint/2010/main" val="2876109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239000" cy="772886"/>
          </a:xfrm>
        </p:spPr>
        <p:txBody>
          <a:bodyPr>
            <a:normAutofit fontScale="90000"/>
          </a:bodyPr>
          <a:lstStyle/>
          <a:p>
            <a:pPr algn="l"/>
            <a:r>
              <a:rPr lang="en-US" sz="3600" b="1" dirty="0">
                <a:solidFill>
                  <a:schemeClr val="accent6">
                    <a:lumMod val="75000"/>
                  </a:schemeClr>
                </a:solidFill>
                <a:latin typeface="Times New Roman" panose="02020603050405020304" pitchFamily="18" charset="0"/>
                <a:cs typeface="Times New Roman" panose="02020603050405020304" pitchFamily="18" charset="0"/>
              </a:rPr>
              <a:t>2</a:t>
            </a:r>
            <a:r>
              <a:rPr lang="en-US" sz="3600" b="1" dirty="0" smtClean="0">
                <a:solidFill>
                  <a:schemeClr val="accent6">
                    <a:lumMod val="75000"/>
                  </a:schemeClr>
                </a:solidFill>
                <a:latin typeface="Times New Roman" panose="02020603050405020304" pitchFamily="18" charset="0"/>
                <a:cs typeface="Times New Roman" panose="02020603050405020304" pitchFamily="18" charset="0"/>
              </a:rPr>
              <a:t>. </a:t>
            </a:r>
            <a:r>
              <a:rPr lang="en-US" sz="3600" b="1" dirty="0">
                <a:solidFill>
                  <a:schemeClr val="accent6">
                    <a:lumMod val="75000"/>
                  </a:schemeClr>
                </a:solidFill>
                <a:latin typeface="Times New Roman" panose="02020603050405020304" pitchFamily="18" charset="0"/>
                <a:cs typeface="Times New Roman" panose="02020603050405020304" pitchFamily="18" charset="0"/>
              </a:rPr>
              <a:t>Functional Requirements</a:t>
            </a:r>
            <a:br>
              <a:rPr lang="en-US" sz="3600" b="1" dirty="0">
                <a:solidFill>
                  <a:schemeClr val="accent6">
                    <a:lumMod val="75000"/>
                  </a:schemeClr>
                </a:solidFill>
                <a:latin typeface="Times New Roman" panose="02020603050405020304" pitchFamily="18" charset="0"/>
                <a:cs typeface="Times New Roman" panose="02020603050405020304" pitchFamily="18" charset="0"/>
              </a:rPr>
            </a:br>
            <a:endParaRPr 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838200"/>
            <a:ext cx="8229600" cy="5562600"/>
          </a:xfrm>
        </p:spPr>
        <p:txBody>
          <a:bodyPr>
            <a:normAutofit fontScale="92500"/>
          </a:bodyPr>
          <a:lstStyle/>
          <a:p>
            <a:pPr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functional requirement of the Project is defining a function of our system and its components. </a:t>
            </a:r>
          </a:p>
          <a:p>
            <a:pPr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function is described as a set of inputs, the behavior, and outputs. Functional requirements also describe the relations between the system and the user or the environment</a:t>
            </a:r>
            <a:r>
              <a:rPr lang="en-US" sz="2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    Some of the functional requirements are:</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system must allow pharmacist to update drug.</a:t>
            </a:r>
            <a:r>
              <a:rPr lang="en-US" sz="2400" dirty="0" smtClean="0">
                <a:latin typeface="Times New Roman" panose="02020603050405020304" pitchFamily="18" charset="0"/>
                <a:cs typeface="Times New Roman" panose="02020603050405020304" pitchFamily="18" charset="0"/>
              </a:rPr>
              <a:t> </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system must allow the pharmacist  to delete expire drugs.</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system must allow the patient to receive prescription</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 system must allow system admin to </a:t>
            </a:r>
            <a:r>
              <a:rPr lang="en-US" sz="2400" dirty="0" smtClean="0">
                <a:latin typeface="Times New Roman" panose="02020603050405020304" pitchFamily="18" charset="0"/>
                <a:cs typeface="Times New Roman" panose="02020603050405020304" pitchFamily="18" charset="0"/>
              </a:rPr>
              <a:t>manage </a:t>
            </a:r>
            <a:r>
              <a:rPr lang="en-US" sz="2400" dirty="0">
                <a:latin typeface="Times New Roman" panose="02020603050405020304" pitchFamily="18" charset="0"/>
                <a:cs typeface="Times New Roman" panose="02020603050405020304" pitchFamily="18" charset="0"/>
              </a:rPr>
              <a:t>accounts.</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C77B10-9247-4B79-87E8-E9055830FCB5}" type="slidenum">
              <a:rPr lang="en-US" smtClean="0"/>
              <a:t>6</a:t>
            </a:fld>
            <a:endParaRPr lang="en-US"/>
          </a:p>
        </p:txBody>
      </p:sp>
    </p:spTree>
    <p:extLst>
      <p:ext uri="{BB962C8B-B14F-4D97-AF65-F5344CB8AC3E}">
        <p14:creationId xmlns:p14="http://schemas.microsoft.com/office/powerpoint/2010/main" val="1161801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74" y="350921"/>
            <a:ext cx="7696200" cy="990600"/>
          </a:xfrm>
        </p:spPr>
        <p:txBody>
          <a:bodyPr>
            <a:noAutofit/>
          </a:bodyPr>
          <a:lstStyle/>
          <a:p>
            <a:pPr algn="l"/>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2.1 Nonfunctional </a:t>
            </a:r>
            <a:r>
              <a:rPr lang="en-US" sz="3200" b="1" dirty="0">
                <a:solidFill>
                  <a:schemeClr val="accent6">
                    <a:lumMod val="75000"/>
                  </a:schemeClr>
                </a:solidFill>
                <a:latin typeface="Times New Roman" panose="02020603050405020304" pitchFamily="18" charset="0"/>
                <a:cs typeface="Times New Roman" panose="02020603050405020304" pitchFamily="18" charset="0"/>
              </a:rPr>
              <a:t>Requirements</a:t>
            </a:r>
            <a:br>
              <a:rPr lang="en-US" sz="3200" b="1" dirty="0">
                <a:solidFill>
                  <a:schemeClr val="accent6">
                    <a:lumMod val="75000"/>
                  </a:schemeClr>
                </a:solidFill>
                <a:latin typeface="Times New Roman" panose="02020603050405020304" pitchFamily="18" charset="0"/>
                <a:cs typeface="Times New Roman" panose="02020603050405020304" pitchFamily="18" charset="0"/>
              </a:rPr>
            </a:br>
            <a:endParaRPr lang="en-US" sz="3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274" y="846221"/>
            <a:ext cx="8229600" cy="5791200"/>
          </a:xfrm>
        </p:spPr>
        <p:txBody>
          <a:bodyPr>
            <a:noAutofit/>
          </a:bodyPr>
          <a:lstStyle/>
          <a:p>
            <a:pPr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non-functional requirement of the system deals with how well the system provide service to the user.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non-functional requirement of our system is shown </a:t>
            </a:r>
            <a:r>
              <a:rPr lang="en-US" sz="2400" dirty="0" smtClean="0">
                <a:latin typeface="Times New Roman" panose="02020603050405020304" pitchFamily="18" charset="0"/>
                <a:cs typeface="Times New Roman" panose="02020603050405020304" pitchFamily="18" charset="0"/>
              </a:rPr>
              <a:t>below</a:t>
            </a:r>
          </a:p>
          <a:p>
            <a:pPr algn="just">
              <a:lnSpc>
                <a:spcPct val="150000"/>
              </a:lnSpc>
              <a:buFont typeface="Courier New" panose="02070309020205020404" pitchFamily="49" charset="0"/>
              <a:buChar char="o"/>
            </a:pPr>
            <a:r>
              <a:rPr lang="en-US" sz="2400" b="1" u="sng" dirty="0" smtClean="0">
                <a:latin typeface="Times New Roman" panose="02020603050405020304" pitchFamily="18" charset="0"/>
                <a:cs typeface="Times New Roman" panose="02020603050405020304" pitchFamily="18" charset="0"/>
              </a:rPr>
              <a:t>Usability</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system shall have simple user interface</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Courier New" panose="02070309020205020404" pitchFamily="49" charset="0"/>
              <a:buChar char="o"/>
            </a:pPr>
            <a:r>
              <a:rPr lang="en-US" sz="2400" b="1" u="sng" dirty="0" smtClean="0">
                <a:latin typeface="Times New Roman" panose="02020603050405020304" pitchFamily="18" charset="0"/>
                <a:cs typeface="Times New Roman" panose="02020603050405020304" pitchFamily="18" charset="0"/>
              </a:rPr>
              <a:t>Reliability</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system shall not fail at </a:t>
            </a:r>
            <a:r>
              <a:rPr lang="en-US" sz="2400" dirty="0" smtClean="0">
                <a:latin typeface="Times New Roman" panose="02020603050405020304" pitchFamily="18" charset="0"/>
                <a:cs typeface="Times New Roman" panose="02020603050405020304" pitchFamily="18" charset="0"/>
              </a:rPr>
              <a:t>all</a:t>
            </a:r>
          </a:p>
          <a:p>
            <a:pPr algn="just">
              <a:lnSpc>
                <a:spcPct val="150000"/>
              </a:lnSpc>
              <a:buFont typeface="Courier New" panose="02070309020205020404" pitchFamily="49" charset="0"/>
              <a:buChar char="o"/>
            </a:pPr>
            <a:r>
              <a:rPr lang="en-US" sz="2400" b="1" u="sng" dirty="0" smtClean="0">
                <a:latin typeface="Times New Roman" panose="02020603050405020304" pitchFamily="18" charset="0"/>
                <a:cs typeface="Times New Roman" panose="02020603050405020304" pitchFamily="18" charset="0"/>
              </a:rPr>
              <a:t>Performance</a:t>
            </a:r>
            <a:r>
              <a:rPr lang="en-US" sz="2400" dirty="0" smtClean="0">
                <a:latin typeface="Times New Roman" panose="02020603050405020304" pitchFamily="18" charset="0"/>
                <a:cs typeface="Times New Roman" panose="02020603050405020304" pitchFamily="18" charset="0"/>
              </a:rPr>
              <a:t>: - The response time that the system uses to process and retrieve drug data and information from database is very short.</a:t>
            </a:r>
          </a:p>
        </p:txBody>
      </p:sp>
      <p:sp>
        <p:nvSpPr>
          <p:cNvPr id="4" name="Slide Number Placeholder 3"/>
          <p:cNvSpPr>
            <a:spLocks noGrp="1"/>
          </p:cNvSpPr>
          <p:nvPr>
            <p:ph type="sldNum" sz="quarter" idx="12"/>
          </p:nvPr>
        </p:nvSpPr>
        <p:spPr/>
        <p:txBody>
          <a:bodyPr/>
          <a:lstStyle/>
          <a:p>
            <a:fld id="{69C77B10-9247-4B79-87E8-E9055830FCB5}" type="slidenum">
              <a:rPr lang="en-US" smtClean="0"/>
              <a:t>7</a:t>
            </a:fld>
            <a:endParaRPr lang="en-US"/>
          </a:p>
        </p:txBody>
      </p:sp>
    </p:spTree>
    <p:extLst>
      <p:ext uri="{BB962C8B-B14F-4D97-AF65-F5344CB8AC3E}">
        <p14:creationId xmlns:p14="http://schemas.microsoft.com/office/powerpoint/2010/main" val="4221909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387389" cy="579438"/>
          </a:xfrm>
        </p:spPr>
        <p:txBody>
          <a:bodyPr>
            <a:normAutofit fontScale="90000"/>
          </a:bodyPr>
          <a:lstStyle/>
          <a:p>
            <a:r>
              <a:rPr lang="en-US" sz="3600" b="1" dirty="0" smtClean="0">
                <a:latin typeface="Times New Roman" panose="02020603050405020304" pitchFamily="18" charset="0"/>
                <a:cs typeface="Times New Roman" panose="02020603050405020304" pitchFamily="18" charset="0"/>
              </a:rPr>
              <a:t>Cont’d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685800"/>
            <a:ext cx="8229600" cy="5334000"/>
          </a:xfrm>
        </p:spPr>
        <p:txBody>
          <a:bodyPr>
            <a:normAutofit/>
          </a:bodyPr>
          <a:lstStyle/>
          <a:p>
            <a:pPr algn="just">
              <a:lnSpc>
                <a:spcPct val="150000"/>
              </a:lnSpc>
              <a:buFont typeface="Courier New" panose="02070309020205020404" pitchFamily="49" charset="0"/>
              <a:buChar char="o"/>
            </a:pPr>
            <a:r>
              <a:rPr lang="en-US" sz="2400" b="1" u="sng" dirty="0">
                <a:latin typeface="Times New Roman" panose="02020603050405020304" pitchFamily="18" charset="0"/>
                <a:cs typeface="Times New Roman" panose="02020603050405020304" pitchFamily="18" charset="0"/>
              </a:rPr>
              <a:t>Integrity</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system administrator can able to update, modify, delete or access patient data</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Courier New" panose="02070309020205020404" pitchFamily="49" charset="0"/>
              <a:buChar char="o"/>
            </a:pPr>
            <a:r>
              <a:rPr lang="en-US" sz="2400" b="1" u="sng" dirty="0" smtClean="0">
                <a:latin typeface="Times New Roman" panose="02020603050405020304" pitchFamily="18" charset="0"/>
                <a:cs typeface="Times New Roman" panose="02020603050405020304" pitchFamily="18" charset="0"/>
              </a:rPr>
              <a:t>Error handling</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system must be display or respond an error message</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Courier New" panose="02070309020205020404" pitchFamily="49" charset="0"/>
              <a:buChar char="o"/>
            </a:pPr>
            <a:r>
              <a:rPr lang="en-US" sz="2400" b="1" u="sng" dirty="0" smtClean="0">
                <a:latin typeface="Times New Roman" panose="02020603050405020304" pitchFamily="18" charset="0"/>
                <a:cs typeface="Times New Roman" panose="02020603050405020304" pitchFamily="18" charset="0"/>
              </a:rPr>
              <a:t>Portability</a:t>
            </a:r>
            <a:r>
              <a:rPr lang="en-US" sz="2400" dirty="0" smtClean="0">
                <a:latin typeface="Times New Roman" panose="02020603050405020304" pitchFamily="18" charset="0"/>
                <a:cs typeface="Times New Roman" panose="02020603050405020304" pitchFamily="18" charset="0"/>
              </a:rPr>
              <a:t>: - The </a:t>
            </a:r>
            <a:r>
              <a:rPr lang="en-US" sz="2400" dirty="0">
                <a:latin typeface="Times New Roman" panose="02020603050405020304" pitchFamily="18" charset="0"/>
                <a:cs typeface="Times New Roman" panose="02020603050405020304" pitchFamily="18" charset="0"/>
              </a:rPr>
              <a:t>system shall run on Linux/windows</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Courier New" panose="02070309020205020404" pitchFamily="49" charset="0"/>
              <a:buChar char="o"/>
            </a:pPr>
            <a:r>
              <a:rPr lang="en-US" sz="2400" b="1" u="sng" dirty="0" smtClean="0">
                <a:latin typeface="Times New Roman" panose="02020603050405020304" pitchFamily="18" charset="0"/>
                <a:cs typeface="Times New Roman" panose="02020603050405020304" pitchFamily="18" charset="0"/>
              </a:rPr>
              <a:t>Maintainability</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dirty="0" smtClean="0">
                <a:latin typeface="Times New Roman" panose="02020603050405020304" pitchFamily="18" charset="0"/>
                <a:cs typeface="Times New Roman" panose="02020603050405020304" pitchFamily="18" charset="0"/>
              </a:rPr>
              <a:t>o ensure that the system continues to work properly by checking its regular and making repairs and adjustment if required</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C77B10-9247-4B79-87E8-E9055830FCB5}" type="slidenum">
              <a:rPr lang="en-US" smtClean="0"/>
              <a:t>8</a:t>
            </a:fld>
            <a:endParaRPr lang="en-US"/>
          </a:p>
        </p:txBody>
      </p:sp>
    </p:spTree>
    <p:extLst>
      <p:ext uri="{BB962C8B-B14F-4D97-AF65-F5344CB8AC3E}">
        <p14:creationId xmlns:p14="http://schemas.microsoft.com/office/powerpoint/2010/main" val="4000450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842" y="152400"/>
            <a:ext cx="7529286" cy="914400"/>
          </a:xfrm>
        </p:spPr>
        <p:txBody>
          <a:bodyPr>
            <a:normAutofit/>
          </a:bodyPr>
          <a:lstStyle/>
          <a:p>
            <a:pPr algn="l"/>
            <a:r>
              <a:rPr lang="en-US" sz="3600" b="1" dirty="0" smtClean="0">
                <a:solidFill>
                  <a:schemeClr val="accent6">
                    <a:lumMod val="75000"/>
                  </a:schemeClr>
                </a:solidFill>
                <a:latin typeface="Times New Roman" panose="02020603050405020304" pitchFamily="18" charset="0"/>
                <a:cs typeface="Times New Roman" panose="02020603050405020304" pitchFamily="18" charset="0"/>
              </a:rPr>
              <a:t>2.2 Use </a:t>
            </a:r>
            <a:r>
              <a:rPr lang="en-US" sz="3600" b="1" dirty="0">
                <a:solidFill>
                  <a:schemeClr val="accent6">
                    <a:lumMod val="75000"/>
                  </a:schemeClr>
                </a:solidFill>
                <a:latin typeface="Times New Roman" panose="02020603050405020304" pitchFamily="18" charset="0"/>
                <a:cs typeface="Times New Roman" panose="02020603050405020304" pitchFamily="18" charset="0"/>
              </a:rPr>
              <a:t>Case Diagrams</a:t>
            </a:r>
            <a:endParaRPr lang="en-US" sz="28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1842" y="934644"/>
            <a:ext cx="8274957" cy="5526314"/>
          </a:xfrm>
        </p:spPr>
        <p:txBody>
          <a:bodyPr>
            <a:normAutofit/>
          </a:bodyPr>
          <a:lstStyle/>
          <a:p>
            <a:pPr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System use case diagram depicts a collection of use cases, actors, their associations, and a system boundary box. </a:t>
            </a:r>
            <a:endParaRPr lang="en-US" sz="24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use case describes a sequence of actions that provide a measurable value to an actor and is drawn as a horizontal ellipse. </a:t>
            </a:r>
          </a:p>
          <a:p>
            <a:pPr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It also </a:t>
            </a:r>
            <a:r>
              <a:rPr lang="en-US" sz="2400" dirty="0">
                <a:latin typeface="Times New Roman" panose="02020603050405020304" pitchFamily="18" charset="0"/>
                <a:cs typeface="Times New Roman" panose="02020603050405020304" pitchFamily="18" charset="0"/>
              </a:rPr>
              <a:t>shows use case reusability by including &lt;&lt;include&gt;&gt; and &lt;&lt;extend&gt;&gt; relationships between use cases.so we can represent a use case diagram with the following figure</a:t>
            </a:r>
            <a:r>
              <a:rPr lang="en-US" sz="24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q"/>
            </a:pPr>
            <a:r>
              <a:rPr lang="en-US" sz="2400" b="1" dirty="0">
                <a:hlinkClick r:id="rId2" action="ppaction://hlinkfile"/>
              </a:rPr>
              <a:t> Figure 2.1-Usecase Diagram.docx</a:t>
            </a:r>
            <a:endParaRPr lang="en-US" sz="2400" dirty="0"/>
          </a:p>
          <a:p>
            <a:pPr algn="just">
              <a:lnSpc>
                <a:spcPct val="150000"/>
              </a:lnSpc>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C77B10-9247-4B79-87E8-E9055830FCB5}" type="slidenum">
              <a:rPr lang="en-US" smtClean="0"/>
              <a:t>9</a:t>
            </a:fld>
            <a:endParaRPr lang="en-US"/>
          </a:p>
        </p:txBody>
      </p:sp>
    </p:spTree>
    <p:extLst>
      <p:ext uri="{BB962C8B-B14F-4D97-AF65-F5344CB8AC3E}">
        <p14:creationId xmlns:p14="http://schemas.microsoft.com/office/powerpoint/2010/main" val="4278466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653</TotalTime>
  <Words>1154</Words>
  <Application>Microsoft Office PowerPoint</Application>
  <PresentationFormat>On-screen Show (4:3)</PresentationFormat>
  <Paragraphs>173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Times New Roman</vt:lpstr>
      <vt:lpstr>Wingdings</vt:lpstr>
      <vt:lpstr>Office Theme</vt:lpstr>
      <vt:lpstr>PowerPoint Presentation</vt:lpstr>
      <vt:lpstr>1. Introduction </vt:lpstr>
      <vt:lpstr>1.1 Statement of the Problem </vt:lpstr>
      <vt:lpstr>1.2 Objective of the Project </vt:lpstr>
      <vt:lpstr>Cont’d</vt:lpstr>
      <vt:lpstr>2. Functional Requirements </vt:lpstr>
      <vt:lpstr>2.1 Nonfunctional Requirements </vt:lpstr>
      <vt:lpstr>Cont’d</vt:lpstr>
      <vt:lpstr>2.2 Use Case Diagrams</vt:lpstr>
      <vt:lpstr>Use case description for Manage drug</vt:lpstr>
      <vt:lpstr>2.3 Sequence Diagram</vt:lpstr>
      <vt:lpstr>2.4 Activity Diagram </vt:lpstr>
      <vt:lpstr>2.5 Class Modeling Diagram </vt:lpstr>
      <vt:lpstr>2.6 Code Generation</vt:lpstr>
      <vt:lpstr>Sample code for code generation </vt:lpstr>
      <vt:lpstr>2.7 Testing  </vt:lpstr>
      <vt:lpstr>2.8 Software Tools Used for Project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cansum</cp:lastModifiedBy>
  <cp:revision>327</cp:revision>
  <dcterms:created xsi:type="dcterms:W3CDTF">2019-05-26T05:58:06Z</dcterms:created>
  <dcterms:modified xsi:type="dcterms:W3CDTF">2019-05-31T11:50:56Z</dcterms:modified>
</cp:coreProperties>
</file>