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49FC2-6965-47DE-A50E-7D8CD5D9C63D}" v="203" dt="2022-05-13T03:08:29.704"/>
    <p1510:client id="{5DA500DA-14E7-4028-ADBC-B45A5640FB7C}" v="4" dt="2022-05-12T23:11:39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 autoAdjust="0"/>
    <p:restoredTop sz="90704" autoAdjust="0"/>
  </p:normalViewPr>
  <p:slideViewPr>
    <p:cSldViewPr snapToGrid="0">
      <p:cViewPr varScale="1">
        <p:scale>
          <a:sx n="161" d="100"/>
          <a:sy n="161" d="100"/>
        </p:scale>
        <p:origin x="3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8BD619-6DC4-DC77-AC6E-E14CAA678BA5}"/>
              </a:ext>
            </a:extLst>
          </p:cNvPr>
          <p:cNvGrpSpPr/>
          <p:nvPr userDrawn="1"/>
        </p:nvGrpSpPr>
        <p:grpSpPr>
          <a:xfrm>
            <a:off x="-83414" y="0"/>
            <a:ext cx="5969699" cy="5409488"/>
            <a:chOff x="664343" y="927219"/>
            <a:chExt cx="5969699" cy="540948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4F1E16-9A84-4D0E-9706-79C396AF6A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328" t="15221" b="-386"/>
            <a:stretch/>
          </p:blipFill>
          <p:spPr>
            <a:xfrm>
              <a:off x="747757" y="927219"/>
              <a:ext cx="5886285" cy="540948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5F56BC-108E-4B96-5815-B6254139C84B}"/>
                </a:ext>
              </a:extLst>
            </p:cNvPr>
            <p:cNvSpPr/>
            <p:nvPr userDrawn="1"/>
          </p:nvSpPr>
          <p:spPr>
            <a:xfrm rot="19803430">
              <a:off x="664343" y="4452277"/>
              <a:ext cx="450155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gradFill flip="none" rotWithShape="1">
                    <a:gsLst>
                      <a:gs pos="0">
                        <a:schemeClr val="accent2"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shade val="100000"/>
                          <a:satMod val="115000"/>
                        </a:schemeClr>
                      </a:gs>
                    </a:gsLst>
                    <a:lin ang="81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Azure Synapse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A4C5DC-2583-49DD-44E1-1AAA927F75A4}"/>
                </a:ext>
              </a:extLst>
            </p:cNvPr>
            <p:cNvSpPr/>
            <p:nvPr userDrawn="1"/>
          </p:nvSpPr>
          <p:spPr>
            <a:xfrm rot="19807022">
              <a:off x="1515037" y="1326499"/>
              <a:ext cx="476755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gradFill flip="none" rotWithShape="1">
                    <a:gsLst>
                      <a:gs pos="0">
                        <a:schemeClr val="accent2">
                          <a:shade val="30000"/>
                          <a:satMod val="115000"/>
                        </a:schemeClr>
                      </a:gs>
                      <a:gs pos="50000">
                        <a:schemeClr val="accent2"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shade val="100000"/>
                          <a:satMod val="115000"/>
                        </a:schemeClr>
                      </a:gs>
                    </a:gsLst>
                    <a:lin ang="1890000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Data Vault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>
            <a:extLst>
              <a:ext uri="{FF2B5EF4-FFF2-40B4-BE49-F238E27FC236}">
                <a16:creationId xmlns:a16="http://schemas.microsoft.com/office/drawing/2014/main" id="{29CCFE5C-5826-0C4D-D18B-C77D6A8F6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887" y="28083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1887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1887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411" t="15389"/>
          <a:stretch/>
        </p:blipFill>
        <p:spPr>
          <a:xfrm>
            <a:off x="0" y="-1"/>
            <a:ext cx="5682661" cy="4929493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fi-FI" dirty="0"/>
              <a:t>AUTOMATING DV ON AZURE SYNAPSE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3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08" t="15443" r="12999" b="-4126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fi-FI" dirty="0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3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17" t="15540" r="-1064" b="-220"/>
          <a:stretch/>
        </p:blipFill>
        <p:spPr>
          <a:xfrm>
            <a:off x="0" y="0"/>
            <a:ext cx="6454326" cy="54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AUTOMATING DV ON AZURE SYNAPSE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dirty="0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623957debed6183873d46ce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HvG5jilvc" TargetMode="External"/><Relationship Id="rId2" Type="http://schemas.openxmlformats.org/officeDocument/2006/relationships/hyperlink" Target="https://azure.microsoft.com/en-us/resources/deploying-data-vault/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Build Your own dv automation on azure synapse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Noel Cruz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E756-5B1A-356C-7F1D-3F4EF3C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887" y="1058504"/>
            <a:ext cx="8421688" cy="1325563"/>
          </a:xfrm>
        </p:spPr>
        <p:txBody>
          <a:bodyPr/>
          <a:lstStyle/>
          <a:p>
            <a:r>
              <a:rPr lang="en-US" dirty="0"/>
              <a:t>Generating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14AA-C17B-CD06-A308-BD037AC9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1887" y="1853991"/>
            <a:ext cx="3924300" cy="823912"/>
          </a:xfrm>
        </p:spPr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D60C3-2591-7ECA-4ADE-685505944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1886" y="2911661"/>
            <a:ext cx="4043941" cy="315085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/>
              <a:t>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LinkHashKey</a:t>
            </a:r>
            <a:r>
              <a:rPr lang="en-US" dirty="0"/>
              <a:t>,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HubKey1,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HubKey</a:t>
            </a:r>
            <a:r>
              <a:rPr lang="en-US" dirty="0"/>
              <a:t>..n,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LoadDateTimeStamp</a:t>
            </a:r>
            <a:r>
              <a:rPr lang="en-US" dirty="0"/>
              <a:t>,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RecordSource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Stage STG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STG.LinkHashKey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 IN </a:t>
            </a:r>
            <a:r>
              <a:rPr lang="en-US" dirty="0"/>
              <a:t>(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SELECT</a:t>
            </a:r>
            <a:r>
              <a:rPr lang="en-US" dirty="0"/>
              <a:t> </a:t>
            </a:r>
            <a:r>
              <a:rPr lang="en-US" dirty="0" err="1"/>
              <a:t>l.LinkHashKey</a:t>
            </a:r>
            <a:r>
              <a:rPr lang="en-US" dirty="0"/>
              <a:t> 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FROM</a:t>
            </a:r>
            <a:r>
              <a:rPr lang="en-US" dirty="0"/>
              <a:t> Link l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WHERE</a:t>
            </a:r>
            <a:r>
              <a:rPr lang="en-US" dirty="0"/>
              <a:t> </a:t>
            </a:r>
            <a:r>
              <a:rPr lang="en-US" dirty="0" err="1"/>
              <a:t>STG.LinkHashKey</a:t>
            </a:r>
            <a:r>
              <a:rPr lang="en-US" dirty="0"/>
              <a:t> = </a:t>
            </a:r>
            <a:r>
              <a:rPr lang="en-US" dirty="0" err="1"/>
              <a:t>l.LinkHashKey</a:t>
            </a:r>
            <a:r>
              <a:rPr lang="en-US" dirty="0"/>
              <a:t>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4BD4-1849-CBDC-E3E0-2F7BDF1F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853991"/>
            <a:ext cx="3943627" cy="823912"/>
          </a:xfrm>
        </p:spPr>
        <p:txBody>
          <a:bodyPr/>
          <a:lstStyle/>
          <a:p>
            <a:r>
              <a:rPr lang="en-US" dirty="0"/>
              <a:t>Stored Procedure Template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2A321-19ED-DD40-DE44-85E9C295D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911661"/>
            <a:ext cx="4114800" cy="315085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PROCEDURE </a:t>
            </a:r>
            <a:r>
              <a:rPr lang="en-US" dirty="0"/>
              <a:t>stage2.sp_BuildLink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@TgtLink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VARCHAR</a:t>
            </a:r>
            <a:r>
              <a:rPr lang="en-US" dirty="0"/>
              <a:t>(255)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DECLARE</a:t>
            </a:r>
            <a:r>
              <a:rPr lang="en-US" dirty="0"/>
              <a:t> @sql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VARCHAR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dirty="0"/>
              <a:t>)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en-US" dirty="0"/>
              <a:t> meta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dirty="0"/>
              <a:t> (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&lt;metadata&gt;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DVEngine</a:t>
            </a:r>
            <a:endParaRPr lang="en-US" dirty="0"/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FQTableName</a:t>
            </a:r>
            <a:r>
              <a:rPr lang="en-US" dirty="0"/>
              <a:t> = @TgtLink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)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/>
              <a:t> @sql =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‘&lt;build based on pseudo-code&gt;’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meta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en-US" dirty="0"/>
              <a:t> (@sql)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pPr defTabSz="274320">
              <a:spcBef>
                <a:spcPts val="600"/>
              </a:spcBef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EF4D5-62E9-9994-0563-DCF5EE71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CDC54-BFC4-2DE0-0B5F-89B3D901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DV ON AZURE SYNAPSE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3DFA1-2EFE-5EB9-4177-13C6DE26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E756-5B1A-356C-7F1D-3F4EF3C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887" y="1058504"/>
            <a:ext cx="8421688" cy="1325563"/>
          </a:xfrm>
        </p:spPr>
        <p:txBody>
          <a:bodyPr/>
          <a:lstStyle/>
          <a:p>
            <a:r>
              <a:rPr lang="en-US" dirty="0"/>
              <a:t>Generating satellites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14AA-C17B-CD06-A308-BD037AC9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1887" y="1853991"/>
            <a:ext cx="3924300" cy="823912"/>
          </a:xfrm>
        </p:spPr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D60C3-2591-7ECA-4ADE-685505944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1886" y="2911661"/>
            <a:ext cx="4043941" cy="3150853"/>
          </a:xfrm>
        </p:spPr>
        <p:txBody>
          <a:bodyPr>
            <a:normAutofit fontScale="85000" lnSpcReduction="20000"/>
          </a:bodyPr>
          <a:lstStyle/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DISTINCT</a:t>
            </a:r>
            <a:r>
              <a:rPr lang="en-US" dirty="0"/>
              <a:t>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STG.HashKey</a:t>
            </a:r>
            <a:r>
              <a:rPr lang="en-US" dirty="0"/>
              <a:t>,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STG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.&lt;satellite attribute columns&gt;,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STG.LoadDateTimeStamp</a:t>
            </a:r>
            <a:r>
              <a:rPr lang="en-US" dirty="0"/>
              <a:t>,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STG.RecordSource</a:t>
            </a:r>
            <a:r>
              <a:rPr lang="en-US" dirty="0"/>
              <a:t>,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STG.HashDiff</a:t>
            </a:r>
            <a:endParaRPr lang="en-US" dirty="0"/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Stage STG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LEFT OUTER JOIN </a:t>
            </a:r>
            <a:r>
              <a:rPr lang="en-US" dirty="0"/>
              <a:t>SAT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/>
              <a:t>(</a:t>
            </a:r>
            <a:r>
              <a:rPr lang="en-US" dirty="0" err="1"/>
              <a:t>STG.HashKey</a:t>
            </a:r>
            <a:r>
              <a:rPr lang="en-US" dirty="0"/>
              <a:t> = </a:t>
            </a:r>
            <a:r>
              <a:rPr lang="en-US" dirty="0" err="1"/>
              <a:t>SAT.HashKey</a:t>
            </a:r>
            <a:endParaRPr lang="en-US" dirty="0"/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SAT.LoadDateTimeStamp</a:t>
            </a:r>
            <a:r>
              <a:rPr lang="en-US" dirty="0"/>
              <a:t> =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</a:p>
          <a:p>
            <a:pPr lvl="1"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dirty="0"/>
              <a:t>(</a:t>
            </a:r>
            <a:r>
              <a:rPr lang="en-US" dirty="0" err="1"/>
              <a:t>latest.LoadDateTimeStamp</a:t>
            </a:r>
            <a:r>
              <a:rPr lang="en-US" dirty="0"/>
              <a:t>)</a:t>
            </a:r>
          </a:p>
          <a:p>
            <a:pPr lvl="1"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dirty="0"/>
              <a:t>SAT latest </a:t>
            </a:r>
          </a:p>
          <a:p>
            <a:pPr lvl="1"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latest.HashKey</a:t>
            </a:r>
            <a:r>
              <a:rPr lang="en-US" dirty="0"/>
              <a:t> = </a:t>
            </a:r>
            <a:r>
              <a:rPr lang="en-US" dirty="0" err="1"/>
              <a:t>SAT.HashKey</a:t>
            </a:r>
            <a:r>
              <a:rPr lang="en-US" dirty="0"/>
              <a:t>)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SAT.HashDiff</a:t>
            </a:r>
            <a:r>
              <a:rPr lang="en-US" dirty="0"/>
              <a:t> != </a:t>
            </a:r>
            <a:r>
              <a:rPr lang="en-US" dirty="0" err="1"/>
              <a:t>STG.HashDiff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4BD4-1849-CBDC-E3E0-2F7BDF1F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853991"/>
            <a:ext cx="3943627" cy="823912"/>
          </a:xfrm>
        </p:spPr>
        <p:txBody>
          <a:bodyPr/>
          <a:lstStyle/>
          <a:p>
            <a:r>
              <a:rPr lang="en-US" dirty="0"/>
              <a:t>Stored Procedure Template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2A321-19ED-DD40-DE44-85E9C295D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911661"/>
            <a:ext cx="4114800" cy="315085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PROCEDURE </a:t>
            </a:r>
            <a:r>
              <a:rPr lang="en-US" dirty="0"/>
              <a:t>stage2.sp_BuildSat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@TgtSat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VARCHAR</a:t>
            </a:r>
            <a:r>
              <a:rPr lang="en-US" dirty="0"/>
              <a:t>(255)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DECLARE</a:t>
            </a:r>
            <a:r>
              <a:rPr lang="en-US" dirty="0"/>
              <a:t> @sql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VARCHAR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dirty="0"/>
              <a:t>)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en-US" dirty="0"/>
              <a:t> meta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dirty="0"/>
              <a:t> (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/>
              <a:t> &lt;metadata&gt;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DVEngine</a:t>
            </a:r>
            <a:endParaRPr lang="en-US" dirty="0"/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FQTableName</a:t>
            </a:r>
            <a:r>
              <a:rPr lang="en-US" dirty="0"/>
              <a:t> = @TgtSat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)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/>
              <a:t> @sql = ‘&lt;build based on pseudo-code&gt;’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meta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en-US" dirty="0"/>
              <a:t> (@sql)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pPr defTabSz="274320">
              <a:spcBef>
                <a:spcPts val="600"/>
              </a:spcBef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EF4D5-62E9-9994-0563-DCF5EE71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CDC54-BFC4-2DE0-0B5F-89B3D901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DV ON AZURE SYNAPSE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3DFA1-2EFE-5EB9-4177-13C6DE26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566" y="3000661"/>
            <a:ext cx="4243251" cy="215425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Creating the automation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971975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4B1320-E587-61A2-DE65-EA1765534E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/>
          <a:stretch/>
        </p:blipFill>
        <p:spPr>
          <a:xfrm>
            <a:off x="613695" y="360218"/>
            <a:ext cx="9301212" cy="6497782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36367-83B9-14A4-A76A-0531EB5B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740" y="183307"/>
            <a:ext cx="5732060" cy="711562"/>
          </a:xfrm>
        </p:spPr>
        <p:txBody>
          <a:bodyPr/>
          <a:lstStyle/>
          <a:p>
            <a:r>
              <a:rPr lang="en-US" dirty="0">
                <a:latin typeface="+mn-lt"/>
              </a:rPr>
              <a:t>Azure DV Engine data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536D-16CA-7D5E-2ADC-1B76AD41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CF66-48C1-3BC0-6AA4-11261875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3523D-B355-0DAE-5603-21CAB085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D3460-AC14-D1FA-54AE-C99FC65C5D02}"/>
              </a:ext>
            </a:extLst>
          </p:cNvPr>
          <p:cNvSpPr txBox="1"/>
          <p:nvPr/>
        </p:nvSpPr>
        <p:spPr>
          <a:xfrm>
            <a:off x="7504804" y="5600938"/>
            <a:ext cx="360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Metadata Layout - dbdiagram.io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566" y="3000661"/>
            <a:ext cx="4243251" cy="215425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developing the automation pipelines</a:t>
            </a:r>
          </a:p>
        </p:txBody>
      </p:sp>
    </p:spTree>
    <p:extLst>
      <p:ext uri="{BB962C8B-B14F-4D97-AF65-F5344CB8AC3E}">
        <p14:creationId xmlns:p14="http://schemas.microsoft.com/office/powerpoint/2010/main" val="31199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9EDA-B1C7-08DF-5037-2C48CD30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pipeline flow</a:t>
            </a:r>
            <a:br>
              <a:rPr lang="en-US" dirty="0"/>
            </a:br>
            <a:r>
              <a:rPr lang="en-US" sz="1200" i="1" dirty="0"/>
              <a:t>for now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3F9E-C037-73EB-382E-94CECA8F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4435-3177-12BD-9ED0-1574AA91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672B-B22C-63A2-B0C6-1E13BE94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07395F-CCAF-149B-8373-2DFAD65BB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642039"/>
            <a:ext cx="93535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7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EC6A-F49B-36EA-CC3B-CCF43AF2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C5BAE-F699-A984-0169-21D7ED8C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957398" cy="1525588"/>
          </a:xfrm>
        </p:spPr>
        <p:txBody>
          <a:bodyPr/>
          <a:lstStyle/>
          <a:p>
            <a:r>
              <a:rPr lang="en-US" dirty="0">
                <a:hlinkClick r:id="rId2"/>
              </a:rPr>
              <a:t>Deploying Data Vault on Azure SQL Data Warehouse (microsoft.com)</a:t>
            </a:r>
            <a:r>
              <a:rPr lang="en-US" dirty="0"/>
              <a:t> </a:t>
            </a:r>
            <a:r>
              <a:rPr lang="en-US" sz="800" i="1" dirty="0"/>
              <a:t>[https://azure.microsoft.com/en-us/resources/deploying-data-vault/]</a:t>
            </a:r>
          </a:p>
          <a:p>
            <a:r>
              <a:rPr lang="en-US" sz="1000" dirty="0">
                <a:hlinkClick r:id="rId3"/>
              </a:rPr>
              <a:t>(92) Design your Data Vault and Load it with Azure Data Factory - </a:t>
            </a:r>
            <a:r>
              <a:rPr lang="en-US" sz="1000" dirty="0" err="1">
                <a:hlinkClick r:id="rId3"/>
              </a:rPr>
              <a:t>Rayis</a:t>
            </a:r>
            <a:r>
              <a:rPr lang="en-US" sz="1000" dirty="0">
                <a:hlinkClick r:id="rId3"/>
              </a:rPr>
              <a:t> </a:t>
            </a:r>
            <a:r>
              <a:rPr lang="en-US" sz="1000" dirty="0" err="1">
                <a:hlinkClick r:id="rId3"/>
              </a:rPr>
              <a:t>Imayev</a:t>
            </a:r>
            <a:r>
              <a:rPr lang="en-US" sz="1000" dirty="0">
                <a:hlinkClick r:id="rId3"/>
              </a:rPr>
              <a:t> – YouTube</a:t>
            </a:r>
            <a:endParaRPr lang="en-US" sz="800" i="1" dirty="0"/>
          </a:p>
          <a:p>
            <a:r>
              <a:rPr lang="en-US" dirty="0"/>
              <a:t>My GitHub Repo for this Presentation and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A0E4-1ABF-EE5E-FCD3-722D8A6E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B1B0-246C-8EFB-C882-CB533E6A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987A-34C9-5A4C-C057-EF18273A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858" y="1713368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9858" y="3233077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Noel Cruz</a:t>
            </a:r>
          </a:p>
          <a:p>
            <a:r>
              <a:rPr lang="en-US" dirty="0"/>
              <a:t>noel.ivan.cruz@gmail.com</a:t>
            </a:r>
          </a:p>
          <a:p>
            <a:r>
              <a:rPr lang="en-US" dirty="0"/>
              <a:t>www.github.com/nicruzer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fi-FI" dirty="0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dir="in"/>
      </p:transition>
    </mc:Choice>
    <mc:Fallback xmlns="">
      <p:transition spd="slow">
        <p:split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351711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Introduction: Why Build Your Own?</a:t>
            </a:r>
          </a:p>
          <a:p>
            <a:r>
              <a:rPr lang="en-US" dirty="0"/>
              <a:t>Gathering the Basic Automation Tools</a:t>
            </a:r>
          </a:p>
          <a:p>
            <a:r>
              <a:rPr lang="en-US" dirty="0"/>
              <a:t>Building the Automation Templates</a:t>
            </a:r>
          </a:p>
          <a:p>
            <a:r>
              <a:rPr lang="en-US" dirty="0"/>
              <a:t>Creating the Automation Structures</a:t>
            </a:r>
          </a:p>
          <a:p>
            <a:r>
              <a:rPr lang="en-US" dirty="0"/>
              <a:t>Developing the Automation Pipelines</a:t>
            </a:r>
          </a:p>
          <a:p>
            <a:r>
              <a:rPr lang="en-US" dirty="0"/>
              <a:t>Resources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Automating DV on Azure Synapse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7294245" cy="1204912"/>
          </a:xfrm>
        </p:spPr>
        <p:txBody>
          <a:bodyPr/>
          <a:lstStyle/>
          <a:p>
            <a:r>
              <a:rPr lang="en-US" dirty="0"/>
              <a:t>Introduction: why build your own?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772499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A short story from a developer who has done it…twice!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dirty="0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566" y="3000661"/>
            <a:ext cx="4243251" cy="215425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Gathering the basic automation tools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6F4B-2E3D-43DB-26C2-66846DBC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67582"/>
            <a:ext cx="6696075" cy="543878"/>
          </a:xfrm>
        </p:spPr>
        <p:txBody>
          <a:bodyPr/>
          <a:lstStyle/>
          <a:p>
            <a:r>
              <a:rPr lang="en-US" dirty="0"/>
              <a:t>What is azure synapse?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62FDA-60F7-E391-2935-95E93FD8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3310664"/>
            <a:ext cx="6696074" cy="1964929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“Azure Synapse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an enterprise analytics service that accelerates time to insight across data warehouses and big data systems. Azure Synapse brings together the best of 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SQL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technologies used in enterprise data warehousing,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Spark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technologies used for big data,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Explorer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for log and time series analytics, 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Pipelines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for data integration and ETL/ELT, and deep integration with other Azure services such as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CosmosDB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and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AzureML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4DBDC-2E8B-3FDD-6AC1-2125397D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0F7C-DBF9-9FEA-F0DD-5A78E016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5001-1C7F-9C45-9372-15CCF13F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C30F4-8261-CE38-72BD-985DD6E73D75}"/>
              </a:ext>
            </a:extLst>
          </p:cNvPr>
          <p:cNvSpPr txBox="1"/>
          <p:nvPr/>
        </p:nvSpPr>
        <p:spPr>
          <a:xfrm>
            <a:off x="4737463" y="5393929"/>
            <a:ext cx="6453051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1100" dirty="0"/>
              <a:t>SOURCE: https://docs.microsoft.com/en-us/azure/synapse-analytics/overview-what-is</a:t>
            </a:r>
          </a:p>
        </p:txBody>
      </p:sp>
    </p:spTree>
    <p:extLst>
      <p:ext uri="{BB962C8B-B14F-4D97-AF65-F5344CB8AC3E}">
        <p14:creationId xmlns:p14="http://schemas.microsoft.com/office/powerpoint/2010/main" val="32079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Defining synapse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b="1" dirty="0"/>
              <a:t>syn​•apse | \</a:t>
            </a:r>
            <a:r>
              <a:rPr lang="en-US" b="1" dirty="0" err="1"/>
              <a:t>sə</a:t>
            </a:r>
            <a:r>
              <a:rPr lang="en-US" b="1" dirty="0"/>
              <a:t>-ˈnaps\</a:t>
            </a:r>
          </a:p>
          <a:p>
            <a:r>
              <a:rPr lang="en-US" dirty="0"/>
              <a:t>: the point at which a nervous impulse passes from one neuron to another</a:t>
            </a:r>
          </a:p>
          <a:p>
            <a:r>
              <a:rPr lang="en-US" b="1" dirty="0"/>
              <a:t>Etymology</a:t>
            </a:r>
            <a:r>
              <a:rPr lang="en-US" dirty="0"/>
              <a:t>: New Latin </a:t>
            </a:r>
            <a:r>
              <a:rPr lang="en-US" i="1" dirty="0"/>
              <a:t>synapsis</a:t>
            </a:r>
            <a:r>
              <a:rPr lang="en-US" dirty="0"/>
              <a:t>, from Greek, juncture, from </a:t>
            </a:r>
            <a:r>
              <a:rPr lang="en-US" i="1" dirty="0" err="1"/>
              <a:t>synaptein</a:t>
            </a:r>
            <a:r>
              <a:rPr lang="en-US" dirty="0"/>
              <a:t> to fasten together, from </a:t>
            </a:r>
            <a:r>
              <a:rPr lang="en-US" i="1" dirty="0"/>
              <a:t>syn-</a:t>
            </a:r>
            <a:r>
              <a:rPr lang="en-US" dirty="0"/>
              <a:t> + </a:t>
            </a:r>
            <a:r>
              <a:rPr lang="en-US" i="1" dirty="0" err="1"/>
              <a:t>haptein</a:t>
            </a:r>
            <a:r>
              <a:rPr lang="en-US" dirty="0"/>
              <a:t> to fasten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fi-FI" dirty="0"/>
              <a:t>AUTOMATING DV ON AZURE SYNAPSE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54E7B-9EC2-B000-1AC7-06742AABEED7}"/>
              </a:ext>
            </a:extLst>
          </p:cNvPr>
          <p:cNvSpPr txBox="1"/>
          <p:nvPr/>
        </p:nvSpPr>
        <p:spPr>
          <a:xfrm>
            <a:off x="375649" y="5186361"/>
            <a:ext cx="6098176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r"/>
            <a:r>
              <a:rPr lang="en-US" sz="1000" dirty="0"/>
              <a:t>SOURCE: https://www.merriam-webster.com/dictionary/synapse</a:t>
            </a:r>
          </a:p>
        </p:txBody>
      </p:sp>
    </p:spTree>
    <p:extLst>
      <p:ext uri="{BB962C8B-B14F-4D97-AF65-F5344CB8AC3E}">
        <p14:creationId xmlns:p14="http://schemas.microsoft.com/office/powerpoint/2010/main" val="41813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4D34-1330-559D-77B8-791B3504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23654-C587-AD3B-7A8C-883314734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Land 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34678-13AA-41E1-22A9-14DD9663C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Store 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0CB58-9AD4-C846-30E5-55AF9D325C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Conform 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A3CF0D-9AD5-86BE-9EBA-68E58D22FE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Move the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60CDF1-6189-F865-3888-E45204A33A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9453" y="1328520"/>
            <a:ext cx="5355650" cy="1010842"/>
          </a:xfrm>
        </p:spPr>
        <p:txBody>
          <a:bodyPr>
            <a:normAutofit/>
          </a:bodyPr>
          <a:lstStyle/>
          <a:p>
            <a:r>
              <a:rPr lang="en-US" dirty="0"/>
              <a:t>While Azure offers a variety of viable options, I chose to use </a:t>
            </a:r>
            <a:r>
              <a:rPr lang="en-US" b="1" dirty="0"/>
              <a:t>Azure Data Lake Storage Gen2 </a:t>
            </a:r>
            <a:r>
              <a:rPr lang="en-US" dirty="0"/>
              <a:t>(ADLS Gen2). Performance, scalability and security helped make this an easy choice…that and Azure defaults to this when setting up an account.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6C660-547C-1280-2929-644442FAC0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2070" y="2487880"/>
            <a:ext cx="5102680" cy="746436"/>
          </a:xfrm>
        </p:spPr>
        <p:txBody>
          <a:bodyPr>
            <a:normAutofit/>
          </a:bodyPr>
          <a:lstStyle/>
          <a:p>
            <a:r>
              <a:rPr lang="en-US" dirty="0"/>
              <a:t>Azure’s </a:t>
            </a:r>
            <a:r>
              <a:rPr lang="en-US" b="1" dirty="0"/>
              <a:t>SQL Dedicated Pool </a:t>
            </a:r>
            <a:r>
              <a:rPr lang="en-US" dirty="0"/>
              <a:t>sits at the heart of Azure Synapse. It uses columnar storage for relational data, which can be manipulated and accessed with T-SQL.</a:t>
            </a:r>
            <a:endParaRPr lang="en-US" b="1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D9EEE7-250C-2DC3-8146-EC1ABEFDFEE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92771" y="3478303"/>
            <a:ext cx="5102680" cy="1010842"/>
          </a:xfrm>
        </p:spPr>
        <p:txBody>
          <a:bodyPr/>
          <a:lstStyle/>
          <a:p>
            <a:r>
              <a:rPr lang="en-US" dirty="0"/>
              <a:t>Azure Synapse provides an array of tools to transform the data according to Data Vault standards. </a:t>
            </a:r>
            <a:r>
              <a:rPr lang="en-US" b="1" dirty="0"/>
              <a:t>Views</a:t>
            </a:r>
            <a:r>
              <a:rPr lang="en-US" dirty="0"/>
              <a:t>, </a:t>
            </a:r>
            <a:r>
              <a:rPr lang="en-US" b="1" dirty="0"/>
              <a:t>stored procedures</a:t>
            </a:r>
            <a:r>
              <a:rPr lang="en-US" dirty="0"/>
              <a:t> and </a:t>
            </a:r>
            <a:r>
              <a:rPr lang="en-US" b="1" dirty="0"/>
              <a:t>SQL functions</a:t>
            </a:r>
            <a:r>
              <a:rPr lang="en-US" dirty="0"/>
              <a:t> (including user defined) form the bulk of this automation.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6D71B6-2BFA-5DA6-0A93-8D2154A15A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755630"/>
            <a:ext cx="5102680" cy="5143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Pipelines </a:t>
            </a:r>
            <a:r>
              <a:rPr lang="en-US" dirty="0"/>
              <a:t>and </a:t>
            </a:r>
            <a:r>
              <a:rPr lang="en-US" b="1" dirty="0"/>
              <a:t>Triggers </a:t>
            </a:r>
            <a:r>
              <a:rPr lang="en-US" dirty="0"/>
              <a:t>together form the engine that moves the data from source to target.</a:t>
            </a:r>
            <a:endParaRPr lang="en-US" b="1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A97F1C2-BA10-E212-099D-69A9C74C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CAA0A9B-D31E-C499-BA1F-1520C557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DV ON AZURE SYNAPSE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1F9C5F-99FD-688E-F420-50A651E7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4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566" y="3000661"/>
            <a:ext cx="4243251" cy="215425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building the </a:t>
            </a:r>
            <a:r>
              <a:rPr lang="en-US"/>
              <a:t>automation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E756-5B1A-356C-7F1D-3F4EF3C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887" y="1058504"/>
            <a:ext cx="8421688" cy="1325563"/>
          </a:xfrm>
        </p:spPr>
        <p:txBody>
          <a:bodyPr/>
          <a:lstStyle/>
          <a:p>
            <a:r>
              <a:rPr lang="en-US" dirty="0"/>
              <a:t>Generating hubs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14AA-C17B-CD06-A308-BD037AC9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1887" y="1853991"/>
            <a:ext cx="3924300" cy="823912"/>
          </a:xfrm>
        </p:spPr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D60C3-2591-7ECA-4ADE-685505944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1886" y="2911661"/>
            <a:ext cx="4043941" cy="315085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/>
              <a:t>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HashKey</a:t>
            </a:r>
            <a:r>
              <a:rPr lang="en-US" dirty="0"/>
              <a:t>,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BusinessKey</a:t>
            </a:r>
            <a:r>
              <a:rPr lang="en-US" dirty="0"/>
              <a:t>,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LoadDateTimeStamp</a:t>
            </a:r>
            <a:r>
              <a:rPr lang="en-US" dirty="0"/>
              <a:t>,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RecordSource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Stage STG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STG.HashKey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 IN </a:t>
            </a:r>
            <a:r>
              <a:rPr lang="en-US" dirty="0"/>
              <a:t>(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SELECT</a:t>
            </a:r>
            <a:r>
              <a:rPr lang="en-US" dirty="0"/>
              <a:t> </a:t>
            </a:r>
            <a:r>
              <a:rPr lang="en-US" dirty="0" err="1"/>
              <a:t>h.HashKey</a:t>
            </a:r>
            <a:r>
              <a:rPr lang="en-US" dirty="0"/>
              <a:t> 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FROM</a:t>
            </a:r>
            <a:r>
              <a:rPr lang="en-US" dirty="0"/>
              <a:t> Hub h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WHERE</a:t>
            </a:r>
            <a:r>
              <a:rPr lang="en-US" dirty="0"/>
              <a:t> </a:t>
            </a:r>
            <a:r>
              <a:rPr lang="en-US" dirty="0" err="1"/>
              <a:t>STG.HashKey</a:t>
            </a:r>
            <a:r>
              <a:rPr lang="en-US" dirty="0"/>
              <a:t> = </a:t>
            </a:r>
            <a:r>
              <a:rPr lang="en-US" dirty="0" err="1"/>
              <a:t>h.HashKey</a:t>
            </a:r>
            <a:r>
              <a:rPr lang="en-US" dirty="0"/>
              <a:t> 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4BD4-1849-CBDC-E3E0-2F7BDF1F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853991"/>
            <a:ext cx="3943627" cy="823912"/>
          </a:xfrm>
        </p:spPr>
        <p:txBody>
          <a:bodyPr/>
          <a:lstStyle/>
          <a:p>
            <a:r>
              <a:rPr lang="en-US" dirty="0"/>
              <a:t>Stored Procedure Template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2A321-19ED-DD40-DE44-85E9C295D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911661"/>
            <a:ext cx="4114800" cy="315085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PROCEDURE </a:t>
            </a:r>
            <a:r>
              <a:rPr lang="en-US" dirty="0"/>
              <a:t>stage2.sp_BuildHub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@TgtHub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VARCHAR</a:t>
            </a:r>
            <a:r>
              <a:rPr lang="en-US" dirty="0"/>
              <a:t>(255)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DECLARE</a:t>
            </a:r>
            <a:r>
              <a:rPr lang="en-US" dirty="0"/>
              <a:t> @sql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VARCHAR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dirty="0"/>
              <a:t>)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en-US" dirty="0"/>
              <a:t> meta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dirty="0"/>
              <a:t> (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&lt;metadata&gt;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DVEngine</a:t>
            </a:r>
            <a:endParaRPr lang="en-US" dirty="0"/>
          </a:p>
          <a:p>
            <a:pPr defTabSz="274320">
              <a:spcBef>
                <a:spcPts val="600"/>
              </a:spcBef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FQTableName</a:t>
            </a:r>
            <a:r>
              <a:rPr lang="en-US" dirty="0"/>
              <a:t> = @TgtHub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)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dirty="0"/>
              <a:t> @sql =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‘&lt;build based on pseudo-code&gt;’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 meta</a:t>
            </a:r>
          </a:p>
          <a:p>
            <a:pPr defTabSz="274320"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en-US" dirty="0"/>
              <a:t> (@sql)</a:t>
            </a:r>
          </a:p>
          <a:p>
            <a:pPr defTabSz="274320">
              <a:spcBef>
                <a:spcPts val="60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pPr defTabSz="274320">
              <a:spcBef>
                <a:spcPts val="600"/>
              </a:spcBef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EF4D5-62E9-9994-0563-DCF5EE71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CDC54-BFC4-2DE0-0B5F-89B3D901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DV ON AZURE SYNAPSE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3DFA1-2EFE-5EB9-4177-13C6DE26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61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1117</TotalTime>
  <Words>947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Tenorite</vt:lpstr>
      <vt:lpstr>Office Theme</vt:lpstr>
      <vt:lpstr>Build Your own dv automation on azure synapse</vt:lpstr>
      <vt:lpstr>AGENDA</vt:lpstr>
      <vt:lpstr>Introduction: why build your own?</vt:lpstr>
      <vt:lpstr>Gathering the basic automation tools</vt:lpstr>
      <vt:lpstr>What is azure synapse?</vt:lpstr>
      <vt:lpstr>Defining synapse</vt:lpstr>
      <vt:lpstr>Gathering tools</vt:lpstr>
      <vt:lpstr>building the automation templates</vt:lpstr>
      <vt:lpstr>Generating hubs</vt:lpstr>
      <vt:lpstr>Generating links</vt:lpstr>
      <vt:lpstr>Generating satellites</vt:lpstr>
      <vt:lpstr>Creating the automation structures</vt:lpstr>
      <vt:lpstr>Azure DV Engine data model</vt:lpstr>
      <vt:lpstr>developing the automation pipelines</vt:lpstr>
      <vt:lpstr>The basic pipeline flow for now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dv automation on azure synapse</dc:title>
  <dc:creator>NOEL CRUZ</dc:creator>
  <cp:lastModifiedBy>NOEL CRUZ</cp:lastModifiedBy>
  <cp:revision>5</cp:revision>
  <dcterms:created xsi:type="dcterms:W3CDTF">2022-05-11T23:12:47Z</dcterms:created>
  <dcterms:modified xsi:type="dcterms:W3CDTF">2022-05-14T01:23:02Z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