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84" r:id="rId6"/>
    <p:sldId id="257" r:id="rId7"/>
    <p:sldId id="258" r:id="rId8"/>
    <p:sldId id="262" r:id="rId9"/>
    <p:sldId id="272" r:id="rId10"/>
    <p:sldId id="273" r:id="rId11"/>
    <p:sldId id="274" r:id="rId12"/>
    <p:sldId id="275" r:id="rId13"/>
    <p:sldId id="276" r:id="rId14"/>
    <p:sldId id="277" r:id="rId15"/>
    <p:sldId id="278" r:id="rId16"/>
    <p:sldId id="279" r:id="rId17"/>
    <p:sldId id="280" r:id="rId18"/>
    <p:sldId id="281" r:id="rId19"/>
    <p:sldId id="283" r:id="rId20"/>
    <p:sldId id="282"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500DA-14E7-4028-ADBC-B45A5640FB7C}" v="38" dt="2022-05-26T15:47:12.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EL CRUZ" userId="f5a9909a59bbad7d" providerId="LiveId" clId="{5DA500DA-14E7-4028-ADBC-B45A5640FB7C}"/>
    <pc:docChg chg="custSel addSld modSld">
      <pc:chgData name="NOEL CRUZ" userId="f5a9909a59bbad7d" providerId="LiveId" clId="{5DA500DA-14E7-4028-ADBC-B45A5640FB7C}" dt="2022-05-26T15:47:12.207" v="6367"/>
      <pc:docMkLst>
        <pc:docMk/>
      </pc:docMkLst>
      <pc:sldChg chg="addSp delSp modSp mod modTransition delAnim modNotesTx">
        <pc:chgData name="NOEL CRUZ" userId="f5a9909a59bbad7d" providerId="LiveId" clId="{5DA500DA-14E7-4028-ADBC-B45A5640FB7C}" dt="2022-05-26T15:44:53.109" v="6351"/>
        <pc:sldMkLst>
          <pc:docMk/>
          <pc:sldMk cId="2586058810" sldId="256"/>
        </pc:sldMkLst>
        <pc:picChg chg="add del mod">
          <ac:chgData name="NOEL CRUZ" userId="f5a9909a59bbad7d" providerId="LiveId" clId="{5DA500DA-14E7-4028-ADBC-B45A5640FB7C}" dt="2022-05-26T12:04:20.421" v="3" actId="478"/>
          <ac:picMkLst>
            <pc:docMk/>
            <pc:sldMk cId="2586058810" sldId="256"/>
            <ac:picMk id="4" creationId="{A7EFD6CD-00FB-74B7-04E1-E5AF91D78B31}"/>
          </ac:picMkLst>
        </pc:picChg>
      </pc:sldChg>
      <pc:sldChg chg="addSp delSp modSp mod modTransition delAnim modNotesTx">
        <pc:chgData name="NOEL CRUZ" userId="f5a9909a59bbad7d" providerId="LiveId" clId="{5DA500DA-14E7-4028-ADBC-B45A5640FB7C}" dt="2022-05-26T15:45:14.956" v="6352"/>
        <pc:sldMkLst>
          <pc:docMk/>
          <pc:sldMk cId="1713219598" sldId="257"/>
        </pc:sldMkLst>
        <pc:picChg chg="add del mod">
          <ac:chgData name="NOEL CRUZ" userId="f5a9909a59bbad7d" providerId="LiveId" clId="{5DA500DA-14E7-4028-ADBC-B45A5640FB7C}" dt="2022-05-26T12:04:28.851" v="4" actId="478"/>
          <ac:picMkLst>
            <pc:docMk/>
            <pc:sldMk cId="1713219598" sldId="257"/>
            <ac:picMk id="7" creationId="{9B9C9DFB-1714-530A-FD61-D2FB0A5FA1FD}"/>
          </ac:picMkLst>
        </pc:picChg>
      </pc:sldChg>
      <pc:sldChg chg="addSp delSp modSp mod modTransition delAnim modNotesTx">
        <pc:chgData name="NOEL CRUZ" userId="f5a9909a59bbad7d" providerId="LiveId" clId="{5DA500DA-14E7-4028-ADBC-B45A5640FB7C}" dt="2022-05-26T15:45:29.761" v="6353"/>
        <pc:sldMkLst>
          <pc:docMk/>
          <pc:sldMk cId="3571516367" sldId="258"/>
        </pc:sldMkLst>
        <pc:picChg chg="add del mod">
          <ac:chgData name="NOEL CRUZ" userId="f5a9909a59bbad7d" providerId="LiveId" clId="{5DA500DA-14E7-4028-ADBC-B45A5640FB7C}" dt="2022-05-26T12:04:31.954" v="5" actId="478"/>
          <ac:picMkLst>
            <pc:docMk/>
            <pc:sldMk cId="3571516367" sldId="258"/>
            <ac:picMk id="7" creationId="{A2640342-C87B-7CF4-49D9-122F629D0E2F}"/>
          </ac:picMkLst>
        </pc:picChg>
      </pc:sldChg>
      <pc:sldChg chg="addSp delSp modSp mod modTransition delAnim">
        <pc:chgData name="NOEL CRUZ" userId="f5a9909a59bbad7d" providerId="LiveId" clId="{5DA500DA-14E7-4028-ADBC-B45A5640FB7C}" dt="2022-05-26T15:45:38.842" v="6354"/>
        <pc:sldMkLst>
          <pc:docMk/>
          <pc:sldMk cId="379728094" sldId="262"/>
        </pc:sldMkLst>
        <pc:picChg chg="add del mod">
          <ac:chgData name="NOEL CRUZ" userId="f5a9909a59bbad7d" providerId="LiveId" clId="{5DA500DA-14E7-4028-ADBC-B45A5640FB7C}" dt="2022-05-26T12:04:35.007" v="6" actId="478"/>
          <ac:picMkLst>
            <pc:docMk/>
            <pc:sldMk cId="379728094" sldId="262"/>
            <ac:picMk id="3" creationId="{FCA6AB2B-7A60-0116-9FBA-88FE50B8ABBC}"/>
          </ac:picMkLst>
        </pc:picChg>
      </pc:sldChg>
      <pc:sldChg chg="addSp delSp modSp mod modTransition delAnim">
        <pc:chgData name="NOEL CRUZ" userId="f5a9909a59bbad7d" providerId="LiveId" clId="{5DA500DA-14E7-4028-ADBC-B45A5640FB7C}" dt="2022-05-26T15:47:12.207" v="6367"/>
        <pc:sldMkLst>
          <pc:docMk/>
          <pc:sldMk cId="1969787568" sldId="271"/>
        </pc:sldMkLst>
        <pc:picChg chg="add del mod">
          <ac:chgData name="NOEL CRUZ" userId="f5a9909a59bbad7d" providerId="LiveId" clId="{5DA500DA-14E7-4028-ADBC-B45A5640FB7C}" dt="2022-05-26T12:05:21.533" v="19" actId="478"/>
          <ac:picMkLst>
            <pc:docMk/>
            <pc:sldMk cId="1969787568" sldId="271"/>
            <ac:picMk id="7" creationId="{5941F4DF-371A-E36E-D1A9-0F732EA958D5}"/>
          </ac:picMkLst>
        </pc:picChg>
      </pc:sldChg>
      <pc:sldChg chg="addSp delSp modSp mod modTransition delAnim">
        <pc:chgData name="NOEL CRUZ" userId="f5a9909a59bbad7d" providerId="LiveId" clId="{5DA500DA-14E7-4028-ADBC-B45A5640FB7C}" dt="2022-05-26T15:45:45.554" v="6355"/>
        <pc:sldMkLst>
          <pc:docMk/>
          <pc:sldMk cId="3207963886" sldId="272"/>
        </pc:sldMkLst>
        <pc:picChg chg="add del mod">
          <ac:chgData name="NOEL CRUZ" userId="f5a9909a59bbad7d" providerId="LiveId" clId="{5DA500DA-14E7-4028-ADBC-B45A5640FB7C}" dt="2022-05-26T12:04:38.003" v="7" actId="478"/>
          <ac:picMkLst>
            <pc:docMk/>
            <pc:sldMk cId="3207963886" sldId="272"/>
            <ac:picMk id="8" creationId="{36A3A274-A909-466E-36DB-741A0F616BB3}"/>
          </ac:picMkLst>
        </pc:picChg>
      </pc:sldChg>
      <pc:sldChg chg="addSp delSp modSp mod modTransition delAnim">
        <pc:chgData name="NOEL CRUZ" userId="f5a9909a59bbad7d" providerId="LiveId" clId="{5DA500DA-14E7-4028-ADBC-B45A5640FB7C}" dt="2022-05-26T15:45:52.684" v="6356"/>
        <pc:sldMkLst>
          <pc:docMk/>
          <pc:sldMk cId="4181369564" sldId="273"/>
        </pc:sldMkLst>
        <pc:picChg chg="add del mod">
          <ac:chgData name="NOEL CRUZ" userId="f5a9909a59bbad7d" providerId="LiveId" clId="{5DA500DA-14E7-4028-ADBC-B45A5640FB7C}" dt="2022-05-26T12:04:42.553" v="8" actId="478"/>
          <ac:picMkLst>
            <pc:docMk/>
            <pc:sldMk cId="4181369564" sldId="273"/>
            <ac:picMk id="7" creationId="{00C4B492-74F2-E3B9-4188-04D1688F914C}"/>
          </ac:picMkLst>
        </pc:picChg>
      </pc:sldChg>
      <pc:sldChg chg="addSp delSp modSp mod modTransition delAnim">
        <pc:chgData name="NOEL CRUZ" userId="f5a9909a59bbad7d" providerId="LiveId" clId="{5DA500DA-14E7-4028-ADBC-B45A5640FB7C}" dt="2022-05-26T15:46:02.304" v="6357"/>
        <pc:sldMkLst>
          <pc:docMk/>
          <pc:sldMk cId="1786445428" sldId="274"/>
        </pc:sldMkLst>
        <pc:picChg chg="add del mod">
          <ac:chgData name="NOEL CRUZ" userId="f5a9909a59bbad7d" providerId="LiveId" clId="{5DA500DA-14E7-4028-ADBC-B45A5640FB7C}" dt="2022-05-26T12:04:47.617" v="9" actId="478"/>
          <ac:picMkLst>
            <pc:docMk/>
            <pc:sldMk cId="1786445428" sldId="274"/>
            <ac:picMk id="14" creationId="{052F9B95-8F44-2AF3-FDD7-0830B33AD9AD}"/>
          </ac:picMkLst>
        </pc:picChg>
      </pc:sldChg>
      <pc:sldChg chg="addSp delSp modSp mod modTransition delAnim">
        <pc:chgData name="NOEL CRUZ" userId="f5a9909a59bbad7d" providerId="LiveId" clId="{5DA500DA-14E7-4028-ADBC-B45A5640FB7C}" dt="2022-05-26T15:46:10.585" v="6358"/>
        <pc:sldMkLst>
          <pc:docMk/>
          <pc:sldMk cId="2756805087" sldId="275"/>
        </pc:sldMkLst>
        <pc:picChg chg="add del mod">
          <ac:chgData name="NOEL CRUZ" userId="f5a9909a59bbad7d" providerId="LiveId" clId="{5DA500DA-14E7-4028-ADBC-B45A5640FB7C}" dt="2022-05-26T12:04:50.809" v="10" actId="478"/>
          <ac:picMkLst>
            <pc:docMk/>
            <pc:sldMk cId="2756805087" sldId="275"/>
            <ac:picMk id="3" creationId="{445AC053-83EE-32B3-515B-4AFAD9DFA689}"/>
          </ac:picMkLst>
        </pc:picChg>
      </pc:sldChg>
      <pc:sldChg chg="addSp delSp modSp mod modTransition delAnim">
        <pc:chgData name="NOEL CRUZ" userId="f5a9909a59bbad7d" providerId="LiveId" clId="{5DA500DA-14E7-4028-ADBC-B45A5640FB7C}" dt="2022-05-26T15:46:18.339" v="6359"/>
        <pc:sldMkLst>
          <pc:docMk/>
          <pc:sldMk cId="3047061704" sldId="276"/>
        </pc:sldMkLst>
        <pc:picChg chg="add del mod">
          <ac:chgData name="NOEL CRUZ" userId="f5a9909a59bbad7d" providerId="LiveId" clId="{5DA500DA-14E7-4028-ADBC-B45A5640FB7C}" dt="2022-05-26T12:04:54.345" v="11" actId="478"/>
          <ac:picMkLst>
            <pc:docMk/>
            <pc:sldMk cId="3047061704" sldId="276"/>
            <ac:picMk id="10" creationId="{A1EDAEB3-48B0-7D2F-EB1C-E1A443C91722}"/>
          </ac:picMkLst>
        </pc:picChg>
      </pc:sldChg>
      <pc:sldChg chg="addSp delSp modSp mod modTransition delAnim">
        <pc:chgData name="NOEL CRUZ" userId="f5a9909a59bbad7d" providerId="LiveId" clId="{5DA500DA-14E7-4028-ADBC-B45A5640FB7C}" dt="2022-05-26T15:46:25.226" v="6360"/>
        <pc:sldMkLst>
          <pc:docMk/>
          <pc:sldMk cId="1679374853" sldId="277"/>
        </pc:sldMkLst>
        <pc:picChg chg="add del mod">
          <ac:chgData name="NOEL CRUZ" userId="f5a9909a59bbad7d" providerId="LiveId" clId="{5DA500DA-14E7-4028-ADBC-B45A5640FB7C}" dt="2022-05-26T12:04:58.559" v="12" actId="478"/>
          <ac:picMkLst>
            <pc:docMk/>
            <pc:sldMk cId="1679374853" sldId="277"/>
            <ac:picMk id="10" creationId="{B5D991DB-66B8-EC73-D769-7CE5ED2DDE2E}"/>
          </ac:picMkLst>
        </pc:picChg>
      </pc:sldChg>
      <pc:sldChg chg="addSp delSp modSp mod modTransition delAnim modNotesTx">
        <pc:chgData name="NOEL CRUZ" userId="f5a9909a59bbad7d" providerId="LiveId" clId="{5DA500DA-14E7-4028-ADBC-B45A5640FB7C}" dt="2022-05-26T15:46:31.770" v="6361"/>
        <pc:sldMkLst>
          <pc:docMk/>
          <pc:sldMk cId="557043813" sldId="278"/>
        </pc:sldMkLst>
        <pc:picChg chg="add del mod">
          <ac:chgData name="NOEL CRUZ" userId="f5a9909a59bbad7d" providerId="LiveId" clId="{5DA500DA-14E7-4028-ADBC-B45A5640FB7C}" dt="2022-05-26T12:05:01.390" v="13" actId="478"/>
          <ac:picMkLst>
            <pc:docMk/>
            <pc:sldMk cId="557043813" sldId="278"/>
            <ac:picMk id="10" creationId="{43F62795-07DB-CA07-6A48-1690D735CFD7}"/>
          </ac:picMkLst>
        </pc:picChg>
      </pc:sldChg>
      <pc:sldChg chg="addSp delSp modSp mod modTransition delAnim">
        <pc:chgData name="NOEL CRUZ" userId="f5a9909a59bbad7d" providerId="LiveId" clId="{5DA500DA-14E7-4028-ADBC-B45A5640FB7C}" dt="2022-05-26T15:46:38.012" v="6362"/>
        <pc:sldMkLst>
          <pc:docMk/>
          <pc:sldMk cId="971975087" sldId="279"/>
        </pc:sldMkLst>
        <pc:picChg chg="add del mod">
          <ac:chgData name="NOEL CRUZ" userId="f5a9909a59bbad7d" providerId="LiveId" clId="{5DA500DA-14E7-4028-ADBC-B45A5640FB7C}" dt="2022-05-26T12:05:04.380" v="14" actId="478"/>
          <ac:picMkLst>
            <pc:docMk/>
            <pc:sldMk cId="971975087" sldId="279"/>
            <ac:picMk id="3" creationId="{D236162F-4429-461F-829E-592B0AF9FDFD}"/>
          </ac:picMkLst>
        </pc:picChg>
      </pc:sldChg>
      <pc:sldChg chg="addSp delSp modSp mod modTransition delAnim">
        <pc:chgData name="NOEL CRUZ" userId="f5a9909a59bbad7d" providerId="LiveId" clId="{5DA500DA-14E7-4028-ADBC-B45A5640FB7C}" dt="2022-05-26T15:46:44.323" v="6363"/>
        <pc:sldMkLst>
          <pc:docMk/>
          <pc:sldMk cId="1195821751" sldId="280"/>
        </pc:sldMkLst>
        <pc:picChg chg="add del mod">
          <ac:chgData name="NOEL CRUZ" userId="f5a9909a59bbad7d" providerId="LiveId" clId="{5DA500DA-14E7-4028-ADBC-B45A5640FB7C}" dt="2022-05-26T12:05:07.372" v="15" actId="478"/>
          <ac:picMkLst>
            <pc:docMk/>
            <pc:sldMk cId="1195821751" sldId="280"/>
            <ac:picMk id="3" creationId="{E10A8746-C5A4-B3B7-0533-04E70B500879}"/>
          </ac:picMkLst>
        </pc:picChg>
      </pc:sldChg>
      <pc:sldChg chg="addSp delSp modSp mod modTransition delAnim">
        <pc:chgData name="NOEL CRUZ" userId="f5a9909a59bbad7d" providerId="LiveId" clId="{5DA500DA-14E7-4028-ADBC-B45A5640FB7C}" dt="2022-05-26T15:46:50.350" v="6364"/>
        <pc:sldMkLst>
          <pc:docMk/>
          <pc:sldMk cId="3119952529" sldId="281"/>
        </pc:sldMkLst>
        <pc:picChg chg="add del mod">
          <ac:chgData name="NOEL CRUZ" userId="f5a9909a59bbad7d" providerId="LiveId" clId="{5DA500DA-14E7-4028-ADBC-B45A5640FB7C}" dt="2022-05-26T12:05:11.814" v="16" actId="478"/>
          <ac:picMkLst>
            <pc:docMk/>
            <pc:sldMk cId="3119952529" sldId="281"/>
            <ac:picMk id="3" creationId="{C2B6B1CC-4631-2936-EF17-FCE1D0D154BD}"/>
          </ac:picMkLst>
        </pc:picChg>
      </pc:sldChg>
      <pc:sldChg chg="addSp delSp modSp mod modTransition delAnim">
        <pc:chgData name="NOEL CRUZ" userId="f5a9909a59bbad7d" providerId="LiveId" clId="{5DA500DA-14E7-4028-ADBC-B45A5640FB7C}" dt="2022-05-26T15:47:03.629" v="6366"/>
        <pc:sldMkLst>
          <pc:docMk/>
          <pc:sldMk cId="3303336091" sldId="282"/>
        </pc:sldMkLst>
        <pc:picChg chg="add del mod">
          <ac:chgData name="NOEL CRUZ" userId="f5a9909a59bbad7d" providerId="LiveId" clId="{5DA500DA-14E7-4028-ADBC-B45A5640FB7C}" dt="2022-05-26T12:05:18.723" v="18" actId="478"/>
          <ac:picMkLst>
            <pc:docMk/>
            <pc:sldMk cId="3303336091" sldId="282"/>
            <ac:picMk id="7" creationId="{78E37894-5502-9A1C-D466-4FF9AE51059D}"/>
          </ac:picMkLst>
        </pc:picChg>
      </pc:sldChg>
      <pc:sldChg chg="addSp delSp modSp mod modTransition delAnim modNotesTx">
        <pc:chgData name="NOEL CRUZ" userId="f5a9909a59bbad7d" providerId="LiveId" clId="{5DA500DA-14E7-4028-ADBC-B45A5640FB7C}" dt="2022-05-26T15:46:56.828" v="6365"/>
        <pc:sldMkLst>
          <pc:docMk/>
          <pc:sldMk cId="2455076708" sldId="283"/>
        </pc:sldMkLst>
        <pc:picChg chg="add del mod">
          <ac:chgData name="NOEL CRUZ" userId="f5a9909a59bbad7d" providerId="LiveId" clId="{5DA500DA-14E7-4028-ADBC-B45A5640FB7C}" dt="2022-05-26T12:05:15.094" v="17" actId="478"/>
          <ac:picMkLst>
            <pc:docMk/>
            <pc:sldMk cId="2455076708" sldId="283"/>
            <ac:picMk id="3" creationId="{AFD1F6E9-6428-87AB-4125-512C314B2429}"/>
          </ac:picMkLst>
        </pc:picChg>
      </pc:sldChg>
      <pc:sldChg chg="modSp add mod modTransition modNotesTx">
        <pc:chgData name="NOEL CRUZ" userId="f5a9909a59bbad7d" providerId="LiveId" clId="{5DA500DA-14E7-4028-ADBC-B45A5640FB7C}" dt="2022-05-26T15:44:42.596" v="6350"/>
        <pc:sldMkLst>
          <pc:docMk/>
          <pc:sldMk cId="115760692" sldId="284"/>
        </pc:sldMkLst>
        <pc:spChg chg="mod">
          <ac:chgData name="NOEL CRUZ" userId="f5a9909a59bbad7d" providerId="LiveId" clId="{5DA500DA-14E7-4028-ADBC-B45A5640FB7C}" dt="2022-05-26T12:36:27.133" v="1585" actId="20577"/>
          <ac:spMkLst>
            <pc:docMk/>
            <pc:sldMk cId="115760692" sldId="284"/>
            <ac:spMk id="2" creationId="{CFE75451-6A4B-484B-9ED1-353CCE25B0F4}"/>
          </ac:spMkLst>
        </pc:spChg>
        <pc:spChg chg="mod">
          <ac:chgData name="NOEL CRUZ" userId="f5a9909a59bbad7d" providerId="LiveId" clId="{5DA500DA-14E7-4028-ADBC-B45A5640FB7C}" dt="2022-05-26T12:44:41.676" v="2194" actId="27636"/>
          <ac:spMkLst>
            <pc:docMk/>
            <pc:sldMk cId="115760692" sldId="284"/>
            <ac:spMk id="3" creationId="{0236A1B4-B8D1-4A72-8E20-0703F54BF1F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5/26/2022</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Imagine this: You’re having a conversation with someone about whatever topic, and that person responds by saying, “I’m not </a:t>
            </a:r>
            <a:r>
              <a:rPr lang="en-US" err="1"/>
              <a:t>gonna</a:t>
            </a:r>
            <a:r>
              <a:rPr lang="en-US"/>
              <a:t> lie…” Has anyone here ever experienced that?</a:t>
            </a:r>
          </a:p>
          <a:p>
            <a:pPr marL="171450" indent="-171450">
              <a:buFont typeface="Arial" panose="020B0604020202020204" pitchFamily="34" charset="0"/>
              <a:buChar char="•"/>
            </a:pPr>
            <a:r>
              <a:rPr lang="en-US"/>
              <a:t>Please don’t confess whether or not you yourself use this phrase</a:t>
            </a:r>
          </a:p>
          <a:p>
            <a:pPr marL="171450" indent="-171450">
              <a:buFont typeface="Arial" panose="020B0604020202020204" pitchFamily="34" charset="0"/>
              <a:buChar char="•"/>
            </a:pPr>
            <a:r>
              <a:rPr lang="en-US"/>
              <a:t>Why? Well, when anyone uses that phrase around me, I immediately don’t trust them. Think about it. If someone has to pre-qualify their next statement as being a true statement, I begin to wonder, “Wait…have you been lying to me this WHOLE TIME?! And why in the world should I even trust the next statement out of your mouth, especially since you felt the need to tell me that you’re not going to lie?”</a:t>
            </a:r>
          </a:p>
          <a:p>
            <a:pPr marL="171450" indent="-171450">
              <a:buFont typeface="Arial" panose="020B0604020202020204" pitchFamily="34" charset="0"/>
              <a:buChar char="•"/>
            </a:pPr>
            <a:r>
              <a:rPr lang="en-US"/>
              <a:t>So, the next time a colleague approaches you and says, “I’m not </a:t>
            </a:r>
            <a:r>
              <a:rPr lang="en-US" err="1"/>
              <a:t>gonna</a:t>
            </a:r>
            <a:r>
              <a:rPr lang="en-US"/>
              <a:t> lie, this data is reliable,” run away as fast as you can!</a:t>
            </a:r>
          </a:p>
          <a:p>
            <a:pPr marL="171450" indent="-171450">
              <a:buFont typeface="Arial" panose="020B0604020202020204" pitchFamily="34" charset="0"/>
              <a:buChar char="•"/>
            </a:pPr>
            <a:endParaRPr lang="en-US"/>
          </a:p>
          <a:p>
            <a:pPr marL="0" indent="0">
              <a:buFont typeface="Arial" panose="020B0604020202020204" pitchFamily="34" charset="0"/>
              <a:buNone/>
            </a:pPr>
            <a:r>
              <a:rPr lang="en-US"/>
              <a:t>What in the world does this have to do with you today? Well, everything. You see, the fact that I stand here before you today inherently implies that what I have to say is reliable. Now, I know I’m standing before data professionals who likely are skeptical by nature, and rightfully so, especially if we consider what Scott talked about in yesterday’s session. That’s great! Please do that. Please question everything I share with you today because everything we are doing today with data may or may not change tomorrow. Our “truth” is a moving target (though not all truth is that way).</a:t>
            </a:r>
          </a:p>
          <a:p>
            <a:pPr marL="0" indent="0">
              <a:buFont typeface="Arial" panose="020B0604020202020204" pitchFamily="34" charset="0"/>
              <a:buNone/>
            </a:pPr>
            <a:endParaRPr lang="en-US"/>
          </a:p>
          <a:p>
            <a:pPr marL="0" indent="0">
              <a:buFont typeface="Arial" panose="020B0604020202020204" pitchFamily="34" charset="0"/>
              <a:buNone/>
            </a:pPr>
            <a:r>
              <a:rPr lang="en-US"/>
              <a:t>By the way…a quick shiny thing: Did anyone else notice in </a:t>
            </a:r>
            <a:r>
              <a:rPr lang="en-US" err="1"/>
              <a:t>Jennifur</a:t>
            </a:r>
            <a:r>
              <a:rPr lang="en-US"/>
              <a:t> Stirrup’s presentation this morning that she had a slide with the scrabble letters forming the word, “Promise?”  Did you notice the word score one it? Eleven points. Eleven is a prime number. It implies that a promise either is or isn’t. There is no dividing it any other way.</a:t>
            </a:r>
          </a:p>
          <a:p>
            <a:pPr marL="0" indent="0">
              <a:buFont typeface="Arial" panose="020B0604020202020204" pitchFamily="34" charset="0"/>
              <a:buNone/>
            </a:pPr>
            <a:endParaRPr lang="en-US"/>
          </a:p>
          <a:p>
            <a:pPr marL="0" indent="0">
              <a:buFont typeface="Arial" panose="020B0604020202020204" pitchFamily="34" charset="0"/>
              <a:buNone/>
            </a:pPr>
            <a:r>
              <a:rPr lang="en-US"/>
              <a:t>Anyway, because of what I learned yesterday from Mary, I have already had to change the title of my presentation from automation to [next slide]…</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302881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….ACCELERATION. Thank you, Mary!</a:t>
            </a:r>
          </a:p>
          <a:p>
            <a:endParaRPr lang="en-US"/>
          </a:p>
          <a:p>
            <a:r>
              <a:rPr lang="en-US"/>
              <a:t>Good afternoon, fellow Data Vault professionals. I am Noel IVAN Cruz.</a:t>
            </a:r>
          </a:p>
          <a:p>
            <a:endParaRPr lang="en-US"/>
          </a:p>
          <a:p>
            <a:r>
              <a:rPr lang="en-US"/>
              <a:t>Ivan the Terrible…Ivan the Great…or even Ivan the Imposter (thank you Mike, for making me question my own identity. I’m not </a:t>
            </a:r>
            <a:r>
              <a:rPr lang="en-US" err="1"/>
              <a:t>gonna</a:t>
            </a:r>
            <a:r>
              <a:rPr lang="en-US"/>
              <a:t> lie, I AM Noel Ivan. I brought a birth certificate to prove it to you…and if any of you need the name of my forger, come find me afterward)….</a:t>
            </a:r>
          </a:p>
          <a:p>
            <a:endParaRPr lang="en-US"/>
          </a:p>
          <a:p>
            <a:r>
              <a:rPr lang="en-US"/>
              <a:t>You decide. You may choose Terrible after seeing what I have to share today, and that’s OK! What I share is not the </a:t>
            </a:r>
            <a:r>
              <a:rPr lang="en-US" i="1"/>
              <a:t>only</a:t>
            </a:r>
            <a:r>
              <a:rPr lang="en-US" i="0"/>
              <a:t> way to do this. It may be terrible. Fine. At least it has you thinking about doing something differently (I certainly am).</a:t>
            </a:r>
          </a:p>
          <a:p>
            <a:endParaRPr lang="en-US" i="0"/>
          </a:p>
          <a:p>
            <a:r>
              <a:rPr lang="en-US" i="0"/>
              <a:t>The Great. You may LOVE what I have to share. </a:t>
            </a:r>
            <a:r>
              <a:rPr lang="en-US" i="0" err="1"/>
              <a:t>Okkkk</a:t>
            </a:r>
            <a:r>
              <a:rPr lang="en-US" i="0"/>
              <a:t>…..to each his own. At least now you have a place to start.</a:t>
            </a:r>
          </a:p>
          <a:p>
            <a:endParaRPr lang="en-US" i="0"/>
          </a:p>
          <a:p>
            <a:r>
              <a:rPr lang="en-US" i="0"/>
              <a:t>The Imposter. For some with whom I have interacted this week, you already know I have a background in clowning and music. </a:t>
            </a:r>
          </a:p>
          <a:p>
            <a:pPr marL="171450" indent="-171450">
              <a:buFont typeface="Arial" panose="020B0604020202020204" pitchFamily="34" charset="0"/>
              <a:buChar char="•"/>
            </a:pPr>
            <a:r>
              <a:rPr lang="en-US" i="0"/>
              <a:t>In fact, I’ve been working with several other IT professionals that have a background in music. We’ve started a band called 1063 Megabytes. We don’t have a Gig yet.</a:t>
            </a:r>
          </a:p>
          <a:p>
            <a:pPr marL="171450" indent="-171450">
              <a:buFont typeface="Arial" panose="020B0604020202020204" pitchFamily="34" charset="0"/>
              <a:buChar char="•"/>
            </a:pPr>
            <a:endParaRPr lang="en-US" i="0"/>
          </a:p>
          <a:p>
            <a:pPr marL="171450" indent="-171450">
              <a:buFont typeface="Arial" panose="020B0604020202020204" pitchFamily="34" charset="0"/>
              <a:buChar char="•"/>
            </a:pPr>
            <a:r>
              <a:rPr lang="en-US" i="0"/>
              <a:t>You may decide I have no credibility because I don’t have the sheet of paper that says I’m a data professional. Ok, fine. No problem. I invite you to challenge me. I need it. I cannot become a better data professional without challenges along the way. I have not arrived, nor will I ever claim to arrive. There is a Biblical proverb (27:17) that says, “As iron sharpens iron, so one man sharpens another.” I invite you today to sharpen me, and I will do the same with you, to the best of my ability.</a:t>
            </a:r>
          </a:p>
          <a:p>
            <a:endParaRPr lang="en-US" i="0"/>
          </a:p>
          <a:p>
            <a:r>
              <a:rPr lang="en-US" i="0"/>
              <a:t>[next slide: Agenda]</a:t>
            </a:r>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78527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Why Build Your Own?</a:t>
            </a:r>
          </a:p>
          <a:p>
            <a:pPr marL="171450" indent="-171450">
              <a:buFont typeface="Arial" panose="020B0604020202020204" pitchFamily="34" charset="0"/>
              <a:buChar char="•"/>
            </a:pPr>
            <a:r>
              <a:rPr lang="en-US"/>
              <a:t>Gathering the Basic Automation Tools</a:t>
            </a:r>
          </a:p>
          <a:p>
            <a:pPr marL="628650" lvl="1" indent="-171450">
              <a:buFont typeface="Arial" panose="020B0604020202020204" pitchFamily="34" charset="0"/>
              <a:buChar char="•"/>
            </a:pPr>
            <a:r>
              <a:rPr lang="en-US"/>
              <a:t>We will simply talk about the different architectural components I’m using in this solution</a:t>
            </a:r>
          </a:p>
          <a:p>
            <a:pPr marL="628650" lvl="1" indent="-171450">
              <a:buFont typeface="Arial" panose="020B0604020202020204" pitchFamily="34" charset="0"/>
              <a:buChar char="•"/>
            </a:pPr>
            <a:r>
              <a:rPr lang="en-US"/>
              <a:t>As you know, there are many ways to do the same thing</a:t>
            </a:r>
          </a:p>
          <a:p>
            <a:pPr marL="628650" lvl="1" indent="-171450">
              <a:buFont typeface="Arial" panose="020B0604020202020204" pitchFamily="34" charset="0"/>
              <a:buChar char="•"/>
            </a:pPr>
            <a:r>
              <a:rPr lang="en-US"/>
              <a:t>Keep in mind, though that there is a Highway to Hell and only a Stairway to Heaven</a:t>
            </a:r>
          </a:p>
          <a:p>
            <a:pPr marL="171450" lvl="0" indent="-171450">
              <a:buFont typeface="Arial" panose="020B0604020202020204" pitchFamily="34" charset="0"/>
              <a:buChar char="•"/>
            </a:pPr>
            <a:r>
              <a:rPr lang="en-US"/>
              <a:t>Building the Automation Templates</a:t>
            </a:r>
          </a:p>
          <a:p>
            <a:pPr marL="628650" lvl="1" indent="-171450">
              <a:buFont typeface="Arial" panose="020B0604020202020204" pitchFamily="34" charset="0"/>
              <a:buChar char="•"/>
            </a:pPr>
            <a:r>
              <a:rPr lang="en-US"/>
              <a:t>We will discuss how the templates in DV allow you to write code that writes code</a:t>
            </a:r>
          </a:p>
          <a:p>
            <a:pPr marL="171450" lvl="0" indent="-171450">
              <a:buFont typeface="Arial" panose="020B0604020202020204" pitchFamily="34" charset="0"/>
              <a:buChar char="•"/>
            </a:pPr>
            <a:r>
              <a:rPr lang="en-US"/>
              <a:t>Creating the Automation Structures</a:t>
            </a:r>
          </a:p>
          <a:p>
            <a:pPr marL="628650" lvl="1" indent="-171450">
              <a:buFont typeface="Arial" panose="020B0604020202020204" pitchFamily="34" charset="0"/>
              <a:buChar char="•"/>
            </a:pPr>
            <a:r>
              <a:rPr lang="en-US"/>
              <a:t>We will see the database I created that supports storing the metadata we need to generate the code</a:t>
            </a:r>
          </a:p>
          <a:p>
            <a:pPr marL="171450" lvl="0" indent="-171450">
              <a:buFont typeface="Arial" panose="020B0604020202020204" pitchFamily="34" charset="0"/>
              <a:buChar char="•"/>
            </a:pPr>
            <a:r>
              <a:rPr lang="en-US"/>
              <a:t>Developing the Automation Pipelines</a:t>
            </a:r>
          </a:p>
          <a:p>
            <a:pPr marL="628650" lvl="1" indent="-171450">
              <a:buFont typeface="Arial" panose="020B0604020202020204" pitchFamily="34" charset="0"/>
              <a:buChar char="•"/>
            </a:pPr>
            <a:r>
              <a:rPr lang="en-US"/>
              <a:t>How do we orchestrate all of this?</a:t>
            </a:r>
          </a:p>
          <a:p>
            <a:pPr marL="628650" lvl="1" indent="-171450">
              <a:buFont typeface="Arial" panose="020B0604020202020204" pitchFamily="34" charset="0"/>
              <a:buChar char="•"/>
            </a:pPr>
            <a:r>
              <a:rPr lang="en-US"/>
              <a:t>You provide the metadata…the input…the engine handles the rest</a:t>
            </a:r>
          </a:p>
          <a:p>
            <a:pPr marL="171450" lvl="0" indent="-171450">
              <a:buFont typeface="Arial" panose="020B0604020202020204" pitchFamily="34" charset="0"/>
              <a:buChar char="•"/>
            </a:pPr>
            <a:r>
              <a:rPr lang="en-US"/>
              <a:t>Resources</a:t>
            </a:r>
          </a:p>
          <a:p>
            <a:pPr marL="628650" lvl="1" indent="-171450">
              <a:buFont typeface="Arial" panose="020B0604020202020204" pitchFamily="34" charset="0"/>
              <a:buChar char="•"/>
            </a:pPr>
            <a:r>
              <a:rPr lang="en-US"/>
              <a:t>I’ll share with you a couple of references that helped me get started down this road of building this acceleration tool</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3928449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Great question! Why build your own when more and more acceleration tools are hitting the market now?</a:t>
            </a:r>
          </a:p>
          <a:p>
            <a:endParaRPr lang="en-US"/>
          </a:p>
          <a:p>
            <a:r>
              <a:rPr lang="en-US"/>
              <a:t>Well, you may or may not be in a situation where funding is not yet available for a tool. You may be in a situation where you’re attempting to prove out the Data Vault to your company, and your resources consist of a few engineers and developers to put it together. Whatever the case may be, you are in this position now and need a way to deal with it.</a:t>
            </a:r>
          </a:p>
          <a:p>
            <a:endParaRPr lang="en-US"/>
          </a:p>
          <a:p>
            <a:r>
              <a:rPr lang="en-US"/>
              <a:t>Let me share my story about how I learned about Data Vault….</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4128513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discuss Creating the Automation Structures next, and from there, we will take a quick look at some of the code (because going through all of it would be tedious and painful)</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a:p>
        </p:txBody>
      </p:sp>
    </p:spTree>
    <p:extLst>
      <p:ext uri="{BB962C8B-B14F-4D97-AF65-F5344CB8AC3E}">
        <p14:creationId xmlns:p14="http://schemas.microsoft.com/office/powerpoint/2010/main" val="480479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 at the code and the pipelines</a:t>
            </a:r>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a:p>
        </p:txBody>
      </p:sp>
    </p:spTree>
    <p:extLst>
      <p:ext uri="{BB962C8B-B14F-4D97-AF65-F5344CB8AC3E}">
        <p14:creationId xmlns:p14="http://schemas.microsoft.com/office/powerpoint/2010/main" val="616895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4" name="Group 3">
            <a:extLst>
              <a:ext uri="{FF2B5EF4-FFF2-40B4-BE49-F238E27FC236}">
                <a16:creationId xmlns:a16="http://schemas.microsoft.com/office/drawing/2014/main" id="{DB8BD619-6DC4-DC77-AC6E-E14CAA678BA5}"/>
              </a:ext>
            </a:extLst>
          </p:cNvPr>
          <p:cNvGrpSpPr/>
          <p:nvPr userDrawn="1"/>
        </p:nvGrpSpPr>
        <p:grpSpPr>
          <a:xfrm>
            <a:off x="-83414" y="0"/>
            <a:ext cx="5969699" cy="5409488"/>
            <a:chOff x="664343" y="927219"/>
            <a:chExt cx="5969699" cy="5409488"/>
          </a:xfrm>
        </p:grpSpPr>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328" t="15221" b="-386"/>
            <a:stretch/>
          </p:blipFill>
          <p:spPr>
            <a:xfrm>
              <a:off x="747757" y="927219"/>
              <a:ext cx="5886285" cy="5409488"/>
            </a:xfrm>
            <a:prstGeom prst="rect">
              <a:avLst/>
            </a:prstGeom>
          </p:spPr>
        </p:pic>
        <p:sp>
          <p:nvSpPr>
            <p:cNvPr id="10" name="Rectangle 9">
              <a:extLst>
                <a:ext uri="{FF2B5EF4-FFF2-40B4-BE49-F238E27FC236}">
                  <a16:creationId xmlns:a16="http://schemas.microsoft.com/office/drawing/2014/main" id="{9A5F56BC-108E-4B96-5815-B6254139C84B}"/>
                </a:ext>
              </a:extLst>
            </p:cNvPr>
            <p:cNvSpPr/>
            <p:nvPr userDrawn="1"/>
          </p:nvSpPr>
          <p:spPr>
            <a:xfrm rot="19803430">
              <a:off x="664343" y="4452277"/>
              <a:ext cx="4501553" cy="523220"/>
            </a:xfrm>
            <a:prstGeom prst="rect">
              <a:avLst/>
            </a:prstGeom>
            <a:noFill/>
          </p:spPr>
          <p:txBody>
            <a:bodyPr wrap="square" lIns="91440" tIns="45720" rIns="91440" bIns="45720">
              <a:spAutoFit/>
            </a:bodyPr>
            <a:lstStyle/>
            <a:p>
              <a:pPr algn="ctr"/>
              <a:r>
                <a:rPr lang="en-US" sz="2800" b="0" cap="none" spc="0">
                  <a:ln w="0"/>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8100000" scaled="1"/>
                    <a:tileRect/>
                  </a:gradFill>
                  <a:effectLst>
                    <a:outerShdw blurRad="50800" dist="38100" dir="2700000" algn="tl" rotWithShape="0">
                      <a:prstClr val="black">
                        <a:alpha val="40000"/>
                      </a:prstClr>
                    </a:outerShdw>
                  </a:effectLst>
                </a:rPr>
                <a:t>Azure Synapse</a:t>
              </a:r>
            </a:p>
          </p:txBody>
        </p:sp>
        <p:sp>
          <p:nvSpPr>
            <p:cNvPr id="11" name="Rectangle 10">
              <a:extLst>
                <a:ext uri="{FF2B5EF4-FFF2-40B4-BE49-F238E27FC236}">
                  <a16:creationId xmlns:a16="http://schemas.microsoft.com/office/drawing/2014/main" id="{EFA4C5DC-2583-49DD-44E1-1AAA927F75A4}"/>
                </a:ext>
              </a:extLst>
            </p:cNvPr>
            <p:cNvSpPr/>
            <p:nvPr userDrawn="1"/>
          </p:nvSpPr>
          <p:spPr>
            <a:xfrm rot="19807022">
              <a:off x="1515037" y="1326499"/>
              <a:ext cx="4767557" cy="523220"/>
            </a:xfrm>
            <a:prstGeom prst="rect">
              <a:avLst/>
            </a:prstGeom>
            <a:noFill/>
          </p:spPr>
          <p:txBody>
            <a:bodyPr wrap="square" lIns="91440" tIns="45720" rIns="91440" bIns="45720">
              <a:spAutoFit/>
            </a:bodyPr>
            <a:lstStyle/>
            <a:p>
              <a:pPr algn="ctr"/>
              <a:r>
                <a:rPr lang="en-US" sz="2800" b="0" cap="none" spc="0">
                  <a:ln w="0"/>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8900000" scaled="1"/>
                    <a:tileRect/>
                  </a:gradFill>
                  <a:effectLst>
                    <a:outerShdw blurRad="50800" dist="38100" dir="2700000" algn="tl" rotWithShape="0">
                      <a:prstClr val="black">
                        <a:alpha val="40000"/>
                      </a:prstClr>
                    </a:outerShdw>
                  </a:effectLst>
                </a:rPr>
                <a:t>Data Vault</a:t>
              </a:r>
            </a:p>
          </p:txBody>
        </p:sp>
      </p:grpSp>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AUTOMATING DV ON AZURE SYNAPSE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2022</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AUTOMATING DV ON AZURE SYNAPSE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43" name="Graphic 42">
            <a:extLst>
              <a:ext uri="{FF2B5EF4-FFF2-40B4-BE49-F238E27FC236}">
                <a16:creationId xmlns:a16="http://schemas.microsoft.com/office/drawing/2014/main" id="{29CCFE5C-5826-0C4D-D18B-C77D6A8F655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3061887" y="28083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3061887"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3061887"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AUTOMATING DV ON AZURE SYNAPSE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AUTOMATING DV ON AZURE SYNAPSE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2022</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AUTOMATING DV ON AZURE SYNAPSE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rotWithShape="1">
          <a:blip r:embed="rId2">
            <a:alphaModFix amt="35000"/>
            <a:duotone>
              <a:prstClr val="black"/>
              <a:schemeClr val="accent1">
                <a:tint val="45000"/>
                <a:satMod val="400000"/>
              </a:schemeClr>
            </a:duotone>
            <a:extLst>
              <a:ext uri="{96DAC541-7B7A-43D3-8B79-37D633B846F1}">
                <asvg:svgBlip xmlns:asvg="http://schemas.microsoft.com/office/drawing/2016/SVG/main" r:embed="rId3"/>
              </a:ext>
            </a:extLst>
          </a:blip>
          <a:srcRect l="8411" t="15389"/>
          <a:stretch/>
        </p:blipFill>
        <p:spPr>
          <a:xfrm>
            <a:off x="0" y="-1"/>
            <a:ext cx="5682661" cy="4929493"/>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2022</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fi-FI"/>
              <a:t>AUTOMATING DV ON AZURE SYNAPSE</a:t>
            </a:r>
            <a:endParaRPr lang="en-US"/>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duotone>
              <a:prstClr val="black"/>
              <a:schemeClr val="accent1">
                <a:tint val="45000"/>
                <a:satMod val="400000"/>
              </a:schemeClr>
            </a:duotone>
            <a:alphaModFix amt="35000"/>
            <a:extLst>
              <a:ext uri="{96DAC541-7B7A-43D3-8B79-37D633B846F1}">
                <asvg:svgBlip xmlns:asvg="http://schemas.microsoft.com/office/drawing/2016/SVG/main" r:embed="rId3"/>
              </a:ext>
            </a:extLst>
          </a:blip>
          <a:srcRect l="5608" t="15443" r="12999" b="-4126"/>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2022</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fi-FI"/>
              <a:t>AUTOMATING DV ON AZURE SYNAPSE</a:t>
            </a:r>
            <a:endParaRPr lang="en-US"/>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2022</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AUTOMATING DV ON AZURE SYNAPSE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rotWithShape="1">
          <a:blip r:embed="rId2">
            <a:duotone>
              <a:prstClr val="black"/>
              <a:schemeClr val="accent1">
                <a:tint val="45000"/>
                <a:satMod val="400000"/>
              </a:schemeClr>
            </a:duotone>
            <a:alphaModFix amt="35000"/>
            <a:extLst>
              <a:ext uri="{96DAC541-7B7A-43D3-8B79-37D633B846F1}">
                <asvg:svgBlip xmlns:asvg="http://schemas.microsoft.com/office/drawing/2016/SVG/main" r:embed="rId3"/>
              </a:ext>
            </a:extLst>
          </a:blip>
          <a:srcRect l="7217" t="15540" r="-1064" b="-220"/>
          <a:stretch/>
        </p:blipFill>
        <p:spPr>
          <a:xfrm>
            <a:off x="0" y="0"/>
            <a:ext cx="6454326" cy="5468558"/>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AUTOMATING DV ON AZURE SYNAPSE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AUTOMATING DV ON AZURE SYNAPSE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2022</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AUTOMATING DV ON AZURE SYNAPSE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AUTOMATING DV ON AZURE SYNAPSE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AUTOMATING DV ON AZURE SYNAPSE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2022</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AUTOMATING DV ON AZURE SYNAPSE</a:t>
            </a:r>
            <a:endParaRPr lang="en-US"/>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bdiagram.io/d/623957debed6183873d46ce4" TargetMode="External"/><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dQHvG5jilvc" TargetMode="External"/><Relationship Id="rId2" Type="http://schemas.openxmlformats.org/officeDocument/2006/relationships/hyperlink" Target="https://azure.microsoft.com/en-us/resources/deploying-data-vault/"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a:t>Build Your own dv automation on azure synapse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a:t>Noel Cruz</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4="http://schemas.microsoft.com/office/powerpoint/2010/main" Requires="p14">
      <p:transition spd="slow" p14:dur="2000" advTm="88655"/>
    </mc:Choice>
    <mc:Fallback>
      <p:transition spd="slow" advTm="886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E756-5B1A-356C-7F1D-3F4EF3CE05B8}"/>
              </a:ext>
            </a:extLst>
          </p:cNvPr>
          <p:cNvSpPr>
            <a:spLocks noGrp="1"/>
          </p:cNvSpPr>
          <p:nvPr>
            <p:ph type="title"/>
          </p:nvPr>
        </p:nvSpPr>
        <p:spPr>
          <a:xfrm>
            <a:off x="3061887" y="1058504"/>
            <a:ext cx="8421688" cy="1325563"/>
          </a:xfrm>
        </p:spPr>
        <p:txBody>
          <a:bodyPr/>
          <a:lstStyle/>
          <a:p>
            <a:r>
              <a:rPr lang="en-US"/>
              <a:t>Generating hubs</a:t>
            </a:r>
          </a:p>
        </p:txBody>
      </p:sp>
      <p:sp>
        <p:nvSpPr>
          <p:cNvPr id="3" name="Text Placeholder 2">
            <a:extLst>
              <a:ext uri="{FF2B5EF4-FFF2-40B4-BE49-F238E27FC236}">
                <a16:creationId xmlns:a16="http://schemas.microsoft.com/office/drawing/2014/main" id="{66F014AA-C17B-CD06-A308-BD037AC9C307}"/>
              </a:ext>
            </a:extLst>
          </p:cNvPr>
          <p:cNvSpPr>
            <a:spLocks noGrp="1"/>
          </p:cNvSpPr>
          <p:nvPr>
            <p:ph type="body" idx="1"/>
          </p:nvPr>
        </p:nvSpPr>
        <p:spPr>
          <a:xfrm>
            <a:off x="3061887" y="1853991"/>
            <a:ext cx="3924300" cy="823912"/>
          </a:xfrm>
        </p:spPr>
        <p:txBody>
          <a:bodyPr/>
          <a:lstStyle/>
          <a:p>
            <a:r>
              <a:rPr lang="en-US"/>
              <a:t>Pseudo-Code</a:t>
            </a:r>
          </a:p>
        </p:txBody>
      </p:sp>
      <p:sp>
        <p:nvSpPr>
          <p:cNvPr id="4" name="Content Placeholder 3">
            <a:extLst>
              <a:ext uri="{FF2B5EF4-FFF2-40B4-BE49-F238E27FC236}">
                <a16:creationId xmlns:a16="http://schemas.microsoft.com/office/drawing/2014/main" id="{330D60C3-2591-7ECA-4ADE-6855059443DB}"/>
              </a:ext>
            </a:extLst>
          </p:cNvPr>
          <p:cNvSpPr>
            <a:spLocks noGrp="1"/>
          </p:cNvSpPr>
          <p:nvPr>
            <p:ph sz="half" idx="2"/>
          </p:nvPr>
        </p:nvSpPr>
        <p:spPr>
          <a:xfrm>
            <a:off x="3061886" y="2911661"/>
            <a:ext cx="4043941" cy="3150853"/>
          </a:xfrm>
        </p:spPr>
        <p:txBody>
          <a:bodyPr>
            <a:normAutofit fontScale="85000" lnSpcReduction="20000"/>
          </a:bodyPr>
          <a:lstStyle/>
          <a:p>
            <a:pPr>
              <a:spcBef>
                <a:spcPts val="600"/>
              </a:spcBef>
            </a:pPr>
            <a:r>
              <a:rPr lang="en-US">
                <a:solidFill>
                  <a:schemeClr val="accent5">
                    <a:lumMod val="75000"/>
                  </a:schemeClr>
                </a:solidFill>
              </a:rPr>
              <a:t>SELECT</a:t>
            </a:r>
            <a:r>
              <a:rPr lang="en-US"/>
              <a:t> </a:t>
            </a:r>
          </a:p>
          <a:p>
            <a:pPr defTabSz="274320">
              <a:spcBef>
                <a:spcPts val="600"/>
              </a:spcBef>
            </a:pPr>
            <a:r>
              <a:rPr lang="en-US"/>
              <a:t>	</a:t>
            </a:r>
            <a:r>
              <a:rPr lang="en-US" err="1"/>
              <a:t>HashKey</a:t>
            </a:r>
            <a:r>
              <a:rPr lang="en-US"/>
              <a:t>, </a:t>
            </a:r>
          </a:p>
          <a:p>
            <a:pPr defTabSz="274320">
              <a:spcBef>
                <a:spcPts val="600"/>
              </a:spcBef>
            </a:pPr>
            <a:r>
              <a:rPr lang="en-US"/>
              <a:t>	</a:t>
            </a:r>
            <a:r>
              <a:rPr lang="en-US" err="1"/>
              <a:t>BusinessKey</a:t>
            </a:r>
            <a:r>
              <a:rPr lang="en-US"/>
              <a:t>, </a:t>
            </a:r>
          </a:p>
          <a:p>
            <a:pPr defTabSz="274320">
              <a:spcBef>
                <a:spcPts val="600"/>
              </a:spcBef>
            </a:pPr>
            <a:r>
              <a:rPr lang="en-US"/>
              <a:t>	</a:t>
            </a:r>
            <a:r>
              <a:rPr lang="en-US" err="1"/>
              <a:t>LoadDateTimeStamp</a:t>
            </a:r>
            <a:r>
              <a:rPr lang="en-US"/>
              <a:t>, </a:t>
            </a:r>
          </a:p>
          <a:p>
            <a:pPr defTabSz="274320">
              <a:spcBef>
                <a:spcPts val="600"/>
              </a:spcBef>
            </a:pPr>
            <a:r>
              <a:rPr lang="en-US"/>
              <a:t>	</a:t>
            </a:r>
            <a:r>
              <a:rPr lang="en-US" err="1"/>
              <a:t>RecordSource</a:t>
            </a:r>
            <a:endParaRPr lang="en-US"/>
          </a:p>
          <a:p>
            <a:pPr>
              <a:spcBef>
                <a:spcPts val="600"/>
              </a:spcBef>
            </a:pPr>
            <a:r>
              <a:rPr lang="en-US">
                <a:solidFill>
                  <a:schemeClr val="accent5">
                    <a:lumMod val="75000"/>
                  </a:schemeClr>
                </a:solidFill>
              </a:rPr>
              <a:t>FROM</a:t>
            </a:r>
            <a:r>
              <a:rPr lang="en-US"/>
              <a:t> Stage STG</a:t>
            </a:r>
          </a:p>
          <a:p>
            <a:pPr defTabSz="274320">
              <a:spcBef>
                <a:spcPts val="600"/>
              </a:spcBef>
            </a:pPr>
            <a:r>
              <a:rPr lang="en-US">
                <a:solidFill>
                  <a:schemeClr val="accent5">
                    <a:lumMod val="75000"/>
                  </a:schemeClr>
                </a:solidFill>
              </a:rPr>
              <a:t>WHERE</a:t>
            </a:r>
            <a:r>
              <a:rPr lang="en-US"/>
              <a:t> </a:t>
            </a:r>
            <a:r>
              <a:rPr lang="en-US" err="1"/>
              <a:t>STG.HashKey</a:t>
            </a:r>
            <a:r>
              <a:rPr lang="en-US"/>
              <a:t> </a:t>
            </a:r>
            <a:r>
              <a:rPr lang="en-US">
                <a:solidFill>
                  <a:schemeClr val="accent5">
                    <a:lumMod val="75000"/>
                  </a:schemeClr>
                </a:solidFill>
              </a:rPr>
              <a:t>NOT IN </a:t>
            </a:r>
            <a:r>
              <a:rPr lang="en-US"/>
              <a:t>(</a:t>
            </a:r>
          </a:p>
          <a:p>
            <a:pPr defTabSz="274320">
              <a:spcBef>
                <a:spcPts val="600"/>
              </a:spcBef>
            </a:pPr>
            <a:r>
              <a:rPr lang="en-US">
                <a:solidFill>
                  <a:schemeClr val="accent5">
                    <a:lumMod val="75000"/>
                  </a:schemeClr>
                </a:solidFill>
              </a:rPr>
              <a:t>	SELECT</a:t>
            </a:r>
            <a:r>
              <a:rPr lang="en-US"/>
              <a:t> </a:t>
            </a:r>
            <a:r>
              <a:rPr lang="en-US" err="1"/>
              <a:t>h.HashKey</a:t>
            </a:r>
            <a:r>
              <a:rPr lang="en-US"/>
              <a:t> </a:t>
            </a:r>
          </a:p>
          <a:p>
            <a:pPr defTabSz="274320">
              <a:spcBef>
                <a:spcPts val="600"/>
              </a:spcBef>
            </a:pPr>
            <a:r>
              <a:rPr lang="en-US">
                <a:solidFill>
                  <a:schemeClr val="accent5">
                    <a:lumMod val="75000"/>
                  </a:schemeClr>
                </a:solidFill>
              </a:rPr>
              <a:t>	FROM</a:t>
            </a:r>
            <a:r>
              <a:rPr lang="en-US"/>
              <a:t> Hub h</a:t>
            </a:r>
          </a:p>
          <a:p>
            <a:pPr defTabSz="274320">
              <a:spcBef>
                <a:spcPts val="600"/>
              </a:spcBef>
            </a:pPr>
            <a:r>
              <a:rPr lang="en-US">
                <a:solidFill>
                  <a:schemeClr val="accent5">
                    <a:lumMod val="75000"/>
                  </a:schemeClr>
                </a:solidFill>
              </a:rPr>
              <a:t>	WHERE</a:t>
            </a:r>
            <a:r>
              <a:rPr lang="en-US"/>
              <a:t> </a:t>
            </a:r>
            <a:r>
              <a:rPr lang="en-US" err="1"/>
              <a:t>STG.HashKey</a:t>
            </a:r>
            <a:r>
              <a:rPr lang="en-US"/>
              <a:t> = </a:t>
            </a:r>
            <a:r>
              <a:rPr lang="en-US" err="1"/>
              <a:t>h.HashKey</a:t>
            </a:r>
            <a:r>
              <a:rPr lang="en-US"/>
              <a:t> </a:t>
            </a:r>
          </a:p>
          <a:p>
            <a:pPr defTabSz="274320">
              <a:spcBef>
                <a:spcPts val="600"/>
              </a:spcBef>
            </a:pPr>
            <a:r>
              <a:rPr lang="en-US"/>
              <a:t>)</a:t>
            </a:r>
          </a:p>
        </p:txBody>
      </p:sp>
      <p:sp>
        <p:nvSpPr>
          <p:cNvPr id="5" name="Text Placeholder 4">
            <a:extLst>
              <a:ext uri="{FF2B5EF4-FFF2-40B4-BE49-F238E27FC236}">
                <a16:creationId xmlns:a16="http://schemas.microsoft.com/office/drawing/2014/main" id="{930C4BD4-1849-CBDC-E3E0-2F7BDF1FEC7F}"/>
              </a:ext>
            </a:extLst>
          </p:cNvPr>
          <p:cNvSpPr>
            <a:spLocks noGrp="1"/>
          </p:cNvSpPr>
          <p:nvPr>
            <p:ph type="body" sz="quarter" idx="3"/>
          </p:nvPr>
        </p:nvSpPr>
        <p:spPr>
          <a:xfrm>
            <a:off x="7410173" y="1853991"/>
            <a:ext cx="3943627" cy="823912"/>
          </a:xfrm>
        </p:spPr>
        <p:txBody>
          <a:bodyPr/>
          <a:lstStyle/>
          <a:p>
            <a:r>
              <a:rPr lang="en-US"/>
              <a:t>Stored Procedure Template</a:t>
            </a:r>
          </a:p>
        </p:txBody>
      </p:sp>
      <p:sp>
        <p:nvSpPr>
          <p:cNvPr id="6" name="Content Placeholder 5">
            <a:extLst>
              <a:ext uri="{FF2B5EF4-FFF2-40B4-BE49-F238E27FC236}">
                <a16:creationId xmlns:a16="http://schemas.microsoft.com/office/drawing/2014/main" id="{DA52A321-19ED-DD40-DE44-85E9C295D575}"/>
              </a:ext>
            </a:extLst>
          </p:cNvPr>
          <p:cNvSpPr>
            <a:spLocks noGrp="1"/>
          </p:cNvSpPr>
          <p:nvPr>
            <p:ph sz="quarter" idx="4"/>
          </p:nvPr>
        </p:nvSpPr>
        <p:spPr>
          <a:xfrm>
            <a:off x="7410173" y="2911661"/>
            <a:ext cx="4114800" cy="3150853"/>
          </a:xfrm>
        </p:spPr>
        <p:txBody>
          <a:bodyPr>
            <a:normAutofit fontScale="85000" lnSpcReduction="20000"/>
          </a:bodyPr>
          <a:lstStyle/>
          <a:p>
            <a:pPr>
              <a:spcBef>
                <a:spcPts val="600"/>
              </a:spcBef>
            </a:pPr>
            <a:r>
              <a:rPr lang="en-US">
                <a:solidFill>
                  <a:schemeClr val="accent5">
                    <a:lumMod val="75000"/>
                  </a:schemeClr>
                </a:solidFill>
              </a:rPr>
              <a:t>CREATE PROCEDURE </a:t>
            </a:r>
            <a:r>
              <a:rPr lang="en-US"/>
              <a:t>stage2.sp_BuildHub</a:t>
            </a:r>
          </a:p>
          <a:p>
            <a:pPr defTabSz="274320">
              <a:spcBef>
                <a:spcPts val="600"/>
              </a:spcBef>
            </a:pPr>
            <a:r>
              <a:rPr lang="en-US"/>
              <a:t>	@TgtHub </a:t>
            </a:r>
            <a:r>
              <a:rPr lang="en-US">
                <a:solidFill>
                  <a:schemeClr val="accent5">
                    <a:lumMod val="75000"/>
                  </a:schemeClr>
                </a:solidFill>
              </a:rPr>
              <a:t>VARCHAR</a:t>
            </a:r>
            <a:r>
              <a:rPr lang="en-US"/>
              <a:t>(255)</a:t>
            </a:r>
          </a:p>
          <a:p>
            <a:pPr defTabSz="274320">
              <a:spcBef>
                <a:spcPts val="600"/>
              </a:spcBef>
            </a:pPr>
            <a:r>
              <a:rPr lang="en-US">
                <a:solidFill>
                  <a:schemeClr val="accent5">
                    <a:lumMod val="75000"/>
                  </a:schemeClr>
                </a:solidFill>
              </a:rPr>
              <a:t>AS</a:t>
            </a:r>
          </a:p>
          <a:p>
            <a:pPr defTabSz="274320">
              <a:spcBef>
                <a:spcPts val="600"/>
              </a:spcBef>
            </a:pPr>
            <a:r>
              <a:rPr lang="en-US">
                <a:solidFill>
                  <a:schemeClr val="accent5">
                    <a:lumMod val="75000"/>
                  </a:schemeClr>
                </a:solidFill>
              </a:rPr>
              <a:t>BEGIN</a:t>
            </a:r>
          </a:p>
          <a:p>
            <a:pPr defTabSz="274320">
              <a:spcBef>
                <a:spcPts val="600"/>
              </a:spcBef>
            </a:pPr>
            <a:r>
              <a:rPr lang="en-US"/>
              <a:t>	</a:t>
            </a:r>
            <a:r>
              <a:rPr lang="en-US">
                <a:solidFill>
                  <a:schemeClr val="accent5">
                    <a:lumMod val="75000"/>
                  </a:schemeClr>
                </a:solidFill>
              </a:rPr>
              <a:t>DECLARE</a:t>
            </a:r>
            <a:r>
              <a:rPr lang="en-US"/>
              <a:t> @sql </a:t>
            </a:r>
            <a:r>
              <a:rPr lang="en-US">
                <a:solidFill>
                  <a:schemeClr val="accent5">
                    <a:lumMod val="75000"/>
                  </a:schemeClr>
                </a:solidFill>
              </a:rPr>
              <a:t>VARCHAR</a:t>
            </a:r>
            <a:r>
              <a:rPr lang="en-US"/>
              <a:t>(</a:t>
            </a:r>
            <a:r>
              <a:rPr lang="en-US">
                <a:solidFill>
                  <a:schemeClr val="accent2">
                    <a:lumMod val="75000"/>
                  </a:schemeClr>
                </a:solidFill>
              </a:rPr>
              <a:t>MAX</a:t>
            </a:r>
            <a:r>
              <a:rPr lang="en-US"/>
              <a:t>)</a:t>
            </a:r>
          </a:p>
          <a:p>
            <a:pPr defTabSz="274320">
              <a:spcBef>
                <a:spcPts val="600"/>
              </a:spcBef>
            </a:pPr>
            <a:r>
              <a:rPr lang="en-US"/>
              <a:t>	</a:t>
            </a:r>
            <a:r>
              <a:rPr lang="en-US">
                <a:solidFill>
                  <a:schemeClr val="accent5">
                    <a:lumMod val="75000"/>
                  </a:schemeClr>
                </a:solidFill>
              </a:rPr>
              <a:t>WITH</a:t>
            </a:r>
            <a:r>
              <a:rPr lang="en-US"/>
              <a:t> meta </a:t>
            </a:r>
            <a:r>
              <a:rPr lang="en-US">
                <a:solidFill>
                  <a:schemeClr val="accent5">
                    <a:lumMod val="75000"/>
                  </a:schemeClr>
                </a:solidFill>
              </a:rPr>
              <a:t>AS</a:t>
            </a:r>
            <a:r>
              <a:rPr lang="en-US"/>
              <a:t> (</a:t>
            </a:r>
          </a:p>
          <a:p>
            <a:pPr defTabSz="274320">
              <a:spcBef>
                <a:spcPts val="600"/>
              </a:spcBef>
            </a:pPr>
            <a:r>
              <a:rPr lang="en-US"/>
              <a:t>		</a:t>
            </a:r>
            <a:r>
              <a:rPr lang="en-US">
                <a:solidFill>
                  <a:schemeClr val="accent5">
                    <a:lumMod val="75000"/>
                  </a:schemeClr>
                </a:solidFill>
              </a:rPr>
              <a:t>SELECT</a:t>
            </a:r>
            <a:r>
              <a:rPr lang="en-US"/>
              <a:t> </a:t>
            </a:r>
            <a:r>
              <a:rPr lang="en-US" i="1">
                <a:solidFill>
                  <a:schemeClr val="accent4">
                    <a:lumMod val="75000"/>
                  </a:schemeClr>
                </a:solidFill>
              </a:rPr>
              <a:t>&lt;metadata&gt;</a:t>
            </a:r>
          </a:p>
          <a:p>
            <a:pPr defTabSz="274320">
              <a:spcBef>
                <a:spcPts val="600"/>
              </a:spcBef>
            </a:pPr>
            <a:r>
              <a:rPr lang="en-US"/>
              <a:t>		</a:t>
            </a:r>
            <a:r>
              <a:rPr lang="en-US">
                <a:solidFill>
                  <a:schemeClr val="accent5">
                    <a:lumMod val="75000"/>
                  </a:schemeClr>
                </a:solidFill>
              </a:rPr>
              <a:t>FROM</a:t>
            </a:r>
            <a:r>
              <a:rPr lang="en-US"/>
              <a:t> </a:t>
            </a:r>
            <a:r>
              <a:rPr lang="en-US" err="1"/>
              <a:t>DVEngine</a:t>
            </a:r>
            <a:endParaRPr lang="en-US"/>
          </a:p>
          <a:p>
            <a:pPr defTabSz="274320">
              <a:spcBef>
                <a:spcPts val="600"/>
              </a:spcBef>
            </a:pPr>
            <a:r>
              <a:rPr lang="en-US"/>
              <a:t>		</a:t>
            </a:r>
            <a:r>
              <a:rPr lang="en-US">
                <a:solidFill>
                  <a:schemeClr val="accent5">
                    <a:lumMod val="75000"/>
                  </a:schemeClr>
                </a:solidFill>
              </a:rPr>
              <a:t>WHERE</a:t>
            </a:r>
            <a:r>
              <a:rPr lang="en-US"/>
              <a:t> </a:t>
            </a:r>
            <a:r>
              <a:rPr lang="en-US" err="1"/>
              <a:t>FQTableName</a:t>
            </a:r>
            <a:r>
              <a:rPr lang="en-US"/>
              <a:t> = @TgtHub</a:t>
            </a:r>
          </a:p>
          <a:p>
            <a:pPr defTabSz="274320">
              <a:spcBef>
                <a:spcPts val="600"/>
              </a:spcBef>
            </a:pPr>
            <a:r>
              <a:rPr lang="en-US"/>
              <a:t>	)</a:t>
            </a:r>
          </a:p>
          <a:p>
            <a:pPr defTabSz="274320">
              <a:spcBef>
                <a:spcPts val="600"/>
              </a:spcBef>
            </a:pPr>
            <a:r>
              <a:rPr lang="en-US"/>
              <a:t>	</a:t>
            </a:r>
            <a:r>
              <a:rPr lang="en-US">
                <a:solidFill>
                  <a:schemeClr val="accent5">
                    <a:lumMod val="75000"/>
                  </a:schemeClr>
                </a:solidFill>
              </a:rPr>
              <a:t>SELECT</a:t>
            </a:r>
            <a:r>
              <a:rPr lang="en-US"/>
              <a:t> @sql = </a:t>
            </a:r>
            <a:r>
              <a:rPr lang="en-US" i="1">
                <a:solidFill>
                  <a:schemeClr val="accent4">
                    <a:lumMod val="75000"/>
                  </a:schemeClr>
                </a:solidFill>
              </a:rPr>
              <a:t>‘&lt;build based on pseudo-code&gt;’</a:t>
            </a:r>
          </a:p>
          <a:p>
            <a:pPr defTabSz="274320">
              <a:spcBef>
                <a:spcPts val="600"/>
              </a:spcBef>
            </a:pPr>
            <a:r>
              <a:rPr lang="en-US"/>
              <a:t>	</a:t>
            </a:r>
            <a:r>
              <a:rPr lang="en-US">
                <a:solidFill>
                  <a:schemeClr val="accent5">
                    <a:lumMod val="75000"/>
                  </a:schemeClr>
                </a:solidFill>
              </a:rPr>
              <a:t>FROM</a:t>
            </a:r>
            <a:r>
              <a:rPr lang="en-US"/>
              <a:t> meta</a:t>
            </a:r>
          </a:p>
          <a:p>
            <a:pPr defTabSz="274320">
              <a:spcBef>
                <a:spcPts val="600"/>
              </a:spcBef>
            </a:pPr>
            <a:r>
              <a:rPr lang="en-US"/>
              <a:t>	</a:t>
            </a:r>
            <a:r>
              <a:rPr lang="en-US">
                <a:solidFill>
                  <a:schemeClr val="accent5">
                    <a:lumMod val="75000"/>
                  </a:schemeClr>
                </a:solidFill>
              </a:rPr>
              <a:t>EXEC</a:t>
            </a:r>
            <a:r>
              <a:rPr lang="en-US"/>
              <a:t> (@sql)</a:t>
            </a:r>
          </a:p>
          <a:p>
            <a:pPr defTabSz="274320">
              <a:spcBef>
                <a:spcPts val="600"/>
              </a:spcBef>
            </a:pPr>
            <a:r>
              <a:rPr lang="en-US">
                <a:solidFill>
                  <a:schemeClr val="accent5">
                    <a:lumMod val="75000"/>
                  </a:schemeClr>
                </a:solidFill>
              </a:rPr>
              <a:t>END</a:t>
            </a:r>
          </a:p>
          <a:p>
            <a:pPr defTabSz="274320">
              <a:spcBef>
                <a:spcPts val="600"/>
              </a:spcBef>
            </a:pPr>
            <a:endParaRPr lang="en-US"/>
          </a:p>
        </p:txBody>
      </p:sp>
      <p:sp>
        <p:nvSpPr>
          <p:cNvPr id="7" name="Date Placeholder 6">
            <a:extLst>
              <a:ext uri="{FF2B5EF4-FFF2-40B4-BE49-F238E27FC236}">
                <a16:creationId xmlns:a16="http://schemas.microsoft.com/office/drawing/2014/main" id="{891EF4D5-62E9-9994-0563-DCF5EE718F46}"/>
              </a:ext>
            </a:extLst>
          </p:cNvPr>
          <p:cNvSpPr>
            <a:spLocks noGrp="1"/>
          </p:cNvSpPr>
          <p:nvPr>
            <p:ph type="dt" sz="half" idx="10"/>
          </p:nvPr>
        </p:nvSpPr>
        <p:spPr/>
        <p:txBody>
          <a:bodyPr/>
          <a:lstStyle/>
          <a:p>
            <a:r>
              <a:rPr lang="en-US"/>
              <a:t>2022</a:t>
            </a:r>
          </a:p>
        </p:txBody>
      </p:sp>
      <p:sp>
        <p:nvSpPr>
          <p:cNvPr id="8" name="Footer Placeholder 7">
            <a:extLst>
              <a:ext uri="{FF2B5EF4-FFF2-40B4-BE49-F238E27FC236}">
                <a16:creationId xmlns:a16="http://schemas.microsoft.com/office/drawing/2014/main" id="{636CDC54-BFC4-2DE0-0B5F-89B3D9012A21}"/>
              </a:ext>
            </a:extLst>
          </p:cNvPr>
          <p:cNvSpPr>
            <a:spLocks noGrp="1"/>
          </p:cNvSpPr>
          <p:nvPr>
            <p:ph type="ftr" sz="quarter" idx="11"/>
          </p:nvPr>
        </p:nvSpPr>
        <p:spPr/>
        <p:txBody>
          <a:bodyPr/>
          <a:lstStyle/>
          <a:p>
            <a:r>
              <a:rPr lang="en-US"/>
              <a:t>AUTOMATING DV ON AZURE SYNAPSE</a:t>
            </a:r>
          </a:p>
        </p:txBody>
      </p:sp>
      <p:sp>
        <p:nvSpPr>
          <p:cNvPr id="9" name="Slide Number Placeholder 8">
            <a:extLst>
              <a:ext uri="{FF2B5EF4-FFF2-40B4-BE49-F238E27FC236}">
                <a16:creationId xmlns:a16="http://schemas.microsoft.com/office/drawing/2014/main" id="{B223DFA1-2EFE-5EB9-4177-13C6DE262617}"/>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custDataLst>
      <p:tags r:id="rId1"/>
    </p:custDataLst>
    <p:extLst>
      <p:ext uri="{BB962C8B-B14F-4D97-AF65-F5344CB8AC3E}">
        <p14:creationId xmlns:p14="http://schemas.microsoft.com/office/powerpoint/2010/main" val="3047061704"/>
      </p:ext>
    </p:extLst>
  </p:cSld>
  <p:clrMapOvr>
    <a:masterClrMapping/>
  </p:clrMapOvr>
  <p:transition spd="slow" advTm="10067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fade">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500"/>
                                        <p:tgtEl>
                                          <p:spTgt spid="4">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animEffect transition="in" filter="fade">
                                      <p:cBhvr>
                                        <p:cTn id="60" dur="500"/>
                                        <p:tgtEl>
                                          <p:spTgt spid="4">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animEffect transition="in" filter="fade">
                                      <p:cBhvr>
                                        <p:cTn id="65" dur="500"/>
                                        <p:tgtEl>
                                          <p:spTgt spid="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
                                            <p:txEl>
                                              <p:pRg st="0" end="0"/>
                                            </p:txEl>
                                          </p:spTgt>
                                        </p:tgtEl>
                                        <p:attrNameLst>
                                          <p:attrName>style.visibility</p:attrName>
                                        </p:attrNameLst>
                                      </p:cBhvr>
                                      <p:to>
                                        <p:strVal val="visible"/>
                                      </p:to>
                                    </p:set>
                                    <p:animEffect transition="in" filter="fade">
                                      <p:cBhvr>
                                        <p:cTn id="68" dur="500"/>
                                        <p:tgtEl>
                                          <p:spTgt spid="6">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
                                            <p:txEl>
                                              <p:pRg st="1" end="1"/>
                                            </p:txEl>
                                          </p:spTgt>
                                        </p:tgtEl>
                                        <p:attrNameLst>
                                          <p:attrName>style.visibility</p:attrName>
                                        </p:attrNameLst>
                                      </p:cBhvr>
                                      <p:to>
                                        <p:strVal val="visible"/>
                                      </p:to>
                                    </p:set>
                                    <p:animEffect transition="in" filter="fade">
                                      <p:cBhvr>
                                        <p:cTn id="73" dur="500"/>
                                        <p:tgtEl>
                                          <p:spTgt spid="6">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6">
                                            <p:txEl>
                                              <p:pRg st="2" end="2"/>
                                            </p:txEl>
                                          </p:spTgt>
                                        </p:tgtEl>
                                        <p:attrNameLst>
                                          <p:attrName>style.visibility</p:attrName>
                                        </p:attrNameLst>
                                      </p:cBhvr>
                                      <p:to>
                                        <p:strVal val="visible"/>
                                      </p:to>
                                    </p:set>
                                    <p:animEffect transition="in" filter="fade">
                                      <p:cBhvr>
                                        <p:cTn id="78" dur="500"/>
                                        <p:tgtEl>
                                          <p:spTgt spid="6">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
                                            <p:txEl>
                                              <p:pRg st="3" end="3"/>
                                            </p:txEl>
                                          </p:spTgt>
                                        </p:tgtEl>
                                        <p:attrNameLst>
                                          <p:attrName>style.visibility</p:attrName>
                                        </p:attrNameLst>
                                      </p:cBhvr>
                                      <p:to>
                                        <p:strVal val="visible"/>
                                      </p:to>
                                    </p:set>
                                    <p:animEffect transition="in" filter="fade">
                                      <p:cBhvr>
                                        <p:cTn id="83" dur="500"/>
                                        <p:tgtEl>
                                          <p:spTgt spid="6">
                                            <p:txEl>
                                              <p:pRg st="3" end="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
                                            <p:txEl>
                                              <p:pRg st="4" end="4"/>
                                            </p:txEl>
                                          </p:spTgt>
                                        </p:tgtEl>
                                        <p:attrNameLst>
                                          <p:attrName>style.visibility</p:attrName>
                                        </p:attrNameLst>
                                      </p:cBhvr>
                                      <p:to>
                                        <p:strVal val="visible"/>
                                      </p:to>
                                    </p:set>
                                    <p:animEffect transition="in" filter="fade">
                                      <p:cBhvr>
                                        <p:cTn id="88" dur="500"/>
                                        <p:tgtEl>
                                          <p:spTgt spid="6">
                                            <p:txEl>
                                              <p:pRg st="4" end="4"/>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
                                            <p:txEl>
                                              <p:pRg st="5" end="5"/>
                                            </p:txEl>
                                          </p:spTgt>
                                        </p:tgtEl>
                                        <p:attrNameLst>
                                          <p:attrName>style.visibility</p:attrName>
                                        </p:attrNameLst>
                                      </p:cBhvr>
                                      <p:to>
                                        <p:strVal val="visible"/>
                                      </p:to>
                                    </p:set>
                                    <p:animEffect transition="in" filter="fade">
                                      <p:cBhvr>
                                        <p:cTn id="93" dur="500"/>
                                        <p:tgtEl>
                                          <p:spTgt spid="6">
                                            <p:txEl>
                                              <p:pRg st="5" end="5"/>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
                                            <p:txEl>
                                              <p:pRg st="6" end="6"/>
                                            </p:txEl>
                                          </p:spTgt>
                                        </p:tgtEl>
                                        <p:attrNameLst>
                                          <p:attrName>style.visibility</p:attrName>
                                        </p:attrNameLst>
                                      </p:cBhvr>
                                      <p:to>
                                        <p:strVal val="visible"/>
                                      </p:to>
                                    </p:set>
                                    <p:animEffect transition="in" filter="fade">
                                      <p:cBhvr>
                                        <p:cTn id="98" dur="500"/>
                                        <p:tgtEl>
                                          <p:spTgt spid="6">
                                            <p:txEl>
                                              <p:pRg st="6" end="6"/>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
                                            <p:txEl>
                                              <p:pRg st="7" end="7"/>
                                            </p:txEl>
                                          </p:spTgt>
                                        </p:tgtEl>
                                        <p:attrNameLst>
                                          <p:attrName>style.visibility</p:attrName>
                                        </p:attrNameLst>
                                      </p:cBhvr>
                                      <p:to>
                                        <p:strVal val="visible"/>
                                      </p:to>
                                    </p:set>
                                    <p:animEffect transition="in" filter="fade">
                                      <p:cBhvr>
                                        <p:cTn id="103" dur="500"/>
                                        <p:tgtEl>
                                          <p:spTgt spid="6">
                                            <p:txEl>
                                              <p:pRg st="7" end="7"/>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6">
                                            <p:txEl>
                                              <p:pRg st="8" end="8"/>
                                            </p:txEl>
                                          </p:spTgt>
                                        </p:tgtEl>
                                        <p:attrNameLst>
                                          <p:attrName>style.visibility</p:attrName>
                                        </p:attrNameLst>
                                      </p:cBhvr>
                                      <p:to>
                                        <p:strVal val="visible"/>
                                      </p:to>
                                    </p:set>
                                    <p:animEffect transition="in" filter="fade">
                                      <p:cBhvr>
                                        <p:cTn id="108" dur="500"/>
                                        <p:tgtEl>
                                          <p:spTgt spid="6">
                                            <p:txEl>
                                              <p:pRg st="8" end="8"/>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
                                            <p:txEl>
                                              <p:pRg st="9" end="9"/>
                                            </p:txEl>
                                          </p:spTgt>
                                        </p:tgtEl>
                                        <p:attrNameLst>
                                          <p:attrName>style.visibility</p:attrName>
                                        </p:attrNameLst>
                                      </p:cBhvr>
                                      <p:to>
                                        <p:strVal val="visible"/>
                                      </p:to>
                                    </p:set>
                                    <p:animEffect transition="in" filter="fade">
                                      <p:cBhvr>
                                        <p:cTn id="113" dur="500"/>
                                        <p:tgtEl>
                                          <p:spTgt spid="6">
                                            <p:txEl>
                                              <p:pRg st="9" end="9"/>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6">
                                            <p:txEl>
                                              <p:pRg st="10" end="10"/>
                                            </p:txEl>
                                          </p:spTgt>
                                        </p:tgtEl>
                                        <p:attrNameLst>
                                          <p:attrName>style.visibility</p:attrName>
                                        </p:attrNameLst>
                                      </p:cBhvr>
                                      <p:to>
                                        <p:strVal val="visible"/>
                                      </p:to>
                                    </p:set>
                                    <p:animEffect transition="in" filter="fade">
                                      <p:cBhvr>
                                        <p:cTn id="118" dur="500"/>
                                        <p:tgtEl>
                                          <p:spTgt spid="6">
                                            <p:txEl>
                                              <p:pRg st="10" end="1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6">
                                            <p:txEl>
                                              <p:pRg st="11" end="11"/>
                                            </p:txEl>
                                          </p:spTgt>
                                        </p:tgtEl>
                                        <p:attrNameLst>
                                          <p:attrName>style.visibility</p:attrName>
                                        </p:attrNameLst>
                                      </p:cBhvr>
                                      <p:to>
                                        <p:strVal val="visible"/>
                                      </p:to>
                                    </p:set>
                                    <p:animEffect transition="in" filter="fade">
                                      <p:cBhvr>
                                        <p:cTn id="123" dur="500"/>
                                        <p:tgtEl>
                                          <p:spTgt spid="6">
                                            <p:txEl>
                                              <p:pRg st="11" end="11"/>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6">
                                            <p:txEl>
                                              <p:pRg st="12" end="12"/>
                                            </p:txEl>
                                          </p:spTgt>
                                        </p:tgtEl>
                                        <p:attrNameLst>
                                          <p:attrName>style.visibility</p:attrName>
                                        </p:attrNameLst>
                                      </p:cBhvr>
                                      <p:to>
                                        <p:strVal val="visible"/>
                                      </p:to>
                                    </p:set>
                                    <p:animEffect transition="in" filter="fade">
                                      <p:cBhvr>
                                        <p:cTn id="128" dur="500"/>
                                        <p:tgtEl>
                                          <p:spTgt spid="6">
                                            <p:txEl>
                                              <p:pRg st="12" end="12"/>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6">
                                            <p:txEl>
                                              <p:pRg st="13" end="13"/>
                                            </p:txEl>
                                          </p:spTgt>
                                        </p:tgtEl>
                                        <p:attrNameLst>
                                          <p:attrName>style.visibility</p:attrName>
                                        </p:attrNameLst>
                                      </p:cBhvr>
                                      <p:to>
                                        <p:strVal val="visible"/>
                                      </p:to>
                                    </p:set>
                                    <p:animEffect transition="in" filter="fade">
                                      <p:cBhvr>
                                        <p:cTn id="133"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E756-5B1A-356C-7F1D-3F4EF3CE05B8}"/>
              </a:ext>
            </a:extLst>
          </p:cNvPr>
          <p:cNvSpPr>
            <a:spLocks noGrp="1"/>
          </p:cNvSpPr>
          <p:nvPr>
            <p:ph type="title"/>
          </p:nvPr>
        </p:nvSpPr>
        <p:spPr>
          <a:xfrm>
            <a:off x="3061887" y="1058504"/>
            <a:ext cx="8421688" cy="1325563"/>
          </a:xfrm>
        </p:spPr>
        <p:txBody>
          <a:bodyPr/>
          <a:lstStyle/>
          <a:p>
            <a:r>
              <a:rPr lang="en-US"/>
              <a:t>Generating links</a:t>
            </a:r>
          </a:p>
        </p:txBody>
      </p:sp>
      <p:sp>
        <p:nvSpPr>
          <p:cNvPr id="3" name="Text Placeholder 2">
            <a:extLst>
              <a:ext uri="{FF2B5EF4-FFF2-40B4-BE49-F238E27FC236}">
                <a16:creationId xmlns:a16="http://schemas.microsoft.com/office/drawing/2014/main" id="{66F014AA-C17B-CD06-A308-BD037AC9C307}"/>
              </a:ext>
            </a:extLst>
          </p:cNvPr>
          <p:cNvSpPr>
            <a:spLocks noGrp="1"/>
          </p:cNvSpPr>
          <p:nvPr>
            <p:ph type="body" idx="1"/>
          </p:nvPr>
        </p:nvSpPr>
        <p:spPr>
          <a:xfrm>
            <a:off x="3061887" y="1853991"/>
            <a:ext cx="3924300" cy="823912"/>
          </a:xfrm>
        </p:spPr>
        <p:txBody>
          <a:bodyPr/>
          <a:lstStyle/>
          <a:p>
            <a:r>
              <a:rPr lang="en-US"/>
              <a:t>Pseudo-Code</a:t>
            </a:r>
          </a:p>
        </p:txBody>
      </p:sp>
      <p:sp>
        <p:nvSpPr>
          <p:cNvPr id="4" name="Content Placeholder 3">
            <a:extLst>
              <a:ext uri="{FF2B5EF4-FFF2-40B4-BE49-F238E27FC236}">
                <a16:creationId xmlns:a16="http://schemas.microsoft.com/office/drawing/2014/main" id="{330D60C3-2591-7ECA-4ADE-6855059443DB}"/>
              </a:ext>
            </a:extLst>
          </p:cNvPr>
          <p:cNvSpPr>
            <a:spLocks noGrp="1"/>
          </p:cNvSpPr>
          <p:nvPr>
            <p:ph sz="half" idx="2"/>
          </p:nvPr>
        </p:nvSpPr>
        <p:spPr>
          <a:xfrm>
            <a:off x="3061886" y="2911661"/>
            <a:ext cx="4043941" cy="3150853"/>
          </a:xfrm>
        </p:spPr>
        <p:txBody>
          <a:bodyPr>
            <a:normAutofit fontScale="85000" lnSpcReduction="20000"/>
          </a:bodyPr>
          <a:lstStyle/>
          <a:p>
            <a:pPr>
              <a:spcBef>
                <a:spcPts val="600"/>
              </a:spcBef>
            </a:pPr>
            <a:r>
              <a:rPr lang="en-US">
                <a:solidFill>
                  <a:schemeClr val="accent5">
                    <a:lumMod val="75000"/>
                  </a:schemeClr>
                </a:solidFill>
              </a:rPr>
              <a:t>SELECT</a:t>
            </a:r>
            <a:r>
              <a:rPr lang="en-US"/>
              <a:t> </a:t>
            </a:r>
          </a:p>
          <a:p>
            <a:pPr defTabSz="274320">
              <a:spcBef>
                <a:spcPts val="600"/>
              </a:spcBef>
            </a:pPr>
            <a:r>
              <a:rPr lang="en-US"/>
              <a:t>	</a:t>
            </a:r>
            <a:r>
              <a:rPr lang="en-US" err="1"/>
              <a:t>LinkHashKey</a:t>
            </a:r>
            <a:r>
              <a:rPr lang="en-US"/>
              <a:t>, </a:t>
            </a:r>
          </a:p>
          <a:p>
            <a:pPr defTabSz="274320">
              <a:spcBef>
                <a:spcPts val="600"/>
              </a:spcBef>
            </a:pPr>
            <a:r>
              <a:rPr lang="en-US"/>
              <a:t>	HubKey1,</a:t>
            </a:r>
          </a:p>
          <a:p>
            <a:pPr defTabSz="274320">
              <a:spcBef>
                <a:spcPts val="600"/>
              </a:spcBef>
            </a:pPr>
            <a:r>
              <a:rPr lang="en-US"/>
              <a:t>	</a:t>
            </a:r>
            <a:r>
              <a:rPr lang="en-US" err="1"/>
              <a:t>HubKey</a:t>
            </a:r>
            <a:r>
              <a:rPr lang="en-US"/>
              <a:t>..n, </a:t>
            </a:r>
          </a:p>
          <a:p>
            <a:pPr defTabSz="274320">
              <a:spcBef>
                <a:spcPts val="600"/>
              </a:spcBef>
            </a:pPr>
            <a:r>
              <a:rPr lang="en-US"/>
              <a:t>	</a:t>
            </a:r>
            <a:r>
              <a:rPr lang="en-US" err="1"/>
              <a:t>LoadDateTimeStamp</a:t>
            </a:r>
            <a:r>
              <a:rPr lang="en-US"/>
              <a:t>, </a:t>
            </a:r>
          </a:p>
          <a:p>
            <a:pPr defTabSz="274320">
              <a:spcBef>
                <a:spcPts val="600"/>
              </a:spcBef>
            </a:pPr>
            <a:r>
              <a:rPr lang="en-US"/>
              <a:t>	</a:t>
            </a:r>
            <a:r>
              <a:rPr lang="en-US" err="1"/>
              <a:t>RecordSource</a:t>
            </a:r>
            <a:endParaRPr lang="en-US"/>
          </a:p>
          <a:p>
            <a:pPr>
              <a:spcBef>
                <a:spcPts val="600"/>
              </a:spcBef>
            </a:pPr>
            <a:r>
              <a:rPr lang="en-US">
                <a:solidFill>
                  <a:schemeClr val="accent5">
                    <a:lumMod val="75000"/>
                  </a:schemeClr>
                </a:solidFill>
              </a:rPr>
              <a:t>FROM</a:t>
            </a:r>
            <a:r>
              <a:rPr lang="en-US"/>
              <a:t> Stage STG</a:t>
            </a:r>
          </a:p>
          <a:p>
            <a:pPr defTabSz="274320">
              <a:spcBef>
                <a:spcPts val="600"/>
              </a:spcBef>
            </a:pPr>
            <a:r>
              <a:rPr lang="en-US">
                <a:solidFill>
                  <a:schemeClr val="accent5">
                    <a:lumMod val="75000"/>
                  </a:schemeClr>
                </a:solidFill>
              </a:rPr>
              <a:t>WHERE</a:t>
            </a:r>
            <a:r>
              <a:rPr lang="en-US"/>
              <a:t> </a:t>
            </a:r>
            <a:r>
              <a:rPr lang="en-US" err="1"/>
              <a:t>STG.LinkHashKey</a:t>
            </a:r>
            <a:r>
              <a:rPr lang="en-US"/>
              <a:t> </a:t>
            </a:r>
            <a:r>
              <a:rPr lang="en-US">
                <a:solidFill>
                  <a:schemeClr val="accent5">
                    <a:lumMod val="75000"/>
                  </a:schemeClr>
                </a:solidFill>
              </a:rPr>
              <a:t>NOT IN </a:t>
            </a:r>
            <a:r>
              <a:rPr lang="en-US"/>
              <a:t>(</a:t>
            </a:r>
          </a:p>
          <a:p>
            <a:pPr defTabSz="274320">
              <a:spcBef>
                <a:spcPts val="600"/>
              </a:spcBef>
            </a:pPr>
            <a:r>
              <a:rPr lang="en-US">
                <a:solidFill>
                  <a:schemeClr val="accent5">
                    <a:lumMod val="75000"/>
                  </a:schemeClr>
                </a:solidFill>
              </a:rPr>
              <a:t>	SELECT</a:t>
            </a:r>
            <a:r>
              <a:rPr lang="en-US"/>
              <a:t> </a:t>
            </a:r>
            <a:r>
              <a:rPr lang="en-US" err="1"/>
              <a:t>l.LinkHashKey</a:t>
            </a:r>
            <a:r>
              <a:rPr lang="en-US"/>
              <a:t> </a:t>
            </a:r>
          </a:p>
          <a:p>
            <a:pPr defTabSz="274320">
              <a:spcBef>
                <a:spcPts val="600"/>
              </a:spcBef>
            </a:pPr>
            <a:r>
              <a:rPr lang="en-US">
                <a:solidFill>
                  <a:schemeClr val="accent5">
                    <a:lumMod val="75000"/>
                  </a:schemeClr>
                </a:solidFill>
              </a:rPr>
              <a:t>	FROM</a:t>
            </a:r>
            <a:r>
              <a:rPr lang="en-US"/>
              <a:t> Link l</a:t>
            </a:r>
          </a:p>
          <a:p>
            <a:pPr defTabSz="274320">
              <a:spcBef>
                <a:spcPts val="600"/>
              </a:spcBef>
            </a:pPr>
            <a:r>
              <a:rPr lang="en-US">
                <a:solidFill>
                  <a:schemeClr val="accent5">
                    <a:lumMod val="75000"/>
                  </a:schemeClr>
                </a:solidFill>
              </a:rPr>
              <a:t>	WHERE</a:t>
            </a:r>
            <a:r>
              <a:rPr lang="en-US"/>
              <a:t> </a:t>
            </a:r>
            <a:r>
              <a:rPr lang="en-US" err="1"/>
              <a:t>STG.LinkHashKey</a:t>
            </a:r>
            <a:r>
              <a:rPr lang="en-US"/>
              <a:t> = </a:t>
            </a:r>
            <a:r>
              <a:rPr lang="en-US" err="1"/>
              <a:t>l.LinkHashKey</a:t>
            </a:r>
            <a:r>
              <a:rPr lang="en-US"/>
              <a:t> </a:t>
            </a:r>
          </a:p>
          <a:p>
            <a:pPr defTabSz="274320">
              <a:spcBef>
                <a:spcPts val="600"/>
              </a:spcBef>
            </a:pPr>
            <a:r>
              <a:rPr lang="en-US"/>
              <a:t>)</a:t>
            </a:r>
          </a:p>
        </p:txBody>
      </p:sp>
      <p:sp>
        <p:nvSpPr>
          <p:cNvPr id="5" name="Text Placeholder 4">
            <a:extLst>
              <a:ext uri="{FF2B5EF4-FFF2-40B4-BE49-F238E27FC236}">
                <a16:creationId xmlns:a16="http://schemas.microsoft.com/office/drawing/2014/main" id="{930C4BD4-1849-CBDC-E3E0-2F7BDF1FEC7F}"/>
              </a:ext>
            </a:extLst>
          </p:cNvPr>
          <p:cNvSpPr>
            <a:spLocks noGrp="1"/>
          </p:cNvSpPr>
          <p:nvPr>
            <p:ph type="body" sz="quarter" idx="3"/>
          </p:nvPr>
        </p:nvSpPr>
        <p:spPr>
          <a:xfrm>
            <a:off x="7410173" y="1853991"/>
            <a:ext cx="3943627" cy="823912"/>
          </a:xfrm>
        </p:spPr>
        <p:txBody>
          <a:bodyPr/>
          <a:lstStyle/>
          <a:p>
            <a:r>
              <a:rPr lang="en-US"/>
              <a:t>Stored Procedure Template</a:t>
            </a:r>
          </a:p>
        </p:txBody>
      </p:sp>
      <p:sp>
        <p:nvSpPr>
          <p:cNvPr id="6" name="Content Placeholder 5">
            <a:extLst>
              <a:ext uri="{FF2B5EF4-FFF2-40B4-BE49-F238E27FC236}">
                <a16:creationId xmlns:a16="http://schemas.microsoft.com/office/drawing/2014/main" id="{DA52A321-19ED-DD40-DE44-85E9C295D575}"/>
              </a:ext>
            </a:extLst>
          </p:cNvPr>
          <p:cNvSpPr>
            <a:spLocks noGrp="1"/>
          </p:cNvSpPr>
          <p:nvPr>
            <p:ph sz="quarter" idx="4"/>
          </p:nvPr>
        </p:nvSpPr>
        <p:spPr>
          <a:xfrm>
            <a:off x="7410173" y="2911661"/>
            <a:ext cx="4114800" cy="3150853"/>
          </a:xfrm>
        </p:spPr>
        <p:txBody>
          <a:bodyPr>
            <a:normAutofit fontScale="85000" lnSpcReduction="20000"/>
          </a:bodyPr>
          <a:lstStyle/>
          <a:p>
            <a:pPr>
              <a:spcBef>
                <a:spcPts val="600"/>
              </a:spcBef>
            </a:pPr>
            <a:r>
              <a:rPr lang="en-US">
                <a:solidFill>
                  <a:schemeClr val="accent5">
                    <a:lumMod val="75000"/>
                  </a:schemeClr>
                </a:solidFill>
              </a:rPr>
              <a:t>CREATE PROCEDURE </a:t>
            </a:r>
            <a:r>
              <a:rPr lang="en-US"/>
              <a:t>stage2.sp_BuildLink</a:t>
            </a:r>
          </a:p>
          <a:p>
            <a:pPr defTabSz="274320">
              <a:spcBef>
                <a:spcPts val="600"/>
              </a:spcBef>
            </a:pPr>
            <a:r>
              <a:rPr lang="en-US"/>
              <a:t>	@TgtLink </a:t>
            </a:r>
            <a:r>
              <a:rPr lang="en-US">
                <a:solidFill>
                  <a:schemeClr val="accent5">
                    <a:lumMod val="75000"/>
                  </a:schemeClr>
                </a:solidFill>
              </a:rPr>
              <a:t>VARCHAR</a:t>
            </a:r>
            <a:r>
              <a:rPr lang="en-US"/>
              <a:t>(255)</a:t>
            </a:r>
          </a:p>
          <a:p>
            <a:pPr defTabSz="274320">
              <a:spcBef>
                <a:spcPts val="600"/>
              </a:spcBef>
            </a:pPr>
            <a:r>
              <a:rPr lang="en-US">
                <a:solidFill>
                  <a:schemeClr val="accent5">
                    <a:lumMod val="75000"/>
                  </a:schemeClr>
                </a:solidFill>
              </a:rPr>
              <a:t>AS</a:t>
            </a:r>
          </a:p>
          <a:p>
            <a:pPr defTabSz="274320">
              <a:spcBef>
                <a:spcPts val="600"/>
              </a:spcBef>
            </a:pPr>
            <a:r>
              <a:rPr lang="en-US">
                <a:solidFill>
                  <a:schemeClr val="accent5">
                    <a:lumMod val="75000"/>
                  </a:schemeClr>
                </a:solidFill>
              </a:rPr>
              <a:t>BEGIN</a:t>
            </a:r>
          </a:p>
          <a:p>
            <a:pPr defTabSz="274320">
              <a:spcBef>
                <a:spcPts val="600"/>
              </a:spcBef>
            </a:pPr>
            <a:r>
              <a:rPr lang="en-US"/>
              <a:t>	</a:t>
            </a:r>
            <a:r>
              <a:rPr lang="en-US">
                <a:solidFill>
                  <a:schemeClr val="accent5">
                    <a:lumMod val="75000"/>
                  </a:schemeClr>
                </a:solidFill>
              </a:rPr>
              <a:t>DECLARE</a:t>
            </a:r>
            <a:r>
              <a:rPr lang="en-US"/>
              <a:t> @sql </a:t>
            </a:r>
            <a:r>
              <a:rPr lang="en-US">
                <a:solidFill>
                  <a:schemeClr val="accent5">
                    <a:lumMod val="75000"/>
                  </a:schemeClr>
                </a:solidFill>
              </a:rPr>
              <a:t>VARCHAR</a:t>
            </a:r>
            <a:r>
              <a:rPr lang="en-US"/>
              <a:t>(</a:t>
            </a:r>
            <a:r>
              <a:rPr lang="en-US">
                <a:solidFill>
                  <a:schemeClr val="accent2">
                    <a:lumMod val="75000"/>
                  </a:schemeClr>
                </a:solidFill>
              </a:rPr>
              <a:t>MAX</a:t>
            </a:r>
            <a:r>
              <a:rPr lang="en-US"/>
              <a:t>)</a:t>
            </a:r>
          </a:p>
          <a:p>
            <a:pPr defTabSz="274320">
              <a:spcBef>
                <a:spcPts val="600"/>
              </a:spcBef>
            </a:pPr>
            <a:r>
              <a:rPr lang="en-US"/>
              <a:t>	</a:t>
            </a:r>
            <a:r>
              <a:rPr lang="en-US">
                <a:solidFill>
                  <a:schemeClr val="accent5">
                    <a:lumMod val="75000"/>
                  </a:schemeClr>
                </a:solidFill>
              </a:rPr>
              <a:t>WITH</a:t>
            </a:r>
            <a:r>
              <a:rPr lang="en-US"/>
              <a:t> meta </a:t>
            </a:r>
            <a:r>
              <a:rPr lang="en-US">
                <a:solidFill>
                  <a:schemeClr val="accent5">
                    <a:lumMod val="75000"/>
                  </a:schemeClr>
                </a:solidFill>
              </a:rPr>
              <a:t>AS</a:t>
            </a:r>
            <a:r>
              <a:rPr lang="en-US"/>
              <a:t> (</a:t>
            </a:r>
          </a:p>
          <a:p>
            <a:pPr defTabSz="274320">
              <a:spcBef>
                <a:spcPts val="600"/>
              </a:spcBef>
            </a:pPr>
            <a:r>
              <a:rPr lang="en-US"/>
              <a:t>		</a:t>
            </a:r>
            <a:r>
              <a:rPr lang="en-US">
                <a:solidFill>
                  <a:schemeClr val="accent5">
                    <a:lumMod val="75000"/>
                  </a:schemeClr>
                </a:solidFill>
              </a:rPr>
              <a:t>SELECT</a:t>
            </a:r>
            <a:r>
              <a:rPr lang="en-US"/>
              <a:t> </a:t>
            </a:r>
            <a:r>
              <a:rPr lang="en-US" i="1">
                <a:solidFill>
                  <a:schemeClr val="accent4">
                    <a:lumMod val="75000"/>
                  </a:schemeClr>
                </a:solidFill>
              </a:rPr>
              <a:t>&lt;metadata&gt;</a:t>
            </a:r>
          </a:p>
          <a:p>
            <a:pPr defTabSz="274320">
              <a:spcBef>
                <a:spcPts val="600"/>
              </a:spcBef>
            </a:pPr>
            <a:r>
              <a:rPr lang="en-US"/>
              <a:t>		</a:t>
            </a:r>
            <a:r>
              <a:rPr lang="en-US">
                <a:solidFill>
                  <a:schemeClr val="accent5">
                    <a:lumMod val="75000"/>
                  </a:schemeClr>
                </a:solidFill>
              </a:rPr>
              <a:t>FROM</a:t>
            </a:r>
            <a:r>
              <a:rPr lang="en-US"/>
              <a:t> </a:t>
            </a:r>
            <a:r>
              <a:rPr lang="en-US" err="1"/>
              <a:t>DVEngine</a:t>
            </a:r>
            <a:endParaRPr lang="en-US"/>
          </a:p>
          <a:p>
            <a:pPr defTabSz="274320">
              <a:spcBef>
                <a:spcPts val="600"/>
              </a:spcBef>
            </a:pPr>
            <a:r>
              <a:rPr lang="en-US"/>
              <a:t>		</a:t>
            </a:r>
            <a:r>
              <a:rPr lang="en-US">
                <a:solidFill>
                  <a:schemeClr val="accent5">
                    <a:lumMod val="75000"/>
                  </a:schemeClr>
                </a:solidFill>
              </a:rPr>
              <a:t>WHERE</a:t>
            </a:r>
            <a:r>
              <a:rPr lang="en-US"/>
              <a:t> </a:t>
            </a:r>
            <a:r>
              <a:rPr lang="en-US" err="1"/>
              <a:t>FQTableName</a:t>
            </a:r>
            <a:r>
              <a:rPr lang="en-US"/>
              <a:t> = @TgtLink</a:t>
            </a:r>
          </a:p>
          <a:p>
            <a:pPr defTabSz="274320">
              <a:spcBef>
                <a:spcPts val="600"/>
              </a:spcBef>
            </a:pPr>
            <a:r>
              <a:rPr lang="en-US"/>
              <a:t>	)</a:t>
            </a:r>
          </a:p>
          <a:p>
            <a:pPr defTabSz="274320">
              <a:spcBef>
                <a:spcPts val="600"/>
              </a:spcBef>
            </a:pPr>
            <a:r>
              <a:rPr lang="en-US"/>
              <a:t>	</a:t>
            </a:r>
            <a:r>
              <a:rPr lang="en-US">
                <a:solidFill>
                  <a:schemeClr val="accent5">
                    <a:lumMod val="75000"/>
                  </a:schemeClr>
                </a:solidFill>
              </a:rPr>
              <a:t>SELECT</a:t>
            </a:r>
            <a:r>
              <a:rPr lang="en-US"/>
              <a:t> @sql = </a:t>
            </a:r>
            <a:r>
              <a:rPr lang="en-US" i="1">
                <a:solidFill>
                  <a:schemeClr val="accent4">
                    <a:lumMod val="75000"/>
                  </a:schemeClr>
                </a:solidFill>
              </a:rPr>
              <a:t>‘&lt;build based on pseudo-code&gt;’</a:t>
            </a:r>
          </a:p>
          <a:p>
            <a:pPr defTabSz="274320">
              <a:spcBef>
                <a:spcPts val="600"/>
              </a:spcBef>
            </a:pPr>
            <a:r>
              <a:rPr lang="en-US"/>
              <a:t>	</a:t>
            </a:r>
            <a:r>
              <a:rPr lang="en-US">
                <a:solidFill>
                  <a:schemeClr val="accent5">
                    <a:lumMod val="75000"/>
                  </a:schemeClr>
                </a:solidFill>
              </a:rPr>
              <a:t>FROM</a:t>
            </a:r>
            <a:r>
              <a:rPr lang="en-US"/>
              <a:t> meta</a:t>
            </a:r>
          </a:p>
          <a:p>
            <a:pPr defTabSz="274320">
              <a:spcBef>
                <a:spcPts val="600"/>
              </a:spcBef>
            </a:pPr>
            <a:r>
              <a:rPr lang="en-US"/>
              <a:t>	</a:t>
            </a:r>
            <a:r>
              <a:rPr lang="en-US">
                <a:solidFill>
                  <a:schemeClr val="accent5">
                    <a:lumMod val="75000"/>
                  </a:schemeClr>
                </a:solidFill>
              </a:rPr>
              <a:t>EXEC</a:t>
            </a:r>
            <a:r>
              <a:rPr lang="en-US"/>
              <a:t> (@sql)</a:t>
            </a:r>
          </a:p>
          <a:p>
            <a:pPr defTabSz="274320">
              <a:spcBef>
                <a:spcPts val="600"/>
              </a:spcBef>
            </a:pPr>
            <a:r>
              <a:rPr lang="en-US">
                <a:solidFill>
                  <a:schemeClr val="accent5">
                    <a:lumMod val="75000"/>
                  </a:schemeClr>
                </a:solidFill>
              </a:rPr>
              <a:t>END</a:t>
            </a:r>
          </a:p>
          <a:p>
            <a:pPr defTabSz="274320">
              <a:spcBef>
                <a:spcPts val="600"/>
              </a:spcBef>
            </a:pPr>
            <a:endParaRPr lang="en-US"/>
          </a:p>
        </p:txBody>
      </p:sp>
      <p:sp>
        <p:nvSpPr>
          <p:cNvPr id="7" name="Date Placeholder 6">
            <a:extLst>
              <a:ext uri="{FF2B5EF4-FFF2-40B4-BE49-F238E27FC236}">
                <a16:creationId xmlns:a16="http://schemas.microsoft.com/office/drawing/2014/main" id="{891EF4D5-62E9-9994-0563-DCF5EE718F46}"/>
              </a:ext>
            </a:extLst>
          </p:cNvPr>
          <p:cNvSpPr>
            <a:spLocks noGrp="1"/>
          </p:cNvSpPr>
          <p:nvPr>
            <p:ph type="dt" sz="half" idx="10"/>
          </p:nvPr>
        </p:nvSpPr>
        <p:spPr/>
        <p:txBody>
          <a:bodyPr/>
          <a:lstStyle/>
          <a:p>
            <a:r>
              <a:rPr lang="en-US"/>
              <a:t>2022</a:t>
            </a:r>
          </a:p>
        </p:txBody>
      </p:sp>
      <p:sp>
        <p:nvSpPr>
          <p:cNvPr id="8" name="Footer Placeholder 7">
            <a:extLst>
              <a:ext uri="{FF2B5EF4-FFF2-40B4-BE49-F238E27FC236}">
                <a16:creationId xmlns:a16="http://schemas.microsoft.com/office/drawing/2014/main" id="{636CDC54-BFC4-2DE0-0B5F-89B3D9012A21}"/>
              </a:ext>
            </a:extLst>
          </p:cNvPr>
          <p:cNvSpPr>
            <a:spLocks noGrp="1"/>
          </p:cNvSpPr>
          <p:nvPr>
            <p:ph type="ftr" sz="quarter" idx="11"/>
          </p:nvPr>
        </p:nvSpPr>
        <p:spPr/>
        <p:txBody>
          <a:bodyPr/>
          <a:lstStyle/>
          <a:p>
            <a:r>
              <a:rPr lang="en-US"/>
              <a:t>AUTOMATING DV ON AZURE SYNAPSE</a:t>
            </a:r>
          </a:p>
        </p:txBody>
      </p:sp>
      <p:sp>
        <p:nvSpPr>
          <p:cNvPr id="9" name="Slide Number Placeholder 8">
            <a:extLst>
              <a:ext uri="{FF2B5EF4-FFF2-40B4-BE49-F238E27FC236}">
                <a16:creationId xmlns:a16="http://schemas.microsoft.com/office/drawing/2014/main" id="{B223DFA1-2EFE-5EB9-4177-13C6DE262617}"/>
              </a:ext>
            </a:extLst>
          </p:cNvPr>
          <p:cNvSpPr>
            <a:spLocks noGrp="1"/>
          </p:cNvSpPr>
          <p:nvPr>
            <p:ph type="sldNum" sz="quarter" idx="12"/>
          </p:nvPr>
        </p:nvSpPr>
        <p:spPr/>
        <p:txBody>
          <a:bodyPr/>
          <a:lstStyle/>
          <a:p>
            <a:fld id="{A49DFD55-3C28-40EF-9E31-A92D2E4017FF}" type="slidenum">
              <a:rPr lang="en-US" smtClean="0"/>
              <a:pPr/>
              <a:t>11</a:t>
            </a:fld>
            <a:endParaRPr lang="en-US"/>
          </a:p>
        </p:txBody>
      </p:sp>
    </p:spTree>
    <p:custDataLst>
      <p:tags r:id="rId1"/>
    </p:custDataLst>
    <p:extLst>
      <p:ext uri="{BB962C8B-B14F-4D97-AF65-F5344CB8AC3E}">
        <p14:creationId xmlns:p14="http://schemas.microsoft.com/office/powerpoint/2010/main" val="1679374853"/>
      </p:ext>
    </p:extLst>
  </p:cSld>
  <p:clrMapOvr>
    <a:masterClrMapping/>
  </p:clrMapOvr>
  <mc:AlternateContent xmlns:mc="http://schemas.openxmlformats.org/markup-compatibility/2006">
    <mc:Choice xmlns:p14="http://schemas.microsoft.com/office/powerpoint/2010/main" Requires="p14">
      <p:transition spd="med" p14:dur="700" advTm="49825">
        <p:fade/>
      </p:transition>
    </mc:Choice>
    <mc:Fallback>
      <p:transition spd="med" advTm="4982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fade">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500"/>
                                        <p:tgtEl>
                                          <p:spTgt spid="4">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animEffect transition="in" filter="fade">
                                      <p:cBhvr>
                                        <p:cTn id="60" dur="500"/>
                                        <p:tgtEl>
                                          <p:spTgt spid="4">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animEffect transition="in" filter="fade">
                                      <p:cBhvr>
                                        <p:cTn id="65" dur="500"/>
                                        <p:tgtEl>
                                          <p:spTgt spid="4">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
                                            <p:txEl>
                                              <p:pRg st="0" end="0"/>
                                            </p:txEl>
                                          </p:spTgt>
                                        </p:tgtEl>
                                        <p:attrNameLst>
                                          <p:attrName>style.visibility</p:attrName>
                                        </p:attrNameLst>
                                      </p:cBhvr>
                                      <p:to>
                                        <p:strVal val="visible"/>
                                      </p:to>
                                    </p:set>
                                    <p:animEffect transition="in" filter="fade">
                                      <p:cBhvr>
                                        <p:cTn id="70" dur="500"/>
                                        <p:tgtEl>
                                          <p:spTgt spid="5">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
                                            <p:txEl>
                                              <p:pRg st="0" end="0"/>
                                            </p:txEl>
                                          </p:spTgt>
                                        </p:tgtEl>
                                        <p:attrNameLst>
                                          <p:attrName>style.visibility</p:attrName>
                                        </p:attrNameLst>
                                      </p:cBhvr>
                                      <p:to>
                                        <p:strVal val="visible"/>
                                      </p:to>
                                    </p:set>
                                    <p:animEffect transition="in" filter="fade">
                                      <p:cBhvr>
                                        <p:cTn id="73" dur="500"/>
                                        <p:tgtEl>
                                          <p:spTgt spid="6">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6">
                                            <p:txEl>
                                              <p:pRg st="1" end="1"/>
                                            </p:txEl>
                                          </p:spTgt>
                                        </p:tgtEl>
                                        <p:attrNameLst>
                                          <p:attrName>style.visibility</p:attrName>
                                        </p:attrNameLst>
                                      </p:cBhvr>
                                      <p:to>
                                        <p:strVal val="visible"/>
                                      </p:to>
                                    </p:set>
                                    <p:animEffect transition="in" filter="fade">
                                      <p:cBhvr>
                                        <p:cTn id="78" dur="500"/>
                                        <p:tgtEl>
                                          <p:spTgt spid="6">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
                                            <p:txEl>
                                              <p:pRg st="2" end="2"/>
                                            </p:txEl>
                                          </p:spTgt>
                                        </p:tgtEl>
                                        <p:attrNameLst>
                                          <p:attrName>style.visibility</p:attrName>
                                        </p:attrNameLst>
                                      </p:cBhvr>
                                      <p:to>
                                        <p:strVal val="visible"/>
                                      </p:to>
                                    </p:set>
                                    <p:animEffect transition="in" filter="fade">
                                      <p:cBhvr>
                                        <p:cTn id="83" dur="500"/>
                                        <p:tgtEl>
                                          <p:spTgt spid="6">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
                                            <p:txEl>
                                              <p:pRg st="3" end="3"/>
                                            </p:txEl>
                                          </p:spTgt>
                                        </p:tgtEl>
                                        <p:attrNameLst>
                                          <p:attrName>style.visibility</p:attrName>
                                        </p:attrNameLst>
                                      </p:cBhvr>
                                      <p:to>
                                        <p:strVal val="visible"/>
                                      </p:to>
                                    </p:set>
                                    <p:animEffect transition="in" filter="fade">
                                      <p:cBhvr>
                                        <p:cTn id="88" dur="500"/>
                                        <p:tgtEl>
                                          <p:spTgt spid="6">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
                                            <p:txEl>
                                              <p:pRg st="4" end="4"/>
                                            </p:txEl>
                                          </p:spTgt>
                                        </p:tgtEl>
                                        <p:attrNameLst>
                                          <p:attrName>style.visibility</p:attrName>
                                        </p:attrNameLst>
                                      </p:cBhvr>
                                      <p:to>
                                        <p:strVal val="visible"/>
                                      </p:to>
                                    </p:set>
                                    <p:animEffect transition="in" filter="fade">
                                      <p:cBhvr>
                                        <p:cTn id="93" dur="500"/>
                                        <p:tgtEl>
                                          <p:spTgt spid="6">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
                                            <p:txEl>
                                              <p:pRg st="5" end="5"/>
                                            </p:txEl>
                                          </p:spTgt>
                                        </p:tgtEl>
                                        <p:attrNameLst>
                                          <p:attrName>style.visibility</p:attrName>
                                        </p:attrNameLst>
                                      </p:cBhvr>
                                      <p:to>
                                        <p:strVal val="visible"/>
                                      </p:to>
                                    </p:set>
                                    <p:animEffect transition="in" filter="fade">
                                      <p:cBhvr>
                                        <p:cTn id="98" dur="500"/>
                                        <p:tgtEl>
                                          <p:spTgt spid="6">
                                            <p:txEl>
                                              <p:pRg st="5" end="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
                                            <p:txEl>
                                              <p:pRg st="6" end="6"/>
                                            </p:txEl>
                                          </p:spTgt>
                                        </p:tgtEl>
                                        <p:attrNameLst>
                                          <p:attrName>style.visibility</p:attrName>
                                        </p:attrNameLst>
                                      </p:cBhvr>
                                      <p:to>
                                        <p:strVal val="visible"/>
                                      </p:to>
                                    </p:set>
                                    <p:animEffect transition="in" filter="fade">
                                      <p:cBhvr>
                                        <p:cTn id="103" dur="500"/>
                                        <p:tgtEl>
                                          <p:spTgt spid="6">
                                            <p:txEl>
                                              <p:pRg st="6" end="6"/>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6">
                                            <p:txEl>
                                              <p:pRg st="7" end="7"/>
                                            </p:txEl>
                                          </p:spTgt>
                                        </p:tgtEl>
                                        <p:attrNameLst>
                                          <p:attrName>style.visibility</p:attrName>
                                        </p:attrNameLst>
                                      </p:cBhvr>
                                      <p:to>
                                        <p:strVal val="visible"/>
                                      </p:to>
                                    </p:set>
                                    <p:animEffect transition="in" filter="fade">
                                      <p:cBhvr>
                                        <p:cTn id="108" dur="500"/>
                                        <p:tgtEl>
                                          <p:spTgt spid="6">
                                            <p:txEl>
                                              <p:pRg st="7" end="7"/>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
                                            <p:txEl>
                                              <p:pRg st="8" end="8"/>
                                            </p:txEl>
                                          </p:spTgt>
                                        </p:tgtEl>
                                        <p:attrNameLst>
                                          <p:attrName>style.visibility</p:attrName>
                                        </p:attrNameLst>
                                      </p:cBhvr>
                                      <p:to>
                                        <p:strVal val="visible"/>
                                      </p:to>
                                    </p:set>
                                    <p:animEffect transition="in" filter="fade">
                                      <p:cBhvr>
                                        <p:cTn id="113" dur="500"/>
                                        <p:tgtEl>
                                          <p:spTgt spid="6">
                                            <p:txEl>
                                              <p:pRg st="8" end="8"/>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6">
                                            <p:txEl>
                                              <p:pRg st="9" end="9"/>
                                            </p:txEl>
                                          </p:spTgt>
                                        </p:tgtEl>
                                        <p:attrNameLst>
                                          <p:attrName>style.visibility</p:attrName>
                                        </p:attrNameLst>
                                      </p:cBhvr>
                                      <p:to>
                                        <p:strVal val="visible"/>
                                      </p:to>
                                    </p:set>
                                    <p:animEffect transition="in" filter="fade">
                                      <p:cBhvr>
                                        <p:cTn id="118" dur="500"/>
                                        <p:tgtEl>
                                          <p:spTgt spid="6">
                                            <p:txEl>
                                              <p:pRg st="9" end="9"/>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6">
                                            <p:txEl>
                                              <p:pRg st="10" end="10"/>
                                            </p:txEl>
                                          </p:spTgt>
                                        </p:tgtEl>
                                        <p:attrNameLst>
                                          <p:attrName>style.visibility</p:attrName>
                                        </p:attrNameLst>
                                      </p:cBhvr>
                                      <p:to>
                                        <p:strVal val="visible"/>
                                      </p:to>
                                    </p:set>
                                    <p:animEffect transition="in" filter="fade">
                                      <p:cBhvr>
                                        <p:cTn id="123" dur="500"/>
                                        <p:tgtEl>
                                          <p:spTgt spid="6">
                                            <p:txEl>
                                              <p:pRg st="10" end="10"/>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6">
                                            <p:txEl>
                                              <p:pRg st="11" end="11"/>
                                            </p:txEl>
                                          </p:spTgt>
                                        </p:tgtEl>
                                        <p:attrNameLst>
                                          <p:attrName>style.visibility</p:attrName>
                                        </p:attrNameLst>
                                      </p:cBhvr>
                                      <p:to>
                                        <p:strVal val="visible"/>
                                      </p:to>
                                    </p:set>
                                    <p:animEffect transition="in" filter="fade">
                                      <p:cBhvr>
                                        <p:cTn id="128" dur="500"/>
                                        <p:tgtEl>
                                          <p:spTgt spid="6">
                                            <p:txEl>
                                              <p:pRg st="11" end="11"/>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6">
                                            <p:txEl>
                                              <p:pRg st="12" end="12"/>
                                            </p:txEl>
                                          </p:spTgt>
                                        </p:tgtEl>
                                        <p:attrNameLst>
                                          <p:attrName>style.visibility</p:attrName>
                                        </p:attrNameLst>
                                      </p:cBhvr>
                                      <p:to>
                                        <p:strVal val="visible"/>
                                      </p:to>
                                    </p:set>
                                    <p:animEffect transition="in" filter="fade">
                                      <p:cBhvr>
                                        <p:cTn id="133" dur="500"/>
                                        <p:tgtEl>
                                          <p:spTgt spid="6">
                                            <p:txEl>
                                              <p:pRg st="12" end="12"/>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6">
                                            <p:txEl>
                                              <p:pRg st="13" end="13"/>
                                            </p:txEl>
                                          </p:spTgt>
                                        </p:tgtEl>
                                        <p:attrNameLst>
                                          <p:attrName>style.visibility</p:attrName>
                                        </p:attrNameLst>
                                      </p:cBhvr>
                                      <p:to>
                                        <p:strVal val="visible"/>
                                      </p:to>
                                    </p:set>
                                    <p:animEffect transition="in" filter="fade">
                                      <p:cBhvr>
                                        <p:cTn id="138"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E756-5B1A-356C-7F1D-3F4EF3CE05B8}"/>
              </a:ext>
            </a:extLst>
          </p:cNvPr>
          <p:cNvSpPr>
            <a:spLocks noGrp="1"/>
          </p:cNvSpPr>
          <p:nvPr>
            <p:ph type="title"/>
          </p:nvPr>
        </p:nvSpPr>
        <p:spPr>
          <a:xfrm>
            <a:off x="3061887" y="1058504"/>
            <a:ext cx="8421688" cy="1325563"/>
          </a:xfrm>
        </p:spPr>
        <p:txBody>
          <a:bodyPr/>
          <a:lstStyle/>
          <a:p>
            <a:r>
              <a:rPr lang="en-US"/>
              <a:t>Generating satellites</a:t>
            </a:r>
          </a:p>
        </p:txBody>
      </p:sp>
      <p:sp>
        <p:nvSpPr>
          <p:cNvPr id="3" name="Text Placeholder 2">
            <a:extLst>
              <a:ext uri="{FF2B5EF4-FFF2-40B4-BE49-F238E27FC236}">
                <a16:creationId xmlns:a16="http://schemas.microsoft.com/office/drawing/2014/main" id="{66F014AA-C17B-CD06-A308-BD037AC9C307}"/>
              </a:ext>
            </a:extLst>
          </p:cNvPr>
          <p:cNvSpPr>
            <a:spLocks noGrp="1"/>
          </p:cNvSpPr>
          <p:nvPr>
            <p:ph type="body" idx="1"/>
          </p:nvPr>
        </p:nvSpPr>
        <p:spPr>
          <a:xfrm>
            <a:off x="3061887" y="1853991"/>
            <a:ext cx="3924300" cy="823912"/>
          </a:xfrm>
        </p:spPr>
        <p:txBody>
          <a:bodyPr/>
          <a:lstStyle/>
          <a:p>
            <a:r>
              <a:rPr lang="en-US"/>
              <a:t>Pseudo-Code</a:t>
            </a:r>
          </a:p>
        </p:txBody>
      </p:sp>
      <p:sp>
        <p:nvSpPr>
          <p:cNvPr id="4" name="Content Placeholder 3">
            <a:extLst>
              <a:ext uri="{FF2B5EF4-FFF2-40B4-BE49-F238E27FC236}">
                <a16:creationId xmlns:a16="http://schemas.microsoft.com/office/drawing/2014/main" id="{330D60C3-2591-7ECA-4ADE-6855059443DB}"/>
              </a:ext>
            </a:extLst>
          </p:cNvPr>
          <p:cNvSpPr>
            <a:spLocks noGrp="1"/>
          </p:cNvSpPr>
          <p:nvPr>
            <p:ph sz="half" idx="2"/>
          </p:nvPr>
        </p:nvSpPr>
        <p:spPr>
          <a:xfrm>
            <a:off x="3061886" y="2911661"/>
            <a:ext cx="4043941" cy="3150853"/>
          </a:xfrm>
        </p:spPr>
        <p:txBody>
          <a:bodyPr>
            <a:normAutofit fontScale="85000" lnSpcReduction="20000"/>
          </a:bodyPr>
          <a:lstStyle/>
          <a:p>
            <a:pPr defTabSz="274320">
              <a:spcBef>
                <a:spcPts val="600"/>
              </a:spcBef>
            </a:pPr>
            <a:r>
              <a:rPr lang="en-US">
                <a:solidFill>
                  <a:schemeClr val="accent5">
                    <a:lumMod val="75000"/>
                  </a:schemeClr>
                </a:solidFill>
              </a:rPr>
              <a:t>SELECT DISTINCT</a:t>
            </a:r>
            <a:r>
              <a:rPr lang="en-US"/>
              <a:t> </a:t>
            </a:r>
          </a:p>
          <a:p>
            <a:pPr defTabSz="274320">
              <a:spcBef>
                <a:spcPts val="600"/>
              </a:spcBef>
            </a:pPr>
            <a:r>
              <a:rPr lang="en-US"/>
              <a:t>	</a:t>
            </a:r>
            <a:r>
              <a:rPr lang="en-US" err="1"/>
              <a:t>STG.HashKey</a:t>
            </a:r>
            <a:r>
              <a:rPr lang="en-US"/>
              <a:t>,</a:t>
            </a:r>
          </a:p>
          <a:p>
            <a:pPr defTabSz="274320">
              <a:spcBef>
                <a:spcPts val="600"/>
              </a:spcBef>
            </a:pPr>
            <a:r>
              <a:rPr lang="en-US"/>
              <a:t>	STG</a:t>
            </a:r>
            <a:r>
              <a:rPr lang="en-US" i="1">
                <a:solidFill>
                  <a:schemeClr val="accent4">
                    <a:lumMod val="75000"/>
                  </a:schemeClr>
                </a:solidFill>
              </a:rPr>
              <a:t>.&lt;satellite attribute columns&gt;,</a:t>
            </a:r>
          </a:p>
          <a:p>
            <a:pPr defTabSz="274320">
              <a:spcBef>
                <a:spcPts val="600"/>
              </a:spcBef>
            </a:pPr>
            <a:r>
              <a:rPr lang="en-US"/>
              <a:t>	</a:t>
            </a:r>
            <a:r>
              <a:rPr lang="en-US" err="1"/>
              <a:t>STG.LoadDateTimeStamp</a:t>
            </a:r>
            <a:r>
              <a:rPr lang="en-US"/>
              <a:t>,</a:t>
            </a:r>
          </a:p>
          <a:p>
            <a:pPr defTabSz="274320">
              <a:spcBef>
                <a:spcPts val="600"/>
              </a:spcBef>
            </a:pPr>
            <a:r>
              <a:rPr lang="en-US"/>
              <a:t>	</a:t>
            </a:r>
            <a:r>
              <a:rPr lang="en-US" err="1"/>
              <a:t>STG.RecordSource</a:t>
            </a:r>
            <a:r>
              <a:rPr lang="en-US"/>
              <a:t>,</a:t>
            </a:r>
          </a:p>
          <a:p>
            <a:pPr defTabSz="274320">
              <a:spcBef>
                <a:spcPts val="600"/>
              </a:spcBef>
            </a:pPr>
            <a:r>
              <a:rPr lang="en-US"/>
              <a:t>	</a:t>
            </a:r>
            <a:r>
              <a:rPr lang="en-US" err="1"/>
              <a:t>STG.HashDiff</a:t>
            </a:r>
            <a:endParaRPr lang="en-US"/>
          </a:p>
          <a:p>
            <a:pPr defTabSz="274320">
              <a:spcBef>
                <a:spcPts val="600"/>
              </a:spcBef>
            </a:pPr>
            <a:r>
              <a:rPr lang="en-US">
                <a:solidFill>
                  <a:schemeClr val="accent5">
                    <a:lumMod val="75000"/>
                  </a:schemeClr>
                </a:solidFill>
              </a:rPr>
              <a:t>FROM</a:t>
            </a:r>
            <a:r>
              <a:rPr lang="en-US"/>
              <a:t> Stage STG</a:t>
            </a:r>
          </a:p>
          <a:p>
            <a:pPr defTabSz="274320">
              <a:spcBef>
                <a:spcPts val="600"/>
              </a:spcBef>
            </a:pPr>
            <a:r>
              <a:rPr lang="en-US"/>
              <a:t>	</a:t>
            </a:r>
            <a:r>
              <a:rPr lang="en-US">
                <a:solidFill>
                  <a:schemeClr val="accent5">
                    <a:lumMod val="75000"/>
                  </a:schemeClr>
                </a:solidFill>
              </a:rPr>
              <a:t>LEFT OUTER JOIN </a:t>
            </a:r>
            <a:r>
              <a:rPr lang="en-US"/>
              <a:t>SAT </a:t>
            </a:r>
            <a:r>
              <a:rPr lang="en-US">
                <a:solidFill>
                  <a:schemeClr val="accent5">
                    <a:lumMod val="75000"/>
                  </a:schemeClr>
                </a:solidFill>
              </a:rPr>
              <a:t>ON</a:t>
            </a:r>
          </a:p>
          <a:p>
            <a:pPr defTabSz="274320">
              <a:spcBef>
                <a:spcPts val="600"/>
              </a:spcBef>
            </a:pPr>
            <a:r>
              <a:rPr lang="en-US">
                <a:solidFill>
                  <a:schemeClr val="accent5">
                    <a:lumMod val="75000"/>
                  </a:schemeClr>
                </a:solidFill>
              </a:rPr>
              <a:t>	</a:t>
            </a:r>
            <a:r>
              <a:rPr lang="en-US"/>
              <a:t>(</a:t>
            </a:r>
            <a:r>
              <a:rPr lang="en-US" err="1"/>
              <a:t>STG.HashKey</a:t>
            </a:r>
            <a:r>
              <a:rPr lang="en-US"/>
              <a:t> = </a:t>
            </a:r>
            <a:r>
              <a:rPr lang="en-US" err="1"/>
              <a:t>SAT.HashKey</a:t>
            </a:r>
            <a:endParaRPr lang="en-US"/>
          </a:p>
          <a:p>
            <a:pPr defTabSz="274320">
              <a:spcBef>
                <a:spcPts val="600"/>
              </a:spcBef>
            </a:pPr>
            <a:r>
              <a:rPr lang="en-US"/>
              <a:t>	</a:t>
            </a:r>
            <a:r>
              <a:rPr lang="en-US">
                <a:solidFill>
                  <a:schemeClr val="accent5">
                    <a:lumMod val="75000"/>
                  </a:schemeClr>
                </a:solidFill>
              </a:rPr>
              <a:t>AND</a:t>
            </a:r>
            <a:r>
              <a:rPr lang="en-US"/>
              <a:t> </a:t>
            </a:r>
            <a:r>
              <a:rPr lang="en-US" err="1"/>
              <a:t>SAT.LoadDateTimeStamp</a:t>
            </a:r>
            <a:r>
              <a:rPr lang="en-US"/>
              <a:t> = (</a:t>
            </a:r>
            <a:r>
              <a:rPr lang="en-US">
                <a:solidFill>
                  <a:schemeClr val="accent5">
                    <a:lumMod val="75000"/>
                  </a:schemeClr>
                </a:solidFill>
              </a:rPr>
              <a:t>SELECT</a:t>
            </a:r>
          </a:p>
          <a:p>
            <a:pPr lvl="1" defTabSz="274320">
              <a:spcBef>
                <a:spcPts val="600"/>
              </a:spcBef>
            </a:pPr>
            <a:r>
              <a:rPr lang="en-US">
                <a:solidFill>
                  <a:schemeClr val="accent5">
                    <a:lumMod val="75000"/>
                  </a:schemeClr>
                </a:solidFill>
              </a:rPr>
              <a:t>	</a:t>
            </a:r>
            <a:r>
              <a:rPr lang="en-US">
                <a:solidFill>
                  <a:schemeClr val="accent2">
                    <a:lumMod val="75000"/>
                  </a:schemeClr>
                </a:solidFill>
              </a:rPr>
              <a:t>MAX</a:t>
            </a:r>
            <a:r>
              <a:rPr lang="en-US"/>
              <a:t>(</a:t>
            </a:r>
            <a:r>
              <a:rPr lang="en-US" err="1"/>
              <a:t>latest.LoadDateTimeStamp</a:t>
            </a:r>
            <a:r>
              <a:rPr lang="en-US"/>
              <a:t>)</a:t>
            </a:r>
          </a:p>
          <a:p>
            <a:pPr lvl="1" defTabSz="274320">
              <a:spcBef>
                <a:spcPts val="600"/>
              </a:spcBef>
            </a:pPr>
            <a:r>
              <a:rPr lang="en-US"/>
              <a:t>	</a:t>
            </a:r>
            <a:r>
              <a:rPr lang="en-US">
                <a:solidFill>
                  <a:schemeClr val="accent5">
                    <a:lumMod val="75000"/>
                  </a:schemeClr>
                </a:solidFill>
              </a:rPr>
              <a:t>FROM </a:t>
            </a:r>
            <a:r>
              <a:rPr lang="en-US"/>
              <a:t>SAT latest </a:t>
            </a:r>
          </a:p>
          <a:p>
            <a:pPr lvl="1" defTabSz="274320">
              <a:spcBef>
                <a:spcPts val="600"/>
              </a:spcBef>
            </a:pPr>
            <a:r>
              <a:rPr lang="en-US"/>
              <a:t>	</a:t>
            </a:r>
            <a:r>
              <a:rPr lang="en-US">
                <a:solidFill>
                  <a:schemeClr val="accent5">
                    <a:lumMod val="75000"/>
                  </a:schemeClr>
                </a:solidFill>
              </a:rPr>
              <a:t>WHERE</a:t>
            </a:r>
            <a:r>
              <a:rPr lang="en-US"/>
              <a:t> </a:t>
            </a:r>
            <a:r>
              <a:rPr lang="en-US" err="1"/>
              <a:t>latest.HashKey</a:t>
            </a:r>
            <a:r>
              <a:rPr lang="en-US"/>
              <a:t> = </a:t>
            </a:r>
            <a:r>
              <a:rPr lang="en-US" err="1"/>
              <a:t>SAT.HashKey</a:t>
            </a:r>
            <a:r>
              <a:rPr lang="en-US"/>
              <a:t>)</a:t>
            </a:r>
          </a:p>
          <a:p>
            <a:pPr defTabSz="274320">
              <a:spcBef>
                <a:spcPts val="600"/>
              </a:spcBef>
            </a:pPr>
            <a:r>
              <a:rPr lang="en-US"/>
              <a:t>	</a:t>
            </a:r>
            <a:r>
              <a:rPr lang="en-US">
                <a:solidFill>
                  <a:schemeClr val="accent5">
                    <a:lumMod val="75000"/>
                  </a:schemeClr>
                </a:solidFill>
              </a:rPr>
              <a:t>AND</a:t>
            </a:r>
            <a:r>
              <a:rPr lang="en-US"/>
              <a:t> </a:t>
            </a:r>
            <a:r>
              <a:rPr lang="en-US" err="1"/>
              <a:t>SAT.HashDiff</a:t>
            </a:r>
            <a:r>
              <a:rPr lang="en-US"/>
              <a:t> != </a:t>
            </a:r>
            <a:r>
              <a:rPr lang="en-US" err="1"/>
              <a:t>STG.HashDiff</a:t>
            </a:r>
            <a:endParaRPr lang="en-US"/>
          </a:p>
        </p:txBody>
      </p:sp>
      <p:sp>
        <p:nvSpPr>
          <p:cNvPr id="5" name="Text Placeholder 4">
            <a:extLst>
              <a:ext uri="{FF2B5EF4-FFF2-40B4-BE49-F238E27FC236}">
                <a16:creationId xmlns:a16="http://schemas.microsoft.com/office/drawing/2014/main" id="{930C4BD4-1849-CBDC-E3E0-2F7BDF1FEC7F}"/>
              </a:ext>
            </a:extLst>
          </p:cNvPr>
          <p:cNvSpPr>
            <a:spLocks noGrp="1"/>
          </p:cNvSpPr>
          <p:nvPr>
            <p:ph type="body" sz="quarter" idx="3"/>
          </p:nvPr>
        </p:nvSpPr>
        <p:spPr>
          <a:xfrm>
            <a:off x="7410173" y="1853991"/>
            <a:ext cx="3943627" cy="823912"/>
          </a:xfrm>
        </p:spPr>
        <p:txBody>
          <a:bodyPr/>
          <a:lstStyle/>
          <a:p>
            <a:r>
              <a:rPr lang="en-US"/>
              <a:t>Stored Procedure Template</a:t>
            </a:r>
          </a:p>
        </p:txBody>
      </p:sp>
      <p:sp>
        <p:nvSpPr>
          <p:cNvPr id="6" name="Content Placeholder 5">
            <a:extLst>
              <a:ext uri="{FF2B5EF4-FFF2-40B4-BE49-F238E27FC236}">
                <a16:creationId xmlns:a16="http://schemas.microsoft.com/office/drawing/2014/main" id="{DA52A321-19ED-DD40-DE44-85E9C295D575}"/>
              </a:ext>
            </a:extLst>
          </p:cNvPr>
          <p:cNvSpPr>
            <a:spLocks noGrp="1"/>
          </p:cNvSpPr>
          <p:nvPr>
            <p:ph sz="quarter" idx="4"/>
          </p:nvPr>
        </p:nvSpPr>
        <p:spPr>
          <a:xfrm>
            <a:off x="7410173" y="2911661"/>
            <a:ext cx="4114800" cy="3150853"/>
          </a:xfrm>
        </p:spPr>
        <p:txBody>
          <a:bodyPr>
            <a:normAutofit fontScale="85000" lnSpcReduction="20000"/>
          </a:bodyPr>
          <a:lstStyle/>
          <a:p>
            <a:pPr>
              <a:spcBef>
                <a:spcPts val="600"/>
              </a:spcBef>
            </a:pPr>
            <a:r>
              <a:rPr lang="en-US">
                <a:solidFill>
                  <a:schemeClr val="accent5">
                    <a:lumMod val="75000"/>
                  </a:schemeClr>
                </a:solidFill>
              </a:rPr>
              <a:t>CREATE PROCEDURE </a:t>
            </a:r>
            <a:r>
              <a:rPr lang="en-US"/>
              <a:t>stage2.sp_BuildSat</a:t>
            </a:r>
          </a:p>
          <a:p>
            <a:pPr defTabSz="274320">
              <a:spcBef>
                <a:spcPts val="600"/>
              </a:spcBef>
            </a:pPr>
            <a:r>
              <a:rPr lang="en-US"/>
              <a:t>	@TgtSat </a:t>
            </a:r>
            <a:r>
              <a:rPr lang="en-US">
                <a:solidFill>
                  <a:schemeClr val="accent5">
                    <a:lumMod val="75000"/>
                  </a:schemeClr>
                </a:solidFill>
              </a:rPr>
              <a:t>VARCHAR</a:t>
            </a:r>
            <a:r>
              <a:rPr lang="en-US"/>
              <a:t>(255)</a:t>
            </a:r>
          </a:p>
          <a:p>
            <a:pPr defTabSz="274320">
              <a:spcBef>
                <a:spcPts val="600"/>
              </a:spcBef>
            </a:pPr>
            <a:r>
              <a:rPr lang="en-US">
                <a:solidFill>
                  <a:schemeClr val="accent5">
                    <a:lumMod val="75000"/>
                  </a:schemeClr>
                </a:solidFill>
              </a:rPr>
              <a:t>AS</a:t>
            </a:r>
          </a:p>
          <a:p>
            <a:pPr defTabSz="274320">
              <a:spcBef>
                <a:spcPts val="600"/>
              </a:spcBef>
            </a:pPr>
            <a:r>
              <a:rPr lang="en-US">
                <a:solidFill>
                  <a:schemeClr val="accent5">
                    <a:lumMod val="75000"/>
                  </a:schemeClr>
                </a:solidFill>
              </a:rPr>
              <a:t>BEGIN</a:t>
            </a:r>
          </a:p>
          <a:p>
            <a:pPr defTabSz="274320">
              <a:spcBef>
                <a:spcPts val="600"/>
              </a:spcBef>
            </a:pPr>
            <a:r>
              <a:rPr lang="en-US"/>
              <a:t>	</a:t>
            </a:r>
            <a:r>
              <a:rPr lang="en-US">
                <a:solidFill>
                  <a:schemeClr val="accent5">
                    <a:lumMod val="75000"/>
                  </a:schemeClr>
                </a:solidFill>
              </a:rPr>
              <a:t>DECLARE</a:t>
            </a:r>
            <a:r>
              <a:rPr lang="en-US"/>
              <a:t> @sql </a:t>
            </a:r>
            <a:r>
              <a:rPr lang="en-US">
                <a:solidFill>
                  <a:schemeClr val="accent5">
                    <a:lumMod val="75000"/>
                  </a:schemeClr>
                </a:solidFill>
              </a:rPr>
              <a:t>VARCHAR</a:t>
            </a:r>
            <a:r>
              <a:rPr lang="en-US"/>
              <a:t>(</a:t>
            </a:r>
            <a:r>
              <a:rPr lang="en-US">
                <a:solidFill>
                  <a:schemeClr val="accent2">
                    <a:lumMod val="75000"/>
                  </a:schemeClr>
                </a:solidFill>
              </a:rPr>
              <a:t>MAX</a:t>
            </a:r>
            <a:r>
              <a:rPr lang="en-US"/>
              <a:t>)</a:t>
            </a:r>
          </a:p>
          <a:p>
            <a:pPr defTabSz="274320">
              <a:spcBef>
                <a:spcPts val="600"/>
              </a:spcBef>
            </a:pPr>
            <a:r>
              <a:rPr lang="en-US"/>
              <a:t>	</a:t>
            </a:r>
            <a:r>
              <a:rPr lang="en-US">
                <a:solidFill>
                  <a:schemeClr val="accent5">
                    <a:lumMod val="75000"/>
                  </a:schemeClr>
                </a:solidFill>
              </a:rPr>
              <a:t>WITH</a:t>
            </a:r>
            <a:r>
              <a:rPr lang="en-US"/>
              <a:t> meta </a:t>
            </a:r>
            <a:r>
              <a:rPr lang="en-US">
                <a:solidFill>
                  <a:schemeClr val="accent5">
                    <a:lumMod val="75000"/>
                  </a:schemeClr>
                </a:solidFill>
              </a:rPr>
              <a:t>AS</a:t>
            </a:r>
            <a:r>
              <a:rPr lang="en-US"/>
              <a:t> (</a:t>
            </a:r>
          </a:p>
          <a:p>
            <a:pPr defTabSz="274320">
              <a:spcBef>
                <a:spcPts val="600"/>
              </a:spcBef>
            </a:pPr>
            <a:r>
              <a:rPr lang="en-US"/>
              <a:t>		</a:t>
            </a:r>
            <a:r>
              <a:rPr lang="en-US">
                <a:solidFill>
                  <a:schemeClr val="accent5">
                    <a:lumMod val="75000"/>
                  </a:schemeClr>
                </a:solidFill>
              </a:rPr>
              <a:t>SELECT</a:t>
            </a:r>
            <a:r>
              <a:rPr lang="en-US"/>
              <a:t> &lt;metadata&gt;</a:t>
            </a:r>
          </a:p>
          <a:p>
            <a:pPr defTabSz="274320">
              <a:spcBef>
                <a:spcPts val="600"/>
              </a:spcBef>
            </a:pPr>
            <a:r>
              <a:rPr lang="en-US"/>
              <a:t>		</a:t>
            </a:r>
            <a:r>
              <a:rPr lang="en-US">
                <a:solidFill>
                  <a:schemeClr val="accent5">
                    <a:lumMod val="75000"/>
                  </a:schemeClr>
                </a:solidFill>
              </a:rPr>
              <a:t>FROM</a:t>
            </a:r>
            <a:r>
              <a:rPr lang="en-US"/>
              <a:t> </a:t>
            </a:r>
            <a:r>
              <a:rPr lang="en-US" err="1"/>
              <a:t>DVEngine</a:t>
            </a:r>
            <a:endParaRPr lang="en-US"/>
          </a:p>
          <a:p>
            <a:pPr defTabSz="274320">
              <a:spcBef>
                <a:spcPts val="600"/>
              </a:spcBef>
            </a:pPr>
            <a:r>
              <a:rPr lang="en-US"/>
              <a:t>		</a:t>
            </a:r>
            <a:r>
              <a:rPr lang="en-US">
                <a:solidFill>
                  <a:schemeClr val="accent5">
                    <a:lumMod val="75000"/>
                  </a:schemeClr>
                </a:solidFill>
              </a:rPr>
              <a:t>WHERE</a:t>
            </a:r>
            <a:r>
              <a:rPr lang="en-US"/>
              <a:t> </a:t>
            </a:r>
            <a:r>
              <a:rPr lang="en-US" err="1"/>
              <a:t>FQTableName</a:t>
            </a:r>
            <a:r>
              <a:rPr lang="en-US"/>
              <a:t> = @TgtSat</a:t>
            </a:r>
          </a:p>
          <a:p>
            <a:pPr defTabSz="274320">
              <a:spcBef>
                <a:spcPts val="600"/>
              </a:spcBef>
            </a:pPr>
            <a:r>
              <a:rPr lang="en-US"/>
              <a:t>	)</a:t>
            </a:r>
          </a:p>
          <a:p>
            <a:pPr defTabSz="274320">
              <a:spcBef>
                <a:spcPts val="600"/>
              </a:spcBef>
            </a:pPr>
            <a:r>
              <a:rPr lang="en-US"/>
              <a:t>	</a:t>
            </a:r>
            <a:r>
              <a:rPr lang="en-US">
                <a:solidFill>
                  <a:schemeClr val="accent5">
                    <a:lumMod val="75000"/>
                  </a:schemeClr>
                </a:solidFill>
              </a:rPr>
              <a:t>SELECT</a:t>
            </a:r>
            <a:r>
              <a:rPr lang="en-US"/>
              <a:t> @sql = ‘&lt;build based on pseudo-code&gt;’</a:t>
            </a:r>
          </a:p>
          <a:p>
            <a:pPr defTabSz="274320">
              <a:spcBef>
                <a:spcPts val="600"/>
              </a:spcBef>
            </a:pPr>
            <a:r>
              <a:rPr lang="en-US"/>
              <a:t>	</a:t>
            </a:r>
            <a:r>
              <a:rPr lang="en-US">
                <a:solidFill>
                  <a:schemeClr val="accent5">
                    <a:lumMod val="75000"/>
                  </a:schemeClr>
                </a:solidFill>
              </a:rPr>
              <a:t>FROM</a:t>
            </a:r>
            <a:r>
              <a:rPr lang="en-US"/>
              <a:t> meta</a:t>
            </a:r>
          </a:p>
          <a:p>
            <a:pPr defTabSz="274320">
              <a:spcBef>
                <a:spcPts val="600"/>
              </a:spcBef>
            </a:pPr>
            <a:r>
              <a:rPr lang="en-US"/>
              <a:t>	</a:t>
            </a:r>
            <a:r>
              <a:rPr lang="en-US">
                <a:solidFill>
                  <a:schemeClr val="accent5">
                    <a:lumMod val="75000"/>
                  </a:schemeClr>
                </a:solidFill>
              </a:rPr>
              <a:t>EXEC</a:t>
            </a:r>
            <a:r>
              <a:rPr lang="en-US"/>
              <a:t> (@sql)</a:t>
            </a:r>
          </a:p>
          <a:p>
            <a:pPr defTabSz="274320">
              <a:spcBef>
                <a:spcPts val="600"/>
              </a:spcBef>
            </a:pPr>
            <a:r>
              <a:rPr lang="en-US">
                <a:solidFill>
                  <a:schemeClr val="accent5">
                    <a:lumMod val="75000"/>
                  </a:schemeClr>
                </a:solidFill>
              </a:rPr>
              <a:t>END</a:t>
            </a:r>
          </a:p>
          <a:p>
            <a:pPr defTabSz="274320">
              <a:spcBef>
                <a:spcPts val="600"/>
              </a:spcBef>
            </a:pPr>
            <a:endParaRPr lang="en-US"/>
          </a:p>
        </p:txBody>
      </p:sp>
      <p:sp>
        <p:nvSpPr>
          <p:cNvPr id="7" name="Date Placeholder 6">
            <a:extLst>
              <a:ext uri="{FF2B5EF4-FFF2-40B4-BE49-F238E27FC236}">
                <a16:creationId xmlns:a16="http://schemas.microsoft.com/office/drawing/2014/main" id="{891EF4D5-62E9-9994-0563-DCF5EE718F46}"/>
              </a:ext>
            </a:extLst>
          </p:cNvPr>
          <p:cNvSpPr>
            <a:spLocks noGrp="1"/>
          </p:cNvSpPr>
          <p:nvPr>
            <p:ph type="dt" sz="half" idx="10"/>
          </p:nvPr>
        </p:nvSpPr>
        <p:spPr/>
        <p:txBody>
          <a:bodyPr/>
          <a:lstStyle/>
          <a:p>
            <a:r>
              <a:rPr lang="en-US"/>
              <a:t>2022</a:t>
            </a:r>
          </a:p>
        </p:txBody>
      </p:sp>
      <p:sp>
        <p:nvSpPr>
          <p:cNvPr id="8" name="Footer Placeholder 7">
            <a:extLst>
              <a:ext uri="{FF2B5EF4-FFF2-40B4-BE49-F238E27FC236}">
                <a16:creationId xmlns:a16="http://schemas.microsoft.com/office/drawing/2014/main" id="{636CDC54-BFC4-2DE0-0B5F-89B3D9012A21}"/>
              </a:ext>
            </a:extLst>
          </p:cNvPr>
          <p:cNvSpPr>
            <a:spLocks noGrp="1"/>
          </p:cNvSpPr>
          <p:nvPr>
            <p:ph type="ftr" sz="quarter" idx="11"/>
          </p:nvPr>
        </p:nvSpPr>
        <p:spPr/>
        <p:txBody>
          <a:bodyPr/>
          <a:lstStyle/>
          <a:p>
            <a:r>
              <a:rPr lang="en-US"/>
              <a:t>AUTOMATING DV ON AZURE SYNAPSE</a:t>
            </a:r>
          </a:p>
        </p:txBody>
      </p:sp>
      <p:sp>
        <p:nvSpPr>
          <p:cNvPr id="9" name="Slide Number Placeholder 8">
            <a:extLst>
              <a:ext uri="{FF2B5EF4-FFF2-40B4-BE49-F238E27FC236}">
                <a16:creationId xmlns:a16="http://schemas.microsoft.com/office/drawing/2014/main" id="{B223DFA1-2EFE-5EB9-4177-13C6DE262617}"/>
              </a:ext>
            </a:extLst>
          </p:cNvPr>
          <p:cNvSpPr>
            <a:spLocks noGrp="1"/>
          </p:cNvSpPr>
          <p:nvPr>
            <p:ph type="sldNum" sz="quarter" idx="12"/>
          </p:nvPr>
        </p:nvSpPr>
        <p:spPr/>
        <p:txBody>
          <a:bodyPr/>
          <a:lstStyle/>
          <a:p>
            <a:fld id="{A49DFD55-3C28-40EF-9E31-A92D2E4017FF}" type="slidenum">
              <a:rPr lang="en-US" smtClean="0"/>
              <a:pPr/>
              <a:t>12</a:t>
            </a:fld>
            <a:endParaRPr lang="en-US"/>
          </a:p>
        </p:txBody>
      </p:sp>
    </p:spTree>
    <p:custDataLst>
      <p:tags r:id="rId1"/>
    </p:custDataLst>
    <p:extLst>
      <p:ext uri="{BB962C8B-B14F-4D97-AF65-F5344CB8AC3E}">
        <p14:creationId xmlns:p14="http://schemas.microsoft.com/office/powerpoint/2010/main" val="557043813"/>
      </p:ext>
    </p:extLst>
  </p:cSld>
  <p:clrMapOvr>
    <a:masterClrMapping/>
  </p:clrMapOvr>
  <mc:AlternateContent xmlns:mc="http://schemas.openxmlformats.org/markup-compatibility/2006">
    <mc:Choice xmlns:p14="http://schemas.microsoft.com/office/powerpoint/2010/main" Requires="p14">
      <p:transition spd="med" p14:dur="700" advTm="65141">
        <p:fade/>
      </p:transition>
    </mc:Choice>
    <mc:Fallback>
      <p:transition spd="med" advTm="6514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fade">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500"/>
                                        <p:tgtEl>
                                          <p:spTgt spid="4">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Effect transition="in" filter="fade">
                                      <p:cBhvr>
                                        <p:cTn id="58" dur="500"/>
                                        <p:tgtEl>
                                          <p:spTgt spid="4">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Effect transition="in" filter="fade">
                                      <p:cBhvr>
                                        <p:cTn id="61" dur="500"/>
                                        <p:tgtEl>
                                          <p:spTgt spid="4">
                                            <p:txEl>
                                              <p:pRg st="11" end="11"/>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xEl>
                                              <p:pRg st="12" end="12"/>
                                            </p:txEl>
                                          </p:spTgt>
                                        </p:tgtEl>
                                        <p:attrNameLst>
                                          <p:attrName>style.visibility</p:attrName>
                                        </p:attrNameLst>
                                      </p:cBhvr>
                                      <p:to>
                                        <p:strVal val="visible"/>
                                      </p:to>
                                    </p:set>
                                    <p:animEffect transition="in" filter="fade">
                                      <p:cBhvr>
                                        <p:cTn id="64" dur="500"/>
                                        <p:tgtEl>
                                          <p:spTgt spid="4">
                                            <p:txEl>
                                              <p:pRg st="12" end="1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animEffect transition="in" filter="fade">
                                      <p:cBhvr>
                                        <p:cTn id="69" dur="500"/>
                                        <p:tgtEl>
                                          <p:spTgt spid="4">
                                            <p:txEl>
                                              <p:pRg st="13" end="1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
                                            <p:txEl>
                                              <p:pRg st="0" end="0"/>
                                            </p:txEl>
                                          </p:spTgt>
                                        </p:tgtEl>
                                        <p:attrNameLst>
                                          <p:attrName>style.visibility</p:attrName>
                                        </p:attrNameLst>
                                      </p:cBhvr>
                                      <p:to>
                                        <p:strVal val="visible"/>
                                      </p:to>
                                    </p:set>
                                    <p:animEffect transition="in" filter="fade">
                                      <p:cBhvr>
                                        <p:cTn id="74" dur="500"/>
                                        <p:tgtEl>
                                          <p:spTgt spid="5">
                                            <p:txEl>
                                              <p:pRg st="0" end="0"/>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animEffect transition="in" filter="fade">
                                      <p:cBhvr>
                                        <p:cTn id="77" dur="500"/>
                                        <p:tgtEl>
                                          <p:spTgt spid="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xEl>
                                              <p:pRg st="1" end="1"/>
                                            </p:txEl>
                                          </p:spTgt>
                                        </p:tgtEl>
                                        <p:attrNameLst>
                                          <p:attrName>style.visibility</p:attrName>
                                        </p:attrNameLst>
                                      </p:cBhvr>
                                      <p:to>
                                        <p:strVal val="visible"/>
                                      </p:to>
                                    </p:set>
                                    <p:animEffect transition="in" filter="fade">
                                      <p:cBhvr>
                                        <p:cTn id="82" dur="500"/>
                                        <p:tgtEl>
                                          <p:spTgt spid="6">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xEl>
                                              <p:pRg st="2" end="2"/>
                                            </p:txEl>
                                          </p:spTgt>
                                        </p:tgtEl>
                                        <p:attrNameLst>
                                          <p:attrName>style.visibility</p:attrName>
                                        </p:attrNameLst>
                                      </p:cBhvr>
                                      <p:to>
                                        <p:strVal val="visible"/>
                                      </p:to>
                                    </p:set>
                                    <p:animEffect transition="in" filter="fade">
                                      <p:cBhvr>
                                        <p:cTn id="87" dur="500"/>
                                        <p:tgtEl>
                                          <p:spTgt spid="6">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txEl>
                                              <p:pRg st="3" end="3"/>
                                            </p:txEl>
                                          </p:spTgt>
                                        </p:tgtEl>
                                        <p:attrNameLst>
                                          <p:attrName>style.visibility</p:attrName>
                                        </p:attrNameLst>
                                      </p:cBhvr>
                                      <p:to>
                                        <p:strVal val="visible"/>
                                      </p:to>
                                    </p:set>
                                    <p:animEffect transition="in" filter="fade">
                                      <p:cBhvr>
                                        <p:cTn id="92" dur="500"/>
                                        <p:tgtEl>
                                          <p:spTgt spid="6">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xEl>
                                              <p:pRg st="4" end="4"/>
                                            </p:txEl>
                                          </p:spTgt>
                                        </p:tgtEl>
                                        <p:attrNameLst>
                                          <p:attrName>style.visibility</p:attrName>
                                        </p:attrNameLst>
                                      </p:cBhvr>
                                      <p:to>
                                        <p:strVal val="visible"/>
                                      </p:to>
                                    </p:set>
                                    <p:animEffect transition="in" filter="fade">
                                      <p:cBhvr>
                                        <p:cTn id="97" dur="500"/>
                                        <p:tgtEl>
                                          <p:spTgt spid="6">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
                                            <p:txEl>
                                              <p:pRg st="5" end="5"/>
                                            </p:txEl>
                                          </p:spTgt>
                                        </p:tgtEl>
                                        <p:attrNameLst>
                                          <p:attrName>style.visibility</p:attrName>
                                        </p:attrNameLst>
                                      </p:cBhvr>
                                      <p:to>
                                        <p:strVal val="visible"/>
                                      </p:to>
                                    </p:set>
                                    <p:animEffect transition="in" filter="fade">
                                      <p:cBhvr>
                                        <p:cTn id="102" dur="500"/>
                                        <p:tgtEl>
                                          <p:spTgt spid="6">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
                                            <p:txEl>
                                              <p:pRg st="6" end="6"/>
                                            </p:txEl>
                                          </p:spTgt>
                                        </p:tgtEl>
                                        <p:attrNameLst>
                                          <p:attrName>style.visibility</p:attrName>
                                        </p:attrNameLst>
                                      </p:cBhvr>
                                      <p:to>
                                        <p:strVal val="visible"/>
                                      </p:to>
                                    </p:set>
                                    <p:animEffect transition="in" filter="fade">
                                      <p:cBhvr>
                                        <p:cTn id="107" dur="500"/>
                                        <p:tgtEl>
                                          <p:spTgt spid="6">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
                                            <p:txEl>
                                              <p:pRg st="7" end="7"/>
                                            </p:txEl>
                                          </p:spTgt>
                                        </p:tgtEl>
                                        <p:attrNameLst>
                                          <p:attrName>style.visibility</p:attrName>
                                        </p:attrNameLst>
                                      </p:cBhvr>
                                      <p:to>
                                        <p:strVal val="visible"/>
                                      </p:to>
                                    </p:set>
                                    <p:animEffect transition="in" filter="fade">
                                      <p:cBhvr>
                                        <p:cTn id="112" dur="500"/>
                                        <p:tgtEl>
                                          <p:spTgt spid="6">
                                            <p:txEl>
                                              <p:pRg st="7" end="7"/>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6">
                                            <p:txEl>
                                              <p:pRg st="8" end="8"/>
                                            </p:txEl>
                                          </p:spTgt>
                                        </p:tgtEl>
                                        <p:attrNameLst>
                                          <p:attrName>style.visibility</p:attrName>
                                        </p:attrNameLst>
                                      </p:cBhvr>
                                      <p:to>
                                        <p:strVal val="visible"/>
                                      </p:to>
                                    </p:set>
                                    <p:animEffect transition="in" filter="fade">
                                      <p:cBhvr>
                                        <p:cTn id="117" dur="500"/>
                                        <p:tgtEl>
                                          <p:spTgt spid="6">
                                            <p:txEl>
                                              <p:pRg st="8" end="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
                                            <p:txEl>
                                              <p:pRg st="9" end="9"/>
                                            </p:txEl>
                                          </p:spTgt>
                                        </p:tgtEl>
                                        <p:attrNameLst>
                                          <p:attrName>style.visibility</p:attrName>
                                        </p:attrNameLst>
                                      </p:cBhvr>
                                      <p:to>
                                        <p:strVal val="visible"/>
                                      </p:to>
                                    </p:set>
                                    <p:animEffect transition="in" filter="fade">
                                      <p:cBhvr>
                                        <p:cTn id="122" dur="500"/>
                                        <p:tgtEl>
                                          <p:spTgt spid="6">
                                            <p:txEl>
                                              <p:pRg st="9" end="9"/>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6">
                                            <p:txEl>
                                              <p:pRg st="10" end="10"/>
                                            </p:txEl>
                                          </p:spTgt>
                                        </p:tgtEl>
                                        <p:attrNameLst>
                                          <p:attrName>style.visibility</p:attrName>
                                        </p:attrNameLst>
                                      </p:cBhvr>
                                      <p:to>
                                        <p:strVal val="visible"/>
                                      </p:to>
                                    </p:set>
                                    <p:animEffect transition="in" filter="fade">
                                      <p:cBhvr>
                                        <p:cTn id="127" dur="500"/>
                                        <p:tgtEl>
                                          <p:spTgt spid="6">
                                            <p:txEl>
                                              <p:pRg st="10" end="1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6">
                                            <p:txEl>
                                              <p:pRg st="11" end="11"/>
                                            </p:txEl>
                                          </p:spTgt>
                                        </p:tgtEl>
                                        <p:attrNameLst>
                                          <p:attrName>style.visibility</p:attrName>
                                        </p:attrNameLst>
                                      </p:cBhvr>
                                      <p:to>
                                        <p:strVal val="visible"/>
                                      </p:to>
                                    </p:set>
                                    <p:animEffect transition="in" filter="fade">
                                      <p:cBhvr>
                                        <p:cTn id="132" dur="500"/>
                                        <p:tgtEl>
                                          <p:spTgt spid="6">
                                            <p:txEl>
                                              <p:pRg st="11" end="11"/>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6">
                                            <p:txEl>
                                              <p:pRg st="12" end="12"/>
                                            </p:txEl>
                                          </p:spTgt>
                                        </p:tgtEl>
                                        <p:attrNameLst>
                                          <p:attrName>style.visibility</p:attrName>
                                        </p:attrNameLst>
                                      </p:cBhvr>
                                      <p:to>
                                        <p:strVal val="visible"/>
                                      </p:to>
                                    </p:set>
                                    <p:animEffect transition="in" filter="fade">
                                      <p:cBhvr>
                                        <p:cTn id="137" dur="500"/>
                                        <p:tgtEl>
                                          <p:spTgt spid="6">
                                            <p:txEl>
                                              <p:pRg st="12" end="12"/>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6">
                                            <p:txEl>
                                              <p:pRg st="13" end="13"/>
                                            </p:txEl>
                                          </p:spTgt>
                                        </p:tgtEl>
                                        <p:attrNameLst>
                                          <p:attrName>style.visibility</p:attrName>
                                        </p:attrNameLst>
                                      </p:cBhvr>
                                      <p:to>
                                        <p:strVal val="visible"/>
                                      </p:to>
                                    </p:set>
                                    <p:animEffect transition="in" filter="fade">
                                      <p:cBhvr>
                                        <p:cTn id="1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75566" y="3000661"/>
            <a:ext cx="4243251" cy="2154254"/>
          </a:xfrm>
        </p:spPr>
        <p:txBody>
          <a:bodyPr anchor="ctr">
            <a:normAutofit/>
          </a:bodyPr>
          <a:lstStyle/>
          <a:p>
            <a:pPr algn="r"/>
            <a:r>
              <a:rPr lang="en-US"/>
              <a:t>Creating the automation structures</a:t>
            </a:r>
          </a:p>
        </p:txBody>
      </p:sp>
    </p:spTree>
    <p:extLst>
      <p:ext uri="{BB962C8B-B14F-4D97-AF65-F5344CB8AC3E}">
        <p14:creationId xmlns:p14="http://schemas.microsoft.com/office/powerpoint/2010/main" val="9719750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691">
        <p15:prstTrans prst="fallOver"/>
      </p:transition>
    </mc:Choice>
    <mc:Fallback>
      <p:transition spd="slow" advTm="3069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74B1320-E587-61A2-DE65-EA1765534E45}"/>
              </a:ext>
            </a:extLst>
          </p:cNvPr>
          <p:cNvPicPr>
            <a:picLocks noChangeAspect="1"/>
          </p:cNvPicPr>
          <p:nvPr/>
        </p:nvPicPr>
        <p:blipFill>
          <a:blip r:embed="rId2">
            <a:clrChange>
              <a:clrFrom>
                <a:srgbClr val="FBFBFB"/>
              </a:clrFrom>
              <a:clrTo>
                <a:srgbClr val="FBFBFB">
                  <a:alpha val="0"/>
                </a:srgbClr>
              </a:clrTo>
            </a:clrChange>
          </a:blip>
          <a:srcRect/>
          <a:stretch/>
        </p:blipFill>
        <p:spPr>
          <a:xfrm>
            <a:off x="613695" y="360218"/>
            <a:ext cx="9301212" cy="6497782"/>
          </a:xfrm>
          <a:prstGeom prst="rect">
            <a:avLst/>
          </a:prstGeom>
          <a:effectLst>
            <a:softEdge rad="0"/>
          </a:effectLst>
        </p:spPr>
      </p:pic>
      <p:sp>
        <p:nvSpPr>
          <p:cNvPr id="2" name="Title 1">
            <a:extLst>
              <a:ext uri="{FF2B5EF4-FFF2-40B4-BE49-F238E27FC236}">
                <a16:creationId xmlns:a16="http://schemas.microsoft.com/office/drawing/2014/main" id="{7AB36367-83B9-14A4-A76A-0531EB5B6856}"/>
              </a:ext>
            </a:extLst>
          </p:cNvPr>
          <p:cNvSpPr>
            <a:spLocks noGrp="1"/>
          </p:cNvSpPr>
          <p:nvPr>
            <p:ph type="title"/>
          </p:nvPr>
        </p:nvSpPr>
        <p:spPr>
          <a:xfrm>
            <a:off x="5621740" y="183307"/>
            <a:ext cx="5732060" cy="711562"/>
          </a:xfrm>
        </p:spPr>
        <p:txBody>
          <a:bodyPr/>
          <a:lstStyle/>
          <a:p>
            <a:r>
              <a:rPr lang="en-US">
                <a:latin typeface="+mn-lt"/>
              </a:rPr>
              <a:t>Azure DV Engine data model</a:t>
            </a:r>
          </a:p>
        </p:txBody>
      </p:sp>
      <p:sp>
        <p:nvSpPr>
          <p:cNvPr id="4" name="Date Placeholder 3">
            <a:extLst>
              <a:ext uri="{FF2B5EF4-FFF2-40B4-BE49-F238E27FC236}">
                <a16:creationId xmlns:a16="http://schemas.microsoft.com/office/drawing/2014/main" id="{172C536D-16CA-7D5E-2ADC-1B76AD41CF31}"/>
              </a:ext>
            </a:extLst>
          </p:cNvPr>
          <p:cNvSpPr>
            <a:spLocks noGrp="1"/>
          </p:cNvSpPr>
          <p:nvPr>
            <p:ph type="dt" sz="half" idx="10"/>
          </p:nvPr>
        </p:nvSpPr>
        <p:spPr/>
        <p:txBody>
          <a:bodyPr/>
          <a:lstStyle/>
          <a:p>
            <a:r>
              <a:rPr lang="en-US"/>
              <a:t>2022</a:t>
            </a:r>
          </a:p>
        </p:txBody>
      </p:sp>
      <p:sp>
        <p:nvSpPr>
          <p:cNvPr id="5" name="Footer Placeholder 4">
            <a:extLst>
              <a:ext uri="{FF2B5EF4-FFF2-40B4-BE49-F238E27FC236}">
                <a16:creationId xmlns:a16="http://schemas.microsoft.com/office/drawing/2014/main" id="{D69ECF66-48C1-3BC0-6AA4-11261875EEDA}"/>
              </a:ext>
            </a:extLst>
          </p:cNvPr>
          <p:cNvSpPr>
            <a:spLocks noGrp="1"/>
          </p:cNvSpPr>
          <p:nvPr>
            <p:ph type="ftr" sz="quarter" idx="11"/>
          </p:nvPr>
        </p:nvSpPr>
        <p:spPr/>
        <p:txBody>
          <a:bodyPr/>
          <a:lstStyle/>
          <a:p>
            <a:r>
              <a:rPr lang="en-US"/>
              <a:t>AUTOMATING DV ON AZURE SYNAPSE</a:t>
            </a:r>
          </a:p>
        </p:txBody>
      </p:sp>
      <p:sp>
        <p:nvSpPr>
          <p:cNvPr id="6" name="Slide Number Placeholder 5">
            <a:extLst>
              <a:ext uri="{FF2B5EF4-FFF2-40B4-BE49-F238E27FC236}">
                <a16:creationId xmlns:a16="http://schemas.microsoft.com/office/drawing/2014/main" id="{8AE3523D-B355-0DAE-5603-21CAB0850D25}"/>
              </a:ext>
            </a:extLst>
          </p:cNvPr>
          <p:cNvSpPr>
            <a:spLocks noGrp="1"/>
          </p:cNvSpPr>
          <p:nvPr>
            <p:ph type="sldNum" sz="quarter" idx="12"/>
          </p:nvPr>
        </p:nvSpPr>
        <p:spPr/>
        <p:txBody>
          <a:bodyPr/>
          <a:lstStyle/>
          <a:p>
            <a:fld id="{A49DFD55-3C28-40EF-9E31-A92D2E4017FF}" type="slidenum">
              <a:rPr lang="en-US" smtClean="0"/>
              <a:pPr/>
              <a:t>14</a:t>
            </a:fld>
            <a:endParaRPr lang="en-US"/>
          </a:p>
        </p:txBody>
      </p:sp>
      <p:sp>
        <p:nvSpPr>
          <p:cNvPr id="8" name="TextBox 7">
            <a:extLst>
              <a:ext uri="{FF2B5EF4-FFF2-40B4-BE49-F238E27FC236}">
                <a16:creationId xmlns:a16="http://schemas.microsoft.com/office/drawing/2014/main" id="{4C3D3460-AC14-D1FA-54AE-C99FC65C5D02}"/>
              </a:ext>
            </a:extLst>
          </p:cNvPr>
          <p:cNvSpPr txBox="1"/>
          <p:nvPr/>
        </p:nvSpPr>
        <p:spPr>
          <a:xfrm>
            <a:off x="7504804" y="5600938"/>
            <a:ext cx="3601346" cy="369332"/>
          </a:xfrm>
          <a:prstGeom prst="rect">
            <a:avLst/>
          </a:prstGeom>
          <a:noFill/>
        </p:spPr>
        <p:txBody>
          <a:bodyPr wrap="square">
            <a:spAutoFit/>
          </a:bodyPr>
          <a:lstStyle/>
          <a:p>
            <a:r>
              <a:rPr lang="en-US">
                <a:hlinkClick r:id="rId3"/>
              </a:rPr>
              <a:t>Metadata Layout - dbdiagram.io</a:t>
            </a:r>
            <a:endParaRPr lang="en-US"/>
          </a:p>
        </p:txBody>
      </p:sp>
    </p:spTree>
    <p:extLst>
      <p:ext uri="{BB962C8B-B14F-4D97-AF65-F5344CB8AC3E}">
        <p14:creationId xmlns:p14="http://schemas.microsoft.com/office/powerpoint/2010/main" val="1195821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advTm="276343">
        <p159:morph option="byObject"/>
      </p:transition>
    </mc:Choice>
    <mc:Fallback>
      <p:transition spd="slow" advTm="27634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75566" y="3000661"/>
            <a:ext cx="4243251" cy="2154254"/>
          </a:xfrm>
        </p:spPr>
        <p:txBody>
          <a:bodyPr anchor="ctr">
            <a:normAutofit/>
          </a:bodyPr>
          <a:lstStyle/>
          <a:p>
            <a:pPr algn="r"/>
            <a:r>
              <a:rPr lang="en-US"/>
              <a:t>developing the automation pipelines</a:t>
            </a:r>
          </a:p>
        </p:txBody>
      </p:sp>
    </p:spTree>
    <p:extLst>
      <p:ext uri="{BB962C8B-B14F-4D97-AF65-F5344CB8AC3E}">
        <p14:creationId xmlns:p14="http://schemas.microsoft.com/office/powerpoint/2010/main" val="3119952529"/>
      </p:ext>
    </p:extLst>
  </p:cSld>
  <p:clrMapOvr>
    <a:masterClrMapping/>
  </p:clrMapOvr>
  <mc:AlternateContent xmlns:mc="http://schemas.openxmlformats.org/markup-compatibility/2006">
    <mc:Choice xmlns:p14="http://schemas.microsoft.com/office/powerpoint/2010/main" Requires="p14">
      <p:transition spd="slow" p14:dur="3900" advTm="4919">
        <p14:glitter pattern="hexagon"/>
      </p:transition>
    </mc:Choice>
    <mc:Fallback>
      <p:transition spd="slow" advTm="4919">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9EDA-B1C7-08DF-5037-2C48CD307D0F}"/>
              </a:ext>
            </a:extLst>
          </p:cNvPr>
          <p:cNvSpPr>
            <a:spLocks noGrp="1"/>
          </p:cNvSpPr>
          <p:nvPr>
            <p:ph type="title"/>
          </p:nvPr>
        </p:nvSpPr>
        <p:spPr/>
        <p:txBody>
          <a:bodyPr/>
          <a:lstStyle/>
          <a:p>
            <a:r>
              <a:rPr lang="en-US"/>
              <a:t>The basic pipeline flow</a:t>
            </a:r>
            <a:br>
              <a:rPr lang="en-US"/>
            </a:br>
            <a:r>
              <a:rPr lang="en-US" sz="1200" i="1"/>
              <a:t>for now</a:t>
            </a:r>
            <a:endParaRPr lang="en-US"/>
          </a:p>
        </p:txBody>
      </p:sp>
      <p:sp>
        <p:nvSpPr>
          <p:cNvPr id="4" name="Date Placeholder 3">
            <a:extLst>
              <a:ext uri="{FF2B5EF4-FFF2-40B4-BE49-F238E27FC236}">
                <a16:creationId xmlns:a16="http://schemas.microsoft.com/office/drawing/2014/main" id="{8CF13F9E-C037-73EB-382E-94CECA8F25CF}"/>
              </a:ext>
            </a:extLst>
          </p:cNvPr>
          <p:cNvSpPr>
            <a:spLocks noGrp="1"/>
          </p:cNvSpPr>
          <p:nvPr>
            <p:ph type="dt" sz="half" idx="10"/>
          </p:nvPr>
        </p:nvSpPr>
        <p:spPr/>
        <p:txBody>
          <a:bodyPr/>
          <a:lstStyle/>
          <a:p>
            <a:r>
              <a:rPr lang="en-US"/>
              <a:t>2022</a:t>
            </a:r>
          </a:p>
        </p:txBody>
      </p:sp>
      <p:sp>
        <p:nvSpPr>
          <p:cNvPr id="5" name="Footer Placeholder 4">
            <a:extLst>
              <a:ext uri="{FF2B5EF4-FFF2-40B4-BE49-F238E27FC236}">
                <a16:creationId xmlns:a16="http://schemas.microsoft.com/office/drawing/2014/main" id="{2A764435-3177-12BD-9ED0-1574AA917744}"/>
              </a:ext>
            </a:extLst>
          </p:cNvPr>
          <p:cNvSpPr>
            <a:spLocks noGrp="1"/>
          </p:cNvSpPr>
          <p:nvPr>
            <p:ph type="ftr" sz="quarter" idx="11"/>
          </p:nvPr>
        </p:nvSpPr>
        <p:spPr/>
        <p:txBody>
          <a:bodyPr/>
          <a:lstStyle/>
          <a:p>
            <a:r>
              <a:rPr lang="en-US"/>
              <a:t>AUTOMATING DV ON AZURE SYNAPSE</a:t>
            </a:r>
          </a:p>
        </p:txBody>
      </p:sp>
      <p:sp>
        <p:nvSpPr>
          <p:cNvPr id="6" name="Slide Number Placeholder 5">
            <a:extLst>
              <a:ext uri="{FF2B5EF4-FFF2-40B4-BE49-F238E27FC236}">
                <a16:creationId xmlns:a16="http://schemas.microsoft.com/office/drawing/2014/main" id="{2C4B672B-B22C-63A2-B0C6-1E13BE94D1A2}"/>
              </a:ext>
            </a:extLst>
          </p:cNvPr>
          <p:cNvSpPr>
            <a:spLocks noGrp="1"/>
          </p:cNvSpPr>
          <p:nvPr>
            <p:ph type="sldNum" sz="quarter" idx="12"/>
          </p:nvPr>
        </p:nvSpPr>
        <p:spPr/>
        <p:txBody>
          <a:bodyPr/>
          <a:lstStyle/>
          <a:p>
            <a:fld id="{A49DFD55-3C28-40EF-9E31-A92D2E4017FF}" type="slidenum">
              <a:rPr lang="en-US" smtClean="0"/>
              <a:pPr/>
              <a:t>16</a:t>
            </a:fld>
            <a:endParaRPr lang="en-US"/>
          </a:p>
        </p:txBody>
      </p:sp>
      <p:pic>
        <p:nvPicPr>
          <p:cNvPr id="1026" name="Picture 2">
            <a:extLst>
              <a:ext uri="{FF2B5EF4-FFF2-40B4-BE49-F238E27FC236}">
                <a16:creationId xmlns:a16="http://schemas.microsoft.com/office/drawing/2014/main" id="{F407395F-CCAF-149B-8373-2DFAD65BB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642039"/>
            <a:ext cx="935355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076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90007">
        <p159:morph option="byWord"/>
      </p:transition>
    </mc:Choice>
    <mc:Fallback>
      <p:transition spd="slow" advTm="90007">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EC6A-F49B-36EA-CC3B-CCF43AF220E5}"/>
              </a:ext>
            </a:extLst>
          </p:cNvPr>
          <p:cNvSpPr>
            <a:spLocks noGrp="1"/>
          </p:cNvSpPr>
          <p:nvPr>
            <p:ph type="title"/>
          </p:nvPr>
        </p:nvSpPr>
        <p:spPr/>
        <p:txBody>
          <a:bodyPr/>
          <a:lstStyle/>
          <a:p>
            <a:r>
              <a:rPr lang="en-US"/>
              <a:t>Resources</a:t>
            </a:r>
          </a:p>
        </p:txBody>
      </p:sp>
      <p:sp>
        <p:nvSpPr>
          <p:cNvPr id="3" name="Text Placeholder 2">
            <a:extLst>
              <a:ext uri="{FF2B5EF4-FFF2-40B4-BE49-F238E27FC236}">
                <a16:creationId xmlns:a16="http://schemas.microsoft.com/office/drawing/2014/main" id="{46DC5BAE-F699-A984-0169-21D7ED8CFD1F}"/>
              </a:ext>
            </a:extLst>
          </p:cNvPr>
          <p:cNvSpPr>
            <a:spLocks noGrp="1"/>
          </p:cNvSpPr>
          <p:nvPr>
            <p:ph type="body" idx="1"/>
          </p:nvPr>
        </p:nvSpPr>
        <p:spPr>
          <a:xfrm>
            <a:off x="5476875" y="3660774"/>
            <a:ext cx="5957398" cy="1525588"/>
          </a:xfrm>
        </p:spPr>
        <p:txBody>
          <a:bodyPr/>
          <a:lstStyle/>
          <a:p>
            <a:r>
              <a:rPr lang="en-US">
                <a:hlinkClick r:id="rId2"/>
              </a:rPr>
              <a:t>Deploying Data Vault on Azure SQL Data Warehouse (microsoft.com)</a:t>
            </a:r>
            <a:r>
              <a:rPr lang="en-US"/>
              <a:t> </a:t>
            </a:r>
            <a:r>
              <a:rPr lang="en-US" sz="800" i="1"/>
              <a:t>[https://azure.microsoft.com/en-us/resources/deploying-data-vault/]</a:t>
            </a:r>
          </a:p>
          <a:p>
            <a:r>
              <a:rPr lang="en-US" sz="1000">
                <a:hlinkClick r:id="rId3"/>
              </a:rPr>
              <a:t>(92) Design your Data Vault and Load it with Azure Data Factory - </a:t>
            </a:r>
            <a:r>
              <a:rPr lang="en-US" sz="1000" err="1">
                <a:hlinkClick r:id="rId3"/>
              </a:rPr>
              <a:t>Rayis</a:t>
            </a:r>
            <a:r>
              <a:rPr lang="en-US" sz="1000">
                <a:hlinkClick r:id="rId3"/>
              </a:rPr>
              <a:t> </a:t>
            </a:r>
            <a:r>
              <a:rPr lang="en-US" sz="1000" err="1">
                <a:hlinkClick r:id="rId3"/>
              </a:rPr>
              <a:t>Imayev</a:t>
            </a:r>
            <a:r>
              <a:rPr lang="en-US" sz="1000">
                <a:hlinkClick r:id="rId3"/>
              </a:rPr>
              <a:t> – YouTube</a:t>
            </a:r>
            <a:endParaRPr lang="en-US" sz="800" i="1"/>
          </a:p>
          <a:p>
            <a:r>
              <a:rPr lang="en-US"/>
              <a:t>My GitHub Repo for this Presentation and Project</a:t>
            </a:r>
          </a:p>
        </p:txBody>
      </p:sp>
      <p:sp>
        <p:nvSpPr>
          <p:cNvPr id="4" name="Date Placeholder 3">
            <a:extLst>
              <a:ext uri="{FF2B5EF4-FFF2-40B4-BE49-F238E27FC236}">
                <a16:creationId xmlns:a16="http://schemas.microsoft.com/office/drawing/2014/main" id="{B353A0E4-1ABF-EE5E-FCD3-722D8A6E0649}"/>
              </a:ext>
            </a:extLst>
          </p:cNvPr>
          <p:cNvSpPr>
            <a:spLocks noGrp="1"/>
          </p:cNvSpPr>
          <p:nvPr>
            <p:ph type="dt" sz="half" idx="10"/>
          </p:nvPr>
        </p:nvSpPr>
        <p:spPr/>
        <p:txBody>
          <a:bodyPr/>
          <a:lstStyle/>
          <a:p>
            <a:r>
              <a:rPr lang="en-US"/>
              <a:t>2022</a:t>
            </a:r>
          </a:p>
        </p:txBody>
      </p:sp>
      <p:sp>
        <p:nvSpPr>
          <p:cNvPr id="5" name="Footer Placeholder 4">
            <a:extLst>
              <a:ext uri="{FF2B5EF4-FFF2-40B4-BE49-F238E27FC236}">
                <a16:creationId xmlns:a16="http://schemas.microsoft.com/office/drawing/2014/main" id="{4F76B1B0-246C-8EFB-C882-CB533E6A0AD5}"/>
              </a:ext>
            </a:extLst>
          </p:cNvPr>
          <p:cNvSpPr>
            <a:spLocks noGrp="1"/>
          </p:cNvSpPr>
          <p:nvPr>
            <p:ph type="ftr" sz="quarter" idx="11"/>
          </p:nvPr>
        </p:nvSpPr>
        <p:spPr/>
        <p:txBody>
          <a:bodyPr/>
          <a:lstStyle/>
          <a:p>
            <a:r>
              <a:rPr lang="en-US"/>
              <a:t>AUTOMATING DV ON AZURE SYNAPSE</a:t>
            </a:r>
          </a:p>
        </p:txBody>
      </p:sp>
      <p:sp>
        <p:nvSpPr>
          <p:cNvPr id="6" name="Slide Number Placeholder 5">
            <a:extLst>
              <a:ext uri="{FF2B5EF4-FFF2-40B4-BE49-F238E27FC236}">
                <a16:creationId xmlns:a16="http://schemas.microsoft.com/office/drawing/2014/main" id="{C6E0987A-34C9-5A4C-C057-EF18273A4F46}"/>
              </a:ext>
            </a:extLst>
          </p:cNvPr>
          <p:cNvSpPr>
            <a:spLocks noGrp="1"/>
          </p:cNvSpPr>
          <p:nvPr>
            <p:ph type="sldNum" sz="quarter" idx="12"/>
          </p:nvPr>
        </p:nvSpPr>
        <p:spPr/>
        <p:txBody>
          <a:bodyPr/>
          <a:lstStyle/>
          <a:p>
            <a:fld id="{A49DFD55-3C28-40EF-9E31-A92D2E4017FF}" type="slidenum">
              <a:rPr lang="en-US" smtClean="0"/>
              <a:pPr/>
              <a:t>17</a:t>
            </a:fld>
            <a:endParaRPr lang="en-US"/>
          </a:p>
        </p:txBody>
      </p:sp>
    </p:spTree>
    <p:extLst>
      <p:ext uri="{BB962C8B-B14F-4D97-AF65-F5344CB8AC3E}">
        <p14:creationId xmlns:p14="http://schemas.microsoft.com/office/powerpoint/2010/main" val="3303336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605637">
        <p159:morph option="byChar"/>
      </p:transition>
    </mc:Choice>
    <mc:Fallback>
      <p:transition spd="slow" advTm="1605637">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399858" y="1713368"/>
            <a:ext cx="4179570" cy="1524735"/>
          </a:xfrm>
        </p:spPr>
        <p:txBody>
          <a:bodyPr/>
          <a:lstStyle/>
          <a:p>
            <a:r>
              <a:rPr lang="en-US"/>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5399858" y="3233077"/>
            <a:ext cx="4179570" cy="1371997"/>
          </a:xfrm>
        </p:spPr>
        <p:txBody>
          <a:bodyPr>
            <a:normAutofit/>
          </a:bodyPr>
          <a:lstStyle/>
          <a:p>
            <a:r>
              <a:rPr lang="en-US"/>
              <a:t>Noel Cruz</a:t>
            </a:r>
          </a:p>
          <a:p>
            <a:r>
              <a:rPr lang="en-US"/>
              <a:t>noel.ivan.cruz@gmail.com</a:t>
            </a:r>
          </a:p>
          <a:p>
            <a:r>
              <a:rPr lang="en-US"/>
              <a:t>www.github.com/nicruzer</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fi-FI"/>
              <a:t>AUTOMATING DV ON AZURE SYNAPSE</a:t>
            </a:r>
            <a:endParaRPr lang="en-US"/>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18</a:t>
            </a:fld>
            <a:endParaRPr lang="en-US"/>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mc:Choice xmlns:p14="http://schemas.microsoft.com/office/powerpoint/2010/main" Requires="p14">
      <p:transition spd="slow" p14:dur="2500" advTm="39663">
        <p:split dir="in"/>
      </p:transition>
    </mc:Choice>
    <mc:Fallback>
      <p:transition spd="slow" advTm="39663">
        <p:spli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a:t>Build Your own dv ACCELERATION on azure synapse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lnSpcReduction="10000"/>
          </a:bodyPr>
          <a:lstStyle/>
          <a:p>
            <a:r>
              <a:rPr lang="en-US"/>
              <a:t>Noel </a:t>
            </a:r>
            <a:r>
              <a:rPr lang="en-US" sz="2400" b="1" i="1">
                <a:solidFill>
                  <a:srgbClr val="FF0000"/>
                </a:solidFill>
              </a:rPr>
              <a:t>Iv</a:t>
            </a:r>
            <a:r>
              <a:rPr lang="es-PR" sz="2400" b="1" i="1">
                <a:solidFill>
                  <a:srgbClr val="FF0000"/>
                </a:solidFill>
              </a:rPr>
              <a:t>á</a:t>
            </a:r>
            <a:r>
              <a:rPr lang="en-US" sz="2400" b="1" i="1">
                <a:solidFill>
                  <a:srgbClr val="FF0000"/>
                </a:solidFill>
              </a:rPr>
              <a:t>n</a:t>
            </a:r>
            <a:r>
              <a:rPr lang="en-US"/>
              <a:t> Cruz</a:t>
            </a:r>
          </a:p>
        </p:txBody>
      </p:sp>
    </p:spTree>
    <p:extLst>
      <p:ext uri="{BB962C8B-B14F-4D97-AF65-F5344CB8AC3E}">
        <p14:creationId xmlns:p14="http://schemas.microsoft.com/office/powerpoint/2010/main" val="115760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8655">
        <p159:morph option="byChar"/>
      </p:transition>
    </mc:Choice>
    <mc:Fallback>
      <p:transition spd="slow" advTm="8865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924175"/>
            <a:ext cx="3351711" cy="2519363"/>
          </a:xfrm>
        </p:spPr>
        <p:txBody>
          <a:bodyPr>
            <a:normAutofit lnSpcReduction="10000"/>
          </a:bodyPr>
          <a:lstStyle/>
          <a:p>
            <a:r>
              <a:rPr lang="en-US"/>
              <a:t>Introduction: Why Build Your Own?</a:t>
            </a:r>
          </a:p>
          <a:p>
            <a:r>
              <a:rPr lang="en-US"/>
              <a:t>Gathering the Basic Automation Tools</a:t>
            </a:r>
          </a:p>
          <a:p>
            <a:r>
              <a:rPr lang="en-US"/>
              <a:t>Building the Automation Templates</a:t>
            </a:r>
          </a:p>
          <a:p>
            <a:r>
              <a:rPr lang="en-US"/>
              <a:t>Creating the Automation Structures</a:t>
            </a:r>
          </a:p>
          <a:p>
            <a:r>
              <a:rPr lang="en-US"/>
              <a:t>Developing the Automation Pipelines</a:t>
            </a:r>
          </a:p>
          <a:p>
            <a:r>
              <a:rPr lang="en-US"/>
              <a:t>Resources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Automating DV on Azure Synapse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a:p>
        </p:txBody>
      </p:sp>
    </p:spTree>
    <p:custDataLst>
      <p:tags r:id="rId1"/>
    </p:custDataLst>
    <p:extLst>
      <p:ext uri="{BB962C8B-B14F-4D97-AF65-F5344CB8AC3E}">
        <p14:creationId xmlns:p14="http://schemas.microsoft.com/office/powerpoint/2010/main" val="1713219598"/>
      </p:ext>
    </p:extLst>
  </p:cSld>
  <p:clrMapOvr>
    <a:masterClrMapping/>
  </p:clrMapOvr>
  <mc:AlternateContent xmlns:mc="http://schemas.openxmlformats.org/markup-compatibility/2006">
    <mc:Choice xmlns:p14="http://schemas.microsoft.com/office/powerpoint/2010/main" Requires="p14">
      <p:transition spd="slow" p14:dur="2000" advTm="65759"/>
    </mc:Choice>
    <mc:Fallback>
      <p:transition spd="slow" advTm="65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4" y="1671639"/>
            <a:ext cx="7294245" cy="1204912"/>
          </a:xfrm>
        </p:spPr>
        <p:txBody>
          <a:bodyPr/>
          <a:lstStyle/>
          <a:p>
            <a:r>
              <a:rPr lang="en-US"/>
              <a:t>Introduction: why build your own?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772499"/>
            <a:ext cx="5111750" cy="1525588"/>
          </a:xfrm>
        </p:spPr>
        <p:txBody>
          <a:bodyPr>
            <a:normAutofit/>
          </a:bodyPr>
          <a:lstStyle/>
          <a:p>
            <a:r>
              <a:rPr lang="en-US"/>
              <a:t>A short story from a developer who has done it…twice!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fi-FI"/>
              <a:t>AUTOMATING DV ON AZURE SYNAPSE</a:t>
            </a:r>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mc:Choice xmlns:p14="http://schemas.microsoft.com/office/powerpoint/2010/main" Requires="p14">
      <p:transition spd="slow" p14:dur="3400" advTm="378798">
        <p14:reveal/>
      </p:transition>
    </mc:Choice>
    <mc:Fallback>
      <p:transition spd="slow" advTm="37879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75566" y="3000661"/>
            <a:ext cx="4243251" cy="2154254"/>
          </a:xfrm>
        </p:spPr>
        <p:txBody>
          <a:bodyPr anchor="ctr">
            <a:normAutofit/>
          </a:bodyPr>
          <a:lstStyle/>
          <a:p>
            <a:pPr algn="r"/>
            <a:r>
              <a:rPr lang="en-US"/>
              <a:t>Gathering the basic automation tools</a:t>
            </a:r>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mc:Choice xmlns:p14="http://schemas.microsoft.com/office/powerpoint/2010/main" Requires="p14">
      <p:transition spd="slow" p14:dur="3900" advTm="12910">
        <p14:glitter pattern="hexagon"/>
      </p:transition>
    </mc:Choice>
    <mc:Fallback>
      <p:transition spd="slow" advTm="1291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6F4B-2E3D-43DB-26C2-66846DBC8614}"/>
              </a:ext>
            </a:extLst>
          </p:cNvPr>
          <p:cNvSpPr>
            <a:spLocks noGrp="1"/>
          </p:cNvSpPr>
          <p:nvPr>
            <p:ph type="title"/>
          </p:nvPr>
        </p:nvSpPr>
        <p:spPr>
          <a:xfrm>
            <a:off x="4657724" y="2867582"/>
            <a:ext cx="6696075" cy="543878"/>
          </a:xfrm>
        </p:spPr>
        <p:txBody>
          <a:bodyPr/>
          <a:lstStyle/>
          <a:p>
            <a:r>
              <a:rPr lang="en-US"/>
              <a:t>What is azure synapse?</a:t>
            </a:r>
          </a:p>
        </p:txBody>
      </p:sp>
      <p:sp>
        <p:nvSpPr>
          <p:cNvPr id="3" name="Subtitle 2">
            <a:extLst>
              <a:ext uri="{FF2B5EF4-FFF2-40B4-BE49-F238E27FC236}">
                <a16:creationId xmlns:a16="http://schemas.microsoft.com/office/drawing/2014/main" id="{2E162FDA-60F7-E391-2935-95E93FD87039}"/>
              </a:ext>
            </a:extLst>
          </p:cNvPr>
          <p:cNvSpPr>
            <a:spLocks noGrp="1"/>
          </p:cNvSpPr>
          <p:nvPr>
            <p:ph type="subTitle" idx="1"/>
          </p:nvPr>
        </p:nvSpPr>
        <p:spPr>
          <a:xfrm>
            <a:off x="4657725" y="3310664"/>
            <a:ext cx="6696074" cy="1964929"/>
          </a:xfrm>
        </p:spPr>
        <p:txBody>
          <a:bodyPr>
            <a:normAutofit/>
          </a:bodyPr>
          <a:lstStyle/>
          <a:p>
            <a:r>
              <a:rPr lang="en-US" b="1" i="0">
                <a:solidFill>
                  <a:srgbClr val="171717"/>
                </a:solidFill>
                <a:effectLst/>
                <a:latin typeface="Segoe UI" panose="020B0502040204020203" pitchFamily="34" charset="0"/>
              </a:rPr>
              <a:t>“Azure Synapse</a:t>
            </a:r>
            <a:r>
              <a:rPr lang="en-US" b="0" i="0">
                <a:solidFill>
                  <a:srgbClr val="171717"/>
                </a:solidFill>
                <a:effectLst/>
                <a:latin typeface="Segoe UI" panose="020B0502040204020203" pitchFamily="34" charset="0"/>
              </a:rPr>
              <a:t> is an enterprise analytics service that accelerates time to insight across data warehouses and big data systems. Azure Synapse brings together the best of </a:t>
            </a:r>
            <a:r>
              <a:rPr lang="en-US" b="1" i="0">
                <a:solidFill>
                  <a:schemeClr val="accent5">
                    <a:lumMod val="75000"/>
                  </a:schemeClr>
                </a:solidFill>
                <a:effectLst/>
                <a:latin typeface="Segoe UI" panose="020B0502040204020203" pitchFamily="34" charset="0"/>
              </a:rPr>
              <a:t>SQL</a:t>
            </a:r>
            <a:r>
              <a:rPr lang="en-US" b="0" i="0">
                <a:solidFill>
                  <a:srgbClr val="171717"/>
                </a:solidFill>
                <a:effectLst/>
                <a:latin typeface="Segoe UI" panose="020B0502040204020203" pitchFamily="34" charset="0"/>
              </a:rPr>
              <a:t> technologies used in enterprise data warehousing, </a:t>
            </a:r>
            <a:r>
              <a:rPr lang="en-US" b="1" i="0">
                <a:solidFill>
                  <a:srgbClr val="171717"/>
                </a:solidFill>
                <a:effectLst/>
                <a:latin typeface="Segoe UI" panose="020B0502040204020203" pitchFamily="34" charset="0"/>
              </a:rPr>
              <a:t>Spark</a:t>
            </a:r>
            <a:r>
              <a:rPr lang="en-US" b="0" i="0">
                <a:solidFill>
                  <a:srgbClr val="171717"/>
                </a:solidFill>
                <a:effectLst/>
                <a:latin typeface="Segoe UI" panose="020B0502040204020203" pitchFamily="34" charset="0"/>
              </a:rPr>
              <a:t> technologies used for big data, </a:t>
            </a:r>
            <a:r>
              <a:rPr lang="en-US" b="1" i="0">
                <a:solidFill>
                  <a:srgbClr val="171717"/>
                </a:solidFill>
                <a:effectLst/>
                <a:latin typeface="Segoe UI" panose="020B0502040204020203" pitchFamily="34" charset="0"/>
              </a:rPr>
              <a:t>Data Explorer</a:t>
            </a:r>
            <a:r>
              <a:rPr lang="en-US" b="0" i="0">
                <a:solidFill>
                  <a:srgbClr val="171717"/>
                </a:solidFill>
                <a:effectLst/>
                <a:latin typeface="Segoe UI" panose="020B0502040204020203" pitchFamily="34" charset="0"/>
              </a:rPr>
              <a:t> for log and time series analytics, </a:t>
            </a:r>
            <a:r>
              <a:rPr lang="en-US" b="1" i="0">
                <a:solidFill>
                  <a:schemeClr val="accent5">
                    <a:lumMod val="75000"/>
                  </a:schemeClr>
                </a:solidFill>
                <a:effectLst/>
                <a:latin typeface="Segoe UI" panose="020B0502040204020203" pitchFamily="34" charset="0"/>
              </a:rPr>
              <a:t>Pipelines</a:t>
            </a:r>
            <a:r>
              <a:rPr lang="en-US" b="0" i="0">
                <a:solidFill>
                  <a:srgbClr val="171717"/>
                </a:solidFill>
                <a:effectLst/>
                <a:latin typeface="Segoe UI" panose="020B0502040204020203" pitchFamily="34" charset="0"/>
              </a:rPr>
              <a:t> for data integration and ETL/ELT, and deep integration with other Azure services such as </a:t>
            </a:r>
            <a:r>
              <a:rPr lang="en-US" b="1" i="0">
                <a:solidFill>
                  <a:srgbClr val="171717"/>
                </a:solidFill>
                <a:effectLst/>
                <a:latin typeface="Segoe UI" panose="020B0502040204020203" pitchFamily="34" charset="0"/>
              </a:rPr>
              <a:t>Power BI</a:t>
            </a:r>
            <a:r>
              <a:rPr lang="en-US" b="0" i="0">
                <a:solidFill>
                  <a:srgbClr val="171717"/>
                </a:solidFill>
                <a:effectLst/>
                <a:latin typeface="Segoe UI" panose="020B0502040204020203" pitchFamily="34" charset="0"/>
              </a:rPr>
              <a:t>, </a:t>
            </a:r>
            <a:r>
              <a:rPr lang="en-US" b="1" i="0" err="1">
                <a:solidFill>
                  <a:srgbClr val="171717"/>
                </a:solidFill>
                <a:effectLst/>
                <a:latin typeface="Segoe UI" panose="020B0502040204020203" pitchFamily="34" charset="0"/>
              </a:rPr>
              <a:t>CosmosDB</a:t>
            </a:r>
            <a:r>
              <a:rPr lang="en-US" b="0" i="0">
                <a:solidFill>
                  <a:srgbClr val="171717"/>
                </a:solidFill>
                <a:effectLst/>
                <a:latin typeface="Segoe UI" panose="020B0502040204020203" pitchFamily="34" charset="0"/>
              </a:rPr>
              <a:t>, and </a:t>
            </a:r>
            <a:r>
              <a:rPr lang="en-US" b="1" i="0" err="1">
                <a:solidFill>
                  <a:srgbClr val="171717"/>
                </a:solidFill>
                <a:effectLst/>
                <a:latin typeface="Segoe UI" panose="020B0502040204020203" pitchFamily="34" charset="0"/>
              </a:rPr>
              <a:t>AzureML</a:t>
            </a:r>
            <a:r>
              <a:rPr lang="en-US" b="0" i="0">
                <a:solidFill>
                  <a:srgbClr val="171717"/>
                </a:solidFill>
                <a:effectLst/>
                <a:latin typeface="Segoe UI" panose="020B0502040204020203" pitchFamily="34" charset="0"/>
              </a:rPr>
              <a:t>.”</a:t>
            </a:r>
            <a:endParaRPr lang="en-US"/>
          </a:p>
        </p:txBody>
      </p:sp>
      <p:sp>
        <p:nvSpPr>
          <p:cNvPr id="4" name="Date Placeholder 3">
            <a:extLst>
              <a:ext uri="{FF2B5EF4-FFF2-40B4-BE49-F238E27FC236}">
                <a16:creationId xmlns:a16="http://schemas.microsoft.com/office/drawing/2014/main" id="{9EC4DBDC-2E8B-3FDD-6AC1-2125397D400B}"/>
              </a:ext>
            </a:extLst>
          </p:cNvPr>
          <p:cNvSpPr>
            <a:spLocks noGrp="1"/>
          </p:cNvSpPr>
          <p:nvPr>
            <p:ph type="dt" sz="half" idx="10"/>
          </p:nvPr>
        </p:nvSpPr>
        <p:spPr/>
        <p:txBody>
          <a:bodyPr/>
          <a:lstStyle/>
          <a:p>
            <a:r>
              <a:rPr lang="en-US"/>
              <a:t>2022</a:t>
            </a:r>
          </a:p>
        </p:txBody>
      </p:sp>
      <p:sp>
        <p:nvSpPr>
          <p:cNvPr id="5" name="Footer Placeholder 4">
            <a:extLst>
              <a:ext uri="{FF2B5EF4-FFF2-40B4-BE49-F238E27FC236}">
                <a16:creationId xmlns:a16="http://schemas.microsoft.com/office/drawing/2014/main" id="{C7F00F7C-DBF9-9FEA-F0DD-5A78E016F3A2}"/>
              </a:ext>
            </a:extLst>
          </p:cNvPr>
          <p:cNvSpPr>
            <a:spLocks noGrp="1"/>
          </p:cNvSpPr>
          <p:nvPr>
            <p:ph type="ftr" sz="quarter" idx="11"/>
          </p:nvPr>
        </p:nvSpPr>
        <p:spPr/>
        <p:txBody>
          <a:bodyPr/>
          <a:lstStyle/>
          <a:p>
            <a:r>
              <a:rPr lang="en-US"/>
              <a:t>AUTOMATING DV ON AZURE SYNAPSE</a:t>
            </a:r>
          </a:p>
        </p:txBody>
      </p:sp>
      <p:sp>
        <p:nvSpPr>
          <p:cNvPr id="6" name="Slide Number Placeholder 5">
            <a:extLst>
              <a:ext uri="{FF2B5EF4-FFF2-40B4-BE49-F238E27FC236}">
                <a16:creationId xmlns:a16="http://schemas.microsoft.com/office/drawing/2014/main" id="{092A5001-1C7F-9C45-9372-15CCF13F1E22}"/>
              </a:ext>
            </a:extLst>
          </p:cNvPr>
          <p:cNvSpPr>
            <a:spLocks noGrp="1"/>
          </p:cNvSpPr>
          <p:nvPr>
            <p:ph type="sldNum" sz="quarter" idx="12"/>
          </p:nvPr>
        </p:nvSpPr>
        <p:spPr/>
        <p:txBody>
          <a:bodyPr/>
          <a:lstStyle/>
          <a:p>
            <a:fld id="{A49DFD55-3C28-40EF-9E31-A92D2E4017FF}" type="slidenum">
              <a:rPr lang="en-US" smtClean="0"/>
              <a:pPr/>
              <a:t>6</a:t>
            </a:fld>
            <a:endParaRPr lang="en-US"/>
          </a:p>
        </p:txBody>
      </p:sp>
      <p:sp>
        <p:nvSpPr>
          <p:cNvPr id="7" name="TextBox 6">
            <a:extLst>
              <a:ext uri="{FF2B5EF4-FFF2-40B4-BE49-F238E27FC236}">
                <a16:creationId xmlns:a16="http://schemas.microsoft.com/office/drawing/2014/main" id="{2C0C30F4-8261-CE38-72BD-985DD6E73D75}"/>
              </a:ext>
            </a:extLst>
          </p:cNvPr>
          <p:cNvSpPr txBox="1"/>
          <p:nvPr/>
        </p:nvSpPr>
        <p:spPr>
          <a:xfrm>
            <a:off x="4737463" y="5393929"/>
            <a:ext cx="6453051" cy="261610"/>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nchor="ctr">
            <a:spAutoFit/>
          </a:bodyPr>
          <a:lstStyle/>
          <a:p>
            <a:pPr algn="r"/>
            <a:r>
              <a:rPr lang="en-US" sz="1100"/>
              <a:t>SOURCE: https://docs.microsoft.com/en-us/azure/synapse-analytics/overview-what-is</a:t>
            </a:r>
          </a:p>
        </p:txBody>
      </p:sp>
    </p:spTree>
    <p:extLst>
      <p:ext uri="{BB962C8B-B14F-4D97-AF65-F5344CB8AC3E}">
        <p14:creationId xmlns:p14="http://schemas.microsoft.com/office/powerpoint/2010/main" val="3207963886"/>
      </p:ext>
    </p:extLst>
  </p:cSld>
  <p:clrMapOvr>
    <a:masterClrMapping/>
  </p:clrMapOvr>
  <mc:AlternateContent xmlns:mc="http://schemas.openxmlformats.org/markup-compatibility/2006">
    <mc:Choice xmlns:p14="http://schemas.microsoft.com/office/powerpoint/2010/main" Requires="p14">
      <p:transition spd="slow" p14:dur="3400" advTm="25424">
        <p14:reveal/>
      </p:transition>
    </mc:Choice>
    <mc:Fallback>
      <p:transition spd="slow" advTm="2542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a:t>Defining synapse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a:bodyPr>
          <a:lstStyle/>
          <a:p>
            <a:r>
              <a:rPr lang="en-US" b="1"/>
              <a:t>syn​•apse | \</a:t>
            </a:r>
            <a:r>
              <a:rPr lang="en-US" b="1" err="1"/>
              <a:t>sə</a:t>
            </a:r>
            <a:r>
              <a:rPr lang="en-US" b="1"/>
              <a:t>-ˈnaps\</a:t>
            </a:r>
          </a:p>
          <a:p>
            <a:r>
              <a:rPr lang="en-US"/>
              <a:t>: the point at which a nervous impulse passes from one neuron to another</a:t>
            </a:r>
          </a:p>
          <a:p>
            <a:r>
              <a:rPr lang="en-US" b="1"/>
              <a:t>Etymology</a:t>
            </a:r>
            <a:r>
              <a:rPr lang="en-US"/>
              <a:t>: New Latin </a:t>
            </a:r>
            <a:r>
              <a:rPr lang="en-US" i="1"/>
              <a:t>synapsis</a:t>
            </a:r>
            <a:r>
              <a:rPr lang="en-US"/>
              <a:t>, from Greek, juncture, from </a:t>
            </a:r>
            <a:r>
              <a:rPr lang="en-US" i="1" err="1"/>
              <a:t>synaptein</a:t>
            </a:r>
            <a:r>
              <a:rPr lang="en-US"/>
              <a:t> to fasten together, from </a:t>
            </a:r>
            <a:r>
              <a:rPr lang="en-US" i="1"/>
              <a:t>syn-</a:t>
            </a:r>
            <a:r>
              <a:rPr lang="en-US"/>
              <a:t> + </a:t>
            </a:r>
            <a:r>
              <a:rPr lang="en-US" i="1" err="1"/>
              <a:t>haptein</a:t>
            </a:r>
            <a:r>
              <a:rPr lang="en-US"/>
              <a:t> to fasten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fi-FI"/>
              <a:t>AUTOMATING DV ON AZURE SYNAPSE</a:t>
            </a:r>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sp>
        <p:nvSpPr>
          <p:cNvPr id="8" name="TextBox 7">
            <a:extLst>
              <a:ext uri="{FF2B5EF4-FFF2-40B4-BE49-F238E27FC236}">
                <a16:creationId xmlns:a16="http://schemas.microsoft.com/office/drawing/2014/main" id="{AFE54E7B-9EC2-B000-1AC7-06742AABEED7}"/>
              </a:ext>
            </a:extLst>
          </p:cNvPr>
          <p:cNvSpPr txBox="1"/>
          <p:nvPr/>
        </p:nvSpPr>
        <p:spPr>
          <a:xfrm>
            <a:off x="375649" y="5186361"/>
            <a:ext cx="6098176" cy="246221"/>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algn="r"/>
            <a:r>
              <a:rPr lang="en-US" sz="1000"/>
              <a:t>SOURCE: https://www.merriam-webster.com/dictionary/synapse</a:t>
            </a:r>
          </a:p>
        </p:txBody>
      </p:sp>
    </p:spTree>
    <p:custDataLst>
      <p:tags r:id="rId1"/>
    </p:custDataLst>
    <p:extLst>
      <p:ext uri="{BB962C8B-B14F-4D97-AF65-F5344CB8AC3E}">
        <p14:creationId xmlns:p14="http://schemas.microsoft.com/office/powerpoint/2010/main" val="4181369564"/>
      </p:ext>
    </p:extLst>
  </p:cSld>
  <p:clrMapOvr>
    <a:masterClrMapping/>
  </p:clrMapOvr>
  <mc:AlternateContent xmlns:mc="http://schemas.openxmlformats.org/markup-compatibility/2006">
    <mc:Choice xmlns:p14="http://schemas.microsoft.com/office/powerpoint/2010/main" Requires="p14">
      <p:transition spd="slow" p14:dur="2000" advTm="94428"/>
    </mc:Choice>
    <mc:Fallback>
      <p:transition spd="slow" advTm="944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4D34-1330-559D-77B8-791B350423D2}"/>
              </a:ext>
            </a:extLst>
          </p:cNvPr>
          <p:cNvSpPr>
            <a:spLocks noGrp="1"/>
          </p:cNvSpPr>
          <p:nvPr>
            <p:ph type="title"/>
          </p:nvPr>
        </p:nvSpPr>
        <p:spPr/>
        <p:txBody>
          <a:bodyPr/>
          <a:lstStyle/>
          <a:p>
            <a:r>
              <a:rPr lang="en-US"/>
              <a:t>Gathering tools</a:t>
            </a:r>
          </a:p>
        </p:txBody>
      </p:sp>
      <p:sp>
        <p:nvSpPr>
          <p:cNvPr id="3" name="Text Placeholder 2">
            <a:extLst>
              <a:ext uri="{FF2B5EF4-FFF2-40B4-BE49-F238E27FC236}">
                <a16:creationId xmlns:a16="http://schemas.microsoft.com/office/drawing/2014/main" id="{EF823654-C587-AD3B-7A8C-883314734F1B}"/>
              </a:ext>
            </a:extLst>
          </p:cNvPr>
          <p:cNvSpPr>
            <a:spLocks noGrp="1"/>
          </p:cNvSpPr>
          <p:nvPr>
            <p:ph type="body" sz="quarter" idx="13"/>
          </p:nvPr>
        </p:nvSpPr>
        <p:spPr/>
        <p:txBody>
          <a:bodyPr/>
          <a:lstStyle/>
          <a:p>
            <a:r>
              <a:rPr lang="en-US"/>
              <a:t>Land the Data</a:t>
            </a:r>
          </a:p>
        </p:txBody>
      </p:sp>
      <p:sp>
        <p:nvSpPr>
          <p:cNvPr id="4" name="Text Placeholder 3">
            <a:extLst>
              <a:ext uri="{FF2B5EF4-FFF2-40B4-BE49-F238E27FC236}">
                <a16:creationId xmlns:a16="http://schemas.microsoft.com/office/drawing/2014/main" id="{A5A34678-13AA-41E1-22A9-14DD9663CF57}"/>
              </a:ext>
            </a:extLst>
          </p:cNvPr>
          <p:cNvSpPr>
            <a:spLocks noGrp="1"/>
          </p:cNvSpPr>
          <p:nvPr>
            <p:ph type="body" sz="quarter" idx="14"/>
          </p:nvPr>
        </p:nvSpPr>
        <p:spPr/>
        <p:txBody>
          <a:bodyPr/>
          <a:lstStyle/>
          <a:p>
            <a:r>
              <a:rPr lang="en-US"/>
              <a:t>Store the Data</a:t>
            </a:r>
          </a:p>
        </p:txBody>
      </p:sp>
      <p:sp>
        <p:nvSpPr>
          <p:cNvPr id="5" name="Text Placeholder 4">
            <a:extLst>
              <a:ext uri="{FF2B5EF4-FFF2-40B4-BE49-F238E27FC236}">
                <a16:creationId xmlns:a16="http://schemas.microsoft.com/office/drawing/2014/main" id="{7060CB58-9AD4-C846-30E5-55AF9D325C9D}"/>
              </a:ext>
            </a:extLst>
          </p:cNvPr>
          <p:cNvSpPr>
            <a:spLocks noGrp="1"/>
          </p:cNvSpPr>
          <p:nvPr>
            <p:ph type="body" sz="quarter" idx="15"/>
          </p:nvPr>
        </p:nvSpPr>
        <p:spPr/>
        <p:txBody>
          <a:bodyPr/>
          <a:lstStyle/>
          <a:p>
            <a:r>
              <a:rPr lang="en-US"/>
              <a:t>Conform the Data</a:t>
            </a:r>
          </a:p>
        </p:txBody>
      </p:sp>
      <p:sp>
        <p:nvSpPr>
          <p:cNvPr id="6" name="Text Placeholder 5">
            <a:extLst>
              <a:ext uri="{FF2B5EF4-FFF2-40B4-BE49-F238E27FC236}">
                <a16:creationId xmlns:a16="http://schemas.microsoft.com/office/drawing/2014/main" id="{BAA3CF0D-9AD5-86BE-9EBA-68E58D22FE98}"/>
              </a:ext>
            </a:extLst>
          </p:cNvPr>
          <p:cNvSpPr>
            <a:spLocks noGrp="1"/>
          </p:cNvSpPr>
          <p:nvPr>
            <p:ph type="body" sz="quarter" idx="16"/>
          </p:nvPr>
        </p:nvSpPr>
        <p:spPr/>
        <p:txBody>
          <a:bodyPr/>
          <a:lstStyle/>
          <a:p>
            <a:r>
              <a:rPr lang="en-US"/>
              <a:t>Move the Data</a:t>
            </a:r>
          </a:p>
        </p:txBody>
      </p:sp>
      <p:sp>
        <p:nvSpPr>
          <p:cNvPr id="7" name="Text Placeholder 6">
            <a:extLst>
              <a:ext uri="{FF2B5EF4-FFF2-40B4-BE49-F238E27FC236}">
                <a16:creationId xmlns:a16="http://schemas.microsoft.com/office/drawing/2014/main" id="{6E60CDF1-6189-F865-3888-E45204A33AEB}"/>
              </a:ext>
            </a:extLst>
          </p:cNvPr>
          <p:cNvSpPr>
            <a:spLocks noGrp="1"/>
          </p:cNvSpPr>
          <p:nvPr>
            <p:ph type="body" sz="quarter" idx="17"/>
          </p:nvPr>
        </p:nvSpPr>
        <p:spPr>
          <a:xfrm>
            <a:off x="4409453" y="1328520"/>
            <a:ext cx="5355650" cy="1010842"/>
          </a:xfrm>
        </p:spPr>
        <p:txBody>
          <a:bodyPr>
            <a:normAutofit/>
          </a:bodyPr>
          <a:lstStyle/>
          <a:p>
            <a:r>
              <a:rPr lang="en-US"/>
              <a:t>While Azure offers a variety of viable options, I chose to use </a:t>
            </a:r>
            <a:r>
              <a:rPr lang="en-US" b="1"/>
              <a:t>Azure Data Lake Storage Gen2 </a:t>
            </a:r>
            <a:r>
              <a:rPr lang="en-US"/>
              <a:t>(ADLS Gen2). Performance, scalability and security helped make this an easy choice…that and Azure defaults to this when setting up an account.</a:t>
            </a:r>
          </a:p>
          <a:p>
            <a:endParaRPr lang="en-US"/>
          </a:p>
        </p:txBody>
      </p:sp>
      <p:sp>
        <p:nvSpPr>
          <p:cNvPr id="8" name="Text Placeholder 7">
            <a:extLst>
              <a:ext uri="{FF2B5EF4-FFF2-40B4-BE49-F238E27FC236}">
                <a16:creationId xmlns:a16="http://schemas.microsoft.com/office/drawing/2014/main" id="{93F6C660-547C-1280-2929-644442FAC068}"/>
              </a:ext>
            </a:extLst>
          </p:cNvPr>
          <p:cNvSpPr>
            <a:spLocks noGrp="1"/>
          </p:cNvSpPr>
          <p:nvPr>
            <p:ph type="body" sz="quarter" idx="18"/>
          </p:nvPr>
        </p:nvSpPr>
        <p:spPr>
          <a:xfrm>
            <a:off x="4982070" y="2487880"/>
            <a:ext cx="5102680" cy="746436"/>
          </a:xfrm>
        </p:spPr>
        <p:txBody>
          <a:bodyPr>
            <a:normAutofit/>
          </a:bodyPr>
          <a:lstStyle/>
          <a:p>
            <a:r>
              <a:rPr lang="en-US"/>
              <a:t>Azure’s </a:t>
            </a:r>
            <a:r>
              <a:rPr lang="en-US" b="1"/>
              <a:t>SQL Dedicated Pool </a:t>
            </a:r>
            <a:r>
              <a:rPr lang="en-US"/>
              <a:t>sits at the heart of Azure Synapse. It uses columnar storage for relational data, which can be manipulated and accessed with T-SQL.</a:t>
            </a:r>
            <a:endParaRPr lang="en-US" b="1" i="1"/>
          </a:p>
        </p:txBody>
      </p:sp>
      <p:sp>
        <p:nvSpPr>
          <p:cNvPr id="9" name="Text Placeholder 8">
            <a:extLst>
              <a:ext uri="{FF2B5EF4-FFF2-40B4-BE49-F238E27FC236}">
                <a16:creationId xmlns:a16="http://schemas.microsoft.com/office/drawing/2014/main" id="{22D9EEE7-250C-2DC3-8146-EC1ABEFDFEE2}"/>
              </a:ext>
            </a:extLst>
          </p:cNvPr>
          <p:cNvSpPr>
            <a:spLocks noGrp="1"/>
          </p:cNvSpPr>
          <p:nvPr>
            <p:ph type="body" sz="quarter" idx="19"/>
          </p:nvPr>
        </p:nvSpPr>
        <p:spPr>
          <a:xfrm>
            <a:off x="5592771" y="3478303"/>
            <a:ext cx="5102680" cy="1010842"/>
          </a:xfrm>
        </p:spPr>
        <p:txBody>
          <a:bodyPr/>
          <a:lstStyle/>
          <a:p>
            <a:r>
              <a:rPr lang="en-US"/>
              <a:t>Azure Synapse provides an array of tools to transform the data according to Data Vault standards. </a:t>
            </a:r>
            <a:r>
              <a:rPr lang="en-US" b="1"/>
              <a:t>Views</a:t>
            </a:r>
            <a:r>
              <a:rPr lang="en-US"/>
              <a:t>, </a:t>
            </a:r>
            <a:r>
              <a:rPr lang="en-US" b="1"/>
              <a:t>stored procedures</a:t>
            </a:r>
            <a:r>
              <a:rPr lang="en-US"/>
              <a:t> and </a:t>
            </a:r>
            <a:r>
              <a:rPr lang="en-US" b="1"/>
              <a:t>SQL functions</a:t>
            </a:r>
            <a:r>
              <a:rPr lang="en-US"/>
              <a:t> (including user defined) form the bulk of this automation.</a:t>
            </a:r>
          </a:p>
        </p:txBody>
      </p:sp>
      <p:sp>
        <p:nvSpPr>
          <p:cNvPr id="10" name="Text Placeholder 9">
            <a:extLst>
              <a:ext uri="{FF2B5EF4-FFF2-40B4-BE49-F238E27FC236}">
                <a16:creationId xmlns:a16="http://schemas.microsoft.com/office/drawing/2014/main" id="{EA6D71B6-2BFA-5DA6-0A93-8D2154A15AA0}"/>
              </a:ext>
            </a:extLst>
          </p:cNvPr>
          <p:cNvSpPr>
            <a:spLocks noGrp="1"/>
          </p:cNvSpPr>
          <p:nvPr>
            <p:ph type="body" sz="quarter" idx="20"/>
          </p:nvPr>
        </p:nvSpPr>
        <p:spPr>
          <a:xfrm>
            <a:off x="6175280" y="4755630"/>
            <a:ext cx="5102680" cy="514350"/>
          </a:xfrm>
        </p:spPr>
        <p:txBody>
          <a:bodyPr>
            <a:normAutofit lnSpcReduction="10000"/>
          </a:bodyPr>
          <a:lstStyle/>
          <a:p>
            <a:r>
              <a:rPr lang="en-US" b="1"/>
              <a:t>Pipelines </a:t>
            </a:r>
            <a:r>
              <a:rPr lang="en-US"/>
              <a:t>and </a:t>
            </a:r>
            <a:r>
              <a:rPr lang="en-US" b="1"/>
              <a:t>Triggers </a:t>
            </a:r>
            <a:r>
              <a:rPr lang="en-US"/>
              <a:t>together form the engine that moves the data from source to target.</a:t>
            </a:r>
            <a:endParaRPr lang="en-US" b="1"/>
          </a:p>
        </p:txBody>
      </p:sp>
      <p:sp>
        <p:nvSpPr>
          <p:cNvPr id="11" name="Date Placeholder 10">
            <a:extLst>
              <a:ext uri="{FF2B5EF4-FFF2-40B4-BE49-F238E27FC236}">
                <a16:creationId xmlns:a16="http://schemas.microsoft.com/office/drawing/2014/main" id="{EA97F1C2-BA10-E212-099D-69A9C74CED83}"/>
              </a:ext>
            </a:extLst>
          </p:cNvPr>
          <p:cNvSpPr>
            <a:spLocks noGrp="1"/>
          </p:cNvSpPr>
          <p:nvPr>
            <p:ph type="dt" sz="half" idx="10"/>
          </p:nvPr>
        </p:nvSpPr>
        <p:spPr/>
        <p:txBody>
          <a:bodyPr/>
          <a:lstStyle/>
          <a:p>
            <a:r>
              <a:rPr lang="en-US"/>
              <a:t>2022</a:t>
            </a:r>
          </a:p>
        </p:txBody>
      </p:sp>
      <p:sp>
        <p:nvSpPr>
          <p:cNvPr id="12" name="Footer Placeholder 11">
            <a:extLst>
              <a:ext uri="{FF2B5EF4-FFF2-40B4-BE49-F238E27FC236}">
                <a16:creationId xmlns:a16="http://schemas.microsoft.com/office/drawing/2014/main" id="{0CAA0A9B-D31E-C499-BA1F-1520C557891B}"/>
              </a:ext>
            </a:extLst>
          </p:cNvPr>
          <p:cNvSpPr>
            <a:spLocks noGrp="1"/>
          </p:cNvSpPr>
          <p:nvPr>
            <p:ph type="ftr" sz="quarter" idx="11"/>
          </p:nvPr>
        </p:nvSpPr>
        <p:spPr/>
        <p:txBody>
          <a:bodyPr/>
          <a:lstStyle/>
          <a:p>
            <a:r>
              <a:rPr lang="en-US"/>
              <a:t>AUTOMATING DV ON AZURE SYNAPSE</a:t>
            </a:r>
          </a:p>
        </p:txBody>
      </p:sp>
      <p:sp>
        <p:nvSpPr>
          <p:cNvPr id="13" name="Slide Number Placeholder 12">
            <a:extLst>
              <a:ext uri="{FF2B5EF4-FFF2-40B4-BE49-F238E27FC236}">
                <a16:creationId xmlns:a16="http://schemas.microsoft.com/office/drawing/2014/main" id="{A71F9C5F-99FD-688E-F420-50A651E7F952}"/>
              </a:ext>
            </a:extLst>
          </p:cNvPr>
          <p:cNvSpPr>
            <a:spLocks noGrp="1"/>
          </p:cNvSpPr>
          <p:nvPr>
            <p:ph type="sldNum" sz="quarter" idx="12"/>
          </p:nvPr>
        </p:nvSpPr>
        <p:spPr/>
        <p:txBody>
          <a:bodyPr/>
          <a:lstStyle/>
          <a:p>
            <a:fld id="{A49DFD55-3C28-40EF-9E31-A92D2E4017FF}" type="slidenum">
              <a:rPr lang="en-US" smtClean="0"/>
              <a:pPr/>
              <a:t>8</a:t>
            </a:fld>
            <a:endParaRPr lang="en-US"/>
          </a:p>
        </p:txBody>
      </p:sp>
    </p:spTree>
    <p:custDataLst>
      <p:tags r:id="rId1"/>
    </p:custDataLst>
    <p:extLst>
      <p:ext uri="{BB962C8B-B14F-4D97-AF65-F5344CB8AC3E}">
        <p14:creationId xmlns:p14="http://schemas.microsoft.com/office/powerpoint/2010/main" val="1786445428"/>
      </p:ext>
    </p:extLst>
  </p:cSld>
  <p:clrMapOvr>
    <a:masterClrMapping/>
  </p:clrMapOvr>
  <mc:AlternateContent xmlns:mc="http://schemas.openxmlformats.org/markup-compatibility/2006">
    <mc:Choice xmlns:p14="http://schemas.microsoft.com/office/powerpoint/2010/main" Requires="p14">
      <p:transition spd="slow" p14:dur="2000" advTm="108250"/>
    </mc:Choice>
    <mc:Fallback>
      <p:transition spd="slow" advTm="1082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100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1000"/>
                                        <p:tgtEl>
                                          <p:spTgt spid="8">
                                            <p:txEl>
                                              <p:pRg st="0" end="0"/>
                                            </p:txEl>
                                          </p:spTgt>
                                        </p:tgtEl>
                                      </p:cBhvr>
                                    </p:animEffect>
                                    <p:anim calcmode="lin" valueType="num">
                                      <p:cBhvr>
                                        <p:cTn id="2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1000"/>
                                        <p:tgtEl>
                                          <p:spTgt spid="5">
                                            <p:txEl>
                                              <p:pRg st="0" end="0"/>
                                            </p:txEl>
                                          </p:spTgt>
                                        </p:tgtEl>
                                      </p:cBhvr>
                                    </p:animEffect>
                                    <p:anim calcmode="lin" valueType="num">
                                      <p:cBhvr>
                                        <p:cTn id="3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100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1000"/>
                                        <p:tgtEl>
                                          <p:spTgt spid="9">
                                            <p:txEl>
                                              <p:pRg st="0" end="0"/>
                                            </p:txEl>
                                          </p:spTgt>
                                        </p:tgtEl>
                                      </p:cBhvr>
                                    </p:animEffect>
                                    <p:anim calcmode="lin" valueType="num">
                                      <p:cBhvr>
                                        <p:cTn id="3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fade">
                                      <p:cBhvr>
                                        <p:cTn id="43" dur="1000"/>
                                        <p:tgtEl>
                                          <p:spTgt spid="6">
                                            <p:txEl>
                                              <p:pRg st="0" end="0"/>
                                            </p:txEl>
                                          </p:spTgt>
                                        </p:tgtEl>
                                      </p:cBhvr>
                                    </p:animEffect>
                                    <p:anim calcmode="lin" valueType="num">
                                      <p:cBhvr>
                                        <p:cTn id="4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1000"/>
                                  </p:stCondLst>
                                  <p:childTnLst>
                                    <p:set>
                                      <p:cBhvr>
                                        <p:cTn id="47" dur="1" fill="hold">
                                          <p:stCondLst>
                                            <p:cond delay="0"/>
                                          </p:stCondLst>
                                        </p:cTn>
                                        <p:tgtEl>
                                          <p:spTgt spid="10">
                                            <p:txEl>
                                              <p:pRg st="0" end="0"/>
                                            </p:txEl>
                                          </p:spTgt>
                                        </p:tgtEl>
                                        <p:attrNameLst>
                                          <p:attrName>style.visibility</p:attrName>
                                        </p:attrNameLst>
                                      </p:cBhvr>
                                      <p:to>
                                        <p:strVal val="visible"/>
                                      </p:to>
                                    </p:set>
                                    <p:animEffect transition="in" filter="fade">
                                      <p:cBhvr>
                                        <p:cTn id="48" dur="1000"/>
                                        <p:tgtEl>
                                          <p:spTgt spid="10">
                                            <p:txEl>
                                              <p:pRg st="0" end="0"/>
                                            </p:txEl>
                                          </p:spTgt>
                                        </p:tgtEl>
                                      </p:cBhvr>
                                    </p:animEffect>
                                    <p:anim calcmode="lin" valueType="num">
                                      <p:cBhvr>
                                        <p:cTn id="4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8" grpId="0" build="p"/>
      <p:bldP spid="9" grpId="0" build="p"/>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75566" y="3000661"/>
            <a:ext cx="4243251" cy="2154254"/>
          </a:xfrm>
        </p:spPr>
        <p:txBody>
          <a:bodyPr anchor="ctr">
            <a:normAutofit/>
          </a:bodyPr>
          <a:lstStyle/>
          <a:p>
            <a:pPr algn="r"/>
            <a:r>
              <a:rPr lang="en-US"/>
              <a:t>building the automation templates</a:t>
            </a:r>
          </a:p>
        </p:txBody>
      </p:sp>
    </p:spTree>
    <p:extLst>
      <p:ext uri="{BB962C8B-B14F-4D97-AF65-F5344CB8AC3E}">
        <p14:creationId xmlns:p14="http://schemas.microsoft.com/office/powerpoint/2010/main" val="2756805087"/>
      </p:ext>
    </p:extLst>
  </p:cSld>
  <p:clrMapOvr>
    <a:masterClrMapping/>
  </p:clrMapOvr>
  <mc:AlternateContent xmlns:mc="http://schemas.openxmlformats.org/markup-compatibility/2006">
    <mc:Choice xmlns:p14="http://schemas.microsoft.com/office/powerpoint/2010/main" Requires="p14">
      <p:transition spd="slow" p14:dur="4400" advTm="6434">
        <p14:honeycomb/>
      </p:transition>
    </mc:Choice>
    <mc:Fallback>
      <p:transition spd="slow" advTm="6434">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8.2|4|5.7|3|2.8|2.4"/>
</p:tagLst>
</file>

<file path=ppt/tags/tag2.xml><?xml version="1.0" encoding="utf-8"?>
<p:tagLst xmlns:a="http://schemas.openxmlformats.org/drawingml/2006/main" xmlns:r="http://schemas.openxmlformats.org/officeDocument/2006/relationships" xmlns:p="http://schemas.openxmlformats.org/presentationml/2006/main">
  <p:tag name="TIMING" val="|48.6|3.5|14.4"/>
</p:tagLst>
</file>

<file path=ppt/tags/tag3.xml><?xml version="1.0" encoding="utf-8"?>
<p:tagLst xmlns:a="http://schemas.openxmlformats.org/drawingml/2006/main" xmlns:r="http://schemas.openxmlformats.org/officeDocument/2006/relationships" xmlns:p="http://schemas.openxmlformats.org/presentationml/2006/main">
  <p:tag name="TIMING" val="|1.7|20|20|30.4"/>
</p:tagLst>
</file>

<file path=ppt/tags/tag4.xml><?xml version="1.0" encoding="utf-8"?>
<p:tagLst xmlns:a="http://schemas.openxmlformats.org/drawingml/2006/main" xmlns:r="http://schemas.openxmlformats.org/officeDocument/2006/relationships" xmlns:p="http://schemas.openxmlformats.org/presentationml/2006/main">
  <p:tag name="TIMING" val="|16.5|2|2.3|1.2|0.8|1.5|0.9|1.4|1.2|2|1.5|1.5|4|2.7|1.2|1.1|20|2.3|2.1|1.5|5.9|0.8|1.2|2|11.8"/>
</p:tagLst>
</file>

<file path=ppt/tags/tag5.xml><?xml version="1.0" encoding="utf-8"?>
<p:tagLst xmlns:a="http://schemas.openxmlformats.org/drawingml/2006/main" xmlns:r="http://schemas.openxmlformats.org/officeDocument/2006/relationships" xmlns:p="http://schemas.openxmlformats.org/presentationml/2006/main">
  <p:tag name="TIMING" val="|4.4|1.6|1.5|0.8|0.3|0.3|0.4|0.6|0.6|1.4|0.2|0.6|0.2|6.9|1.9|0.5|1|0.2|0.7|1|1.7|0.9|1|1.1|8.6|3.4"/>
</p:tagLst>
</file>

<file path=ppt/tags/tag6.xml><?xml version="1.0" encoding="utf-8"?>
<p:tagLst xmlns:a="http://schemas.openxmlformats.org/drawingml/2006/main" xmlns:r="http://schemas.openxmlformats.org/officeDocument/2006/relationships" xmlns:p="http://schemas.openxmlformats.org/presentationml/2006/main">
  <p:tag name="TIMING" val="|4.8|1.6|2.3|0.9|2.5|0.3|0.9|0.9|0.8|0.8|0.8|12.7|5.1|4|0.9|0.7|0.8|0.6|0.6|0.8|4.5|2.4|0.2|0.8|1.1"/>
</p:tagLst>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C43685-694E-4579-B109-3C418D49DA6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Application>Microsoft Office PowerPoint</Application>
  <PresentationFormat>Widescreen</PresentationFormat>
  <Slides>18</Slides>
  <Notes>6</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Build Your own dv automation on azure synapse</vt:lpstr>
      <vt:lpstr>Build Your own dv ACCELERATION on azure synapse</vt:lpstr>
      <vt:lpstr>AGENDA</vt:lpstr>
      <vt:lpstr>Introduction: why build your own?</vt:lpstr>
      <vt:lpstr>Gathering the basic automation tools</vt:lpstr>
      <vt:lpstr>What is azure synapse?</vt:lpstr>
      <vt:lpstr>Defining synapse</vt:lpstr>
      <vt:lpstr>Gathering tools</vt:lpstr>
      <vt:lpstr>building the automation templates</vt:lpstr>
      <vt:lpstr>Generating hubs</vt:lpstr>
      <vt:lpstr>Generating links</vt:lpstr>
      <vt:lpstr>Generating satellites</vt:lpstr>
      <vt:lpstr>Creating the automation structures</vt:lpstr>
      <vt:lpstr>Azure DV Engine data model</vt:lpstr>
      <vt:lpstr>developing the automation pipelines</vt:lpstr>
      <vt:lpstr>The basic pipeline flow for now</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Your own dv automation on azure synapse</dc:title>
  <dc:creator>NOEL CRUZ</dc:creator>
  <cp:revision>1</cp:revision>
  <dcterms:created xsi:type="dcterms:W3CDTF">2022-05-11T23:12:47Z</dcterms:created>
  <dcterms:modified xsi:type="dcterms:W3CDTF">2022-05-26T18:04:07Z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