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75" r:id="rId11"/>
    <p:sldId id="27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00" y="-2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cseo:Desktop:MIT:Junior:Fall:UROP:Scheduling%20Optimization:Script:R%20Processed%20Output%20Data:HoldingBayOccupancyLongestPrior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74773768950523"/>
          <c:y val="0.0115384615384615"/>
          <c:w val="0.799594774116922"/>
          <c:h val="0.879199727437916"/>
        </c:manualLayout>
      </c:layout>
      <c:lineChart>
        <c:grouping val="standard"/>
        <c:varyColors val="0"/>
        <c:ser>
          <c:idx val="0"/>
          <c:order val="0"/>
          <c:tx>
            <c:strRef>
              <c:f>'HoldingBayOccupancy.csv (2)'!$A$2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'HoldingBayOccupancy.csv (2)'!$A$3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0.2</c:v>
                </c:pt>
                <c:pt idx="37">
                  <c:v>1.0</c:v>
                </c:pt>
                <c:pt idx="38">
                  <c:v>1.0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3.0</c:v>
                </c:pt>
                <c:pt idx="44">
                  <c:v>3.2</c:v>
                </c:pt>
                <c:pt idx="45">
                  <c:v>4.0</c:v>
                </c:pt>
                <c:pt idx="46">
                  <c:v>4.0</c:v>
                </c:pt>
                <c:pt idx="47">
                  <c:v>4.0</c:v>
                </c:pt>
                <c:pt idx="48">
                  <c:v>4.0</c:v>
                </c:pt>
                <c:pt idx="49">
                  <c:v>4.0</c:v>
                </c:pt>
                <c:pt idx="50">
                  <c:v>4.2</c:v>
                </c:pt>
                <c:pt idx="51">
                  <c:v>5.0</c:v>
                </c:pt>
                <c:pt idx="52">
                  <c:v>5.2</c:v>
                </c:pt>
                <c:pt idx="53">
                  <c:v>5.4</c:v>
                </c:pt>
                <c:pt idx="54">
                  <c:v>6.2</c:v>
                </c:pt>
                <c:pt idx="55">
                  <c:v>6.0</c:v>
                </c:pt>
                <c:pt idx="56">
                  <c:v>6.0</c:v>
                </c:pt>
                <c:pt idx="57">
                  <c:v>6.2</c:v>
                </c:pt>
                <c:pt idx="58">
                  <c:v>7.0</c:v>
                </c:pt>
                <c:pt idx="59">
                  <c:v>6.2</c:v>
                </c:pt>
                <c:pt idx="60">
                  <c:v>7.0</c:v>
                </c:pt>
                <c:pt idx="61">
                  <c:v>7.0</c:v>
                </c:pt>
                <c:pt idx="62">
                  <c:v>7.0</c:v>
                </c:pt>
                <c:pt idx="63">
                  <c:v>7.0</c:v>
                </c:pt>
                <c:pt idx="64">
                  <c:v>7.0</c:v>
                </c:pt>
                <c:pt idx="65">
                  <c:v>6.0</c:v>
                </c:pt>
                <c:pt idx="66">
                  <c:v>5.0</c:v>
                </c:pt>
                <c:pt idx="67">
                  <c:v>5.0</c:v>
                </c:pt>
                <c:pt idx="68">
                  <c:v>4.0</c:v>
                </c:pt>
                <c:pt idx="69">
                  <c:v>4.0</c:v>
                </c:pt>
                <c:pt idx="70">
                  <c:v>4.0</c:v>
                </c:pt>
                <c:pt idx="71">
                  <c:v>4.2</c:v>
                </c:pt>
                <c:pt idx="72">
                  <c:v>4.0</c:v>
                </c:pt>
                <c:pt idx="73">
                  <c:v>4.2</c:v>
                </c:pt>
                <c:pt idx="74">
                  <c:v>4.0</c:v>
                </c:pt>
                <c:pt idx="75">
                  <c:v>3.2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1.2</c:v>
                </c:pt>
                <c:pt idx="80">
                  <c:v>1.2</c:v>
                </c:pt>
                <c:pt idx="81">
                  <c:v>1.2</c:v>
                </c:pt>
                <c:pt idx="82">
                  <c:v>1.0</c:v>
                </c:pt>
                <c:pt idx="83">
                  <c:v>1.0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'HoldingBayOccupancy.csv (2)'!$A$4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4.0</c:v>
                </c:pt>
                <c:pt idx="41">
                  <c:v>4.0</c:v>
                </c:pt>
                <c:pt idx="42">
                  <c:v>4.0</c:v>
                </c:pt>
                <c:pt idx="43">
                  <c:v>5.0</c:v>
                </c:pt>
                <c:pt idx="44">
                  <c:v>5.0</c:v>
                </c:pt>
                <c:pt idx="45">
                  <c:v>5.0</c:v>
                </c:pt>
                <c:pt idx="46">
                  <c:v>6.0</c:v>
                </c:pt>
                <c:pt idx="47">
                  <c:v>6.0</c:v>
                </c:pt>
                <c:pt idx="48">
                  <c:v>7.0</c:v>
                </c:pt>
                <c:pt idx="49">
                  <c:v>7.0</c:v>
                </c:pt>
                <c:pt idx="50">
                  <c:v>8.0</c:v>
                </c:pt>
                <c:pt idx="51">
                  <c:v>8.0</c:v>
                </c:pt>
                <c:pt idx="52">
                  <c:v>8.0</c:v>
                </c:pt>
                <c:pt idx="53">
                  <c:v>8.0</c:v>
                </c:pt>
                <c:pt idx="54">
                  <c:v>9.0</c:v>
                </c:pt>
                <c:pt idx="55">
                  <c:v>9.0</c:v>
                </c:pt>
                <c:pt idx="56">
                  <c:v>9.0</c:v>
                </c:pt>
                <c:pt idx="57">
                  <c:v>9.0</c:v>
                </c:pt>
                <c:pt idx="58">
                  <c:v>9.0</c:v>
                </c:pt>
                <c:pt idx="59">
                  <c:v>9.0</c:v>
                </c:pt>
                <c:pt idx="60">
                  <c:v>9.0</c:v>
                </c:pt>
                <c:pt idx="61">
                  <c:v>10.0</c:v>
                </c:pt>
                <c:pt idx="62">
                  <c:v>9.0</c:v>
                </c:pt>
                <c:pt idx="63">
                  <c:v>9.0</c:v>
                </c:pt>
                <c:pt idx="64">
                  <c:v>9.0</c:v>
                </c:pt>
                <c:pt idx="65">
                  <c:v>9.0</c:v>
                </c:pt>
                <c:pt idx="66">
                  <c:v>9.0</c:v>
                </c:pt>
                <c:pt idx="67">
                  <c:v>7.0</c:v>
                </c:pt>
                <c:pt idx="68">
                  <c:v>7.0</c:v>
                </c:pt>
                <c:pt idx="69">
                  <c:v>7.0</c:v>
                </c:pt>
                <c:pt idx="70">
                  <c:v>7.0</c:v>
                </c:pt>
                <c:pt idx="71">
                  <c:v>7.0</c:v>
                </c:pt>
                <c:pt idx="72">
                  <c:v>7.0</c:v>
                </c:pt>
                <c:pt idx="73">
                  <c:v>7.0</c:v>
                </c:pt>
                <c:pt idx="74">
                  <c:v>7.0</c:v>
                </c:pt>
                <c:pt idx="75">
                  <c:v>6.0</c:v>
                </c:pt>
                <c:pt idx="76">
                  <c:v>5.0</c:v>
                </c:pt>
                <c:pt idx="77">
                  <c:v>5.0</c:v>
                </c:pt>
                <c:pt idx="78">
                  <c:v>4.0</c:v>
                </c:pt>
                <c:pt idx="79">
                  <c:v>4.0</c:v>
                </c:pt>
                <c:pt idx="80">
                  <c:v>4.0</c:v>
                </c:pt>
                <c:pt idx="81">
                  <c:v>3.0</c:v>
                </c:pt>
                <c:pt idx="82">
                  <c:v>3.0</c:v>
                </c:pt>
                <c:pt idx="83">
                  <c:v>2.0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'HoldingBayOccupancy.csv (2)'!$A$5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3.0</c:v>
                </c:pt>
                <c:pt idx="38">
                  <c:v>4.0</c:v>
                </c:pt>
                <c:pt idx="39">
                  <c:v>5.0</c:v>
                </c:pt>
                <c:pt idx="40">
                  <c:v>5.0</c:v>
                </c:pt>
                <c:pt idx="41">
                  <c:v>5.0</c:v>
                </c:pt>
                <c:pt idx="42">
                  <c:v>5.0</c:v>
                </c:pt>
                <c:pt idx="43">
                  <c:v>6.0</c:v>
                </c:pt>
                <c:pt idx="44">
                  <c:v>7.0</c:v>
                </c:pt>
                <c:pt idx="45">
                  <c:v>7.0</c:v>
                </c:pt>
                <c:pt idx="46">
                  <c:v>8.0</c:v>
                </c:pt>
                <c:pt idx="47">
                  <c:v>8.0</c:v>
                </c:pt>
                <c:pt idx="48">
                  <c:v>8.0</c:v>
                </c:pt>
                <c:pt idx="49">
                  <c:v>9.0</c:v>
                </c:pt>
                <c:pt idx="50">
                  <c:v>10.0</c:v>
                </c:pt>
                <c:pt idx="51">
                  <c:v>10.0</c:v>
                </c:pt>
                <c:pt idx="52">
                  <c:v>10.0</c:v>
                </c:pt>
                <c:pt idx="53">
                  <c:v>10.0</c:v>
                </c:pt>
                <c:pt idx="54">
                  <c:v>11.0</c:v>
                </c:pt>
                <c:pt idx="55">
                  <c:v>11.0</c:v>
                </c:pt>
                <c:pt idx="56">
                  <c:v>11.0</c:v>
                </c:pt>
                <c:pt idx="57">
                  <c:v>11.0</c:v>
                </c:pt>
                <c:pt idx="58">
                  <c:v>11.0</c:v>
                </c:pt>
                <c:pt idx="59">
                  <c:v>11.0</c:v>
                </c:pt>
                <c:pt idx="60">
                  <c:v>11.0</c:v>
                </c:pt>
                <c:pt idx="61">
                  <c:v>11.0</c:v>
                </c:pt>
                <c:pt idx="62">
                  <c:v>11.0</c:v>
                </c:pt>
                <c:pt idx="63">
                  <c:v>11.0</c:v>
                </c:pt>
                <c:pt idx="64">
                  <c:v>11.0</c:v>
                </c:pt>
                <c:pt idx="65">
                  <c:v>10.0</c:v>
                </c:pt>
                <c:pt idx="66">
                  <c:v>10.0</c:v>
                </c:pt>
                <c:pt idx="67">
                  <c:v>10.0</c:v>
                </c:pt>
                <c:pt idx="68">
                  <c:v>9.0</c:v>
                </c:pt>
                <c:pt idx="69">
                  <c:v>9.0</c:v>
                </c:pt>
                <c:pt idx="70">
                  <c:v>9.0</c:v>
                </c:pt>
                <c:pt idx="71">
                  <c:v>9.0</c:v>
                </c:pt>
                <c:pt idx="72">
                  <c:v>9.0</c:v>
                </c:pt>
                <c:pt idx="73">
                  <c:v>9.0</c:v>
                </c:pt>
                <c:pt idx="74">
                  <c:v>9.0</c:v>
                </c:pt>
                <c:pt idx="75">
                  <c:v>8.0</c:v>
                </c:pt>
                <c:pt idx="76">
                  <c:v>8.0</c:v>
                </c:pt>
                <c:pt idx="77">
                  <c:v>7.0</c:v>
                </c:pt>
                <c:pt idx="78">
                  <c:v>6.0</c:v>
                </c:pt>
                <c:pt idx="79">
                  <c:v>6.0</c:v>
                </c:pt>
                <c:pt idx="80">
                  <c:v>5.0</c:v>
                </c:pt>
                <c:pt idx="81">
                  <c:v>5.0</c:v>
                </c:pt>
                <c:pt idx="82">
                  <c:v>4.0</c:v>
                </c:pt>
                <c:pt idx="83">
                  <c:v>4.0</c:v>
                </c:pt>
                <c:pt idx="84">
                  <c:v>3.0</c:v>
                </c:pt>
                <c:pt idx="85">
                  <c:v>3.0</c:v>
                </c:pt>
                <c:pt idx="86">
                  <c:v>2.0</c:v>
                </c:pt>
                <c:pt idx="87">
                  <c:v>2.0</c:v>
                </c:pt>
                <c:pt idx="88">
                  <c:v>2.0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'HoldingBayOccupancy.csv (2)'!$A$6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0.0</c:v>
                </c:pt>
                <c:pt idx="33">
                  <c:v>1.0</c:v>
                </c:pt>
                <c:pt idx="34">
                  <c:v>2.0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7.0</c:v>
                </c:pt>
                <c:pt idx="42">
                  <c:v>7.0</c:v>
                </c:pt>
                <c:pt idx="43">
                  <c:v>8.0</c:v>
                </c:pt>
                <c:pt idx="44">
                  <c:v>8.0</c:v>
                </c:pt>
                <c:pt idx="45">
                  <c:v>8.0</c:v>
                </c:pt>
                <c:pt idx="46">
                  <c:v>9.0</c:v>
                </c:pt>
                <c:pt idx="47">
                  <c:v>10.0</c:v>
                </c:pt>
                <c:pt idx="48">
                  <c:v>10.0</c:v>
                </c:pt>
                <c:pt idx="49">
                  <c:v>10.0</c:v>
                </c:pt>
                <c:pt idx="50">
                  <c:v>11.0</c:v>
                </c:pt>
                <c:pt idx="51">
                  <c:v>11.0</c:v>
                </c:pt>
                <c:pt idx="52">
                  <c:v>12.0</c:v>
                </c:pt>
                <c:pt idx="53">
                  <c:v>12.0</c:v>
                </c:pt>
                <c:pt idx="54">
                  <c:v>13.0</c:v>
                </c:pt>
                <c:pt idx="55">
                  <c:v>12.0</c:v>
                </c:pt>
                <c:pt idx="56">
                  <c:v>13.0</c:v>
                </c:pt>
                <c:pt idx="57">
                  <c:v>13.0</c:v>
                </c:pt>
                <c:pt idx="58">
                  <c:v>13.0</c:v>
                </c:pt>
                <c:pt idx="59">
                  <c:v>13.0</c:v>
                </c:pt>
                <c:pt idx="60">
                  <c:v>13.0</c:v>
                </c:pt>
                <c:pt idx="61">
                  <c:v>13.0</c:v>
                </c:pt>
                <c:pt idx="62">
                  <c:v>13.0</c:v>
                </c:pt>
                <c:pt idx="63">
                  <c:v>13.0</c:v>
                </c:pt>
                <c:pt idx="64">
                  <c:v>13.0</c:v>
                </c:pt>
                <c:pt idx="65">
                  <c:v>12.0</c:v>
                </c:pt>
                <c:pt idx="66">
                  <c:v>12.0</c:v>
                </c:pt>
                <c:pt idx="67">
                  <c:v>11.0</c:v>
                </c:pt>
                <c:pt idx="68">
                  <c:v>11.0</c:v>
                </c:pt>
                <c:pt idx="69">
                  <c:v>11.0</c:v>
                </c:pt>
                <c:pt idx="70">
                  <c:v>10.0</c:v>
                </c:pt>
                <c:pt idx="71">
                  <c:v>11.0</c:v>
                </c:pt>
                <c:pt idx="72">
                  <c:v>11.0</c:v>
                </c:pt>
                <c:pt idx="73">
                  <c:v>11.0</c:v>
                </c:pt>
                <c:pt idx="74">
                  <c:v>11.0</c:v>
                </c:pt>
                <c:pt idx="75">
                  <c:v>10.0</c:v>
                </c:pt>
                <c:pt idx="76">
                  <c:v>9.0</c:v>
                </c:pt>
                <c:pt idx="77">
                  <c:v>9.0</c:v>
                </c:pt>
                <c:pt idx="78">
                  <c:v>8.0</c:v>
                </c:pt>
                <c:pt idx="79">
                  <c:v>8.0</c:v>
                </c:pt>
                <c:pt idx="80">
                  <c:v>7.0</c:v>
                </c:pt>
                <c:pt idx="81">
                  <c:v>6.0</c:v>
                </c:pt>
                <c:pt idx="82">
                  <c:v>5.0</c:v>
                </c:pt>
                <c:pt idx="83">
                  <c:v>5.0</c:v>
                </c:pt>
                <c:pt idx="84">
                  <c:v>4.0</c:v>
                </c:pt>
                <c:pt idx="85">
                  <c:v>4.0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'HoldingBayOccupancy.csv (2)'!$A$7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2.0</c:v>
                </c:pt>
                <c:pt idx="34">
                  <c:v>3.0</c:v>
                </c:pt>
                <c:pt idx="35">
                  <c:v>3.0</c:v>
                </c:pt>
                <c:pt idx="36">
                  <c:v>5.0</c:v>
                </c:pt>
                <c:pt idx="37">
                  <c:v>6.0</c:v>
                </c:pt>
                <c:pt idx="38">
                  <c:v>7.0</c:v>
                </c:pt>
                <c:pt idx="39">
                  <c:v>8.0</c:v>
                </c:pt>
                <c:pt idx="40">
                  <c:v>8.0</c:v>
                </c:pt>
                <c:pt idx="41">
                  <c:v>9.0</c:v>
                </c:pt>
                <c:pt idx="42">
                  <c:v>9.0</c:v>
                </c:pt>
                <c:pt idx="43">
                  <c:v>10.0</c:v>
                </c:pt>
                <c:pt idx="44">
                  <c:v>10.0</c:v>
                </c:pt>
                <c:pt idx="45">
                  <c:v>11.0</c:v>
                </c:pt>
                <c:pt idx="46">
                  <c:v>11.0</c:v>
                </c:pt>
                <c:pt idx="47">
                  <c:v>12.0</c:v>
                </c:pt>
                <c:pt idx="48">
                  <c:v>12.0</c:v>
                </c:pt>
                <c:pt idx="49">
                  <c:v>13.0</c:v>
                </c:pt>
                <c:pt idx="50">
                  <c:v>13.0</c:v>
                </c:pt>
                <c:pt idx="51">
                  <c:v>13.0</c:v>
                </c:pt>
                <c:pt idx="52">
                  <c:v>14.0</c:v>
                </c:pt>
                <c:pt idx="53">
                  <c:v>15.0</c:v>
                </c:pt>
                <c:pt idx="54">
                  <c:v>15.0</c:v>
                </c:pt>
                <c:pt idx="55">
                  <c:v>14.8</c:v>
                </c:pt>
                <c:pt idx="56">
                  <c:v>15.8</c:v>
                </c:pt>
                <c:pt idx="57">
                  <c:v>15.0</c:v>
                </c:pt>
                <c:pt idx="58">
                  <c:v>15.0</c:v>
                </c:pt>
                <c:pt idx="59">
                  <c:v>15.0</c:v>
                </c:pt>
                <c:pt idx="60">
                  <c:v>16.0</c:v>
                </c:pt>
                <c:pt idx="61">
                  <c:v>15.0</c:v>
                </c:pt>
                <c:pt idx="62">
                  <c:v>15.0</c:v>
                </c:pt>
                <c:pt idx="63">
                  <c:v>15.0</c:v>
                </c:pt>
                <c:pt idx="64">
                  <c:v>16.0</c:v>
                </c:pt>
                <c:pt idx="65">
                  <c:v>15.0</c:v>
                </c:pt>
                <c:pt idx="66">
                  <c:v>15.0</c:v>
                </c:pt>
                <c:pt idx="67">
                  <c:v>13.8</c:v>
                </c:pt>
                <c:pt idx="68">
                  <c:v>13.8</c:v>
                </c:pt>
                <c:pt idx="69">
                  <c:v>13.0</c:v>
                </c:pt>
                <c:pt idx="70">
                  <c:v>13.0</c:v>
                </c:pt>
                <c:pt idx="71">
                  <c:v>14.0</c:v>
                </c:pt>
                <c:pt idx="72">
                  <c:v>13.0</c:v>
                </c:pt>
                <c:pt idx="73">
                  <c:v>14.0</c:v>
                </c:pt>
                <c:pt idx="74">
                  <c:v>13.0</c:v>
                </c:pt>
                <c:pt idx="75">
                  <c:v>12.0</c:v>
                </c:pt>
                <c:pt idx="76">
                  <c:v>11.8</c:v>
                </c:pt>
                <c:pt idx="77">
                  <c:v>11.0</c:v>
                </c:pt>
                <c:pt idx="78">
                  <c:v>10.0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  <c:pt idx="82">
                  <c:v>7.0</c:v>
                </c:pt>
                <c:pt idx="83">
                  <c:v>7.0</c:v>
                </c:pt>
                <c:pt idx="84">
                  <c:v>6.0</c:v>
                </c:pt>
                <c:pt idx="85">
                  <c:v>5.8</c:v>
                </c:pt>
                <c:pt idx="86">
                  <c:v>5.0</c:v>
                </c:pt>
                <c:pt idx="87">
                  <c:v>4.0</c:v>
                </c:pt>
                <c:pt idx="88">
                  <c:v>4.0</c:v>
                </c:pt>
                <c:pt idx="89">
                  <c:v>3.8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'HoldingBayOccupancy.csv (2)'!$A$8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3.0</c:v>
                </c:pt>
                <c:pt idx="34">
                  <c:v>3.0</c:v>
                </c:pt>
                <c:pt idx="35">
                  <c:v>5.0</c:v>
                </c:pt>
                <c:pt idx="36">
                  <c:v>7.0</c:v>
                </c:pt>
                <c:pt idx="37">
                  <c:v>8.0</c:v>
                </c:pt>
                <c:pt idx="38">
                  <c:v>8.0</c:v>
                </c:pt>
                <c:pt idx="39">
                  <c:v>10.0</c:v>
                </c:pt>
                <c:pt idx="40">
                  <c:v>10.0</c:v>
                </c:pt>
                <c:pt idx="41">
                  <c:v>11.0</c:v>
                </c:pt>
                <c:pt idx="42">
                  <c:v>11.0</c:v>
                </c:pt>
                <c:pt idx="43">
                  <c:v>12.0</c:v>
                </c:pt>
                <c:pt idx="44">
                  <c:v>13.0</c:v>
                </c:pt>
                <c:pt idx="45">
                  <c:v>14.0</c:v>
                </c:pt>
                <c:pt idx="46">
                  <c:v>13.0</c:v>
                </c:pt>
                <c:pt idx="47">
                  <c:v>13.0</c:v>
                </c:pt>
                <c:pt idx="48">
                  <c:v>15.0</c:v>
                </c:pt>
                <c:pt idx="49">
                  <c:v>17.0</c:v>
                </c:pt>
                <c:pt idx="50">
                  <c:v>16.0</c:v>
                </c:pt>
                <c:pt idx="51">
                  <c:v>16.0</c:v>
                </c:pt>
                <c:pt idx="52">
                  <c:v>20.0</c:v>
                </c:pt>
                <c:pt idx="53">
                  <c:v>17.0</c:v>
                </c:pt>
                <c:pt idx="54">
                  <c:v>17.0</c:v>
                </c:pt>
                <c:pt idx="55">
                  <c:v>19.0</c:v>
                </c:pt>
                <c:pt idx="56">
                  <c:v>18.0</c:v>
                </c:pt>
                <c:pt idx="57">
                  <c:v>17.0</c:v>
                </c:pt>
                <c:pt idx="58">
                  <c:v>18.0</c:v>
                </c:pt>
                <c:pt idx="59">
                  <c:v>19.0</c:v>
                </c:pt>
                <c:pt idx="60">
                  <c:v>20.0</c:v>
                </c:pt>
                <c:pt idx="61">
                  <c:v>19.0</c:v>
                </c:pt>
                <c:pt idx="62">
                  <c:v>18.0</c:v>
                </c:pt>
                <c:pt idx="63">
                  <c:v>20.0</c:v>
                </c:pt>
                <c:pt idx="64">
                  <c:v>19.0</c:v>
                </c:pt>
                <c:pt idx="65">
                  <c:v>20.0</c:v>
                </c:pt>
                <c:pt idx="66">
                  <c:v>19.0</c:v>
                </c:pt>
                <c:pt idx="67">
                  <c:v>19.0</c:v>
                </c:pt>
                <c:pt idx="68">
                  <c:v>15.0</c:v>
                </c:pt>
                <c:pt idx="69">
                  <c:v>16.0</c:v>
                </c:pt>
                <c:pt idx="70">
                  <c:v>17.0</c:v>
                </c:pt>
                <c:pt idx="71">
                  <c:v>16.0</c:v>
                </c:pt>
                <c:pt idx="72">
                  <c:v>17.0</c:v>
                </c:pt>
                <c:pt idx="73">
                  <c:v>18.0</c:v>
                </c:pt>
                <c:pt idx="74">
                  <c:v>15.0</c:v>
                </c:pt>
                <c:pt idx="75">
                  <c:v>15.0</c:v>
                </c:pt>
                <c:pt idx="76">
                  <c:v>12.0</c:v>
                </c:pt>
                <c:pt idx="77">
                  <c:v>12.0</c:v>
                </c:pt>
                <c:pt idx="78">
                  <c:v>11.0</c:v>
                </c:pt>
                <c:pt idx="79">
                  <c:v>11.0</c:v>
                </c:pt>
                <c:pt idx="80">
                  <c:v>11.0</c:v>
                </c:pt>
                <c:pt idx="81">
                  <c:v>10.0</c:v>
                </c:pt>
                <c:pt idx="82">
                  <c:v>10.0</c:v>
                </c:pt>
                <c:pt idx="83">
                  <c:v>9.0</c:v>
                </c:pt>
                <c:pt idx="84">
                  <c:v>9.0</c:v>
                </c:pt>
                <c:pt idx="85">
                  <c:v>9.0</c:v>
                </c:pt>
                <c:pt idx="86">
                  <c:v>6.0</c:v>
                </c:pt>
                <c:pt idx="87">
                  <c:v>6.0</c:v>
                </c:pt>
                <c:pt idx="88">
                  <c:v>6.0</c:v>
                </c:pt>
                <c:pt idx="89">
                  <c:v>5.0</c:v>
                </c:pt>
                <c:pt idx="90">
                  <c:v>5.0</c:v>
                </c:pt>
                <c:pt idx="91">
                  <c:v>4.0</c:v>
                </c:pt>
                <c:pt idx="92">
                  <c:v>4.0</c:v>
                </c:pt>
                <c:pt idx="93">
                  <c:v>4.0</c:v>
                </c:pt>
                <c:pt idx="94">
                  <c:v>4.0</c:v>
                </c:pt>
                <c:pt idx="95">
                  <c:v>4.0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'HoldingBayOccupancy.csv (2)'!$A$9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'HoldingBayOccupancy.csv (2)'!$B$1:$CS$1</c:f>
              <c:numCache>
                <c:formatCode>h:mm\ AM/PM</c:formatCode>
                <c:ptCount val="96"/>
                <c:pt idx="0">
                  <c:v>1.06581410364015E-14</c:v>
                </c:pt>
                <c:pt idx="1">
                  <c:v>0.0104166666666767</c:v>
                </c:pt>
                <c:pt idx="2">
                  <c:v>0.0208333333333427</c:v>
                </c:pt>
                <c:pt idx="3">
                  <c:v>0.0312500000000097</c:v>
                </c:pt>
                <c:pt idx="4">
                  <c:v>0.0416666666666757</c:v>
                </c:pt>
                <c:pt idx="5">
                  <c:v>0.0520833333333417</c:v>
                </c:pt>
                <c:pt idx="6">
                  <c:v>0.0625000000000077</c:v>
                </c:pt>
                <c:pt idx="7">
                  <c:v>0.0729166666666747</c:v>
                </c:pt>
                <c:pt idx="8">
                  <c:v>0.0833333333333407</c:v>
                </c:pt>
                <c:pt idx="9">
                  <c:v>0.0937500000000067</c:v>
                </c:pt>
                <c:pt idx="10">
                  <c:v>0.104166666666674</c:v>
                </c:pt>
                <c:pt idx="11">
                  <c:v>0.11458333333334</c:v>
                </c:pt>
                <c:pt idx="12">
                  <c:v>0.125000000000006</c:v>
                </c:pt>
                <c:pt idx="13">
                  <c:v>0.135416666666673</c:v>
                </c:pt>
                <c:pt idx="14">
                  <c:v>0.145833333333339</c:v>
                </c:pt>
                <c:pt idx="15">
                  <c:v>0.156250000000005</c:v>
                </c:pt>
                <c:pt idx="16">
                  <c:v>0.166666666666671</c:v>
                </c:pt>
                <c:pt idx="17">
                  <c:v>0.177083333333338</c:v>
                </c:pt>
                <c:pt idx="18">
                  <c:v>0.187500000000004</c:v>
                </c:pt>
                <c:pt idx="19">
                  <c:v>0.19791666666667</c:v>
                </c:pt>
                <c:pt idx="20">
                  <c:v>0.208333333333336</c:v>
                </c:pt>
                <c:pt idx="21">
                  <c:v>0.218750000000003</c:v>
                </c:pt>
                <c:pt idx="22">
                  <c:v>0.229166666666669</c:v>
                </c:pt>
                <c:pt idx="23">
                  <c:v>0.239583333333335</c:v>
                </c:pt>
                <c:pt idx="24">
                  <c:v>0.250000000000001</c:v>
                </c:pt>
                <c:pt idx="25">
                  <c:v>0.260416666666668</c:v>
                </c:pt>
                <c:pt idx="26">
                  <c:v>0.270833333333334</c:v>
                </c:pt>
                <c:pt idx="27">
                  <c:v>0.28125</c:v>
                </c:pt>
                <c:pt idx="28">
                  <c:v>0.291666666666667</c:v>
                </c:pt>
                <c:pt idx="29">
                  <c:v>0.302083333333333</c:v>
                </c:pt>
                <c:pt idx="30">
                  <c:v>0.3125</c:v>
                </c:pt>
                <c:pt idx="31">
                  <c:v>0.322916666666667</c:v>
                </c:pt>
                <c:pt idx="32">
                  <c:v>0.333333333333333</c:v>
                </c:pt>
                <c:pt idx="33">
                  <c:v>0.343749999999998</c:v>
                </c:pt>
                <c:pt idx="34">
                  <c:v>0.354166666666664</c:v>
                </c:pt>
                <c:pt idx="35">
                  <c:v>0.364583333333331</c:v>
                </c:pt>
                <c:pt idx="36">
                  <c:v>0.374999999999997</c:v>
                </c:pt>
                <c:pt idx="37">
                  <c:v>0.385416666666663</c:v>
                </c:pt>
                <c:pt idx="38">
                  <c:v>0.39583333333333</c:v>
                </c:pt>
                <c:pt idx="39">
                  <c:v>0.406249999999996</c:v>
                </c:pt>
                <c:pt idx="40">
                  <c:v>0.416666666666663</c:v>
                </c:pt>
                <c:pt idx="41">
                  <c:v>0.427083333333329</c:v>
                </c:pt>
                <c:pt idx="42">
                  <c:v>0.437499999999995</c:v>
                </c:pt>
                <c:pt idx="43">
                  <c:v>0.447916666666661</c:v>
                </c:pt>
                <c:pt idx="44">
                  <c:v>0.458333333333328</c:v>
                </c:pt>
                <c:pt idx="45">
                  <c:v>0.468749999999994</c:v>
                </c:pt>
                <c:pt idx="46">
                  <c:v>0.47916666666666</c:v>
                </c:pt>
                <c:pt idx="47">
                  <c:v>0.489583333333327</c:v>
                </c:pt>
                <c:pt idx="48">
                  <c:v>0.499999999999993</c:v>
                </c:pt>
                <c:pt idx="49">
                  <c:v>0.510416666666659</c:v>
                </c:pt>
                <c:pt idx="50">
                  <c:v>0.520833333333326</c:v>
                </c:pt>
                <c:pt idx="51">
                  <c:v>0.531249999999992</c:v>
                </c:pt>
                <c:pt idx="52">
                  <c:v>0.541666666666658</c:v>
                </c:pt>
                <c:pt idx="53">
                  <c:v>0.552083333333324</c:v>
                </c:pt>
                <c:pt idx="54">
                  <c:v>0.562499999999991</c:v>
                </c:pt>
                <c:pt idx="55">
                  <c:v>0.572916666666657</c:v>
                </c:pt>
                <c:pt idx="56">
                  <c:v>0.583333333333323</c:v>
                </c:pt>
                <c:pt idx="57">
                  <c:v>0.59374999999999</c:v>
                </c:pt>
                <c:pt idx="58">
                  <c:v>0.604166666666656</c:v>
                </c:pt>
                <c:pt idx="59">
                  <c:v>0.614583333333322</c:v>
                </c:pt>
                <c:pt idx="60">
                  <c:v>0.624999999999988</c:v>
                </c:pt>
                <c:pt idx="61">
                  <c:v>0.635416666666655</c:v>
                </c:pt>
                <c:pt idx="62">
                  <c:v>0.645833333333321</c:v>
                </c:pt>
                <c:pt idx="63">
                  <c:v>0.656249999999987</c:v>
                </c:pt>
                <c:pt idx="64">
                  <c:v>0.666666666666654</c:v>
                </c:pt>
                <c:pt idx="65">
                  <c:v>0.67708333333332</c:v>
                </c:pt>
                <c:pt idx="66">
                  <c:v>0.687499999999986</c:v>
                </c:pt>
                <c:pt idx="67">
                  <c:v>0.697916666666653</c:v>
                </c:pt>
                <c:pt idx="68">
                  <c:v>0.708333333333319</c:v>
                </c:pt>
                <c:pt idx="69">
                  <c:v>0.718749999999985</c:v>
                </c:pt>
                <c:pt idx="70">
                  <c:v>0.729166666666651</c:v>
                </c:pt>
                <c:pt idx="71">
                  <c:v>0.739583333333318</c:v>
                </c:pt>
                <c:pt idx="72">
                  <c:v>0.749999999999984</c:v>
                </c:pt>
                <c:pt idx="73">
                  <c:v>0.76041666666665</c:v>
                </c:pt>
                <c:pt idx="74">
                  <c:v>0.770833333333317</c:v>
                </c:pt>
                <c:pt idx="75">
                  <c:v>0.781249999999983</c:v>
                </c:pt>
                <c:pt idx="76">
                  <c:v>0.791666666666649</c:v>
                </c:pt>
                <c:pt idx="77">
                  <c:v>0.802083333333316</c:v>
                </c:pt>
                <c:pt idx="78">
                  <c:v>0.812499999999982</c:v>
                </c:pt>
                <c:pt idx="79">
                  <c:v>0.822916666666648</c:v>
                </c:pt>
                <c:pt idx="80">
                  <c:v>0.833333333333314</c:v>
                </c:pt>
                <c:pt idx="81">
                  <c:v>0.843749999999981</c:v>
                </c:pt>
                <c:pt idx="82">
                  <c:v>0.854166666666647</c:v>
                </c:pt>
                <c:pt idx="83">
                  <c:v>0.864583333333313</c:v>
                </c:pt>
                <c:pt idx="84">
                  <c:v>0.87499999999998</c:v>
                </c:pt>
                <c:pt idx="85">
                  <c:v>0.885416666666646</c:v>
                </c:pt>
                <c:pt idx="86">
                  <c:v>0.895833333333312</c:v>
                </c:pt>
                <c:pt idx="87">
                  <c:v>0.906249999999978</c:v>
                </c:pt>
                <c:pt idx="88">
                  <c:v>0.916666666666645</c:v>
                </c:pt>
                <c:pt idx="89">
                  <c:v>0.927083333333311</c:v>
                </c:pt>
                <c:pt idx="90">
                  <c:v>0.937499999999977</c:v>
                </c:pt>
                <c:pt idx="91">
                  <c:v>0.947916666666644</c:v>
                </c:pt>
                <c:pt idx="92">
                  <c:v>0.95833333333331</c:v>
                </c:pt>
                <c:pt idx="93">
                  <c:v>0.968749999999976</c:v>
                </c:pt>
                <c:pt idx="94">
                  <c:v>0.979166666666643</c:v>
                </c:pt>
                <c:pt idx="95">
                  <c:v>0.989583333333309</c:v>
                </c:pt>
              </c:numCache>
            </c:numRef>
          </c:cat>
          <c:val>
            <c:numRef>
              <c:f>'HoldingBayOccupancy.csv (2)'!$B$9:$CS$9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7.408</c:v>
                </c:pt>
                <c:pt idx="29">
                  <c:v>7.416</c:v>
                </c:pt>
                <c:pt idx="30">
                  <c:v>7.416</c:v>
                </c:pt>
                <c:pt idx="31">
                  <c:v>7.424</c:v>
                </c:pt>
                <c:pt idx="32">
                  <c:v>0.152</c:v>
                </c:pt>
                <c:pt idx="33">
                  <c:v>0.512</c:v>
                </c:pt>
                <c:pt idx="34">
                  <c:v>1.008</c:v>
                </c:pt>
                <c:pt idx="35">
                  <c:v>1.6</c:v>
                </c:pt>
                <c:pt idx="36">
                  <c:v>2.408</c:v>
                </c:pt>
                <c:pt idx="37">
                  <c:v>3.216</c:v>
                </c:pt>
                <c:pt idx="38">
                  <c:v>3.872</c:v>
                </c:pt>
                <c:pt idx="39">
                  <c:v>4.472</c:v>
                </c:pt>
                <c:pt idx="40">
                  <c:v>4.928</c:v>
                </c:pt>
                <c:pt idx="41">
                  <c:v>5.304</c:v>
                </c:pt>
                <c:pt idx="42">
                  <c:v>5.656</c:v>
                </c:pt>
                <c:pt idx="43">
                  <c:v>6.224</c:v>
                </c:pt>
                <c:pt idx="44">
                  <c:v>6.68</c:v>
                </c:pt>
                <c:pt idx="45">
                  <c:v>7.024</c:v>
                </c:pt>
                <c:pt idx="46">
                  <c:v>7.48</c:v>
                </c:pt>
                <c:pt idx="47">
                  <c:v>8.024</c:v>
                </c:pt>
                <c:pt idx="48">
                  <c:v>8.312</c:v>
                </c:pt>
                <c:pt idx="49">
                  <c:v>8.720000000000001</c:v>
                </c:pt>
                <c:pt idx="50">
                  <c:v>9.392</c:v>
                </c:pt>
                <c:pt idx="51">
                  <c:v>9.504</c:v>
                </c:pt>
                <c:pt idx="52">
                  <c:v>9.904</c:v>
                </c:pt>
                <c:pt idx="53">
                  <c:v>10.304</c:v>
                </c:pt>
                <c:pt idx="54">
                  <c:v>10.632</c:v>
                </c:pt>
                <c:pt idx="55">
                  <c:v>10.56</c:v>
                </c:pt>
                <c:pt idx="56">
                  <c:v>10.888</c:v>
                </c:pt>
                <c:pt idx="57">
                  <c:v>10.912</c:v>
                </c:pt>
                <c:pt idx="58">
                  <c:v>10.88</c:v>
                </c:pt>
                <c:pt idx="59">
                  <c:v>10.92</c:v>
                </c:pt>
                <c:pt idx="60">
                  <c:v>11.04</c:v>
                </c:pt>
                <c:pt idx="61">
                  <c:v>10.992</c:v>
                </c:pt>
                <c:pt idx="62">
                  <c:v>10.976</c:v>
                </c:pt>
                <c:pt idx="63">
                  <c:v>11.04</c:v>
                </c:pt>
                <c:pt idx="64">
                  <c:v>10.92</c:v>
                </c:pt>
                <c:pt idx="65">
                  <c:v>10.432</c:v>
                </c:pt>
                <c:pt idx="66">
                  <c:v>10.136</c:v>
                </c:pt>
                <c:pt idx="67">
                  <c:v>9.552</c:v>
                </c:pt>
                <c:pt idx="68">
                  <c:v>8.984</c:v>
                </c:pt>
                <c:pt idx="69">
                  <c:v>8.704000000000001</c:v>
                </c:pt>
                <c:pt idx="70">
                  <c:v>8.64</c:v>
                </c:pt>
                <c:pt idx="71">
                  <c:v>8.744</c:v>
                </c:pt>
                <c:pt idx="72">
                  <c:v>8.816</c:v>
                </c:pt>
                <c:pt idx="73">
                  <c:v>9.224</c:v>
                </c:pt>
                <c:pt idx="74">
                  <c:v>9.032</c:v>
                </c:pt>
                <c:pt idx="75">
                  <c:v>8.072</c:v>
                </c:pt>
                <c:pt idx="76">
                  <c:v>7.432</c:v>
                </c:pt>
                <c:pt idx="77">
                  <c:v>6.784</c:v>
                </c:pt>
                <c:pt idx="78">
                  <c:v>6.208</c:v>
                </c:pt>
                <c:pt idx="79">
                  <c:v>5.68</c:v>
                </c:pt>
                <c:pt idx="80">
                  <c:v>5.168</c:v>
                </c:pt>
                <c:pt idx="81">
                  <c:v>4.68</c:v>
                </c:pt>
                <c:pt idx="82">
                  <c:v>4.12</c:v>
                </c:pt>
                <c:pt idx="83">
                  <c:v>3.76</c:v>
                </c:pt>
                <c:pt idx="84">
                  <c:v>3.328</c:v>
                </c:pt>
                <c:pt idx="85">
                  <c:v>2.792</c:v>
                </c:pt>
                <c:pt idx="86">
                  <c:v>2.264</c:v>
                </c:pt>
                <c:pt idx="87">
                  <c:v>1.92</c:v>
                </c:pt>
                <c:pt idx="88">
                  <c:v>1.752</c:v>
                </c:pt>
                <c:pt idx="89">
                  <c:v>1.592</c:v>
                </c:pt>
                <c:pt idx="90">
                  <c:v>1.344</c:v>
                </c:pt>
                <c:pt idx="91">
                  <c:v>1.184</c:v>
                </c:pt>
                <c:pt idx="92">
                  <c:v>1.056</c:v>
                </c:pt>
                <c:pt idx="93">
                  <c:v>0.84</c:v>
                </c:pt>
                <c:pt idx="94">
                  <c:v>0.752</c:v>
                </c:pt>
                <c:pt idx="95">
                  <c:v>0.68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164440"/>
        <c:axId val="-2102780344"/>
      </c:lineChart>
      <c:catAx>
        <c:axId val="-2069164440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-2102780344"/>
        <c:crosses val="autoZero"/>
        <c:auto val="1"/>
        <c:lblAlgn val="ctr"/>
        <c:lblOffset val="100"/>
        <c:noMultiLvlLbl val="0"/>
      </c:catAx>
      <c:valAx>
        <c:axId val="-2102780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9164440"/>
        <c:crosses val="autoZero"/>
        <c:crossBetween val="between"/>
      </c:valAx>
    </c:plotArea>
    <c:legend>
      <c:legendPos val="r"/>
      <c:legendEntry>
        <c:idx val="4"/>
        <c:txPr>
          <a:bodyPr/>
          <a:lstStyle/>
          <a:p>
            <a:pPr>
              <a:defRPr b="1"/>
            </a:pPr>
            <a:endParaRPr lang="en-US"/>
          </a:p>
        </c:txPr>
      </c:legendEntry>
      <c:layout>
        <c:manualLayout>
          <c:xMode val="edge"/>
          <c:yMode val="edge"/>
          <c:x val="0.877300908055646"/>
          <c:y val="0.315755905511811"/>
          <c:w val="0.120842074497226"/>
          <c:h val="0.33895212465530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(Longest Recovery)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Sheet1!$B$7:$B$12</c:f>
              <c:numCache>
                <c:formatCode>General</c:formatCode>
                <c:ptCount val="6"/>
                <c:pt idx="0">
                  <c:v>929.0</c:v>
                </c:pt>
                <c:pt idx="1">
                  <c:v>646.0</c:v>
                </c:pt>
                <c:pt idx="2">
                  <c:v>416.0</c:v>
                </c:pt>
                <c:pt idx="3">
                  <c:v>219.0</c:v>
                </c:pt>
                <c:pt idx="4">
                  <c:v>132.0</c:v>
                </c:pt>
                <c:pt idx="5">
                  <c:v>76.0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(Shortest Procedure)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Sheet1!$C$7:$C$12</c:f>
              <c:numCache>
                <c:formatCode>General</c:formatCode>
                <c:ptCount val="6"/>
                <c:pt idx="0">
                  <c:v>804.0</c:v>
                </c:pt>
                <c:pt idx="1">
                  <c:v>585.0</c:v>
                </c:pt>
                <c:pt idx="2">
                  <c:v>389.0</c:v>
                </c:pt>
                <c:pt idx="3">
                  <c:v>238.0</c:v>
                </c:pt>
                <c:pt idx="4">
                  <c:v>163.0</c:v>
                </c:pt>
                <c:pt idx="5">
                  <c:v>123.0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(Longest Procedure)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Sheet1!$D$7:$D$12</c:f>
              <c:numCache>
                <c:formatCode>General</c:formatCode>
                <c:ptCount val="6"/>
                <c:pt idx="0">
                  <c:v>983.0</c:v>
                </c:pt>
                <c:pt idx="1">
                  <c:v>724.0</c:v>
                </c:pt>
                <c:pt idx="2">
                  <c:v>518.0</c:v>
                </c:pt>
                <c:pt idx="3">
                  <c:v>268.0</c:v>
                </c:pt>
                <c:pt idx="4">
                  <c:v>175.0</c:v>
                </c:pt>
                <c:pt idx="5">
                  <c:v>118.0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756808"/>
        <c:axId val="-2104422792"/>
      </c:lineChart>
      <c:catAx>
        <c:axId val="20687568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422792"/>
        <c:crosses val="autoZero"/>
        <c:auto val="1"/>
        <c:lblAlgn val="ctr"/>
        <c:lblOffset val="100"/>
        <c:noMultiLvlLbl val="0"/>
      </c:catAx>
      <c:valAx>
        <c:axId val="-2104422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8756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19AC-FEF7-444D-98AD-EC7667CF2F15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3382-6A13-5B40-B987-C9AD4CD6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Moussa</a:t>
            </a:r>
            <a:endParaRPr lang="en-US" b="1" dirty="0" smtClean="0"/>
          </a:p>
          <a:p>
            <a:r>
              <a:rPr lang="en-US" b="1" dirty="0" smtClean="0"/>
              <a:t>Non-Clinical</a:t>
            </a:r>
            <a:r>
              <a:rPr lang="en-US" b="1" baseline="0" dirty="0" smtClean="0"/>
              <a:t> Space: </a:t>
            </a:r>
            <a:r>
              <a:rPr lang="en-US" b="0" baseline="0" dirty="0" smtClean="0"/>
              <a:t>Creates a difficult working environment and poses safety/compliance problems.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Growth:</a:t>
            </a:r>
            <a:r>
              <a:rPr lang="en-US" baseline="0" dirty="0" smtClean="0"/>
              <a:t> </a:t>
            </a:r>
            <a:r>
              <a:rPr lang="en-US" dirty="0" smtClean="0"/>
              <a:t>National trends suggest opportunity for growth in outpatient ablation procedures.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MGH is well positioned to perform more ablations and more lead extractions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Goal: 300 additional ablations &amp; 100 additional lead extractions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055D-3B37-4FD1-B6E9-39D7544B28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Moussa</a:t>
            </a:r>
            <a:endParaRPr lang="en-US" b="1" dirty="0" smtClean="0"/>
          </a:p>
          <a:p>
            <a:r>
              <a:rPr lang="en-US" b="1" dirty="0" smtClean="0"/>
              <a:t>Non-Clinical</a:t>
            </a:r>
            <a:r>
              <a:rPr lang="en-US" b="1" baseline="0" dirty="0" smtClean="0"/>
              <a:t> Space: </a:t>
            </a:r>
            <a:r>
              <a:rPr lang="en-US" b="0" baseline="0" dirty="0" smtClean="0"/>
              <a:t>Creates a difficult working environment and poses safety/compliance problems.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Growth:</a:t>
            </a:r>
            <a:r>
              <a:rPr lang="en-US" baseline="0" dirty="0" smtClean="0"/>
              <a:t> </a:t>
            </a:r>
            <a:r>
              <a:rPr lang="en-US" dirty="0" smtClean="0"/>
              <a:t>National trends suggest opportunity for growth in outpatient ablation procedures.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MGH is well positioned to perform more ablations and more lead extractions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Goal: 300 additional ablations &amp; 100 additional lead extractions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055D-3B37-4FD1-B6E9-39D7544B28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61"/>
            <a:ext cx="8229600" cy="755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EP/Cath shared room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5217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EP Physician office space</a:t>
            </a:r>
          </a:p>
          <a:p>
            <a:endParaRPr lang="en-US" dirty="0" smtClean="0"/>
          </a:p>
          <a:p>
            <a:r>
              <a:rPr lang="en-US" dirty="0" smtClean="0"/>
              <a:t>Patient family waiting area</a:t>
            </a:r>
          </a:p>
          <a:p>
            <a:endParaRPr lang="en-US" dirty="0" smtClean="0"/>
          </a:p>
          <a:p>
            <a:r>
              <a:rPr lang="en-US" dirty="0" smtClean="0"/>
              <a:t>Detailed volume changes</a:t>
            </a:r>
          </a:p>
          <a:p>
            <a:endParaRPr lang="en-US" dirty="0" smtClean="0"/>
          </a:p>
          <a:p>
            <a:r>
              <a:rPr lang="en-US" dirty="0" smtClean="0"/>
              <a:t>Model volume change scenarios</a:t>
            </a:r>
          </a:p>
          <a:p>
            <a:endParaRPr lang="en-US" dirty="0"/>
          </a:p>
          <a:p>
            <a:r>
              <a:rPr lang="en-US" dirty="0" smtClean="0"/>
              <a:t>Procedure Room Use</a:t>
            </a:r>
          </a:p>
          <a:p>
            <a:endParaRPr lang="en-US" dirty="0" smtClean="0"/>
          </a:p>
          <a:p>
            <a:r>
              <a:rPr lang="en-US" dirty="0" smtClean="0"/>
              <a:t>Pre and post procedure use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90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</a:t>
            </a:r>
            <a:r>
              <a:rPr lang="en-US" sz="3600" dirty="0" smtClean="0"/>
              <a:t>Recovery Bay Use: 25 Week Summary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29027"/>
              </p:ext>
            </p:extLst>
          </p:nvPr>
        </p:nvGraphicFramePr>
        <p:xfrm>
          <a:off x="457200" y="894543"/>
          <a:ext cx="8382001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4477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Scenario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Rooms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</a:t>
                      </a:r>
                      <a:r>
                        <a:rPr lang="en-US" sz="1400" b="1" baseline="0" dirty="0" smtClean="0"/>
                        <a:t> Rooms</a:t>
                      </a:r>
                      <a:endParaRPr lang="en-US" sz="1400" b="1" dirty="0" smtClean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Volume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 Volume</a:t>
                      </a:r>
                      <a:r>
                        <a:rPr lang="en-US" sz="1400" b="1" baseline="0" dirty="0" smtClean="0"/>
                        <a:t>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Scheduling Algorithm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Year</a:t>
                      </a:r>
                      <a:r>
                        <a:rPr lang="en-US" sz="1400" baseline="0" dirty="0" smtClean="0"/>
                        <a:t> Growth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Shortest procedures</a:t>
                      </a:r>
                      <a:r>
                        <a:rPr lang="en-US" sz="14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scheduled first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72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</a:t>
            </a:r>
            <a:r>
              <a:rPr lang="en-US" sz="3600" dirty="0" smtClean="0"/>
              <a:t>Recovery Bay Use: 25 Week Summary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98777"/>
              </p:ext>
            </p:extLst>
          </p:nvPr>
        </p:nvGraphicFramePr>
        <p:xfrm>
          <a:off x="457200" y="894543"/>
          <a:ext cx="8382001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4477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Scenario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Rooms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</a:t>
                      </a:r>
                      <a:r>
                        <a:rPr lang="en-US" sz="1400" b="1" baseline="0" dirty="0" smtClean="0"/>
                        <a:t> Rooms</a:t>
                      </a:r>
                      <a:endParaRPr lang="en-US" sz="1400" b="1" dirty="0" smtClean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Volume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 Volume</a:t>
                      </a:r>
                      <a:r>
                        <a:rPr lang="en-US" sz="1400" b="1" baseline="0" dirty="0" smtClean="0"/>
                        <a:t> Changes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Scheduling Algorithm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Year Growth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958140"/>
                          </a:solidFill>
                        </a:rPr>
                        <a:t>Longest</a:t>
                      </a:r>
                      <a:r>
                        <a:rPr lang="en-US" sz="1400" b="1" baseline="0" dirty="0" smtClean="0">
                          <a:solidFill>
                            <a:srgbClr val="958140"/>
                          </a:solidFill>
                        </a:rPr>
                        <a:t> recovery time </a:t>
                      </a:r>
                      <a:r>
                        <a:rPr lang="en-US" sz="1400" baseline="0" dirty="0" smtClean="0"/>
                        <a:t>procedures scheduled first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1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5632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volume scenario: </a:t>
            </a:r>
            <a:r>
              <a:rPr lang="en-US" sz="2400" dirty="0" err="1" smtClean="0"/>
              <a:t>Cath</a:t>
            </a:r>
            <a:r>
              <a:rPr lang="en-US" sz="2400" dirty="0" smtClean="0"/>
              <a:t> volume flat, EP two additional providers, 5 </a:t>
            </a:r>
            <a:r>
              <a:rPr lang="en-US" sz="2400" dirty="0" err="1"/>
              <a:t>C</a:t>
            </a:r>
            <a:r>
              <a:rPr lang="en-US" sz="2400" dirty="0" err="1" smtClean="0"/>
              <a:t>ath</a:t>
            </a:r>
            <a:r>
              <a:rPr lang="en-US" sz="2400" dirty="0" smtClean="0"/>
              <a:t> rooms, 4 EP rooms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recovery bay use over 25 weeks</a:t>
            </a:r>
            <a:endParaRPr lang="en-US" sz="3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319390"/>
              </p:ext>
            </p:extLst>
          </p:nvPr>
        </p:nvGraphicFramePr>
        <p:xfrm>
          <a:off x="0" y="2205166"/>
          <a:ext cx="9144000" cy="465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8234" y="1871987"/>
            <a:ext cx="838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Comparison of scenarios for total number of patients left at end of day over 25 weeks</a:t>
            </a:r>
          </a:p>
        </p:txBody>
      </p:sp>
    </p:spTree>
    <p:extLst>
      <p:ext uri="{BB962C8B-B14F-4D97-AF65-F5344CB8AC3E}">
        <p14:creationId xmlns:p14="http://schemas.microsoft.com/office/powerpoint/2010/main" val="264178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35" y="553090"/>
            <a:ext cx="801065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EP Physician office space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Two additional physicians: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Patient family waiting area</a:t>
            </a:r>
          </a:p>
          <a:p>
            <a:r>
              <a:rPr lang="en-US" sz="2400" dirty="0" smtClean="0"/>
              <a:t>	Estimates of use: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3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2585" y="152400"/>
            <a:ext cx="8903663" cy="757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Modeling </a:t>
            </a:r>
            <a:r>
              <a:rPr lang="en-US" sz="3600" dirty="0" err="1" smtClean="0"/>
              <a:t>Cath</a:t>
            </a:r>
            <a:r>
              <a:rPr lang="en-US" sz="3600" dirty="0" smtClean="0"/>
              <a:t> Volume Decrease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6464631"/>
            <a:ext cx="25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Apollo data 2004-2014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0278" y="1176925"/>
            <a:ext cx="3478596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all TAVR procedures slated to leave the </a:t>
            </a:r>
            <a:r>
              <a:rPr lang="en-US" dirty="0" err="1" smtClean="0"/>
              <a:t>Cath</a:t>
            </a:r>
            <a:r>
              <a:rPr lang="en-US" dirty="0" smtClean="0"/>
              <a:t> lab. Project three scenarios: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Flat case</a:t>
            </a:r>
            <a:r>
              <a:rPr lang="en-US" b="1" dirty="0"/>
              <a:t>: </a:t>
            </a:r>
            <a:r>
              <a:rPr lang="en-US" dirty="0"/>
              <a:t>Volume </a:t>
            </a:r>
            <a:r>
              <a:rPr lang="en-US" dirty="0" smtClean="0"/>
              <a:t>remains at current levels for </a:t>
            </a:r>
            <a:r>
              <a:rPr lang="en-US" dirty="0"/>
              <a:t>4 </a:t>
            </a:r>
            <a:r>
              <a:rPr lang="en-US" dirty="0" smtClean="0"/>
              <a:t>years. 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Stable case</a:t>
            </a:r>
            <a:r>
              <a:rPr lang="en-US" b="1" dirty="0"/>
              <a:t>: </a:t>
            </a:r>
            <a:r>
              <a:rPr lang="en-US" dirty="0"/>
              <a:t>Volume drop stabilizes at 5,200  after for 4 years. Approximately 50 procedure drop per year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Linear case</a:t>
            </a:r>
            <a:r>
              <a:rPr lang="en-US" b="1" dirty="0" smtClean="0"/>
              <a:t>: </a:t>
            </a:r>
            <a:r>
              <a:rPr lang="en-US" dirty="0"/>
              <a:t>Volume </a:t>
            </a:r>
            <a:r>
              <a:rPr lang="en-US" dirty="0" smtClean="0"/>
              <a:t>drops to 5,000  </a:t>
            </a:r>
            <a:r>
              <a:rPr lang="en-US" dirty="0"/>
              <a:t>after for 4 years. Approximately </a:t>
            </a:r>
            <a:r>
              <a:rPr lang="en-US" dirty="0" smtClean="0"/>
              <a:t>100 </a:t>
            </a:r>
            <a:r>
              <a:rPr lang="en-US" dirty="0"/>
              <a:t>procedure drop per year.</a:t>
            </a:r>
          </a:p>
          <a:p>
            <a:endParaRPr lang="en-US" dirty="0"/>
          </a:p>
          <a:p>
            <a:r>
              <a:rPr lang="en-US" b="1" dirty="0" smtClean="0"/>
              <a:t>In Model: </a:t>
            </a:r>
            <a:r>
              <a:rPr lang="en-US" dirty="0" smtClean="0"/>
              <a:t>A drop of </a:t>
            </a:r>
            <a:r>
              <a:rPr lang="en-US" dirty="0" smtClean="0">
                <a:solidFill>
                  <a:schemeClr val="accent3"/>
                </a:solidFill>
              </a:rPr>
              <a:t>50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504D"/>
                </a:solidFill>
              </a:rPr>
              <a:t>100</a:t>
            </a:r>
            <a:r>
              <a:rPr lang="en-US" dirty="0" smtClean="0"/>
              <a:t>) procedures per year corresponds to a drop of </a:t>
            </a:r>
            <a:r>
              <a:rPr lang="en-US" dirty="0" smtClean="0">
                <a:solidFill>
                  <a:srgbClr val="9BBB59"/>
                </a:solidFill>
              </a:rPr>
              <a:t>22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504D"/>
                </a:solidFill>
              </a:rPr>
              <a:t>43</a:t>
            </a:r>
            <a:r>
              <a:rPr lang="en-US" dirty="0" smtClean="0"/>
              <a:t>) procedures per 6 months of </a:t>
            </a:r>
            <a:r>
              <a:rPr lang="en-US" b="1" dirty="0" smtClean="0"/>
              <a:t>prime time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48979"/>
              </p:ext>
            </p:extLst>
          </p:nvPr>
        </p:nvGraphicFramePr>
        <p:xfrm>
          <a:off x="222585" y="961817"/>
          <a:ext cx="5337607" cy="5358761"/>
        </p:xfrm>
        <a:graphic>
          <a:graphicData uri="http://schemas.openxmlformats.org/drawingml/2006/table">
            <a:tbl>
              <a:tblPr/>
              <a:tblGrid>
                <a:gridCol w="1070217"/>
                <a:gridCol w="395978"/>
                <a:gridCol w="535408"/>
                <a:gridCol w="535408"/>
                <a:gridCol w="535408"/>
                <a:gridCol w="535408"/>
                <a:gridCol w="535408"/>
                <a:gridCol w="658964"/>
                <a:gridCol w="535408"/>
              </a:tblGrid>
              <a:tr h="1001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Catagorization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JanSep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change based on 2009 - 2014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Cors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Cath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Cors to 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RHC and Biopsy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to 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ASD,VSD,PDA Closure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and Biopsy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Aborted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IABP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Congenital Diagnostic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NoLabel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 And Valve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2585" y="3651"/>
            <a:ext cx="8903663" cy="682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Modeling potential for EP Volume Growth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464631"/>
            <a:ext cx="7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Apollo data 2004-2013 + Apollo data Jan – May 2014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06899"/>
              </p:ext>
            </p:extLst>
          </p:nvPr>
        </p:nvGraphicFramePr>
        <p:xfrm>
          <a:off x="-1" y="2345537"/>
          <a:ext cx="9126249" cy="3901698"/>
        </p:xfrm>
        <a:graphic>
          <a:graphicData uri="http://schemas.openxmlformats.org/drawingml/2006/table">
            <a:tbl>
              <a:tblPr/>
              <a:tblGrid>
                <a:gridCol w="856953"/>
                <a:gridCol w="786609"/>
                <a:gridCol w="710485"/>
                <a:gridCol w="875419"/>
                <a:gridCol w="1167226"/>
                <a:gridCol w="773922"/>
                <a:gridCol w="1243350"/>
                <a:gridCol w="1520765"/>
                <a:gridCol w="1191520"/>
              </a:tblGrid>
              <a:tr h="777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Physician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implant/replacement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implant/replacement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17025"/>
              </p:ext>
            </p:extLst>
          </p:nvPr>
        </p:nvGraphicFramePr>
        <p:xfrm>
          <a:off x="6312" y="881024"/>
          <a:ext cx="9126247" cy="1166574"/>
        </p:xfrm>
        <a:graphic>
          <a:graphicData uri="http://schemas.openxmlformats.org/drawingml/2006/table">
            <a:tbl>
              <a:tblPr/>
              <a:tblGrid>
                <a:gridCol w="869495"/>
                <a:gridCol w="503392"/>
                <a:gridCol w="675003"/>
                <a:gridCol w="892376"/>
                <a:gridCol w="955480"/>
                <a:gridCol w="1595802"/>
                <a:gridCol w="1475854"/>
                <a:gridCol w="1098310"/>
                <a:gridCol w="469069"/>
                <a:gridCol w="591466"/>
              </a:tblGrid>
              <a:tr h="313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implant/replacement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implant/replacement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 study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Additional operator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29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1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133173"/>
            <a:ext cx="9143999" cy="625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Model scenarios for potential for EP/</a:t>
            </a:r>
            <a:r>
              <a:rPr lang="en-US" sz="2800" dirty="0" err="1" smtClean="0"/>
              <a:t>Cath</a:t>
            </a:r>
            <a:r>
              <a:rPr lang="en-US" sz="2800" dirty="0" smtClean="0"/>
              <a:t> Volume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96" y="908568"/>
            <a:ext cx="868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Baseline: Data from Jan-Jun 2013. Total number of procedures modeled = 3,073 (Cath – 2,342, EP – 731*)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2004-2013 + Apollo data Jan – May 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Excludes non-invasive EP procedures </a:t>
            </a:r>
            <a:r>
              <a:rPr lang="en-US" sz="1400" dirty="0" err="1" smtClean="0"/>
              <a:t>currenty</a:t>
            </a:r>
            <a:r>
              <a:rPr lang="en-US" sz="1400" dirty="0" smtClean="0"/>
              <a:t> performed in the middle room: tilt-table, </a:t>
            </a:r>
            <a:r>
              <a:rPr lang="en-US" sz="1400" dirty="0" err="1" smtClean="0"/>
              <a:t>cardioversion</a:t>
            </a:r>
            <a:r>
              <a:rPr lang="en-US" sz="1400" dirty="0" smtClean="0"/>
              <a:t>, drug study</a:t>
            </a: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77206"/>
              </p:ext>
            </p:extLst>
          </p:nvPr>
        </p:nvGraphicFramePr>
        <p:xfrm>
          <a:off x="406497" y="1663178"/>
          <a:ext cx="8280400" cy="469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4" imgW="7416800" imgH="4203700" progId="Excel.Sheet.12">
                  <p:embed/>
                </p:oleObj>
              </mc:Choice>
              <mc:Fallback>
                <p:oleObj name="Worksheet" r:id="rId4" imgW="74168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97" y="1663178"/>
                        <a:ext cx="8280400" cy="4693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15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1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Cath</a:t>
            </a:r>
            <a:r>
              <a:rPr lang="en-US" sz="3200" dirty="0" smtClean="0"/>
              <a:t> patient Pre and Post procedure room use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Prism PACU data 2013-2014</a:t>
            </a:r>
            <a:endParaRPr lang="en-US" sz="1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0116"/>
              </p:ext>
            </p:extLst>
          </p:nvPr>
        </p:nvGraphicFramePr>
        <p:xfrm>
          <a:off x="0" y="925496"/>
          <a:ext cx="9151456" cy="492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Worksheet" r:id="rId3" imgW="10185400" imgH="4013200" progId="Excel.Sheet.12">
                  <p:embed/>
                </p:oleObj>
              </mc:Choice>
              <mc:Fallback>
                <p:oleObj name="Worksheet" r:id="rId3" imgW="10185400" imgH="401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25496"/>
                        <a:ext cx="9151456" cy="4921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7714" y="5915839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Weighted average is 2.65 hours</a:t>
            </a:r>
          </a:p>
        </p:txBody>
      </p:sp>
    </p:spTree>
    <p:extLst>
      <p:ext uri="{BB962C8B-B14F-4D97-AF65-F5344CB8AC3E}">
        <p14:creationId xmlns:p14="http://schemas.microsoft.com/office/powerpoint/2010/main" val="11452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1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EP patient Pre and Post procedure room use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Prism PACU data 2013-2014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27330"/>
              </p:ext>
            </p:extLst>
          </p:nvPr>
        </p:nvGraphicFramePr>
        <p:xfrm>
          <a:off x="148729" y="884114"/>
          <a:ext cx="8842870" cy="4847059"/>
        </p:xfrm>
        <a:graphic>
          <a:graphicData uri="http://schemas.openxmlformats.org/drawingml/2006/table">
            <a:tbl>
              <a:tblPr/>
              <a:tblGrid>
                <a:gridCol w="2888275"/>
                <a:gridCol w="5183070"/>
                <a:gridCol w="771525"/>
              </a:tblGrid>
              <a:tr h="59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 as we'll label 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 procedure time in recovery room before giong to a hospital bed or going home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pacemaker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ICD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Pacemaker/ICD Upgrade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Pacemaker/ICD Upgrade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 change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1.5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 study (negative)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4-6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replacement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1.5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recorder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replacement/revision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insertion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recorder removal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Fluoroscopy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5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Recovery Bay Use: </a:t>
            </a:r>
            <a:br>
              <a:rPr lang="en-US" dirty="0" smtClean="0"/>
            </a:br>
            <a:r>
              <a:rPr lang="en-US" dirty="0" smtClean="0"/>
              <a:t>Overview of Scenarios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15544"/>
              </p:ext>
            </p:extLst>
          </p:nvPr>
        </p:nvGraphicFramePr>
        <p:xfrm>
          <a:off x="457200" y="1397000"/>
          <a:ext cx="8382001" cy="510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Scenario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Cath</a:t>
                      </a:r>
                      <a:r>
                        <a:rPr lang="en-US" b="1" dirty="0" smtClean="0"/>
                        <a:t> Rooms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EP</a:t>
                      </a:r>
                      <a:r>
                        <a:rPr lang="en-US" b="1" baseline="0" dirty="0" smtClean="0"/>
                        <a:t> Rooms</a:t>
                      </a:r>
                      <a:endParaRPr lang="en-US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Cath</a:t>
                      </a:r>
                      <a:r>
                        <a:rPr lang="en-US" b="1" dirty="0" smtClean="0"/>
                        <a:t> Volume Changes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EP Volume</a:t>
                      </a:r>
                      <a:r>
                        <a:rPr lang="en-US" b="1" baseline="0" dirty="0" smtClean="0"/>
                        <a:t> Changes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Scheduling Algorithm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(can be modeled)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Flat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Year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Drop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Year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Drop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Flat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/ </a:t>
                      </a:r>
                      <a:endParaRPr lang="en-US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Year Growth 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Year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Growth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Longest</a:t>
                      </a:r>
                      <a:r>
                        <a:rPr lang="en-US" sz="16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procedures / Shortest procedures / Longest recovery time procedures first</a:t>
                      </a:r>
                      <a:endParaRPr lang="en-US" sz="1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Year </a:t>
                      </a:r>
                      <a:r>
                        <a:rPr lang="en-US" baseline="0" dirty="0" smtClean="0"/>
                        <a:t>Growth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Longest procedures </a:t>
                      </a:r>
                      <a:r>
                        <a:rPr lang="en-US" sz="1600" dirty="0" smtClean="0"/>
                        <a:t>scheduled first</a:t>
                      </a:r>
                      <a:endParaRPr lang="en-US" sz="1600" dirty="0"/>
                    </a:p>
                  </a:txBody>
                  <a:tcPr anchor="ctr"/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Growth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Shortest procedures</a:t>
                      </a:r>
                      <a:r>
                        <a:rPr lang="en-US" sz="16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baseline="0" dirty="0" smtClean="0"/>
                        <a:t>scheduled first</a:t>
                      </a:r>
                      <a:endParaRPr lang="en-US" sz="1600" dirty="0"/>
                    </a:p>
                  </a:txBody>
                  <a:tcPr anchor="ctr"/>
                </a:tc>
              </a:tr>
              <a:tr h="1008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Year </a:t>
                      </a:r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58140"/>
                          </a:solidFill>
                        </a:rPr>
                        <a:t>Longest</a:t>
                      </a:r>
                      <a:r>
                        <a:rPr lang="en-US" sz="1600" b="1" baseline="0" dirty="0" smtClean="0">
                          <a:solidFill>
                            <a:srgbClr val="958140"/>
                          </a:solidFill>
                        </a:rPr>
                        <a:t> recovery time </a:t>
                      </a:r>
                      <a:r>
                        <a:rPr lang="en-US" sz="1600" baseline="0" dirty="0" smtClean="0"/>
                        <a:t>procedures scheduled first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44550"/>
              </p:ext>
            </p:extLst>
          </p:nvPr>
        </p:nvGraphicFramePr>
        <p:xfrm>
          <a:off x="457200" y="272243"/>
          <a:ext cx="8382001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92528"/>
                <a:gridCol w="879593"/>
                <a:gridCol w="1612429"/>
                <a:gridCol w="1698979"/>
                <a:gridCol w="2250722"/>
              </a:tblGrid>
              <a:tr h="4477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Scenario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Rooms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</a:t>
                      </a:r>
                      <a:r>
                        <a:rPr lang="en-US" sz="1400" b="1" baseline="0" dirty="0" smtClean="0"/>
                        <a:t> Rooms</a:t>
                      </a:r>
                      <a:endParaRPr lang="en-US" sz="1400" b="1" dirty="0" smtClean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Cath</a:t>
                      </a:r>
                      <a:r>
                        <a:rPr lang="en-US" sz="1400" b="1" dirty="0" smtClean="0"/>
                        <a:t> Volume Changes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EP Volume</a:t>
                      </a:r>
                      <a:r>
                        <a:rPr lang="en-US" sz="1400" b="1" baseline="0" dirty="0" smtClean="0"/>
                        <a:t> Changes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Scheduling Algorithm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4883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Flat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 Year Growth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Longest procedures </a:t>
                      </a:r>
                      <a:r>
                        <a:rPr lang="en-US" sz="1400" dirty="0" smtClean="0"/>
                        <a:t>scheduled first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055135"/>
              </p:ext>
            </p:extLst>
          </p:nvPr>
        </p:nvGraphicFramePr>
        <p:xfrm>
          <a:off x="342900" y="2108200"/>
          <a:ext cx="8663034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09800" y="16764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Holding Bay Occupancy: 25 Week Summary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901843" y="3911600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Holding Bays Occupied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1180</Words>
  <Application>Microsoft Macintosh PowerPoint</Application>
  <PresentationFormat>On-screen Show (4:3)</PresentationFormat>
  <Paragraphs>488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Worksheet</vt:lpstr>
      <vt:lpstr>Modeling EP/Cath shared room use</vt:lpstr>
      <vt:lpstr>PowerPoint Presentation</vt:lpstr>
      <vt:lpstr>PowerPoint Presentation</vt:lpstr>
      <vt:lpstr>PowerPoint Presentation</vt:lpstr>
      <vt:lpstr>PowerPoint Presentation</vt:lpstr>
      <vt:lpstr>Cath patient Pre and Post procedure room use</vt:lpstr>
      <vt:lpstr>EP patient Pre and Post procedure room use</vt:lpstr>
      <vt:lpstr>Modeling Recovery Bay Use:  Overview of Scenarios</vt:lpstr>
      <vt:lpstr>PowerPoint Presentation</vt:lpstr>
      <vt:lpstr>Cath and EP Recovery Bay Use: 25 Week Summary</vt:lpstr>
      <vt:lpstr>Cath and EP Recovery Bay Use: 25 Week Summary</vt:lpstr>
      <vt:lpstr>Cath and EP recovery bay use over 25 weeks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EP/Cath shared room use</dc:title>
  <dc:creator>David Scheinker</dc:creator>
  <cp:lastModifiedBy>Nicole Seo</cp:lastModifiedBy>
  <cp:revision>22</cp:revision>
  <dcterms:created xsi:type="dcterms:W3CDTF">2014-10-15T20:45:49Z</dcterms:created>
  <dcterms:modified xsi:type="dcterms:W3CDTF">2014-10-17T22:44:39Z</dcterms:modified>
</cp:coreProperties>
</file>