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56" r:id="rId3"/>
    <p:sldId id="264" r:id="rId4"/>
    <p:sldId id="266" r:id="rId5"/>
    <p:sldId id="257" r:id="rId6"/>
    <p:sldId id="276" r:id="rId7"/>
    <p:sldId id="277" r:id="rId8"/>
    <p:sldId id="258" r:id="rId9"/>
    <p:sldId id="269" r:id="rId10"/>
    <p:sldId id="273" r:id="rId11"/>
    <p:sldId id="275" r:id="rId12"/>
    <p:sldId id="271" r:id="rId13"/>
    <p:sldId id="265" r:id="rId14"/>
    <p:sldId id="283" r:id="rId15"/>
    <p:sldId id="278" r:id="rId16"/>
    <p:sldId id="279" r:id="rId17"/>
    <p:sldId id="282" r:id="rId18"/>
    <p:sldId id="281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747" autoAdjust="0"/>
  </p:normalViewPr>
  <p:slideViewPr>
    <p:cSldViewPr>
      <p:cViewPr varScale="1">
        <p:scale>
          <a:sx n="83" d="100"/>
          <a:sy n="83" d="100"/>
        </p:scale>
        <p:origin x="173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5E1142-60EF-472B-802F-D3FD119C18DD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235EC9-1C6F-43CE-BF82-6D6C14F5445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6.pn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urbopascal.ucoz.com/index/proceduri_si_functii/0-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adfbipotter/algorithm-and-programming-procedure-and-function?qid=1f48ca8d-4813-4075-ab1b-9706eaa809f2&amp;v=&amp;b=&amp;from_search=9" TargetMode="External"/><Relationship Id="rId4" Type="http://schemas.openxmlformats.org/officeDocument/2006/relationships/hyperlink" Target="https://sites.google.com/site/stanciu4info4tic/home/clasa-x/parametrii-actuali-si-formal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54817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PROIECT LA INFORMATIC</a:t>
            </a:r>
            <a:r>
              <a:rPr lang="ro-RO" sz="4400" dirty="0" smtClean="0">
                <a:solidFill>
                  <a:srgbClr val="FFC000"/>
                </a:solidFill>
              </a:rPr>
              <a:t>Ă</a:t>
            </a:r>
            <a:r>
              <a:rPr lang="en-US" sz="4400" dirty="0" smtClean="0">
                <a:solidFill>
                  <a:srgbClr val="FFC000"/>
                </a:solidFill>
              </a:rPr>
              <a:t/>
            </a:r>
            <a:br>
              <a:rPr lang="en-US" sz="4400" dirty="0" smtClean="0">
                <a:solidFill>
                  <a:srgbClr val="FFC000"/>
                </a:solidFill>
              </a:rPr>
            </a:br>
            <a:endParaRPr lang="ru-RU" sz="44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4797152"/>
            <a:ext cx="4766658" cy="156450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137160" indent="0" algn="r">
              <a:buNone/>
            </a:pPr>
            <a:r>
              <a:rPr lang="en-US" dirty="0" smtClean="0">
                <a:solidFill>
                  <a:srgbClr val="FFC000"/>
                </a:solidFill>
              </a:rPr>
              <a:t>A </a:t>
            </a:r>
            <a:r>
              <a:rPr lang="en-US" dirty="0" err="1" smtClean="0">
                <a:solidFill>
                  <a:srgbClr val="FFC000"/>
                </a:solidFill>
              </a:rPr>
              <a:t>realizat</a:t>
            </a:r>
            <a:r>
              <a:rPr lang="en-US" dirty="0" smtClean="0">
                <a:solidFill>
                  <a:srgbClr val="FFC000"/>
                </a:solidFill>
              </a:rPr>
              <a:t> 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Cernatischi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Nicolae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</a:p>
          <a:p>
            <a:pPr marL="137160" indent="0" algn="r">
              <a:buNone/>
            </a:pPr>
            <a:r>
              <a:rPr lang="en-US" dirty="0" smtClean="0">
                <a:solidFill>
                  <a:srgbClr val="FFC000"/>
                </a:solidFill>
              </a:rPr>
              <a:t>Apostol Cristina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elevi</a:t>
            </a:r>
            <a:r>
              <a:rPr lang="en-US" dirty="0" smtClean="0">
                <a:solidFill>
                  <a:srgbClr val="FFC000"/>
                </a:solidFill>
              </a:rPr>
              <a:t> a </a:t>
            </a:r>
            <a:r>
              <a:rPr lang="en-US" dirty="0" err="1" smtClean="0">
                <a:solidFill>
                  <a:srgbClr val="FFC000"/>
                </a:solidFill>
              </a:rPr>
              <a:t>clasei</a:t>
            </a:r>
            <a:r>
              <a:rPr lang="en-US" dirty="0" smtClean="0">
                <a:solidFill>
                  <a:srgbClr val="FFC000"/>
                </a:solidFill>
              </a:rPr>
              <a:t> a XI-a “C”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 </a:t>
            </a:r>
            <a:r>
              <a:rPr lang="en-US" dirty="0" err="1" smtClean="0">
                <a:solidFill>
                  <a:srgbClr val="FFC000"/>
                </a:solidFill>
              </a:rPr>
              <a:t>verificat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err="1" smtClean="0">
                <a:solidFill>
                  <a:srgbClr val="FFC000"/>
                </a:solidFill>
              </a:rPr>
              <a:t>Gu</a:t>
            </a:r>
            <a:r>
              <a:rPr lang="ro-RO" dirty="0" smtClean="0">
                <a:solidFill>
                  <a:srgbClr val="FFC000"/>
                </a:solidFill>
              </a:rPr>
              <a:t>ț</a:t>
            </a:r>
            <a:r>
              <a:rPr lang="en-US" dirty="0" smtClean="0">
                <a:solidFill>
                  <a:srgbClr val="FFC000"/>
                </a:solidFill>
              </a:rPr>
              <a:t>u Maria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5" y="514488"/>
            <a:ext cx="4006037" cy="5692161"/>
          </a:xfrm>
        </p:spPr>
      </p:pic>
      <p:sp>
        <p:nvSpPr>
          <p:cNvPr id="5" name="Левая фигурная скобка 4"/>
          <p:cNvSpPr/>
          <p:nvPr/>
        </p:nvSpPr>
        <p:spPr>
          <a:xfrm>
            <a:off x="2736156" y="922562"/>
            <a:ext cx="333102" cy="1293223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7" name="Прямоугольник 6"/>
          <p:cNvSpPr/>
          <p:nvPr/>
        </p:nvSpPr>
        <p:spPr>
          <a:xfrm>
            <a:off x="4113290" y="2259973"/>
            <a:ext cx="1682845" cy="3053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851492" y="1446206"/>
            <a:ext cx="770709" cy="79030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944613" y="2259973"/>
            <a:ext cx="605237" cy="41801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549850" y="2411730"/>
            <a:ext cx="349711" cy="1527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2880180" y="2655284"/>
            <a:ext cx="1117516" cy="483723"/>
          </a:xfrm>
          <a:prstGeom prst="roundRect">
            <a:avLst/>
          </a:prstGeom>
          <a:noFill/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062809" y="2956088"/>
            <a:ext cx="273880" cy="14997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Левая круглая скобка 19"/>
          <p:cNvSpPr/>
          <p:nvPr/>
        </p:nvSpPr>
        <p:spPr>
          <a:xfrm>
            <a:off x="2581401" y="2659740"/>
            <a:ext cx="382505" cy="1519931"/>
          </a:xfrm>
          <a:prstGeom prst="leftBracket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2" name="Овал 21"/>
          <p:cNvSpPr/>
          <p:nvPr/>
        </p:nvSpPr>
        <p:spPr>
          <a:xfrm>
            <a:off x="3647573" y="4709664"/>
            <a:ext cx="546136" cy="306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4171669" y="4792727"/>
            <a:ext cx="457723" cy="702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29392" y="4313826"/>
            <a:ext cx="12786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/>
              <a:t>Parametri actuali</a:t>
            </a:r>
            <a:endParaRPr lang="ru-RU" b="1" dirty="0"/>
          </a:p>
        </p:txBody>
      </p:sp>
      <p:sp>
        <p:nvSpPr>
          <p:cNvPr id="26" name="Овал 25"/>
          <p:cNvSpPr/>
          <p:nvPr/>
        </p:nvSpPr>
        <p:spPr>
          <a:xfrm>
            <a:off x="3642088" y="5547348"/>
            <a:ext cx="531957" cy="3010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4003079" y="4903546"/>
            <a:ext cx="951633" cy="6438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4484" y="3096539"/>
            <a:ext cx="10098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b="1" dirty="0" smtClean="0"/>
              <a:t>Corpul funcției</a:t>
            </a:r>
            <a:endParaRPr lang="ru-RU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41507" y="1404254"/>
            <a:ext cx="20120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err="1"/>
              <a:t>Variabile</a:t>
            </a:r>
            <a:r>
              <a:rPr lang="en-US" b="1" dirty="0"/>
              <a:t> </a:t>
            </a:r>
            <a:r>
              <a:rPr lang="en-US" b="1" dirty="0" err="1"/>
              <a:t>globale</a:t>
            </a:r>
            <a:endParaRPr lang="ru-RU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355976" y="2852738"/>
            <a:ext cx="18453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o-RO" b="1" dirty="0"/>
              <a:t>Variabile locale</a:t>
            </a:r>
            <a:endParaRPr lang="ru-RU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664172" y="1261540"/>
            <a:ext cx="20505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o-RO" b="1" dirty="0"/>
              <a:t>Parametri formali</a:t>
            </a:r>
            <a:endParaRPr lang="ru-RU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651921" y="2638789"/>
            <a:ext cx="25442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o-RO" b="1" dirty="0" smtClean="0"/>
              <a:t>Tipul valorii returnate</a:t>
            </a:r>
            <a:endParaRPr lang="ru-RU" b="1" dirty="0"/>
          </a:p>
        </p:txBody>
      </p:sp>
      <p:cxnSp>
        <p:nvCxnSpPr>
          <p:cNvPr id="33" name="Прямая со стрелкой 32"/>
          <p:cNvCxnSpPr>
            <a:endCxn id="20" idx="1"/>
          </p:cNvCxnSpPr>
          <p:nvPr/>
        </p:nvCxnSpPr>
        <p:spPr>
          <a:xfrm flipV="1">
            <a:off x="1586290" y="3419706"/>
            <a:ext cx="995111" cy="243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67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6" grpId="0" animBg="1"/>
      <p:bldP spid="20" grpId="0" animBg="1"/>
      <p:bldP spid="22" grpId="0" animBg="1"/>
      <p:bldP spid="25" grpId="0" animBg="1"/>
      <p:bldP spid="26" grpId="0" animBg="1"/>
      <p:bldP spid="23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-44382"/>
            <a:ext cx="504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 smtClean="0">
                <a:solidFill>
                  <a:schemeClr val="bg1"/>
                </a:solidFill>
              </a:rPr>
              <a:t>Cu funcții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01"/>
          <a:stretch/>
        </p:blipFill>
        <p:spPr>
          <a:xfrm>
            <a:off x="4197921" y="678893"/>
            <a:ext cx="4842716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332"/>
          <a:stretch/>
        </p:blipFill>
        <p:spPr>
          <a:xfrm>
            <a:off x="4197921" y="2564843"/>
            <a:ext cx="4842715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592"/>
          <a:stretch/>
        </p:blipFill>
        <p:spPr>
          <a:xfrm>
            <a:off x="4197921" y="3999468"/>
            <a:ext cx="4850959" cy="2333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809" y="660814"/>
            <a:ext cx="364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F</a:t>
            </a:r>
            <a:r>
              <a:rPr lang="ro-RO" sz="4400" dirty="0" smtClean="0">
                <a:solidFill>
                  <a:schemeClr val="bg1"/>
                </a:solidFill>
              </a:rPr>
              <a:t>ără funcții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26380"/>
            <a:ext cx="3456384" cy="48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0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5710"/>
            <a:ext cx="8640960" cy="6264696"/>
          </a:xfrm>
          <a:prstGeom prst="rect">
            <a:avLst/>
          </a:prstGeom>
        </p:spPr>
      </p:pic>
      <p:pic>
        <p:nvPicPr>
          <p:cNvPr id="6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0" y="-30307"/>
            <a:ext cx="8640960" cy="62646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31915" y="5478274"/>
            <a:ext cx="23042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SUMA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Стрелка вниз 2"/>
          <p:cNvSpPr/>
          <p:nvPr/>
        </p:nvSpPr>
        <p:spPr>
          <a:xfrm rot="10800000">
            <a:off x="4342947" y="5117771"/>
            <a:ext cx="360040" cy="26936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044439"/>
            <a:ext cx="3819525" cy="1524000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3531171"/>
            <a:ext cx="38195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324" y="663314"/>
            <a:ext cx="38004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1819"/>
            <a:ext cx="8640960" cy="6264696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80728"/>
            <a:ext cx="4659748" cy="1859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573016"/>
            <a:ext cx="5040560" cy="20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1819"/>
            <a:ext cx="8640960" cy="6264696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980728"/>
            <a:ext cx="4659748" cy="1859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573016"/>
            <a:ext cx="5040560" cy="20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933"/>
            <a:ext cx="8640960" cy="6264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6331" y="475516"/>
            <a:ext cx="26642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MEDIA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11" name="Стрелка вниз 3"/>
          <p:cNvSpPr/>
          <p:nvPr/>
        </p:nvSpPr>
        <p:spPr>
          <a:xfrm>
            <a:off x="4379243" y="1398846"/>
            <a:ext cx="399256" cy="3144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772816"/>
            <a:ext cx="4105275" cy="1171575"/>
          </a:xfrm>
          <a:prstGeom prst="rect">
            <a:avLst/>
          </a:prstGeom>
        </p:spPr>
      </p:pic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710" y="2944391"/>
            <a:ext cx="4124325" cy="1533525"/>
          </a:xfrm>
          <a:prstGeom prst="rect">
            <a:avLst/>
          </a:prstGeom>
        </p:spPr>
      </p:pic>
      <p:pic>
        <p:nvPicPr>
          <p:cNvPr id="14" name="Picture 1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234" y="4474637"/>
            <a:ext cx="4124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765"/>
            <a:ext cx="8640960" cy="6264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45665"/>
            <a:ext cx="5040560" cy="1874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501008"/>
            <a:ext cx="5184576" cy="21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pic>
        <p:nvPicPr>
          <p:cNvPr id="6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5711"/>
            <a:ext cx="8640960" cy="6264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43" y="908720"/>
            <a:ext cx="4912436" cy="1826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51" y="3501008"/>
            <a:ext cx="4752528" cy="19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57504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MUL</a:t>
            </a:r>
            <a:r>
              <a:rPr lang="ro-RO" sz="4800" dirty="0" smtClean="0">
                <a:solidFill>
                  <a:srgbClr val="FFC000"/>
                </a:solidFill>
              </a:rPr>
              <a:t>Ț</a:t>
            </a:r>
            <a:r>
              <a:rPr lang="en-US" sz="4800" dirty="0" smtClean="0">
                <a:solidFill>
                  <a:srgbClr val="FFC000"/>
                </a:solidFill>
              </a:rPr>
              <a:t>UMIM PENTRU ATEN</a:t>
            </a:r>
            <a:r>
              <a:rPr lang="ro-RO" sz="4800" dirty="0" smtClean="0">
                <a:solidFill>
                  <a:srgbClr val="FFC000"/>
                </a:solidFill>
              </a:rPr>
              <a:t>Ț</a:t>
            </a:r>
            <a:r>
              <a:rPr lang="en-US" sz="4800" dirty="0" smtClean="0">
                <a:solidFill>
                  <a:srgbClr val="FFC000"/>
                </a:solidFill>
              </a:rPr>
              <a:t>IE!</a:t>
            </a:r>
            <a:endParaRPr lang="ru-RU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5710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BIBLIOGRAFIE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turbopascal.ucoz.com/index/proceduri_si_functii/0-8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sites.google.com/site/stanciu4info4tic/home/clasa-x/parametrii-actuali-si-formali</a:t>
            </a:r>
            <a:endParaRPr lang="ro-RO" dirty="0" smtClean="0"/>
          </a:p>
          <a:p>
            <a:r>
              <a:rPr lang="en-US" dirty="0">
                <a:hlinkClick r:id="rId5"/>
              </a:rPr>
              <a:t>https://www.slideshare.net/adfbipotter/algorithm-and-programming-procedure-and-function?qid=1f48ca8d-4813-4075-ab1b-9706eaa809f2&amp;v=&amp;b=&amp;from_search=9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772816"/>
            <a:ext cx="8229600" cy="230425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TEMA: </a:t>
            </a:r>
            <a:br>
              <a:rPr lang="en-US" sz="6600" dirty="0" smtClean="0">
                <a:solidFill>
                  <a:srgbClr val="FFC000"/>
                </a:solidFill>
              </a:rPr>
            </a:br>
            <a:r>
              <a:rPr lang="en-US" sz="6600" dirty="0" smtClean="0">
                <a:solidFill>
                  <a:srgbClr val="FFC000"/>
                </a:solidFill>
              </a:rPr>
              <a:t>FUN</a:t>
            </a:r>
            <a:r>
              <a:rPr lang="ro-RO" sz="6600" dirty="0" smtClean="0">
                <a:solidFill>
                  <a:srgbClr val="FFC000"/>
                </a:solidFill>
              </a:rPr>
              <a:t>cȚ</a:t>
            </a:r>
            <a:r>
              <a:rPr lang="en-US" sz="6600" dirty="0" smtClean="0">
                <a:solidFill>
                  <a:srgbClr val="FFC000"/>
                </a:solidFill>
              </a:rPr>
              <a:t>IILE</a:t>
            </a:r>
            <a:endParaRPr lang="ru-RU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SCOP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7567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Scopul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acestui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proiect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este</a:t>
            </a:r>
            <a:r>
              <a:rPr lang="en-US" dirty="0" smtClean="0">
                <a:solidFill>
                  <a:schemeClr val="tx1"/>
                </a:solidFill>
              </a:rPr>
              <a:t> de a </a:t>
            </a:r>
            <a:r>
              <a:rPr lang="en-US" dirty="0" err="1" smtClean="0">
                <a:solidFill>
                  <a:schemeClr val="tx1"/>
                </a:solidFill>
              </a:rPr>
              <a:t>explica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  <a:r>
              <a:rPr lang="ro-RO" dirty="0" smtClean="0">
                <a:solidFill>
                  <a:schemeClr val="tx1"/>
                </a:solidFill>
              </a:rPr>
              <a:t>â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 err="1" smtClean="0">
                <a:solidFill>
                  <a:schemeClr val="tx1"/>
                </a:solidFill>
              </a:rPr>
              <a:t>mai</a:t>
            </a:r>
            <a:r>
              <a:rPr lang="en-US" dirty="0" smtClean="0">
                <a:solidFill>
                  <a:schemeClr val="tx1"/>
                </a:solidFill>
              </a:rPr>
              <a:t> bine </a:t>
            </a:r>
            <a:r>
              <a:rPr lang="en-US" dirty="0" err="1" smtClean="0">
                <a:solidFill>
                  <a:schemeClr val="tx1"/>
                </a:solidFill>
              </a:rPr>
              <a:t>elevilor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termenul</a:t>
            </a:r>
            <a:r>
              <a:rPr lang="en-US" dirty="0" smtClean="0">
                <a:solidFill>
                  <a:schemeClr val="tx1"/>
                </a:solidFill>
              </a:rPr>
              <a:t> de FUNC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smtClean="0">
                <a:solidFill>
                  <a:schemeClr val="tx1"/>
                </a:solidFill>
              </a:rPr>
              <a:t>IE 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cum </a:t>
            </a:r>
            <a:r>
              <a:rPr lang="en-US" dirty="0" err="1" smtClean="0">
                <a:solidFill>
                  <a:schemeClr val="tx1"/>
                </a:solidFill>
              </a:rPr>
              <a:t>ele</a:t>
            </a:r>
            <a:r>
              <a:rPr lang="en-US" dirty="0" smtClean="0">
                <a:solidFill>
                  <a:schemeClr val="tx1"/>
                </a:solidFill>
              </a:rPr>
              <a:t> se </a:t>
            </a:r>
            <a:r>
              <a:rPr lang="en-US" dirty="0" err="1" smtClean="0">
                <a:solidFill>
                  <a:schemeClr val="tx1"/>
                </a:solidFill>
              </a:rPr>
              <a:t>aplic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realizarea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unui</a:t>
            </a:r>
            <a:r>
              <a:rPr lang="en-US" dirty="0" smtClean="0">
                <a:solidFill>
                  <a:schemeClr val="tx1"/>
                </a:solidFill>
              </a:rPr>
              <a:t> program PASCAL.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OBIECTIVE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26568"/>
            <a:ext cx="8229600" cy="24768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</a:t>
            </a:r>
            <a:r>
              <a:rPr lang="ro-RO" dirty="0" smtClean="0"/>
              <a:t>Să </a:t>
            </a:r>
            <a:r>
              <a:rPr lang="ro-RO" dirty="0"/>
              <a:t>c</a:t>
            </a:r>
            <a:r>
              <a:rPr lang="en-US" dirty="0" err="1"/>
              <a:t>uno</a:t>
            </a:r>
            <a:r>
              <a:rPr lang="ro-RO" dirty="0"/>
              <a:t>ască </a:t>
            </a:r>
            <a:r>
              <a:rPr lang="en-US" dirty="0" smtClean="0"/>
              <a:t>no</a:t>
            </a:r>
            <a:r>
              <a:rPr lang="ro-RO" dirty="0" smtClean="0"/>
              <a:t>ț</a:t>
            </a:r>
            <a:r>
              <a:rPr lang="en-US" dirty="0" err="1" smtClean="0"/>
              <a:t>iun</a:t>
            </a:r>
            <a:r>
              <a:rPr lang="ro-RO" dirty="0" smtClean="0"/>
              <a:t>ea</a:t>
            </a:r>
            <a:r>
              <a:rPr lang="en-US" dirty="0" smtClean="0"/>
              <a:t> de FUNC</a:t>
            </a:r>
            <a:r>
              <a:rPr lang="ro-RO" dirty="0" smtClean="0"/>
              <a:t>Ț</a:t>
            </a:r>
            <a:r>
              <a:rPr lang="en-US" dirty="0" smtClean="0"/>
              <a:t>IE.</a:t>
            </a:r>
          </a:p>
          <a:p>
            <a:r>
              <a:rPr lang="en-US" dirty="0" smtClean="0"/>
              <a:t>2. </a:t>
            </a:r>
            <a:r>
              <a:rPr lang="ro-RO" dirty="0" smtClean="0"/>
              <a:t>Să c</a:t>
            </a:r>
            <a:r>
              <a:rPr lang="en-US" dirty="0" err="1" smtClean="0"/>
              <a:t>uno</a:t>
            </a:r>
            <a:r>
              <a:rPr lang="ro-RO" dirty="0" smtClean="0"/>
              <a:t>ască</a:t>
            </a:r>
            <a:r>
              <a:rPr lang="en-US" dirty="0" smtClean="0"/>
              <a:t> form</a:t>
            </a:r>
            <a:r>
              <a:rPr lang="ro-RO" dirty="0" smtClean="0"/>
              <a:t>a</a:t>
            </a:r>
            <a:r>
              <a:rPr lang="en-US" dirty="0" smtClean="0"/>
              <a:t> general</a:t>
            </a:r>
            <a:r>
              <a:rPr lang="ro-RO" dirty="0" smtClean="0"/>
              <a:t>ă</a:t>
            </a:r>
            <a:r>
              <a:rPr lang="en-US" dirty="0" smtClean="0"/>
              <a:t> a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FUNC</a:t>
            </a:r>
            <a:r>
              <a:rPr lang="ro-RO" dirty="0" smtClean="0"/>
              <a:t>ȚII.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ro-RO" dirty="0"/>
              <a:t>Să c</a:t>
            </a:r>
            <a:r>
              <a:rPr lang="en-US" dirty="0" err="1"/>
              <a:t>uno</a:t>
            </a:r>
            <a:r>
              <a:rPr lang="ro-RO" dirty="0"/>
              <a:t>ască ș</a:t>
            </a:r>
            <a:r>
              <a:rPr lang="en-US" dirty="0" err="1" smtClean="0"/>
              <a:t>i</a:t>
            </a:r>
            <a:r>
              <a:rPr lang="ro-RO" dirty="0" smtClean="0"/>
              <a:t> să</a:t>
            </a:r>
            <a:r>
              <a:rPr lang="en-US" dirty="0" smtClean="0"/>
              <a:t> d</a:t>
            </a:r>
            <a:r>
              <a:rPr lang="ro-RO" dirty="0" smtClean="0"/>
              <a:t>i</a:t>
            </a:r>
            <a:r>
              <a:rPr lang="en-US" dirty="0" err="1" smtClean="0"/>
              <a:t>feren</a:t>
            </a:r>
            <a:r>
              <a:rPr lang="ro-RO" dirty="0" smtClean="0"/>
              <a:t>țieze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formali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actuali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FUNC</a:t>
            </a:r>
            <a:r>
              <a:rPr lang="ro-RO" dirty="0" smtClean="0"/>
              <a:t>Ț</a:t>
            </a:r>
            <a:r>
              <a:rPr lang="en-US" dirty="0" smtClean="0"/>
              <a:t>II.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1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Ce </a:t>
            </a:r>
            <a:r>
              <a:rPr lang="en-US" sz="4800" dirty="0" err="1" smtClean="0">
                <a:solidFill>
                  <a:srgbClr val="FFC000"/>
                </a:solidFill>
              </a:rPr>
              <a:t>sunt</a:t>
            </a:r>
            <a:r>
              <a:rPr lang="en-US" sz="4800" dirty="0" smtClean="0">
                <a:solidFill>
                  <a:srgbClr val="FFC000"/>
                </a:solidFill>
              </a:rPr>
              <a:t> </a:t>
            </a:r>
            <a:r>
              <a:rPr lang="en-US" sz="4800" dirty="0" err="1" smtClean="0">
                <a:solidFill>
                  <a:srgbClr val="FFC000"/>
                </a:solidFill>
              </a:rPr>
              <a:t>func</a:t>
            </a:r>
            <a:r>
              <a:rPr lang="ro-RO" sz="4800" dirty="0" smtClean="0">
                <a:solidFill>
                  <a:srgbClr val="FFC000"/>
                </a:solidFill>
              </a:rPr>
              <a:t>țiile</a:t>
            </a:r>
            <a:r>
              <a:rPr lang="en-US" sz="4800" dirty="0" smtClean="0">
                <a:solidFill>
                  <a:srgbClr val="FFC000"/>
                </a:solidFill>
              </a:rPr>
              <a:t>?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16127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o-RO" sz="3000" b="1" dirty="0" smtClean="0"/>
              <a:t>Funcțiile</a:t>
            </a:r>
            <a:r>
              <a:rPr lang="it-IT" sz="3000" b="1" dirty="0" smtClean="0"/>
              <a:t> </a:t>
            </a:r>
            <a:r>
              <a:rPr lang="it-IT" sz="3000" dirty="0" smtClean="0"/>
              <a:t>s</a:t>
            </a:r>
            <a:r>
              <a:rPr lang="ro-RO" sz="3000" dirty="0" smtClean="0"/>
              <a:t>u</a:t>
            </a:r>
            <a:r>
              <a:rPr lang="it-IT" sz="3000" dirty="0" smtClean="0"/>
              <a:t>nt </a:t>
            </a:r>
            <a:r>
              <a:rPr lang="it-IT" sz="3000" dirty="0"/>
              <a:t>subprograme care </a:t>
            </a:r>
            <a:r>
              <a:rPr lang="en-US" sz="3000" dirty="0" err="1" smtClean="0"/>
              <a:t>calculeaz</a:t>
            </a:r>
            <a:r>
              <a:rPr lang="ro-RO" sz="3000" dirty="0" smtClean="0"/>
              <a:t>ă</a:t>
            </a:r>
            <a:r>
              <a:rPr lang="en-US" sz="3000" dirty="0" smtClean="0"/>
              <a:t> </a:t>
            </a:r>
            <a:r>
              <a:rPr lang="ro-RO" sz="3000" dirty="0" err="1"/>
              <a:t>ș</a:t>
            </a:r>
            <a:r>
              <a:rPr lang="en-US" sz="3000" dirty="0" err="1" smtClean="0"/>
              <a:t>i</a:t>
            </a:r>
            <a:r>
              <a:rPr lang="en-US" sz="3000" dirty="0" smtClean="0"/>
              <a:t> </a:t>
            </a:r>
            <a:r>
              <a:rPr lang="en-US" sz="3000" dirty="0" err="1" smtClean="0"/>
              <a:t>returneaz</a:t>
            </a:r>
            <a:r>
              <a:rPr lang="ro-RO" sz="3000" dirty="0" smtClean="0"/>
              <a:t>ă</a:t>
            </a:r>
            <a:r>
              <a:rPr lang="en-US" sz="3000" dirty="0" smtClean="0"/>
              <a:t> o </a:t>
            </a:r>
            <a:r>
              <a:rPr lang="en-US" sz="3000" dirty="0" err="1" smtClean="0"/>
              <a:t>valoare</a:t>
            </a:r>
            <a:r>
              <a:rPr lang="en-US" sz="3000" dirty="0" smtClean="0"/>
              <a:t>.</a:t>
            </a:r>
          </a:p>
          <a:p>
            <a:pPr marL="137160" indent="0">
              <a:buNone/>
            </a:pPr>
            <a:r>
              <a:rPr lang="vi-VN" b="1" dirty="0"/>
              <a:t>                                                                     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2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3367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o-RO" dirty="0" smtClean="0"/>
              <a:t>                </a:t>
            </a:r>
            <a:r>
              <a:rPr lang="ro-RO" sz="4400" b="1" dirty="0" smtClean="0"/>
              <a:t>Exemplu de funcție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Spalăți dinții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Culcă-te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Roagă-te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Fă-ți patul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Numără oile (dacă ai insomnie)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Începe să visezi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Trezește-te</a:t>
            </a:r>
          </a:p>
          <a:p>
            <a:pPr marL="651510" indent="-514350">
              <a:buAutoNum type="arabicParenR"/>
            </a:pPr>
            <a:r>
              <a:rPr lang="ro-RO" sz="3600" dirty="0" smtClean="0"/>
              <a:t>Roagă-te din nou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3367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o-RO" dirty="0" smtClean="0"/>
              <a:t>                </a:t>
            </a:r>
            <a:r>
              <a:rPr lang="ro-RO" sz="4400" b="1" dirty="0" smtClean="0"/>
              <a:t>Exemplu de funcție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1" y="971371"/>
            <a:ext cx="3300178" cy="3027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8" y="4225879"/>
            <a:ext cx="3290231" cy="243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84784"/>
            <a:ext cx="40658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vi-VN" b="1" dirty="0" smtClean="0">
                <a:solidFill>
                  <a:srgbClr val="FF0000"/>
                </a:solidFill>
              </a:rPr>
              <a:t>Forma </a:t>
            </a:r>
            <a:r>
              <a:rPr lang="vi-VN" b="1" dirty="0">
                <a:solidFill>
                  <a:srgbClr val="FF0000"/>
                </a:solidFill>
              </a:rPr>
              <a:t>generală a textului unei declarații de </a:t>
            </a:r>
            <a:r>
              <a:rPr lang="en-US" b="1" dirty="0" err="1" smtClean="0">
                <a:solidFill>
                  <a:srgbClr val="FF0000"/>
                </a:solidFill>
              </a:rPr>
              <a:t>func</a:t>
            </a:r>
            <a:r>
              <a:rPr lang="ro-RO" b="1" dirty="0" smtClean="0">
                <a:solidFill>
                  <a:srgbClr val="FF0000"/>
                </a:solidFill>
              </a:rPr>
              <a:t>ț</a:t>
            </a:r>
            <a:r>
              <a:rPr lang="en-US" b="1" dirty="0" err="1" smtClean="0">
                <a:solidFill>
                  <a:srgbClr val="FF0000"/>
                </a:solidFill>
              </a:rPr>
              <a:t>ie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este: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ro-RO" b="1" i="1" dirty="0">
                <a:solidFill>
                  <a:srgbClr val="FF0000"/>
                </a:solidFill>
              </a:rPr>
              <a:t>Antetul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ro-RO" dirty="0"/>
              <a:t>funcției</a:t>
            </a:r>
            <a:r>
              <a:rPr lang="en-US" dirty="0"/>
              <a:t>:</a:t>
            </a:r>
          </a:p>
          <a:p>
            <a:pPr marL="13716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i="1" dirty="0"/>
              <a:t>f</a:t>
            </a:r>
            <a:r>
              <a:rPr lang="en-US" dirty="0"/>
              <a:t> –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ției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ro-RO" dirty="0"/>
              <a:t>    </a:t>
            </a:r>
            <a:r>
              <a:rPr lang="ro-RO" i="1" dirty="0"/>
              <a:t>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o-RO" i="1" dirty="0"/>
              <a:t>) –</a:t>
            </a:r>
            <a:r>
              <a:rPr lang="ro-RO" dirty="0"/>
              <a:t>lista opțională de parametri formali reprezentând argumentele funcției</a:t>
            </a:r>
          </a:p>
          <a:p>
            <a:pPr marL="137160" indent="0">
              <a:buNone/>
            </a:pPr>
            <a:r>
              <a:rPr lang="ro-RO" dirty="0" smtClean="0"/>
              <a:t>    </a:t>
            </a:r>
            <a:r>
              <a:rPr lang="ro-RO" i="1" dirty="0" smtClean="0"/>
              <a:t>tr</a:t>
            </a:r>
            <a:r>
              <a:rPr lang="ro-RO" baseline="-25000" dirty="0" smtClean="0"/>
              <a:t> </a:t>
            </a:r>
            <a:r>
              <a:rPr lang="ro-RO" dirty="0" smtClean="0"/>
              <a:t> </a:t>
            </a:r>
            <a:r>
              <a:rPr lang="ro-RO" dirty="0"/>
              <a:t>-tipul rezultatului</a:t>
            </a:r>
            <a:r>
              <a:rPr lang="en-US" dirty="0"/>
              <a:t>; </a:t>
            </a:r>
            <a:endParaRPr lang="en-US" dirty="0" smtClean="0"/>
          </a:p>
          <a:p>
            <a:pPr marL="137160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Corpul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functiei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137160" indent="0">
              <a:buNone/>
            </a:pPr>
            <a:r>
              <a:rPr lang="en-US" b="1" i="1" dirty="0"/>
              <a:t>     </a:t>
            </a:r>
            <a:r>
              <a:rPr lang="en-US" i="1" dirty="0"/>
              <a:t>D </a:t>
            </a:r>
            <a:r>
              <a:rPr lang="en-US" i="1" dirty="0" smtClean="0"/>
              <a:t>–</a:t>
            </a:r>
            <a:r>
              <a:rPr lang="ro-RO" i="1" dirty="0" smtClean="0"/>
              <a:t> </a:t>
            </a:r>
            <a:r>
              <a:rPr lang="en-US" dirty="0" err="1" smtClean="0"/>
              <a:t>declara</a:t>
            </a:r>
            <a:r>
              <a:rPr lang="ro-RO" dirty="0"/>
              <a:t>ț</a:t>
            </a:r>
            <a:r>
              <a:rPr lang="en-US" dirty="0"/>
              <a:t>ii locale op</a:t>
            </a:r>
            <a:r>
              <a:rPr lang="ro-RO" dirty="0"/>
              <a:t>ț</a:t>
            </a:r>
            <a:r>
              <a:rPr lang="en-US" dirty="0" err="1"/>
              <a:t>ionale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b="1" i="1" dirty="0"/>
              <a:t>     </a:t>
            </a:r>
            <a:r>
              <a:rPr lang="en-US" i="1" dirty="0"/>
              <a:t>begin … end </a:t>
            </a:r>
            <a:r>
              <a:rPr lang="en-US" i="1" dirty="0" smtClean="0"/>
              <a:t>–</a:t>
            </a:r>
            <a:r>
              <a:rPr lang="ro-RO" i="1" dirty="0" smtClean="0"/>
              <a:t> </a:t>
            </a:r>
            <a:r>
              <a:rPr lang="en-US" dirty="0" err="1" smtClean="0"/>
              <a:t>instruc</a:t>
            </a:r>
            <a:r>
              <a:rPr lang="ro-RO" dirty="0"/>
              <a:t>ț</a:t>
            </a:r>
            <a:r>
              <a:rPr lang="en-US" dirty="0" err="1"/>
              <a:t>iunea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;</a:t>
            </a:r>
            <a:endParaRPr lang="en-US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279" t="17516" r="72137" b="63781"/>
          <a:stretch/>
        </p:blipFill>
        <p:spPr>
          <a:xfrm>
            <a:off x="457200" y="1015059"/>
            <a:ext cx="3897867" cy="18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26469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37257" y="5445224"/>
            <a:ext cx="237626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o-RO" dirty="0" smtClean="0">
                <a:solidFill>
                  <a:srgbClr val="FFC000"/>
                </a:solidFill>
              </a:rPr>
              <a:t>PARAMETRI FORMALI ȘI PARAMETRI ACTUALI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vi-VN" b="1" dirty="0"/>
              <a:t>Parametri formali</a:t>
            </a:r>
            <a:r>
              <a:rPr lang="vi-VN" dirty="0"/>
              <a:t> 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vi-VN" b="1" dirty="0"/>
              <a:t>Parametri actuali</a:t>
            </a:r>
            <a:r>
              <a:rPr lang="vi-VN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vi-VN" dirty="0" smtClean="0"/>
              <a:t>apar </a:t>
            </a:r>
            <a:r>
              <a:rPr lang="vi-VN" dirty="0"/>
              <a:t>în antetul subprogramului şi sunt utilizaţi de subprogram </a:t>
            </a:r>
            <a:r>
              <a:rPr lang="vi-VN" dirty="0" smtClean="0"/>
              <a:t>pentru</a:t>
            </a:r>
            <a:r>
              <a:rPr lang="ro-RO" dirty="0" smtClean="0"/>
              <a:t> efectuarea </a:t>
            </a:r>
            <a:r>
              <a:rPr lang="vi-VN" dirty="0" smtClean="0"/>
              <a:t>proces</a:t>
            </a:r>
            <a:r>
              <a:rPr lang="ro-RO" dirty="0" smtClean="0"/>
              <a:t>ului</a:t>
            </a:r>
            <a:r>
              <a:rPr lang="vi-VN" dirty="0" smtClean="0"/>
              <a:t> </a:t>
            </a:r>
            <a:r>
              <a:rPr lang="vi-VN" dirty="0"/>
              <a:t>de calcul 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b="1" dirty="0" smtClean="0"/>
              <a:t>un </a:t>
            </a:r>
            <a:r>
              <a:rPr lang="en-US" b="1" dirty="0" err="1"/>
              <a:t>parametru</a:t>
            </a:r>
            <a:r>
              <a:rPr lang="en-US" b="1" dirty="0"/>
              <a:t> formal din </a:t>
            </a:r>
            <a:r>
              <a:rPr lang="en-US" b="1" dirty="0" err="1"/>
              <a:t>lista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ro-RO" b="1" dirty="0" smtClean="0"/>
              <a:t>v</a:t>
            </a:r>
            <a:r>
              <a:rPr lang="en-US" b="1" dirty="0" smtClean="0"/>
              <a:t>1</a:t>
            </a:r>
            <a:r>
              <a:rPr lang="en-US" b="1" dirty="0"/>
              <a:t>, </a:t>
            </a:r>
            <a:r>
              <a:rPr lang="ro-RO" b="1" dirty="0" smtClean="0"/>
              <a:t>v</a:t>
            </a:r>
            <a:r>
              <a:rPr lang="en-US" b="1" dirty="0" smtClean="0"/>
              <a:t>2</a:t>
            </a:r>
            <a:r>
              <a:rPr lang="en-US" b="1" dirty="0"/>
              <a:t>, ..., </a:t>
            </a:r>
            <a:r>
              <a:rPr lang="ro-RO" b="1" dirty="0" err="1"/>
              <a:t>v</a:t>
            </a:r>
            <a:r>
              <a:rPr lang="en-US" b="1" dirty="0" smtClean="0"/>
              <a:t>n</a:t>
            </a:r>
            <a:r>
              <a:rPr lang="en-US" b="1" dirty="0"/>
              <a:t>) are forma</a:t>
            </a:r>
            <a:r>
              <a:rPr lang="en-US" dirty="0"/>
              <a:t>:</a:t>
            </a:r>
            <a:endParaRPr lang="ru-RU" dirty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b="1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vi-VN" dirty="0" smtClean="0"/>
              <a:t>apar </a:t>
            </a:r>
            <a:r>
              <a:rPr lang="vi-VN" dirty="0"/>
              <a:t>în instrucţiunea de apelare a uni subprogram şi sunt folosiţi la execuţia unui proces de calcul pentru valori </a:t>
            </a:r>
            <a:r>
              <a:rPr lang="vi-VN" dirty="0" smtClean="0"/>
              <a:t>concrete</a:t>
            </a:r>
            <a:r>
              <a:rPr lang="en-US" dirty="0" smtClean="0"/>
              <a:t>.</a:t>
            </a:r>
          </a:p>
          <a:p>
            <a:r>
              <a:rPr lang="en-US" b="1" dirty="0"/>
              <a:t>- f:numele </a:t>
            </a:r>
            <a:r>
              <a:rPr lang="en-US" b="1" dirty="0" err="1"/>
              <a:t>functiei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- (a1, . . . ,an): </a:t>
            </a:r>
            <a:r>
              <a:rPr lang="en-US" b="1" dirty="0" err="1"/>
              <a:t>lista</a:t>
            </a:r>
            <a:r>
              <a:rPr lang="en-US" b="1" dirty="0"/>
              <a:t> de </a:t>
            </a:r>
            <a:r>
              <a:rPr lang="en-US" b="1" dirty="0" err="1"/>
              <a:t>parametri</a:t>
            </a:r>
            <a:r>
              <a:rPr lang="en-US" b="1" dirty="0"/>
              <a:t> </a:t>
            </a:r>
            <a:r>
              <a:rPr lang="en-US" b="1" dirty="0" err="1"/>
              <a:t>actuali</a:t>
            </a:r>
            <a:endParaRPr lang="vi-VN" dirty="0"/>
          </a:p>
          <a:p>
            <a:pPr marL="137160" indent="0">
              <a:buNone/>
            </a:pPr>
            <a:r>
              <a:rPr lang="en-US" b="1" dirty="0" smtClean="0"/>
              <a:t>    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3098" y="5471385"/>
            <a:ext cx="352839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7160" indent="0">
              <a:buNone/>
            </a:pPr>
            <a:r>
              <a:rPr lang="en-US" sz="2400" b="1" dirty="0" smtClean="0">
                <a:solidFill>
                  <a:srgbClr val="E6E6E6"/>
                </a:solidFill>
              </a:rPr>
              <a:t>f(v1</a:t>
            </a:r>
            <a:r>
              <a:rPr lang="en-US" sz="2400" b="1" dirty="0">
                <a:solidFill>
                  <a:srgbClr val="E6E6E6"/>
                </a:solidFill>
              </a:rPr>
              <a:t>, v2, ..., </a:t>
            </a:r>
            <a:r>
              <a:rPr lang="en-US" sz="2400" b="1" dirty="0" smtClean="0">
                <a:solidFill>
                  <a:srgbClr val="E6E6E6"/>
                </a:solidFill>
              </a:rPr>
              <a:t>v</a:t>
            </a:r>
            <a:r>
              <a:rPr lang="ro-RO" sz="2400" b="1" dirty="0" smtClean="0">
                <a:solidFill>
                  <a:srgbClr val="E6E6E6"/>
                </a:solidFill>
              </a:rPr>
              <a:t>n</a:t>
            </a:r>
            <a:r>
              <a:rPr lang="en-US" sz="2400" b="1" dirty="0" smtClean="0">
                <a:solidFill>
                  <a:srgbClr val="E6E6E6"/>
                </a:solidFill>
              </a:rPr>
              <a:t>: tip):tip</a:t>
            </a:r>
            <a:endParaRPr lang="en-US" sz="2400" b="1" dirty="0">
              <a:solidFill>
                <a:srgbClr val="E6E6E6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24407" y="5475213"/>
            <a:ext cx="377443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137160" indent="0">
              <a:buNone/>
            </a:pPr>
            <a:r>
              <a:rPr lang="en-US" sz="2400" b="1" dirty="0" err="1" smtClean="0"/>
              <a:t>rezultat</a:t>
            </a:r>
            <a:r>
              <a:rPr lang="en-US" sz="2400" b="1" dirty="0" smtClean="0"/>
              <a:t>:=f </a:t>
            </a:r>
            <a:r>
              <a:rPr lang="en-US" sz="2400" b="1" dirty="0"/>
              <a:t>(a1, a2, ..., an) 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2193100" y="1406381"/>
            <a:ext cx="432048" cy="42877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6413478" y="1406167"/>
            <a:ext cx="504867" cy="42877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591</TotalTime>
  <Words>351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PROIECT LA INFORMATICĂ </vt:lpstr>
      <vt:lpstr>TEMA:  FUNcȚIILE</vt:lpstr>
      <vt:lpstr>SCOP</vt:lpstr>
      <vt:lpstr>OBIECTIVE</vt:lpstr>
      <vt:lpstr>Ce sunt funcțiile?</vt:lpstr>
      <vt:lpstr>PowerPoint Presentation</vt:lpstr>
      <vt:lpstr>PowerPoint Presentation</vt:lpstr>
      <vt:lpstr>PowerPoint Presentation</vt:lpstr>
      <vt:lpstr>PARAMETRI FORMALI ȘI PARAMETRI ACTUALI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MULȚUMIM PENTRU ATENȚIE!</vt:lpstr>
      <vt:lpstr>BIBLIOGRAFIE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Adela</cp:lastModifiedBy>
  <cp:revision>54</cp:revision>
  <dcterms:created xsi:type="dcterms:W3CDTF">2018-11-10T08:26:13Z</dcterms:created>
  <dcterms:modified xsi:type="dcterms:W3CDTF">2019-04-17T07:54:04Z</dcterms:modified>
</cp:coreProperties>
</file>