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Montserrat ExtraBold"/>
      <p:bold r:id="rId36"/>
      <p:boldItalic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B810D9-09FB-4970-9FB7-00A9362734C6}">
  <a:tblStyle styleId="{0DB810D9-09FB-4970-9FB7-00A9362734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5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ExtraBold-bold.fntdata"/><Relationship Id="rId17" Type="http://schemas.openxmlformats.org/officeDocument/2006/relationships/slide" Target="slides/slide12.xml"/><Relationship Id="rId39" Type="http://schemas.openxmlformats.org/officeDocument/2006/relationships/font" Target="fonts/PTSans-bold.fntdata"/><Relationship Id="rId16" Type="http://schemas.openxmlformats.org/officeDocument/2006/relationships/slide" Target="slides/slide11.xml"/><Relationship Id="rId38" Type="http://schemas.openxmlformats.org/officeDocument/2006/relationships/font" Target="fonts/PT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a525f478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4a525f478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a525f47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4a525f47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4a525f47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4a525f47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a525f478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24a525f478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4a525f478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4a525f47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a525f47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4a525f47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a525f47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4a525f47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a525f47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4a525f47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a525f478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4a525f478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4857900" y="0"/>
            <a:ext cx="4286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40300"/>
            <a:ext cx="4110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b="0" sz="520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4116625"/>
            <a:ext cx="4110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>
            <p:ph idx="2" type="pic"/>
          </p:nvPr>
        </p:nvSpPr>
        <p:spPr>
          <a:xfrm>
            <a:off x="7605374" y="-75"/>
            <a:ext cx="1538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713225" y="2151750"/>
            <a:ext cx="330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4469050" y="2352063"/>
            <a:ext cx="2910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3" type="title"/>
          </p:nvPr>
        </p:nvSpPr>
        <p:spPr>
          <a:xfrm>
            <a:off x="713225" y="1083150"/>
            <a:ext cx="330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4" type="subTitle"/>
          </p:nvPr>
        </p:nvSpPr>
        <p:spPr>
          <a:xfrm>
            <a:off x="4469050" y="1283500"/>
            <a:ext cx="2910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5" type="title"/>
          </p:nvPr>
        </p:nvSpPr>
        <p:spPr>
          <a:xfrm>
            <a:off x="713225" y="3220350"/>
            <a:ext cx="33003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6" type="subTitle"/>
          </p:nvPr>
        </p:nvSpPr>
        <p:spPr>
          <a:xfrm>
            <a:off x="4469050" y="3420650"/>
            <a:ext cx="2910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cxnSp>
        <p:nvCxnSpPr>
          <p:cNvPr id="102" name="Google Shape;102;p11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03" name="Google Shape;103;p11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hasCustomPrompt="1" type="title"/>
          </p:nvPr>
        </p:nvSpPr>
        <p:spPr>
          <a:xfrm>
            <a:off x="3025075" y="1427875"/>
            <a:ext cx="5405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6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3025075" y="3218500"/>
            <a:ext cx="5405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2"/>
          <p:cNvSpPr/>
          <p:nvPr>
            <p:ph idx="2" type="pic"/>
          </p:nvPr>
        </p:nvSpPr>
        <p:spPr>
          <a:xfrm>
            <a:off x="1825" y="0"/>
            <a:ext cx="27279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8" name="Google Shape;108;p12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1" name="Google Shape;111;p13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13225" y="445025"/>
            <a:ext cx="44121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" type="subTitle"/>
          </p:nvPr>
        </p:nvSpPr>
        <p:spPr>
          <a:xfrm>
            <a:off x="713225" y="1904250"/>
            <a:ext cx="4412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ExtraBold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-6600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13225" y="445025"/>
            <a:ext cx="420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subTitle"/>
          </p:nvPr>
        </p:nvSpPr>
        <p:spPr>
          <a:xfrm>
            <a:off x="713225" y="1088301"/>
            <a:ext cx="4206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13368" y="923775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713225" y="2171200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713375" y="3363400"/>
            <a:ext cx="45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33" name="Google Shape;133;p17"/>
          <p:cNvSpPr/>
          <p:nvPr>
            <p:ph idx="2" type="pic"/>
          </p:nvPr>
        </p:nvSpPr>
        <p:spPr>
          <a:xfrm>
            <a:off x="6798600" y="0"/>
            <a:ext cx="2345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20000" y="1691420"/>
            <a:ext cx="77040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37" name="Google Shape;137;p18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48425" y="1413063"/>
            <a:ext cx="357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713225" y="1413063"/>
            <a:ext cx="357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13225" y="1307100"/>
            <a:ext cx="62142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6" name="Google Shape;146;p20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20000" y="1285326"/>
            <a:ext cx="7704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1825" y="34352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13225" y="1189100"/>
            <a:ext cx="62952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713250" y="3442475"/>
            <a:ext cx="6295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>
            <p:ph idx="2" type="pic"/>
          </p:nvPr>
        </p:nvSpPr>
        <p:spPr>
          <a:xfrm>
            <a:off x="-7700" y="-11550"/>
            <a:ext cx="9157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720000" y="2743200"/>
            <a:ext cx="3885900" cy="15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2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2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4"/>
          <p:cNvCxnSpPr/>
          <p:nvPr/>
        </p:nvCxnSpPr>
        <p:spPr>
          <a:xfrm>
            <a:off x="-6600" y="16501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61" name="Google Shape;161;p24"/>
          <p:cNvCxnSpPr/>
          <p:nvPr/>
        </p:nvCxnSpPr>
        <p:spPr>
          <a:xfrm>
            <a:off x="-6600" y="3559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5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5"/>
          <p:cNvCxnSpPr/>
          <p:nvPr/>
        </p:nvCxnSpPr>
        <p:spPr>
          <a:xfrm>
            <a:off x="-6600" y="500198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5"/>
          <p:cNvCxnSpPr/>
          <p:nvPr/>
        </p:nvCxnSpPr>
        <p:spPr>
          <a:xfrm>
            <a:off x="-6600" y="471131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13225" y="1479163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4"/>
          <p:cNvSpPr txBox="1"/>
          <p:nvPr>
            <p:ph idx="3" type="title"/>
          </p:nvPr>
        </p:nvSpPr>
        <p:spPr>
          <a:xfrm>
            <a:off x="713225" y="3340335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4"/>
          <p:cNvSpPr txBox="1"/>
          <p:nvPr>
            <p:ph idx="4" type="title"/>
          </p:nvPr>
        </p:nvSpPr>
        <p:spPr>
          <a:xfrm>
            <a:off x="713225" y="2099553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"/>
          <p:cNvSpPr txBox="1"/>
          <p:nvPr>
            <p:ph idx="5" type="title"/>
          </p:nvPr>
        </p:nvSpPr>
        <p:spPr>
          <a:xfrm>
            <a:off x="713225" y="3960726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"/>
          <p:cNvSpPr txBox="1"/>
          <p:nvPr>
            <p:ph idx="6" type="title"/>
          </p:nvPr>
        </p:nvSpPr>
        <p:spPr>
          <a:xfrm>
            <a:off x="713225" y="2719944"/>
            <a:ext cx="846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031175" y="1504513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2031175" y="2124901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2031175" y="2745289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subTitle"/>
          </p:nvPr>
        </p:nvSpPr>
        <p:spPr>
          <a:xfrm>
            <a:off x="2031175" y="3365677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2031175" y="3986065"/>
            <a:ext cx="192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4317875" y="1508063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5" type="subTitle"/>
          </p:nvPr>
        </p:nvSpPr>
        <p:spPr>
          <a:xfrm>
            <a:off x="4317875" y="2128451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4317875" y="2748839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4317875" y="3369227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4"/>
          <p:cNvSpPr txBox="1"/>
          <p:nvPr>
            <p:ph idx="18" type="subTitle"/>
          </p:nvPr>
        </p:nvSpPr>
        <p:spPr>
          <a:xfrm>
            <a:off x="4317875" y="3989615"/>
            <a:ext cx="4060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1825" y="3676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13225" y="475200"/>
            <a:ext cx="4903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713225" y="1878463"/>
            <a:ext cx="49038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ExtraBold"/>
              <a:buAutoNum type="arabicPeriod"/>
              <a:defRPr sz="14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6036950" y="0"/>
            <a:ext cx="31071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5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5"/>
          <p:cNvCxnSpPr/>
          <p:nvPr/>
        </p:nvCxnSpPr>
        <p:spPr>
          <a:xfrm>
            <a:off x="1825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763025" y="2438650"/>
            <a:ext cx="45144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/>
          <p:nvPr>
            <p:ph idx="3" type="pic"/>
          </p:nvPr>
        </p:nvSpPr>
        <p:spPr>
          <a:xfrm>
            <a:off x="0" y="0"/>
            <a:ext cx="3014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3763025" y="3461650"/>
            <a:ext cx="4514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6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504540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2" type="subTitle"/>
          </p:nvPr>
        </p:nvSpPr>
        <p:spPr>
          <a:xfrm>
            <a:off x="71322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subTitle"/>
          </p:nvPr>
        </p:nvSpPr>
        <p:spPr>
          <a:xfrm>
            <a:off x="121745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4" type="subTitle"/>
          </p:nvPr>
        </p:nvSpPr>
        <p:spPr>
          <a:xfrm>
            <a:off x="554980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720000" y="1463700"/>
            <a:ext cx="6069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subTitle"/>
          </p:nvPr>
        </p:nvSpPr>
        <p:spPr>
          <a:xfrm>
            <a:off x="720000" y="2670074"/>
            <a:ext cx="6069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subTitle"/>
          </p:nvPr>
        </p:nvSpPr>
        <p:spPr>
          <a:xfrm>
            <a:off x="720000" y="3801938"/>
            <a:ext cx="6069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4" type="subTitle"/>
          </p:nvPr>
        </p:nvSpPr>
        <p:spPr>
          <a:xfrm>
            <a:off x="1216503" y="1225475"/>
            <a:ext cx="5572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subTitle"/>
          </p:nvPr>
        </p:nvSpPr>
        <p:spPr>
          <a:xfrm>
            <a:off x="1216400" y="2427849"/>
            <a:ext cx="5572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subTitle"/>
          </p:nvPr>
        </p:nvSpPr>
        <p:spPr>
          <a:xfrm>
            <a:off x="1216400" y="3571049"/>
            <a:ext cx="5572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64" name="Google Shape;64;p8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8"/>
          <p:cNvSpPr/>
          <p:nvPr>
            <p:ph idx="7" type="pic"/>
          </p:nvPr>
        </p:nvSpPr>
        <p:spPr>
          <a:xfrm>
            <a:off x="6788900" y="-11550"/>
            <a:ext cx="2363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00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2" type="subTitle"/>
          </p:nvPr>
        </p:nvSpPr>
        <p:spPr>
          <a:xfrm>
            <a:off x="46691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3" type="subTitle"/>
          </p:nvPr>
        </p:nvSpPr>
        <p:spPr>
          <a:xfrm>
            <a:off x="720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4" type="subTitle"/>
          </p:nvPr>
        </p:nvSpPr>
        <p:spPr>
          <a:xfrm>
            <a:off x="4676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5" type="subTitle"/>
          </p:nvPr>
        </p:nvSpPr>
        <p:spPr>
          <a:xfrm>
            <a:off x="110850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6" type="subTitle"/>
          </p:nvPr>
        </p:nvSpPr>
        <p:spPr>
          <a:xfrm>
            <a:off x="1108500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7" type="subTitle"/>
          </p:nvPr>
        </p:nvSpPr>
        <p:spPr>
          <a:xfrm>
            <a:off x="505755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8" type="subTitle"/>
          </p:nvPr>
        </p:nvSpPr>
        <p:spPr>
          <a:xfrm>
            <a:off x="5057525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6" name="Google Shape;76;p9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subTitle"/>
          </p:nvPr>
        </p:nvSpPr>
        <p:spPr>
          <a:xfrm>
            <a:off x="720000" y="1475475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2" type="subTitle"/>
          </p:nvPr>
        </p:nvSpPr>
        <p:spPr>
          <a:xfrm>
            <a:off x="720000" y="26488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3" type="subTitle"/>
          </p:nvPr>
        </p:nvSpPr>
        <p:spPr>
          <a:xfrm>
            <a:off x="4806475" y="1475475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4" type="subTitle"/>
          </p:nvPr>
        </p:nvSpPr>
        <p:spPr>
          <a:xfrm>
            <a:off x="4806475" y="26488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5" type="subTitle"/>
          </p:nvPr>
        </p:nvSpPr>
        <p:spPr>
          <a:xfrm>
            <a:off x="720000" y="38383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6" type="subTitle"/>
          </p:nvPr>
        </p:nvSpPr>
        <p:spPr>
          <a:xfrm>
            <a:off x="4806475" y="383830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7" type="subTitle"/>
          </p:nvPr>
        </p:nvSpPr>
        <p:spPr>
          <a:xfrm>
            <a:off x="1163600" y="1231075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8" type="subTitle"/>
          </p:nvPr>
        </p:nvSpPr>
        <p:spPr>
          <a:xfrm>
            <a:off x="1167725" y="24044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9" type="subTitle"/>
          </p:nvPr>
        </p:nvSpPr>
        <p:spPr>
          <a:xfrm>
            <a:off x="1169450" y="35939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3" type="subTitle"/>
          </p:nvPr>
        </p:nvSpPr>
        <p:spPr>
          <a:xfrm>
            <a:off x="5251975" y="1231075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4" type="subTitle"/>
          </p:nvPr>
        </p:nvSpPr>
        <p:spPr>
          <a:xfrm>
            <a:off x="5251978" y="23832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5" type="subTitle"/>
          </p:nvPr>
        </p:nvSpPr>
        <p:spPr>
          <a:xfrm>
            <a:off x="5251975" y="359390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92" name="Google Shape;92;p10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93" name="Google Shape;93;p10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icugnm/single-distributed-testing-presentation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aeldung.com/cs/" TargetMode="External"/><Relationship Id="rId4" Type="http://schemas.openxmlformats.org/officeDocument/2006/relationships/hyperlink" Target="https://www.baeldung.com" TargetMode="External"/><Relationship Id="rId5" Type="http://schemas.openxmlformats.org/officeDocument/2006/relationships/hyperlink" Target="https://hazelcas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661" r="26661" t="0"/>
          <a:stretch/>
        </p:blipFill>
        <p:spPr>
          <a:xfrm>
            <a:off x="5403750" y="0"/>
            <a:ext cx="428610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4620150" y="0"/>
            <a:ext cx="20586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 txBox="1"/>
          <p:nvPr>
            <p:ph type="ctrTitle"/>
          </p:nvPr>
        </p:nvSpPr>
        <p:spPr>
          <a:xfrm>
            <a:off x="713225" y="740300"/>
            <a:ext cx="41109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Cache</a:t>
            </a:r>
            <a:r>
              <a:rPr lang="en" sz="4000"/>
              <a:t> - </a:t>
            </a:r>
            <a:r>
              <a:rPr lang="en" sz="4000"/>
              <a:t>Key of Performance</a:t>
            </a:r>
            <a:endParaRPr sz="40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Ghergu Nicolae-Marius</a:t>
            </a:r>
            <a:endParaRPr sz="2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133625" y="4313700"/>
            <a:ext cx="6456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Single-Level Cache, Distributed Cache &amp; Performance Testing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6" type="subTitle"/>
          </p:nvPr>
        </p:nvSpPr>
        <p:spPr>
          <a:xfrm>
            <a:off x="1108500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285750" y="445025"/>
            <a:ext cx="81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Microservices and Data-Intensive Apps</a:t>
            </a:r>
            <a:endParaRPr/>
          </a:p>
        </p:txBody>
      </p:sp>
      <p:sp>
        <p:nvSpPr>
          <p:cNvPr id="265" name="Google Shape;265;p35"/>
          <p:cNvSpPr txBox="1"/>
          <p:nvPr>
            <p:ph idx="1" type="subTitle"/>
          </p:nvPr>
        </p:nvSpPr>
        <p:spPr>
          <a:xfrm>
            <a:off x="7200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While microservices are sometimes a benefit for applications, other times can be painful.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Why? Because the amount of requests. You need to build a reliable, scalable and maintainable systems.</a:t>
            </a:r>
            <a:endParaRPr/>
          </a:p>
        </p:txBody>
      </p:sp>
      <p:sp>
        <p:nvSpPr>
          <p:cNvPr id="266" name="Google Shape;266;p35"/>
          <p:cNvSpPr txBox="1"/>
          <p:nvPr>
            <p:ph idx="2" type="subTitle"/>
          </p:nvPr>
        </p:nvSpPr>
        <p:spPr>
          <a:xfrm>
            <a:off x="4669100" y="14925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Traffic means a lot. Actually, the whole thing. Every request can make a lot of </a:t>
            </a:r>
            <a:r>
              <a:rPr lang="en"/>
              <a:t>traffic and maybe trigger other 20 applications in order to get the final data.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 txBox="1"/>
          <p:nvPr>
            <p:ph idx="3" type="subTitle"/>
          </p:nvPr>
        </p:nvSpPr>
        <p:spPr>
          <a:xfrm>
            <a:off x="720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 response time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resource utilization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Database performance issues</a:t>
            </a:r>
            <a:endParaRPr/>
          </a:p>
        </p:txBody>
      </p:sp>
      <p:sp>
        <p:nvSpPr>
          <p:cNvPr id="268" name="Google Shape;268;p35"/>
          <p:cNvSpPr txBox="1"/>
          <p:nvPr>
            <p:ph idx="4" type="subTitle"/>
          </p:nvPr>
        </p:nvSpPr>
        <p:spPr>
          <a:xfrm>
            <a:off x="4676000" y="3217175"/>
            <a:ext cx="37548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Suboptimal code and algorithms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 latency and bottlenecks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lot of traffic for resources</a:t>
            </a:r>
            <a:endParaRPr/>
          </a:p>
        </p:txBody>
      </p:sp>
      <p:sp>
        <p:nvSpPr>
          <p:cNvPr id="269" name="Google Shape;269;p35"/>
          <p:cNvSpPr txBox="1"/>
          <p:nvPr>
            <p:ph idx="5" type="subTitle"/>
          </p:nvPr>
        </p:nvSpPr>
        <p:spPr>
          <a:xfrm>
            <a:off x="110850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Dealing with requests</a:t>
            </a:r>
            <a:endParaRPr/>
          </a:p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5057550" y="1121413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Traffic</a:t>
            </a:r>
            <a:endParaRPr/>
          </a:p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5057525" y="2846175"/>
            <a:ext cx="3366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Problems</a:t>
            </a:r>
            <a:endParaRPr/>
          </a:p>
        </p:txBody>
      </p:sp>
      <p:grpSp>
        <p:nvGrpSpPr>
          <p:cNvPr id="272" name="Google Shape;272;p35"/>
          <p:cNvGrpSpPr/>
          <p:nvPr/>
        </p:nvGrpSpPr>
        <p:grpSpPr>
          <a:xfrm>
            <a:off x="4773305" y="1252235"/>
            <a:ext cx="222277" cy="222277"/>
            <a:chOff x="996025" y="1574025"/>
            <a:chExt cx="341125" cy="341125"/>
          </a:xfrm>
        </p:grpSpPr>
        <p:sp>
          <p:nvSpPr>
            <p:cNvPr id="273" name="Google Shape;273;p35"/>
            <p:cNvSpPr/>
            <p:nvPr/>
          </p:nvSpPr>
          <p:spPr>
            <a:xfrm>
              <a:off x="1117625" y="1799650"/>
              <a:ext cx="38975" cy="115500"/>
            </a:xfrm>
            <a:custGeom>
              <a:rect b="b" l="l" r="r" t="t"/>
              <a:pathLst>
                <a:path extrusionOk="0" h="4620" w="1559">
                  <a:moveTo>
                    <a:pt x="1" y="0"/>
                  </a:moveTo>
                  <a:lnTo>
                    <a:pt x="765" y="4619"/>
                  </a:lnTo>
                  <a:lnTo>
                    <a:pt x="1558" y="4619"/>
                  </a:lnTo>
                  <a:lnTo>
                    <a:pt x="1558" y="15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1216675" y="1790425"/>
              <a:ext cx="49850" cy="124725"/>
            </a:xfrm>
            <a:custGeom>
              <a:rect b="b" l="l" r="r" t="t"/>
              <a:pathLst>
                <a:path extrusionOk="0" h="4989" w="1994">
                  <a:moveTo>
                    <a:pt x="829" y="0"/>
                  </a:moveTo>
                  <a:lnTo>
                    <a:pt x="0" y="4988"/>
                  </a:lnTo>
                  <a:lnTo>
                    <a:pt x="1994" y="4988"/>
                  </a:lnTo>
                  <a:lnTo>
                    <a:pt x="1994" y="229"/>
                  </a:lnTo>
                  <a:lnTo>
                    <a:pt x="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1066675" y="1790425"/>
              <a:ext cx="49875" cy="124725"/>
            </a:xfrm>
            <a:custGeom>
              <a:rect b="b" l="l" r="r" t="t"/>
              <a:pathLst>
                <a:path extrusionOk="0" h="4989" w="1995">
                  <a:moveTo>
                    <a:pt x="1166" y="0"/>
                  </a:moveTo>
                  <a:lnTo>
                    <a:pt x="1" y="229"/>
                  </a:lnTo>
                  <a:lnTo>
                    <a:pt x="1" y="4988"/>
                  </a:lnTo>
                  <a:lnTo>
                    <a:pt x="1994" y="4988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1176575" y="1799650"/>
              <a:ext cx="39000" cy="115500"/>
            </a:xfrm>
            <a:custGeom>
              <a:rect b="b" l="l" r="r" t="t"/>
              <a:pathLst>
                <a:path extrusionOk="0" h="4620" w="1560">
                  <a:moveTo>
                    <a:pt x="1560" y="0"/>
                  </a:moveTo>
                  <a:lnTo>
                    <a:pt x="1" y="1560"/>
                  </a:lnTo>
                  <a:lnTo>
                    <a:pt x="1" y="4619"/>
                  </a:lnTo>
                  <a:lnTo>
                    <a:pt x="794" y="4619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1286525" y="1800050"/>
              <a:ext cx="50625" cy="115100"/>
            </a:xfrm>
            <a:custGeom>
              <a:rect b="b" l="l" r="r" t="t"/>
              <a:pathLst>
                <a:path extrusionOk="0" h="4604" w="2025">
                  <a:moveTo>
                    <a:pt x="0" y="1"/>
                  </a:moveTo>
                  <a:lnTo>
                    <a:pt x="0" y="4603"/>
                  </a:lnTo>
                  <a:lnTo>
                    <a:pt x="1626" y="4603"/>
                  </a:lnTo>
                  <a:cubicBezTo>
                    <a:pt x="1846" y="4603"/>
                    <a:pt x="2025" y="4425"/>
                    <a:pt x="2025" y="4203"/>
                  </a:cubicBezTo>
                  <a:lnTo>
                    <a:pt x="2025" y="1380"/>
                  </a:lnTo>
                  <a:cubicBezTo>
                    <a:pt x="2023" y="797"/>
                    <a:pt x="1604" y="297"/>
                    <a:pt x="1029" y="1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996025" y="1800050"/>
              <a:ext cx="50675" cy="115100"/>
            </a:xfrm>
            <a:custGeom>
              <a:rect b="b" l="l" r="r" t="t"/>
              <a:pathLst>
                <a:path extrusionOk="0" h="4604" w="2027">
                  <a:moveTo>
                    <a:pt x="2026" y="1"/>
                  </a:moveTo>
                  <a:lnTo>
                    <a:pt x="990" y="199"/>
                  </a:lnTo>
                  <a:cubicBezTo>
                    <a:pt x="417" y="300"/>
                    <a:pt x="1" y="798"/>
                    <a:pt x="1" y="1380"/>
                  </a:cubicBezTo>
                  <a:lnTo>
                    <a:pt x="1" y="4203"/>
                  </a:lnTo>
                  <a:cubicBezTo>
                    <a:pt x="1" y="4425"/>
                    <a:pt x="179" y="4603"/>
                    <a:pt x="401" y="4603"/>
                  </a:cubicBezTo>
                  <a:lnTo>
                    <a:pt x="2026" y="4603"/>
                  </a:lnTo>
                  <a:lnTo>
                    <a:pt x="20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1126625" y="1773450"/>
              <a:ext cx="79950" cy="46975"/>
            </a:xfrm>
            <a:custGeom>
              <a:rect b="b" l="l" r="r" t="t"/>
              <a:pathLst>
                <a:path extrusionOk="0" h="1879" w="3198">
                  <a:moveTo>
                    <a:pt x="1" y="0"/>
                  </a:moveTo>
                  <a:lnTo>
                    <a:pt x="1" y="279"/>
                  </a:lnTo>
                  <a:lnTo>
                    <a:pt x="1599" y="1878"/>
                  </a:lnTo>
                  <a:lnTo>
                    <a:pt x="3198" y="279"/>
                  </a:lnTo>
                  <a:lnTo>
                    <a:pt x="3198" y="0"/>
                  </a:lnTo>
                  <a:cubicBezTo>
                    <a:pt x="2725" y="275"/>
                    <a:pt x="2185" y="444"/>
                    <a:pt x="1599" y="444"/>
                  </a:cubicBezTo>
                  <a:cubicBezTo>
                    <a:pt x="1014" y="444"/>
                    <a:pt x="473" y="27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1106625" y="1658550"/>
              <a:ext cx="119975" cy="106025"/>
            </a:xfrm>
            <a:custGeom>
              <a:rect b="b" l="l" r="r" t="t"/>
              <a:pathLst>
                <a:path extrusionOk="0" h="4241" w="4799">
                  <a:moveTo>
                    <a:pt x="0" y="1"/>
                  </a:moveTo>
                  <a:lnTo>
                    <a:pt x="0" y="1842"/>
                  </a:lnTo>
                  <a:cubicBezTo>
                    <a:pt x="0" y="3167"/>
                    <a:pt x="1074" y="4240"/>
                    <a:pt x="2399" y="4240"/>
                  </a:cubicBezTo>
                  <a:cubicBezTo>
                    <a:pt x="3723" y="4240"/>
                    <a:pt x="4798" y="3167"/>
                    <a:pt x="4798" y="1842"/>
                  </a:cubicBezTo>
                  <a:lnTo>
                    <a:pt x="4798" y="1"/>
                  </a:lnTo>
                  <a:cubicBezTo>
                    <a:pt x="4359" y="397"/>
                    <a:pt x="3790" y="617"/>
                    <a:pt x="3199" y="617"/>
                  </a:cubicBezTo>
                  <a:lnTo>
                    <a:pt x="1600" y="617"/>
                  </a:lnTo>
                  <a:cubicBezTo>
                    <a:pt x="1009" y="617"/>
                    <a:pt x="439" y="39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1090525" y="1574025"/>
              <a:ext cx="152150" cy="30000"/>
            </a:xfrm>
            <a:custGeom>
              <a:rect b="b" l="l" r="r" t="t"/>
              <a:pathLst>
                <a:path extrusionOk="0" h="1200" w="6086">
                  <a:moveTo>
                    <a:pt x="491" y="0"/>
                  </a:moveTo>
                  <a:cubicBezTo>
                    <a:pt x="194" y="0"/>
                    <a:pt x="1" y="313"/>
                    <a:pt x="134" y="579"/>
                  </a:cubicBezTo>
                  <a:lnTo>
                    <a:pt x="445" y="1199"/>
                  </a:lnTo>
                  <a:lnTo>
                    <a:pt x="5641" y="1199"/>
                  </a:lnTo>
                  <a:lnTo>
                    <a:pt x="5951" y="579"/>
                  </a:lnTo>
                  <a:cubicBezTo>
                    <a:pt x="6086" y="313"/>
                    <a:pt x="5891" y="0"/>
                    <a:pt x="5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1108025" y="1623975"/>
              <a:ext cx="117125" cy="30025"/>
            </a:xfrm>
            <a:custGeom>
              <a:rect b="b" l="l" r="r" t="t"/>
              <a:pathLst>
                <a:path extrusionOk="0" h="1201" w="4685">
                  <a:moveTo>
                    <a:pt x="1" y="0"/>
                  </a:moveTo>
                  <a:cubicBezTo>
                    <a:pt x="179" y="688"/>
                    <a:pt x="801" y="1201"/>
                    <a:pt x="1544" y="1201"/>
                  </a:cubicBezTo>
                  <a:lnTo>
                    <a:pt x="3143" y="1201"/>
                  </a:lnTo>
                  <a:cubicBezTo>
                    <a:pt x="3886" y="1201"/>
                    <a:pt x="4506" y="688"/>
                    <a:pt x="4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5"/>
          <p:cNvGrpSpPr/>
          <p:nvPr/>
        </p:nvGrpSpPr>
        <p:grpSpPr>
          <a:xfrm>
            <a:off x="816159" y="2961934"/>
            <a:ext cx="222284" cy="252398"/>
            <a:chOff x="257575" y="2681700"/>
            <a:chExt cx="300425" cy="341125"/>
          </a:xfrm>
        </p:grpSpPr>
        <p:sp>
          <p:nvSpPr>
            <p:cNvPr id="284" name="Google Shape;284;p35"/>
            <p:cNvSpPr/>
            <p:nvPr/>
          </p:nvSpPr>
          <p:spPr>
            <a:xfrm>
              <a:off x="257575" y="2681700"/>
              <a:ext cx="119950" cy="120625"/>
            </a:xfrm>
            <a:custGeom>
              <a:rect b="b" l="l" r="r" t="t"/>
              <a:pathLst>
                <a:path extrusionOk="0" h="4825" w="4798">
                  <a:moveTo>
                    <a:pt x="3199" y="1226"/>
                  </a:moveTo>
                  <a:cubicBezTo>
                    <a:pt x="3419" y="1226"/>
                    <a:pt x="3599" y="1405"/>
                    <a:pt x="3599" y="1626"/>
                  </a:cubicBezTo>
                  <a:lnTo>
                    <a:pt x="3599" y="3226"/>
                  </a:lnTo>
                  <a:cubicBezTo>
                    <a:pt x="3599" y="3446"/>
                    <a:pt x="3420" y="3626"/>
                    <a:pt x="3199" y="3626"/>
                  </a:cubicBezTo>
                  <a:lnTo>
                    <a:pt x="1599" y="3626"/>
                  </a:lnTo>
                  <a:cubicBezTo>
                    <a:pt x="1379" y="3626"/>
                    <a:pt x="1199" y="3446"/>
                    <a:pt x="1199" y="3226"/>
                  </a:cubicBezTo>
                  <a:lnTo>
                    <a:pt x="1199" y="1626"/>
                  </a:lnTo>
                  <a:cubicBezTo>
                    <a:pt x="1199" y="1405"/>
                    <a:pt x="1379" y="1226"/>
                    <a:pt x="1599" y="1226"/>
                  </a:cubicBezTo>
                  <a:close/>
                  <a:moveTo>
                    <a:pt x="400" y="1"/>
                  </a:moveTo>
                  <a:cubicBezTo>
                    <a:pt x="180" y="1"/>
                    <a:pt x="0" y="179"/>
                    <a:pt x="0" y="401"/>
                  </a:cubicBezTo>
                  <a:lnTo>
                    <a:pt x="0" y="4825"/>
                  </a:lnTo>
                  <a:lnTo>
                    <a:pt x="4798" y="4825"/>
                  </a:lnTo>
                  <a:lnTo>
                    <a:pt x="4798" y="401"/>
                  </a:lnTo>
                  <a:cubicBezTo>
                    <a:pt x="4798" y="179"/>
                    <a:pt x="4619" y="1"/>
                    <a:pt x="4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307550" y="2732350"/>
              <a:ext cx="20000" cy="20000"/>
            </a:xfrm>
            <a:custGeom>
              <a:rect b="b" l="l" r="r" t="t"/>
              <a:pathLst>
                <a:path extrusionOk="0" h="800" w="800">
                  <a:moveTo>
                    <a:pt x="1" y="1"/>
                  </a:moveTo>
                  <a:lnTo>
                    <a:pt x="1" y="799"/>
                  </a:lnTo>
                  <a:lnTo>
                    <a:pt x="799" y="7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257575" y="2822275"/>
              <a:ext cx="119950" cy="200550"/>
            </a:xfrm>
            <a:custGeom>
              <a:rect b="b" l="l" r="r" t="t"/>
              <a:pathLst>
                <a:path extrusionOk="0" h="8022" w="4798">
                  <a:moveTo>
                    <a:pt x="2398" y="2399"/>
                  </a:moveTo>
                  <a:cubicBezTo>
                    <a:pt x="2754" y="2399"/>
                    <a:pt x="2933" y="2830"/>
                    <a:pt x="2680" y="3081"/>
                  </a:cubicBezTo>
                  <a:cubicBezTo>
                    <a:pt x="2599" y="3162"/>
                    <a:pt x="2499" y="3199"/>
                    <a:pt x="2401" y="3199"/>
                  </a:cubicBezTo>
                  <a:cubicBezTo>
                    <a:pt x="2195" y="3199"/>
                    <a:pt x="1998" y="3039"/>
                    <a:pt x="1998" y="2799"/>
                  </a:cubicBezTo>
                  <a:cubicBezTo>
                    <a:pt x="1998" y="2577"/>
                    <a:pt x="2177" y="2399"/>
                    <a:pt x="2398" y="2399"/>
                  </a:cubicBezTo>
                  <a:close/>
                  <a:moveTo>
                    <a:pt x="1590" y="3998"/>
                  </a:moveTo>
                  <a:cubicBezTo>
                    <a:pt x="1592" y="3998"/>
                    <a:pt x="1595" y="3998"/>
                    <a:pt x="1598" y="3998"/>
                  </a:cubicBezTo>
                  <a:lnTo>
                    <a:pt x="3197" y="3998"/>
                  </a:lnTo>
                  <a:cubicBezTo>
                    <a:pt x="3414" y="4002"/>
                    <a:pt x="3588" y="4179"/>
                    <a:pt x="3588" y="4398"/>
                  </a:cubicBezTo>
                  <a:cubicBezTo>
                    <a:pt x="3588" y="4615"/>
                    <a:pt x="3414" y="4792"/>
                    <a:pt x="3197" y="4797"/>
                  </a:cubicBezTo>
                  <a:lnTo>
                    <a:pt x="1598" y="4797"/>
                  </a:lnTo>
                  <a:cubicBezTo>
                    <a:pt x="1594" y="4797"/>
                    <a:pt x="1591" y="4797"/>
                    <a:pt x="1587" y="4797"/>
                  </a:cubicBezTo>
                  <a:cubicBezTo>
                    <a:pt x="1368" y="4797"/>
                    <a:pt x="1190" y="4617"/>
                    <a:pt x="1190" y="4398"/>
                  </a:cubicBezTo>
                  <a:cubicBezTo>
                    <a:pt x="1190" y="4176"/>
                    <a:pt x="1369" y="3998"/>
                    <a:pt x="1590" y="3998"/>
                  </a:cubicBezTo>
                  <a:close/>
                  <a:moveTo>
                    <a:pt x="1590" y="5597"/>
                  </a:moveTo>
                  <a:cubicBezTo>
                    <a:pt x="1592" y="5597"/>
                    <a:pt x="1595" y="5597"/>
                    <a:pt x="1598" y="5597"/>
                  </a:cubicBezTo>
                  <a:lnTo>
                    <a:pt x="3197" y="5597"/>
                  </a:lnTo>
                  <a:cubicBezTo>
                    <a:pt x="3414" y="5601"/>
                    <a:pt x="3588" y="5779"/>
                    <a:pt x="3588" y="5997"/>
                  </a:cubicBezTo>
                  <a:cubicBezTo>
                    <a:pt x="3588" y="6214"/>
                    <a:pt x="3414" y="6391"/>
                    <a:pt x="3197" y="6396"/>
                  </a:cubicBezTo>
                  <a:lnTo>
                    <a:pt x="1598" y="6396"/>
                  </a:lnTo>
                  <a:cubicBezTo>
                    <a:pt x="1594" y="6396"/>
                    <a:pt x="1591" y="6396"/>
                    <a:pt x="1587" y="6396"/>
                  </a:cubicBezTo>
                  <a:cubicBezTo>
                    <a:pt x="1368" y="6396"/>
                    <a:pt x="1190" y="6217"/>
                    <a:pt x="1190" y="5997"/>
                  </a:cubicBezTo>
                  <a:cubicBezTo>
                    <a:pt x="1190" y="5775"/>
                    <a:pt x="1369" y="5597"/>
                    <a:pt x="1590" y="5597"/>
                  </a:cubicBezTo>
                  <a:close/>
                  <a:moveTo>
                    <a:pt x="0" y="1"/>
                  </a:moveTo>
                  <a:lnTo>
                    <a:pt x="0" y="7621"/>
                  </a:lnTo>
                  <a:cubicBezTo>
                    <a:pt x="0" y="7843"/>
                    <a:pt x="179" y="8022"/>
                    <a:pt x="400" y="8022"/>
                  </a:cubicBezTo>
                  <a:lnTo>
                    <a:pt x="4398" y="8022"/>
                  </a:lnTo>
                  <a:cubicBezTo>
                    <a:pt x="4619" y="8022"/>
                    <a:pt x="4798" y="7843"/>
                    <a:pt x="4798" y="7621"/>
                  </a:cubicBezTo>
                  <a:lnTo>
                    <a:pt x="4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97475" y="2743350"/>
              <a:ext cx="160525" cy="172000"/>
            </a:xfrm>
            <a:custGeom>
              <a:rect b="b" l="l" r="r" t="t"/>
              <a:pathLst>
                <a:path extrusionOk="0" h="6880" w="6421">
                  <a:moveTo>
                    <a:pt x="1" y="1"/>
                  </a:moveTo>
                  <a:lnTo>
                    <a:pt x="1" y="3917"/>
                  </a:lnTo>
                  <a:cubicBezTo>
                    <a:pt x="250" y="3863"/>
                    <a:pt x="488" y="3764"/>
                    <a:pt x="699" y="3621"/>
                  </a:cubicBezTo>
                  <a:lnTo>
                    <a:pt x="3841" y="6763"/>
                  </a:lnTo>
                  <a:cubicBezTo>
                    <a:pt x="3920" y="6841"/>
                    <a:pt x="4022" y="6880"/>
                    <a:pt x="4124" y="6880"/>
                  </a:cubicBezTo>
                  <a:cubicBezTo>
                    <a:pt x="4226" y="6880"/>
                    <a:pt x="4329" y="6841"/>
                    <a:pt x="4407" y="6763"/>
                  </a:cubicBezTo>
                  <a:cubicBezTo>
                    <a:pt x="4562" y="6607"/>
                    <a:pt x="4562" y="6354"/>
                    <a:pt x="4407" y="6198"/>
                  </a:cubicBezTo>
                  <a:lnTo>
                    <a:pt x="1263" y="3056"/>
                  </a:lnTo>
                  <a:cubicBezTo>
                    <a:pt x="1405" y="2843"/>
                    <a:pt x="1504" y="2607"/>
                    <a:pt x="1555" y="2359"/>
                  </a:cubicBezTo>
                  <a:lnTo>
                    <a:pt x="5985" y="2359"/>
                  </a:lnTo>
                  <a:cubicBezTo>
                    <a:pt x="6191" y="2359"/>
                    <a:pt x="6371" y="2208"/>
                    <a:pt x="6393" y="2003"/>
                  </a:cubicBezTo>
                  <a:cubicBezTo>
                    <a:pt x="6421" y="1767"/>
                    <a:pt x="6235" y="1558"/>
                    <a:pt x="5996" y="1558"/>
                  </a:cubicBezTo>
                  <a:lnTo>
                    <a:pt x="1555" y="1558"/>
                  </a:lnTo>
                  <a:cubicBezTo>
                    <a:pt x="1396" y="776"/>
                    <a:pt x="783" y="16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35"/>
          <p:cNvGrpSpPr/>
          <p:nvPr/>
        </p:nvGrpSpPr>
        <p:grpSpPr>
          <a:xfrm>
            <a:off x="816396" y="1236933"/>
            <a:ext cx="222279" cy="252876"/>
            <a:chOff x="5553075" y="3245250"/>
            <a:chExt cx="299850" cy="341125"/>
          </a:xfrm>
        </p:grpSpPr>
        <p:sp>
          <p:nvSpPr>
            <p:cNvPr id="289" name="Google Shape;289;p35"/>
            <p:cNvSpPr/>
            <p:nvPr/>
          </p:nvSpPr>
          <p:spPr>
            <a:xfrm>
              <a:off x="5603050" y="3405825"/>
              <a:ext cx="20000" cy="39975"/>
            </a:xfrm>
            <a:custGeom>
              <a:rect b="b" l="l" r="r" t="t"/>
              <a:pathLst>
                <a:path extrusionOk="0" h="1599" w="800">
                  <a:moveTo>
                    <a:pt x="0" y="1"/>
                  </a:moveTo>
                  <a:lnTo>
                    <a:pt x="0" y="1599"/>
                  </a:lnTo>
                  <a:lnTo>
                    <a:pt x="799" y="15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5603050" y="3295900"/>
              <a:ext cx="20000" cy="40000"/>
            </a:xfrm>
            <a:custGeom>
              <a:rect b="b" l="l" r="r" t="t"/>
              <a:pathLst>
                <a:path extrusionOk="0" h="1600" w="800">
                  <a:moveTo>
                    <a:pt x="0" y="1"/>
                  </a:moveTo>
                  <a:lnTo>
                    <a:pt x="0" y="1600"/>
                  </a:lnTo>
                  <a:lnTo>
                    <a:pt x="799" y="1600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683000" y="3295900"/>
              <a:ext cx="20000" cy="40000"/>
            </a:xfrm>
            <a:custGeom>
              <a:rect b="b" l="l" r="r" t="t"/>
              <a:pathLst>
                <a:path extrusionOk="0" h="1600" w="800">
                  <a:moveTo>
                    <a:pt x="1" y="1"/>
                  </a:moveTo>
                  <a:lnTo>
                    <a:pt x="1" y="1600"/>
                  </a:lnTo>
                  <a:lnTo>
                    <a:pt x="800" y="1600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5553075" y="3355850"/>
              <a:ext cx="199875" cy="89950"/>
            </a:xfrm>
            <a:custGeom>
              <a:rect b="b" l="l" r="r" t="t"/>
              <a:pathLst>
                <a:path extrusionOk="0" h="3598" w="7995">
                  <a:moveTo>
                    <a:pt x="0" y="1"/>
                  </a:moveTo>
                  <a:lnTo>
                    <a:pt x="0" y="3598"/>
                  </a:lnTo>
                  <a:lnTo>
                    <a:pt x="1201" y="3598"/>
                  </a:lnTo>
                  <a:lnTo>
                    <a:pt x="1201" y="1600"/>
                  </a:lnTo>
                  <a:cubicBezTo>
                    <a:pt x="1201" y="1378"/>
                    <a:pt x="1379" y="1200"/>
                    <a:pt x="1599" y="1200"/>
                  </a:cubicBezTo>
                  <a:lnTo>
                    <a:pt x="3199" y="1200"/>
                  </a:lnTo>
                  <a:cubicBezTo>
                    <a:pt x="3420" y="1200"/>
                    <a:pt x="3599" y="1378"/>
                    <a:pt x="3599" y="1600"/>
                  </a:cubicBezTo>
                  <a:lnTo>
                    <a:pt x="3599" y="3598"/>
                  </a:lnTo>
                  <a:lnTo>
                    <a:pt x="4398" y="3598"/>
                  </a:lnTo>
                  <a:lnTo>
                    <a:pt x="4398" y="1600"/>
                  </a:lnTo>
                  <a:cubicBezTo>
                    <a:pt x="4398" y="1378"/>
                    <a:pt x="4576" y="1200"/>
                    <a:pt x="4798" y="1200"/>
                  </a:cubicBezTo>
                  <a:lnTo>
                    <a:pt x="6395" y="1200"/>
                  </a:lnTo>
                  <a:cubicBezTo>
                    <a:pt x="6617" y="1200"/>
                    <a:pt x="6796" y="1378"/>
                    <a:pt x="6796" y="1600"/>
                  </a:cubicBezTo>
                  <a:lnTo>
                    <a:pt x="6796" y="3598"/>
                  </a:lnTo>
                  <a:lnTo>
                    <a:pt x="7995" y="3598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5683000" y="3405825"/>
              <a:ext cx="20000" cy="39975"/>
            </a:xfrm>
            <a:custGeom>
              <a:rect b="b" l="l" r="r" t="t"/>
              <a:pathLst>
                <a:path extrusionOk="0" h="1599" w="800">
                  <a:moveTo>
                    <a:pt x="1" y="1"/>
                  </a:moveTo>
                  <a:lnTo>
                    <a:pt x="1" y="1599"/>
                  </a:lnTo>
                  <a:lnTo>
                    <a:pt x="800" y="1599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5772925" y="3245250"/>
              <a:ext cx="80000" cy="70650"/>
            </a:xfrm>
            <a:custGeom>
              <a:rect b="b" l="l" r="r" t="t"/>
              <a:pathLst>
                <a:path extrusionOk="0" h="2826" w="3200">
                  <a:moveTo>
                    <a:pt x="1" y="1"/>
                  </a:moveTo>
                  <a:lnTo>
                    <a:pt x="1" y="2825"/>
                  </a:lnTo>
                  <a:lnTo>
                    <a:pt x="3199" y="2825"/>
                  </a:lnTo>
                  <a:lnTo>
                    <a:pt x="3199" y="401"/>
                  </a:lnTo>
                  <a:cubicBezTo>
                    <a:pt x="3199" y="179"/>
                    <a:pt x="3019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5772925" y="3335875"/>
              <a:ext cx="80000" cy="250500"/>
            </a:xfrm>
            <a:custGeom>
              <a:rect b="b" l="l" r="r" t="t"/>
              <a:pathLst>
                <a:path extrusionOk="0" h="10020" w="3200">
                  <a:moveTo>
                    <a:pt x="1598" y="1598"/>
                  </a:moveTo>
                  <a:cubicBezTo>
                    <a:pt x="1804" y="1598"/>
                    <a:pt x="2000" y="1758"/>
                    <a:pt x="2000" y="1999"/>
                  </a:cubicBezTo>
                  <a:cubicBezTo>
                    <a:pt x="2000" y="2220"/>
                    <a:pt x="1822" y="2399"/>
                    <a:pt x="1602" y="2399"/>
                  </a:cubicBezTo>
                  <a:cubicBezTo>
                    <a:pt x="1244" y="2399"/>
                    <a:pt x="1067" y="1968"/>
                    <a:pt x="1318" y="1717"/>
                  </a:cubicBezTo>
                  <a:cubicBezTo>
                    <a:pt x="1400" y="1635"/>
                    <a:pt x="1500" y="1598"/>
                    <a:pt x="1598" y="1598"/>
                  </a:cubicBezTo>
                  <a:close/>
                  <a:moveTo>
                    <a:pt x="1597" y="3197"/>
                  </a:moveTo>
                  <a:cubicBezTo>
                    <a:pt x="1803" y="3197"/>
                    <a:pt x="2000" y="3357"/>
                    <a:pt x="2000" y="3598"/>
                  </a:cubicBezTo>
                  <a:cubicBezTo>
                    <a:pt x="2000" y="3819"/>
                    <a:pt x="1822" y="3998"/>
                    <a:pt x="1602" y="3998"/>
                  </a:cubicBezTo>
                  <a:cubicBezTo>
                    <a:pt x="1244" y="3998"/>
                    <a:pt x="1066" y="3567"/>
                    <a:pt x="1318" y="3314"/>
                  </a:cubicBezTo>
                  <a:cubicBezTo>
                    <a:pt x="1400" y="3233"/>
                    <a:pt x="1499" y="3197"/>
                    <a:pt x="1597" y="3197"/>
                  </a:cubicBezTo>
                  <a:close/>
                  <a:moveTo>
                    <a:pt x="1" y="1"/>
                  </a:moveTo>
                  <a:lnTo>
                    <a:pt x="1" y="10019"/>
                  </a:lnTo>
                  <a:lnTo>
                    <a:pt x="2799" y="10019"/>
                  </a:lnTo>
                  <a:cubicBezTo>
                    <a:pt x="3021" y="10019"/>
                    <a:pt x="3199" y="9841"/>
                    <a:pt x="3199" y="9621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5553075" y="3465775"/>
              <a:ext cx="199925" cy="120600"/>
            </a:xfrm>
            <a:custGeom>
              <a:rect b="b" l="l" r="r" t="t"/>
              <a:pathLst>
                <a:path extrusionOk="0" h="4824" w="7997">
                  <a:moveTo>
                    <a:pt x="6395" y="1200"/>
                  </a:moveTo>
                  <a:cubicBezTo>
                    <a:pt x="6617" y="1200"/>
                    <a:pt x="6796" y="1379"/>
                    <a:pt x="6796" y="1600"/>
                  </a:cubicBezTo>
                  <a:lnTo>
                    <a:pt x="6796" y="3198"/>
                  </a:lnTo>
                  <a:cubicBezTo>
                    <a:pt x="6796" y="3419"/>
                    <a:pt x="6617" y="3598"/>
                    <a:pt x="6395" y="3598"/>
                  </a:cubicBezTo>
                  <a:lnTo>
                    <a:pt x="1599" y="3598"/>
                  </a:lnTo>
                  <a:cubicBezTo>
                    <a:pt x="1378" y="3598"/>
                    <a:pt x="1199" y="3419"/>
                    <a:pt x="1199" y="3198"/>
                  </a:cubicBezTo>
                  <a:lnTo>
                    <a:pt x="1199" y="1600"/>
                  </a:lnTo>
                  <a:cubicBezTo>
                    <a:pt x="1199" y="1379"/>
                    <a:pt x="1379" y="1200"/>
                    <a:pt x="1599" y="1200"/>
                  </a:cubicBezTo>
                  <a:close/>
                  <a:moveTo>
                    <a:pt x="2" y="1"/>
                  </a:moveTo>
                  <a:lnTo>
                    <a:pt x="2" y="4423"/>
                  </a:lnTo>
                  <a:cubicBezTo>
                    <a:pt x="0" y="4645"/>
                    <a:pt x="180" y="4823"/>
                    <a:pt x="400" y="4823"/>
                  </a:cubicBezTo>
                  <a:lnTo>
                    <a:pt x="7996" y="4823"/>
                  </a:lnTo>
                  <a:lnTo>
                    <a:pt x="79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5553075" y="3245250"/>
              <a:ext cx="199875" cy="90650"/>
            </a:xfrm>
            <a:custGeom>
              <a:rect b="b" l="l" r="r" t="t"/>
              <a:pathLst>
                <a:path extrusionOk="0" h="3626" w="7995">
                  <a:moveTo>
                    <a:pt x="400" y="1"/>
                  </a:moveTo>
                  <a:cubicBezTo>
                    <a:pt x="180" y="1"/>
                    <a:pt x="0" y="179"/>
                    <a:pt x="0" y="401"/>
                  </a:cubicBezTo>
                  <a:lnTo>
                    <a:pt x="0" y="3626"/>
                  </a:lnTo>
                  <a:lnTo>
                    <a:pt x="1201" y="3626"/>
                  </a:lnTo>
                  <a:lnTo>
                    <a:pt x="1201" y="1626"/>
                  </a:lnTo>
                  <a:cubicBezTo>
                    <a:pt x="1201" y="1406"/>
                    <a:pt x="1379" y="1226"/>
                    <a:pt x="1599" y="1226"/>
                  </a:cubicBezTo>
                  <a:lnTo>
                    <a:pt x="3199" y="1226"/>
                  </a:lnTo>
                  <a:cubicBezTo>
                    <a:pt x="3420" y="1226"/>
                    <a:pt x="3599" y="1406"/>
                    <a:pt x="3599" y="1626"/>
                  </a:cubicBezTo>
                  <a:lnTo>
                    <a:pt x="3599" y="3626"/>
                  </a:lnTo>
                  <a:lnTo>
                    <a:pt x="4398" y="3626"/>
                  </a:lnTo>
                  <a:lnTo>
                    <a:pt x="4398" y="1626"/>
                  </a:lnTo>
                  <a:cubicBezTo>
                    <a:pt x="4398" y="1406"/>
                    <a:pt x="4576" y="1226"/>
                    <a:pt x="4798" y="1226"/>
                  </a:cubicBezTo>
                  <a:lnTo>
                    <a:pt x="6395" y="1226"/>
                  </a:lnTo>
                  <a:cubicBezTo>
                    <a:pt x="6617" y="1226"/>
                    <a:pt x="6796" y="1406"/>
                    <a:pt x="6796" y="1626"/>
                  </a:cubicBezTo>
                  <a:lnTo>
                    <a:pt x="6796" y="3626"/>
                  </a:lnTo>
                  <a:lnTo>
                    <a:pt x="7995" y="362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603050" y="3515775"/>
              <a:ext cx="99950" cy="20000"/>
            </a:xfrm>
            <a:custGeom>
              <a:rect b="b" l="l" r="r" t="t"/>
              <a:pathLst>
                <a:path extrusionOk="0" h="800" w="3998">
                  <a:moveTo>
                    <a:pt x="0" y="0"/>
                  </a:moveTo>
                  <a:lnTo>
                    <a:pt x="0" y="799"/>
                  </a:lnTo>
                  <a:lnTo>
                    <a:pt x="3998" y="799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35"/>
          <p:cNvGrpSpPr/>
          <p:nvPr/>
        </p:nvGrpSpPr>
        <p:grpSpPr>
          <a:xfrm>
            <a:off x="4773297" y="2961937"/>
            <a:ext cx="222284" cy="252398"/>
            <a:chOff x="257575" y="2681700"/>
            <a:chExt cx="300425" cy="341125"/>
          </a:xfrm>
        </p:grpSpPr>
        <p:sp>
          <p:nvSpPr>
            <p:cNvPr id="300" name="Google Shape;300;p35"/>
            <p:cNvSpPr/>
            <p:nvPr/>
          </p:nvSpPr>
          <p:spPr>
            <a:xfrm>
              <a:off x="257575" y="2681700"/>
              <a:ext cx="119950" cy="120625"/>
            </a:xfrm>
            <a:custGeom>
              <a:rect b="b" l="l" r="r" t="t"/>
              <a:pathLst>
                <a:path extrusionOk="0" h="4825" w="4798">
                  <a:moveTo>
                    <a:pt x="3199" y="1226"/>
                  </a:moveTo>
                  <a:cubicBezTo>
                    <a:pt x="3419" y="1226"/>
                    <a:pt x="3599" y="1405"/>
                    <a:pt x="3599" y="1626"/>
                  </a:cubicBezTo>
                  <a:lnTo>
                    <a:pt x="3599" y="3226"/>
                  </a:lnTo>
                  <a:cubicBezTo>
                    <a:pt x="3599" y="3446"/>
                    <a:pt x="3420" y="3626"/>
                    <a:pt x="3199" y="3626"/>
                  </a:cubicBezTo>
                  <a:lnTo>
                    <a:pt x="1599" y="3626"/>
                  </a:lnTo>
                  <a:cubicBezTo>
                    <a:pt x="1379" y="3626"/>
                    <a:pt x="1199" y="3446"/>
                    <a:pt x="1199" y="3226"/>
                  </a:cubicBezTo>
                  <a:lnTo>
                    <a:pt x="1199" y="1626"/>
                  </a:lnTo>
                  <a:cubicBezTo>
                    <a:pt x="1199" y="1405"/>
                    <a:pt x="1379" y="1226"/>
                    <a:pt x="1599" y="1226"/>
                  </a:cubicBezTo>
                  <a:close/>
                  <a:moveTo>
                    <a:pt x="400" y="1"/>
                  </a:moveTo>
                  <a:cubicBezTo>
                    <a:pt x="180" y="1"/>
                    <a:pt x="0" y="179"/>
                    <a:pt x="0" y="401"/>
                  </a:cubicBezTo>
                  <a:lnTo>
                    <a:pt x="0" y="4825"/>
                  </a:lnTo>
                  <a:lnTo>
                    <a:pt x="4798" y="4825"/>
                  </a:lnTo>
                  <a:lnTo>
                    <a:pt x="4798" y="401"/>
                  </a:lnTo>
                  <a:cubicBezTo>
                    <a:pt x="4798" y="179"/>
                    <a:pt x="4619" y="1"/>
                    <a:pt x="4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307550" y="2732350"/>
              <a:ext cx="20000" cy="20000"/>
            </a:xfrm>
            <a:custGeom>
              <a:rect b="b" l="l" r="r" t="t"/>
              <a:pathLst>
                <a:path extrusionOk="0" h="800" w="800">
                  <a:moveTo>
                    <a:pt x="1" y="1"/>
                  </a:moveTo>
                  <a:lnTo>
                    <a:pt x="1" y="799"/>
                  </a:lnTo>
                  <a:lnTo>
                    <a:pt x="799" y="799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57575" y="2822275"/>
              <a:ext cx="119950" cy="200550"/>
            </a:xfrm>
            <a:custGeom>
              <a:rect b="b" l="l" r="r" t="t"/>
              <a:pathLst>
                <a:path extrusionOk="0" h="8022" w="4798">
                  <a:moveTo>
                    <a:pt x="2398" y="2399"/>
                  </a:moveTo>
                  <a:cubicBezTo>
                    <a:pt x="2754" y="2399"/>
                    <a:pt x="2933" y="2830"/>
                    <a:pt x="2680" y="3081"/>
                  </a:cubicBezTo>
                  <a:cubicBezTo>
                    <a:pt x="2599" y="3162"/>
                    <a:pt x="2499" y="3199"/>
                    <a:pt x="2401" y="3199"/>
                  </a:cubicBezTo>
                  <a:cubicBezTo>
                    <a:pt x="2195" y="3199"/>
                    <a:pt x="1998" y="3039"/>
                    <a:pt x="1998" y="2799"/>
                  </a:cubicBezTo>
                  <a:cubicBezTo>
                    <a:pt x="1998" y="2577"/>
                    <a:pt x="2177" y="2399"/>
                    <a:pt x="2398" y="2399"/>
                  </a:cubicBezTo>
                  <a:close/>
                  <a:moveTo>
                    <a:pt x="1590" y="3998"/>
                  </a:moveTo>
                  <a:cubicBezTo>
                    <a:pt x="1592" y="3998"/>
                    <a:pt x="1595" y="3998"/>
                    <a:pt x="1598" y="3998"/>
                  </a:cubicBezTo>
                  <a:lnTo>
                    <a:pt x="3197" y="3998"/>
                  </a:lnTo>
                  <a:cubicBezTo>
                    <a:pt x="3414" y="4002"/>
                    <a:pt x="3588" y="4179"/>
                    <a:pt x="3588" y="4398"/>
                  </a:cubicBezTo>
                  <a:cubicBezTo>
                    <a:pt x="3588" y="4615"/>
                    <a:pt x="3414" y="4792"/>
                    <a:pt x="3197" y="4797"/>
                  </a:cubicBezTo>
                  <a:lnTo>
                    <a:pt x="1598" y="4797"/>
                  </a:lnTo>
                  <a:cubicBezTo>
                    <a:pt x="1594" y="4797"/>
                    <a:pt x="1591" y="4797"/>
                    <a:pt x="1587" y="4797"/>
                  </a:cubicBezTo>
                  <a:cubicBezTo>
                    <a:pt x="1368" y="4797"/>
                    <a:pt x="1190" y="4617"/>
                    <a:pt x="1190" y="4398"/>
                  </a:cubicBezTo>
                  <a:cubicBezTo>
                    <a:pt x="1190" y="4176"/>
                    <a:pt x="1369" y="3998"/>
                    <a:pt x="1590" y="3998"/>
                  </a:cubicBezTo>
                  <a:close/>
                  <a:moveTo>
                    <a:pt x="1590" y="5597"/>
                  </a:moveTo>
                  <a:cubicBezTo>
                    <a:pt x="1592" y="5597"/>
                    <a:pt x="1595" y="5597"/>
                    <a:pt x="1598" y="5597"/>
                  </a:cubicBezTo>
                  <a:lnTo>
                    <a:pt x="3197" y="5597"/>
                  </a:lnTo>
                  <a:cubicBezTo>
                    <a:pt x="3414" y="5601"/>
                    <a:pt x="3588" y="5779"/>
                    <a:pt x="3588" y="5997"/>
                  </a:cubicBezTo>
                  <a:cubicBezTo>
                    <a:pt x="3588" y="6214"/>
                    <a:pt x="3414" y="6391"/>
                    <a:pt x="3197" y="6396"/>
                  </a:cubicBezTo>
                  <a:lnTo>
                    <a:pt x="1598" y="6396"/>
                  </a:lnTo>
                  <a:cubicBezTo>
                    <a:pt x="1594" y="6396"/>
                    <a:pt x="1591" y="6396"/>
                    <a:pt x="1587" y="6396"/>
                  </a:cubicBezTo>
                  <a:cubicBezTo>
                    <a:pt x="1368" y="6396"/>
                    <a:pt x="1190" y="6217"/>
                    <a:pt x="1190" y="5997"/>
                  </a:cubicBezTo>
                  <a:cubicBezTo>
                    <a:pt x="1190" y="5775"/>
                    <a:pt x="1369" y="5597"/>
                    <a:pt x="1590" y="5597"/>
                  </a:cubicBezTo>
                  <a:close/>
                  <a:moveTo>
                    <a:pt x="0" y="1"/>
                  </a:moveTo>
                  <a:lnTo>
                    <a:pt x="0" y="7621"/>
                  </a:lnTo>
                  <a:cubicBezTo>
                    <a:pt x="0" y="7843"/>
                    <a:pt x="179" y="8022"/>
                    <a:pt x="400" y="8022"/>
                  </a:cubicBezTo>
                  <a:lnTo>
                    <a:pt x="4398" y="8022"/>
                  </a:lnTo>
                  <a:cubicBezTo>
                    <a:pt x="4619" y="8022"/>
                    <a:pt x="4798" y="7843"/>
                    <a:pt x="4798" y="7621"/>
                  </a:cubicBezTo>
                  <a:lnTo>
                    <a:pt x="4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397475" y="2743350"/>
              <a:ext cx="160525" cy="172000"/>
            </a:xfrm>
            <a:custGeom>
              <a:rect b="b" l="l" r="r" t="t"/>
              <a:pathLst>
                <a:path extrusionOk="0" h="6880" w="6421">
                  <a:moveTo>
                    <a:pt x="1" y="1"/>
                  </a:moveTo>
                  <a:lnTo>
                    <a:pt x="1" y="3917"/>
                  </a:lnTo>
                  <a:cubicBezTo>
                    <a:pt x="250" y="3863"/>
                    <a:pt x="488" y="3764"/>
                    <a:pt x="699" y="3621"/>
                  </a:cubicBezTo>
                  <a:lnTo>
                    <a:pt x="3841" y="6763"/>
                  </a:lnTo>
                  <a:cubicBezTo>
                    <a:pt x="3920" y="6841"/>
                    <a:pt x="4022" y="6880"/>
                    <a:pt x="4124" y="6880"/>
                  </a:cubicBezTo>
                  <a:cubicBezTo>
                    <a:pt x="4226" y="6880"/>
                    <a:pt x="4329" y="6841"/>
                    <a:pt x="4407" y="6763"/>
                  </a:cubicBezTo>
                  <a:cubicBezTo>
                    <a:pt x="4562" y="6607"/>
                    <a:pt x="4562" y="6354"/>
                    <a:pt x="4407" y="6198"/>
                  </a:cubicBezTo>
                  <a:lnTo>
                    <a:pt x="1263" y="3056"/>
                  </a:lnTo>
                  <a:cubicBezTo>
                    <a:pt x="1405" y="2843"/>
                    <a:pt x="1504" y="2607"/>
                    <a:pt x="1555" y="2359"/>
                  </a:cubicBezTo>
                  <a:lnTo>
                    <a:pt x="5985" y="2359"/>
                  </a:lnTo>
                  <a:cubicBezTo>
                    <a:pt x="6191" y="2359"/>
                    <a:pt x="6371" y="2208"/>
                    <a:pt x="6393" y="2003"/>
                  </a:cubicBezTo>
                  <a:cubicBezTo>
                    <a:pt x="6421" y="1767"/>
                    <a:pt x="6235" y="1558"/>
                    <a:pt x="5996" y="1558"/>
                  </a:cubicBezTo>
                  <a:lnTo>
                    <a:pt x="1555" y="1558"/>
                  </a:lnTo>
                  <a:cubicBezTo>
                    <a:pt x="1396" y="776"/>
                    <a:pt x="783" y="16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REAL PROBLEMS</a:t>
            </a:r>
            <a:endParaRPr/>
          </a:p>
        </p:txBody>
      </p:sp>
      <p:sp>
        <p:nvSpPr>
          <p:cNvPr id="309" name="Google Shape;309;p36"/>
          <p:cNvSpPr txBox="1"/>
          <p:nvPr>
            <p:ph idx="1" type="subTitle"/>
          </p:nvPr>
        </p:nvSpPr>
        <p:spPr>
          <a:xfrm>
            <a:off x="722313" y="1887813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say you want to get data from a lot of databases and you increased performance using views. But is that enough?</a:t>
            </a:r>
            <a:endParaRPr/>
          </a:p>
        </p:txBody>
      </p:sp>
      <p:sp>
        <p:nvSpPr>
          <p:cNvPr id="310" name="Google Shape;310;p36"/>
          <p:cNvSpPr txBox="1"/>
          <p:nvPr>
            <p:ph idx="2" type="subTitle"/>
          </p:nvPr>
        </p:nvSpPr>
        <p:spPr>
          <a:xfrm>
            <a:off x="722313" y="327745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say a microservice needs to restart for some seconds. In those seconds, we loss availability.</a:t>
            </a:r>
            <a:endParaRPr/>
          </a:p>
        </p:txBody>
      </p:sp>
      <p:sp>
        <p:nvSpPr>
          <p:cNvPr id="311" name="Google Shape;311;p36"/>
          <p:cNvSpPr txBox="1"/>
          <p:nvPr>
            <p:ph idx="3" type="subTitle"/>
          </p:nvPr>
        </p:nvSpPr>
        <p:spPr>
          <a:xfrm>
            <a:off x="4808788" y="1887813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Let’s say you need to compute a lot of data in order to get the result. For example, a csv and re-build again and again csv, either if you only need another field for that object.</a:t>
            </a:r>
            <a:endParaRPr/>
          </a:p>
        </p:txBody>
      </p:sp>
      <p:sp>
        <p:nvSpPr>
          <p:cNvPr id="312" name="Google Shape;312;p36"/>
          <p:cNvSpPr txBox="1"/>
          <p:nvPr>
            <p:ph idx="4" type="subTitle"/>
          </p:nvPr>
        </p:nvSpPr>
        <p:spPr>
          <a:xfrm>
            <a:off x="4808788" y="3277450"/>
            <a:ext cx="3612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While we have to compute data, we use memory. For example, some programming languages are well-known for memory usage.</a:t>
            </a:r>
            <a:endParaRPr/>
          </a:p>
        </p:txBody>
      </p:sp>
      <p:sp>
        <p:nvSpPr>
          <p:cNvPr id="313" name="Google Shape;313;p36"/>
          <p:cNvSpPr txBox="1"/>
          <p:nvPr>
            <p:ph idx="7" type="subTitle"/>
          </p:nvPr>
        </p:nvSpPr>
        <p:spPr>
          <a:xfrm>
            <a:off x="1165913" y="1643413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Database DTO &amp; Views</a:t>
            </a:r>
            <a:endParaRPr/>
          </a:p>
        </p:txBody>
      </p:sp>
      <p:sp>
        <p:nvSpPr>
          <p:cNvPr id="314" name="Google Shape;314;p36"/>
          <p:cNvSpPr txBox="1"/>
          <p:nvPr>
            <p:ph idx="8" type="subTitle"/>
          </p:nvPr>
        </p:nvSpPr>
        <p:spPr>
          <a:xfrm>
            <a:off x="1170038" y="303305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Unavailable services</a:t>
            </a:r>
            <a:endParaRPr/>
          </a:p>
        </p:txBody>
      </p:sp>
      <p:sp>
        <p:nvSpPr>
          <p:cNvPr id="315" name="Google Shape;315;p36"/>
          <p:cNvSpPr txBox="1"/>
          <p:nvPr>
            <p:ph idx="13" type="subTitle"/>
          </p:nvPr>
        </p:nvSpPr>
        <p:spPr>
          <a:xfrm>
            <a:off x="5254288" y="1643413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Big Complexity of Code</a:t>
            </a:r>
            <a:endParaRPr/>
          </a:p>
        </p:txBody>
      </p:sp>
      <p:sp>
        <p:nvSpPr>
          <p:cNvPr id="316" name="Google Shape;316;p36"/>
          <p:cNvSpPr txBox="1"/>
          <p:nvPr>
            <p:ph idx="14" type="subTitle"/>
          </p:nvPr>
        </p:nvSpPr>
        <p:spPr>
          <a:xfrm>
            <a:off x="5254291" y="3011850"/>
            <a:ext cx="3167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Memory usage</a:t>
            </a:r>
            <a:endParaRPr/>
          </a:p>
        </p:txBody>
      </p:sp>
      <p:grpSp>
        <p:nvGrpSpPr>
          <p:cNvPr id="317" name="Google Shape;317;p36"/>
          <p:cNvGrpSpPr/>
          <p:nvPr/>
        </p:nvGrpSpPr>
        <p:grpSpPr>
          <a:xfrm>
            <a:off x="4920455" y="3039708"/>
            <a:ext cx="261958" cy="230156"/>
            <a:chOff x="7039625" y="2147325"/>
            <a:chExt cx="341225" cy="299800"/>
          </a:xfrm>
        </p:grpSpPr>
        <p:sp>
          <p:nvSpPr>
            <p:cNvPr id="318" name="Google Shape;318;p36"/>
            <p:cNvSpPr/>
            <p:nvPr/>
          </p:nvSpPr>
          <p:spPr>
            <a:xfrm>
              <a:off x="7039725" y="2147325"/>
              <a:ext cx="341125" cy="239850"/>
            </a:xfrm>
            <a:custGeom>
              <a:rect b="b" l="l" r="r" t="t"/>
              <a:pathLst>
                <a:path extrusionOk="0" h="9594" w="13645">
                  <a:moveTo>
                    <a:pt x="6176" y="799"/>
                  </a:moveTo>
                  <a:lnTo>
                    <a:pt x="4423" y="4302"/>
                  </a:lnTo>
                  <a:lnTo>
                    <a:pt x="2672" y="799"/>
                  </a:lnTo>
                  <a:close/>
                  <a:moveTo>
                    <a:pt x="10972" y="799"/>
                  </a:moveTo>
                  <a:lnTo>
                    <a:pt x="9221" y="4302"/>
                  </a:lnTo>
                  <a:lnTo>
                    <a:pt x="7469" y="799"/>
                  </a:lnTo>
                  <a:close/>
                  <a:moveTo>
                    <a:pt x="2100" y="1441"/>
                  </a:moveTo>
                  <a:lnTo>
                    <a:pt x="3778" y="4796"/>
                  </a:lnTo>
                  <a:lnTo>
                    <a:pt x="955" y="4796"/>
                  </a:lnTo>
                  <a:lnTo>
                    <a:pt x="2100" y="1441"/>
                  </a:lnTo>
                  <a:close/>
                  <a:moveTo>
                    <a:pt x="6823" y="1294"/>
                  </a:moveTo>
                  <a:lnTo>
                    <a:pt x="8574" y="4796"/>
                  </a:lnTo>
                  <a:lnTo>
                    <a:pt x="5070" y="4796"/>
                  </a:lnTo>
                  <a:lnTo>
                    <a:pt x="6823" y="1294"/>
                  </a:lnTo>
                  <a:close/>
                  <a:moveTo>
                    <a:pt x="11545" y="1441"/>
                  </a:moveTo>
                  <a:lnTo>
                    <a:pt x="12689" y="4796"/>
                  </a:lnTo>
                  <a:lnTo>
                    <a:pt x="9867" y="4796"/>
                  </a:lnTo>
                  <a:lnTo>
                    <a:pt x="11545" y="1441"/>
                  </a:lnTo>
                  <a:close/>
                  <a:moveTo>
                    <a:pt x="2027" y="0"/>
                  </a:moveTo>
                  <a:cubicBezTo>
                    <a:pt x="1854" y="0"/>
                    <a:pt x="1702" y="109"/>
                    <a:pt x="1647" y="273"/>
                  </a:cubicBezTo>
                  <a:lnTo>
                    <a:pt x="21" y="5069"/>
                  </a:lnTo>
                  <a:cubicBezTo>
                    <a:pt x="21" y="5071"/>
                    <a:pt x="1" y="5195"/>
                    <a:pt x="1" y="5196"/>
                  </a:cubicBezTo>
                  <a:lnTo>
                    <a:pt x="1" y="5995"/>
                  </a:lnTo>
                  <a:cubicBezTo>
                    <a:pt x="1" y="6217"/>
                    <a:pt x="179" y="6395"/>
                    <a:pt x="401" y="6395"/>
                  </a:cubicBezTo>
                  <a:lnTo>
                    <a:pt x="2027" y="6395"/>
                  </a:lnTo>
                  <a:lnTo>
                    <a:pt x="2027" y="8808"/>
                  </a:lnTo>
                  <a:cubicBezTo>
                    <a:pt x="2458" y="8808"/>
                    <a:pt x="2843" y="9021"/>
                    <a:pt x="3057" y="9378"/>
                  </a:cubicBezTo>
                  <a:cubicBezTo>
                    <a:pt x="3059" y="9378"/>
                    <a:pt x="3230" y="9594"/>
                    <a:pt x="3626" y="9594"/>
                  </a:cubicBezTo>
                  <a:lnTo>
                    <a:pt x="3626" y="6395"/>
                  </a:lnTo>
                  <a:lnTo>
                    <a:pt x="10021" y="6395"/>
                  </a:lnTo>
                  <a:lnTo>
                    <a:pt x="10021" y="9594"/>
                  </a:lnTo>
                  <a:cubicBezTo>
                    <a:pt x="10417" y="9594"/>
                    <a:pt x="10591" y="9372"/>
                    <a:pt x="10610" y="9346"/>
                  </a:cubicBezTo>
                  <a:lnTo>
                    <a:pt x="10613" y="9349"/>
                  </a:lnTo>
                  <a:cubicBezTo>
                    <a:pt x="10855" y="8996"/>
                    <a:pt x="11224" y="8807"/>
                    <a:pt x="11620" y="8807"/>
                  </a:cubicBezTo>
                  <a:lnTo>
                    <a:pt x="11620" y="6395"/>
                  </a:lnTo>
                  <a:lnTo>
                    <a:pt x="13246" y="6395"/>
                  </a:lnTo>
                  <a:cubicBezTo>
                    <a:pt x="13466" y="6395"/>
                    <a:pt x="13645" y="6217"/>
                    <a:pt x="13645" y="5995"/>
                  </a:cubicBezTo>
                  <a:lnTo>
                    <a:pt x="13645" y="5196"/>
                  </a:lnTo>
                  <a:cubicBezTo>
                    <a:pt x="13645" y="5193"/>
                    <a:pt x="13624" y="5072"/>
                    <a:pt x="13624" y="5069"/>
                  </a:cubicBezTo>
                  <a:lnTo>
                    <a:pt x="11998" y="273"/>
                  </a:lnTo>
                  <a:cubicBezTo>
                    <a:pt x="11944" y="109"/>
                    <a:pt x="11790" y="0"/>
                    <a:pt x="1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7039625" y="2387475"/>
              <a:ext cx="341125" cy="59650"/>
            </a:xfrm>
            <a:custGeom>
              <a:rect b="b" l="l" r="r" t="t"/>
              <a:pathLst>
                <a:path extrusionOk="0" h="2386" w="13645">
                  <a:moveTo>
                    <a:pt x="11623" y="0"/>
                  </a:moveTo>
                  <a:cubicBezTo>
                    <a:pt x="11487" y="0"/>
                    <a:pt x="11351" y="61"/>
                    <a:pt x="11279" y="183"/>
                  </a:cubicBezTo>
                  <a:cubicBezTo>
                    <a:pt x="11276" y="189"/>
                    <a:pt x="10898" y="787"/>
                    <a:pt x="10024" y="787"/>
                  </a:cubicBezTo>
                  <a:cubicBezTo>
                    <a:pt x="9154" y="787"/>
                    <a:pt x="8782" y="205"/>
                    <a:pt x="8768" y="183"/>
                  </a:cubicBezTo>
                  <a:cubicBezTo>
                    <a:pt x="8695" y="62"/>
                    <a:pt x="8559" y="1"/>
                    <a:pt x="8424" y="1"/>
                  </a:cubicBezTo>
                  <a:cubicBezTo>
                    <a:pt x="8288" y="1"/>
                    <a:pt x="8152" y="62"/>
                    <a:pt x="8079" y="183"/>
                  </a:cubicBezTo>
                  <a:cubicBezTo>
                    <a:pt x="8076" y="189"/>
                    <a:pt x="7698" y="787"/>
                    <a:pt x="6824" y="787"/>
                  </a:cubicBezTo>
                  <a:cubicBezTo>
                    <a:pt x="5954" y="787"/>
                    <a:pt x="5583" y="205"/>
                    <a:pt x="5569" y="183"/>
                  </a:cubicBezTo>
                  <a:cubicBezTo>
                    <a:pt x="5496" y="62"/>
                    <a:pt x="5360" y="1"/>
                    <a:pt x="5225" y="1"/>
                  </a:cubicBezTo>
                  <a:cubicBezTo>
                    <a:pt x="5089" y="1"/>
                    <a:pt x="4953" y="62"/>
                    <a:pt x="4880" y="183"/>
                  </a:cubicBezTo>
                  <a:cubicBezTo>
                    <a:pt x="4878" y="189"/>
                    <a:pt x="4500" y="787"/>
                    <a:pt x="3625" y="787"/>
                  </a:cubicBezTo>
                  <a:cubicBezTo>
                    <a:pt x="2756" y="787"/>
                    <a:pt x="2384" y="205"/>
                    <a:pt x="2370" y="183"/>
                  </a:cubicBezTo>
                  <a:cubicBezTo>
                    <a:pt x="2298" y="62"/>
                    <a:pt x="2162" y="1"/>
                    <a:pt x="2026" y="1"/>
                  </a:cubicBezTo>
                  <a:cubicBezTo>
                    <a:pt x="1890" y="1"/>
                    <a:pt x="1754" y="62"/>
                    <a:pt x="1682" y="183"/>
                  </a:cubicBezTo>
                  <a:cubicBezTo>
                    <a:pt x="1679" y="189"/>
                    <a:pt x="1275" y="787"/>
                    <a:pt x="400" y="787"/>
                  </a:cubicBezTo>
                  <a:cubicBezTo>
                    <a:pt x="179" y="787"/>
                    <a:pt x="0" y="965"/>
                    <a:pt x="0" y="1187"/>
                  </a:cubicBezTo>
                  <a:lnTo>
                    <a:pt x="0" y="1986"/>
                  </a:lnTo>
                  <a:cubicBezTo>
                    <a:pt x="0" y="2207"/>
                    <a:pt x="179" y="2386"/>
                    <a:pt x="400" y="2386"/>
                  </a:cubicBezTo>
                  <a:lnTo>
                    <a:pt x="13246" y="2386"/>
                  </a:lnTo>
                  <a:cubicBezTo>
                    <a:pt x="13466" y="2386"/>
                    <a:pt x="13644" y="2207"/>
                    <a:pt x="13644" y="1986"/>
                  </a:cubicBezTo>
                  <a:lnTo>
                    <a:pt x="13644" y="1187"/>
                  </a:lnTo>
                  <a:cubicBezTo>
                    <a:pt x="13644" y="965"/>
                    <a:pt x="13466" y="787"/>
                    <a:pt x="13246" y="787"/>
                  </a:cubicBezTo>
                  <a:lnTo>
                    <a:pt x="13249" y="787"/>
                  </a:lnTo>
                  <a:cubicBezTo>
                    <a:pt x="12385" y="787"/>
                    <a:pt x="11985" y="212"/>
                    <a:pt x="11965" y="180"/>
                  </a:cubicBezTo>
                  <a:cubicBezTo>
                    <a:pt x="11893" y="60"/>
                    <a:pt x="11758" y="0"/>
                    <a:pt x="11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36"/>
          <p:cNvGrpSpPr/>
          <p:nvPr/>
        </p:nvGrpSpPr>
        <p:grpSpPr>
          <a:xfrm>
            <a:off x="834062" y="1641769"/>
            <a:ext cx="261986" cy="260931"/>
            <a:chOff x="6271450" y="2127850"/>
            <a:chExt cx="342600" cy="341175"/>
          </a:xfrm>
        </p:grpSpPr>
        <p:sp>
          <p:nvSpPr>
            <p:cNvPr id="321" name="Google Shape;321;p36"/>
            <p:cNvSpPr/>
            <p:nvPr/>
          </p:nvSpPr>
          <p:spPr>
            <a:xfrm>
              <a:off x="6271450" y="2289100"/>
              <a:ext cx="342600" cy="179925"/>
            </a:xfrm>
            <a:custGeom>
              <a:rect b="b" l="l" r="r" t="t"/>
              <a:pathLst>
                <a:path extrusionOk="0" h="7197" w="13704">
                  <a:moveTo>
                    <a:pt x="8247" y="800"/>
                  </a:moveTo>
                  <a:lnTo>
                    <a:pt x="8848" y="1600"/>
                  </a:lnTo>
                  <a:lnTo>
                    <a:pt x="4851" y="1600"/>
                  </a:lnTo>
                  <a:lnTo>
                    <a:pt x="5450" y="800"/>
                  </a:lnTo>
                  <a:close/>
                  <a:moveTo>
                    <a:pt x="9446" y="2399"/>
                  </a:moveTo>
                  <a:lnTo>
                    <a:pt x="10046" y="3198"/>
                  </a:lnTo>
                  <a:lnTo>
                    <a:pt x="3650" y="3198"/>
                  </a:lnTo>
                  <a:lnTo>
                    <a:pt x="4250" y="2399"/>
                  </a:lnTo>
                  <a:close/>
                  <a:moveTo>
                    <a:pt x="10645" y="3998"/>
                  </a:moveTo>
                  <a:lnTo>
                    <a:pt x="11245" y="4797"/>
                  </a:lnTo>
                  <a:lnTo>
                    <a:pt x="2451" y="4797"/>
                  </a:lnTo>
                  <a:lnTo>
                    <a:pt x="3051" y="3998"/>
                  </a:lnTo>
                  <a:close/>
                  <a:moveTo>
                    <a:pt x="11844" y="5597"/>
                  </a:moveTo>
                  <a:lnTo>
                    <a:pt x="12470" y="6396"/>
                  </a:lnTo>
                  <a:lnTo>
                    <a:pt x="1226" y="6396"/>
                  </a:lnTo>
                  <a:lnTo>
                    <a:pt x="1850" y="5597"/>
                  </a:lnTo>
                  <a:close/>
                  <a:moveTo>
                    <a:pt x="5250" y="1"/>
                  </a:moveTo>
                  <a:cubicBezTo>
                    <a:pt x="5123" y="1"/>
                    <a:pt x="5004" y="60"/>
                    <a:pt x="4929" y="160"/>
                  </a:cubicBezTo>
                  <a:lnTo>
                    <a:pt x="105" y="6557"/>
                  </a:lnTo>
                  <a:cubicBezTo>
                    <a:pt x="15" y="6678"/>
                    <a:pt x="0" y="6839"/>
                    <a:pt x="68" y="6975"/>
                  </a:cubicBezTo>
                  <a:cubicBezTo>
                    <a:pt x="136" y="7109"/>
                    <a:pt x="275" y="7195"/>
                    <a:pt x="425" y="7196"/>
                  </a:cubicBezTo>
                  <a:lnTo>
                    <a:pt x="13260" y="7196"/>
                  </a:lnTo>
                  <a:cubicBezTo>
                    <a:pt x="13262" y="7196"/>
                    <a:pt x="13264" y="7196"/>
                    <a:pt x="13265" y="7196"/>
                  </a:cubicBezTo>
                  <a:cubicBezTo>
                    <a:pt x="13383" y="7196"/>
                    <a:pt x="13495" y="7145"/>
                    <a:pt x="13573" y="7056"/>
                  </a:cubicBezTo>
                  <a:cubicBezTo>
                    <a:pt x="13696" y="6914"/>
                    <a:pt x="13703" y="6706"/>
                    <a:pt x="13591" y="6557"/>
                  </a:cubicBezTo>
                  <a:lnTo>
                    <a:pt x="8767" y="160"/>
                  </a:lnTo>
                  <a:cubicBezTo>
                    <a:pt x="8692" y="60"/>
                    <a:pt x="8572" y="1"/>
                    <a:pt x="8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372750" y="2209150"/>
              <a:ext cx="139925" cy="79950"/>
            </a:xfrm>
            <a:custGeom>
              <a:rect b="b" l="l" r="r" t="t"/>
              <a:pathLst>
                <a:path extrusionOk="0" h="3198" w="5597">
                  <a:moveTo>
                    <a:pt x="2797" y="1"/>
                  </a:moveTo>
                  <a:cubicBezTo>
                    <a:pt x="1254" y="1"/>
                    <a:pt x="0" y="1255"/>
                    <a:pt x="0" y="2799"/>
                  </a:cubicBezTo>
                  <a:lnTo>
                    <a:pt x="0" y="3197"/>
                  </a:lnTo>
                  <a:lnTo>
                    <a:pt x="480" y="2558"/>
                  </a:lnTo>
                  <a:cubicBezTo>
                    <a:pt x="557" y="2458"/>
                    <a:pt x="675" y="2399"/>
                    <a:pt x="800" y="2399"/>
                  </a:cubicBezTo>
                  <a:lnTo>
                    <a:pt x="4796" y="2399"/>
                  </a:lnTo>
                  <a:cubicBezTo>
                    <a:pt x="4922" y="2399"/>
                    <a:pt x="5040" y="2458"/>
                    <a:pt x="5117" y="2558"/>
                  </a:cubicBezTo>
                  <a:lnTo>
                    <a:pt x="5596" y="3197"/>
                  </a:lnTo>
                  <a:lnTo>
                    <a:pt x="5596" y="2828"/>
                  </a:lnTo>
                  <a:cubicBezTo>
                    <a:pt x="5596" y="1310"/>
                    <a:pt x="4397" y="45"/>
                    <a:pt x="2879" y="2"/>
                  </a:cubicBezTo>
                  <a:cubicBezTo>
                    <a:pt x="2852" y="1"/>
                    <a:pt x="2824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6272100" y="2127850"/>
              <a:ext cx="341125" cy="241200"/>
            </a:xfrm>
            <a:custGeom>
              <a:rect b="b" l="l" r="r" t="t"/>
              <a:pathLst>
                <a:path extrusionOk="0" h="9648" w="13645">
                  <a:moveTo>
                    <a:pt x="401" y="1"/>
                  </a:moveTo>
                  <a:cubicBezTo>
                    <a:pt x="179" y="1"/>
                    <a:pt x="1" y="180"/>
                    <a:pt x="1" y="401"/>
                  </a:cubicBezTo>
                  <a:lnTo>
                    <a:pt x="1" y="9248"/>
                  </a:lnTo>
                  <a:cubicBezTo>
                    <a:pt x="1" y="9469"/>
                    <a:pt x="179" y="9648"/>
                    <a:pt x="401" y="9648"/>
                  </a:cubicBezTo>
                  <a:lnTo>
                    <a:pt x="1627" y="9648"/>
                  </a:lnTo>
                  <a:lnTo>
                    <a:pt x="3226" y="7515"/>
                  </a:lnTo>
                  <a:lnTo>
                    <a:pt x="3226" y="6089"/>
                  </a:lnTo>
                  <a:cubicBezTo>
                    <a:pt x="3226" y="4135"/>
                    <a:pt x="4766" y="2510"/>
                    <a:pt x="6718" y="2455"/>
                  </a:cubicBezTo>
                  <a:cubicBezTo>
                    <a:pt x="6754" y="2454"/>
                    <a:pt x="6789" y="2454"/>
                    <a:pt x="6824" y="2454"/>
                  </a:cubicBezTo>
                  <a:cubicBezTo>
                    <a:pt x="8806" y="2454"/>
                    <a:pt x="10420" y="4068"/>
                    <a:pt x="10420" y="6051"/>
                  </a:cubicBezTo>
                  <a:lnTo>
                    <a:pt x="10420" y="7515"/>
                  </a:lnTo>
                  <a:lnTo>
                    <a:pt x="12019" y="9648"/>
                  </a:lnTo>
                  <a:lnTo>
                    <a:pt x="13245" y="9648"/>
                  </a:lnTo>
                  <a:cubicBezTo>
                    <a:pt x="13466" y="9648"/>
                    <a:pt x="13645" y="9469"/>
                    <a:pt x="13645" y="9248"/>
                  </a:cubicBezTo>
                  <a:lnTo>
                    <a:pt x="13645" y="401"/>
                  </a:lnTo>
                  <a:cubicBezTo>
                    <a:pt x="13645" y="180"/>
                    <a:pt x="13466" y="1"/>
                    <a:pt x="13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36"/>
          <p:cNvGrpSpPr/>
          <p:nvPr/>
        </p:nvGrpSpPr>
        <p:grpSpPr>
          <a:xfrm>
            <a:off x="838098" y="3049050"/>
            <a:ext cx="262004" cy="211455"/>
            <a:chOff x="2499275" y="1593475"/>
            <a:chExt cx="346750" cy="279850"/>
          </a:xfrm>
        </p:grpSpPr>
        <p:sp>
          <p:nvSpPr>
            <p:cNvPr id="325" name="Google Shape;325;p36"/>
            <p:cNvSpPr/>
            <p:nvPr/>
          </p:nvSpPr>
          <p:spPr>
            <a:xfrm>
              <a:off x="2522075" y="1843275"/>
              <a:ext cx="60650" cy="30000"/>
            </a:xfrm>
            <a:custGeom>
              <a:rect b="b" l="l" r="r" t="t"/>
              <a:pathLst>
                <a:path extrusionOk="0" h="1200" w="2426">
                  <a:moveTo>
                    <a:pt x="1" y="1"/>
                  </a:moveTo>
                  <a:cubicBezTo>
                    <a:pt x="1" y="664"/>
                    <a:pt x="563" y="1200"/>
                    <a:pt x="1225" y="1200"/>
                  </a:cubicBezTo>
                  <a:cubicBezTo>
                    <a:pt x="1888" y="1200"/>
                    <a:pt x="2425" y="664"/>
                    <a:pt x="2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2602675" y="1843275"/>
              <a:ext cx="60000" cy="30000"/>
            </a:xfrm>
            <a:custGeom>
              <a:rect b="b" l="l" r="r" t="t"/>
              <a:pathLst>
                <a:path extrusionOk="0" h="1200" w="2400">
                  <a:moveTo>
                    <a:pt x="0" y="1"/>
                  </a:moveTo>
                  <a:cubicBezTo>
                    <a:pt x="0" y="662"/>
                    <a:pt x="536" y="1200"/>
                    <a:pt x="1199" y="1200"/>
                  </a:cubicBezTo>
                  <a:cubicBezTo>
                    <a:pt x="1862" y="1200"/>
                    <a:pt x="2400" y="664"/>
                    <a:pt x="2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2682625" y="1843275"/>
              <a:ext cx="59975" cy="29125"/>
            </a:xfrm>
            <a:custGeom>
              <a:rect b="b" l="l" r="r" t="t"/>
              <a:pathLst>
                <a:path extrusionOk="0" h="1165" w="2399">
                  <a:moveTo>
                    <a:pt x="0" y="1"/>
                  </a:moveTo>
                  <a:cubicBezTo>
                    <a:pt x="20" y="649"/>
                    <a:pt x="551" y="1164"/>
                    <a:pt x="1199" y="1164"/>
                  </a:cubicBezTo>
                  <a:cubicBezTo>
                    <a:pt x="1848" y="1164"/>
                    <a:pt x="2378" y="649"/>
                    <a:pt x="23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2762550" y="1843275"/>
              <a:ext cx="60675" cy="30050"/>
            </a:xfrm>
            <a:custGeom>
              <a:rect b="b" l="l" r="r" t="t"/>
              <a:pathLst>
                <a:path extrusionOk="0" h="1202" w="2427">
                  <a:moveTo>
                    <a:pt x="0" y="1"/>
                  </a:moveTo>
                  <a:cubicBezTo>
                    <a:pt x="0" y="664"/>
                    <a:pt x="538" y="1201"/>
                    <a:pt x="1201" y="1201"/>
                  </a:cubicBezTo>
                  <a:cubicBezTo>
                    <a:pt x="1862" y="1200"/>
                    <a:pt x="2426" y="664"/>
                    <a:pt x="2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2602700" y="1753350"/>
              <a:ext cx="40000" cy="20050"/>
            </a:xfrm>
            <a:custGeom>
              <a:rect b="b" l="l" r="r" t="t"/>
              <a:pathLst>
                <a:path extrusionOk="0" h="802" w="1600">
                  <a:moveTo>
                    <a:pt x="1" y="1"/>
                  </a:moveTo>
                  <a:lnTo>
                    <a:pt x="1" y="801"/>
                  </a:lnTo>
                  <a:lnTo>
                    <a:pt x="1600" y="801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2602700" y="1673400"/>
              <a:ext cx="40000" cy="20025"/>
            </a:xfrm>
            <a:custGeom>
              <a:rect b="b" l="l" r="r" t="t"/>
              <a:pathLst>
                <a:path extrusionOk="0" h="801" w="1600">
                  <a:moveTo>
                    <a:pt x="1" y="0"/>
                  </a:moveTo>
                  <a:lnTo>
                    <a:pt x="1" y="801"/>
                  </a:lnTo>
                  <a:lnTo>
                    <a:pt x="1600" y="80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2602700" y="1713375"/>
              <a:ext cx="40000" cy="20000"/>
            </a:xfrm>
            <a:custGeom>
              <a:rect b="b" l="l" r="r" t="t"/>
              <a:pathLst>
                <a:path extrusionOk="0" h="800" w="1600">
                  <a:moveTo>
                    <a:pt x="1" y="1"/>
                  </a:moveTo>
                  <a:lnTo>
                    <a:pt x="1" y="799"/>
                  </a:lnTo>
                  <a:lnTo>
                    <a:pt x="1600" y="799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2499275" y="1633425"/>
              <a:ext cx="83450" cy="139975"/>
            </a:xfrm>
            <a:custGeom>
              <a:rect b="b" l="l" r="r" t="t"/>
              <a:pathLst>
                <a:path extrusionOk="0" h="5599" w="3338">
                  <a:moveTo>
                    <a:pt x="2939" y="0"/>
                  </a:moveTo>
                  <a:cubicBezTo>
                    <a:pt x="1325" y="0"/>
                    <a:pt x="0" y="1366"/>
                    <a:pt x="121" y="3005"/>
                  </a:cubicBezTo>
                  <a:cubicBezTo>
                    <a:pt x="229" y="4471"/>
                    <a:pt x="1471" y="5598"/>
                    <a:pt x="2941" y="5598"/>
                  </a:cubicBezTo>
                  <a:lnTo>
                    <a:pt x="3337" y="5598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2661025" y="1593475"/>
              <a:ext cx="185000" cy="179925"/>
            </a:xfrm>
            <a:custGeom>
              <a:rect b="b" l="l" r="r" t="t"/>
              <a:pathLst>
                <a:path extrusionOk="0" h="7197" w="7400">
                  <a:moveTo>
                    <a:pt x="458" y="0"/>
                  </a:moveTo>
                  <a:cubicBezTo>
                    <a:pt x="288" y="0"/>
                    <a:pt x="137" y="112"/>
                    <a:pt x="85" y="274"/>
                  </a:cubicBezTo>
                  <a:cubicBezTo>
                    <a:pt x="1" y="534"/>
                    <a:pt x="193" y="799"/>
                    <a:pt x="466" y="799"/>
                  </a:cubicBezTo>
                  <a:lnTo>
                    <a:pt x="866" y="799"/>
                  </a:lnTo>
                  <a:lnTo>
                    <a:pt x="866" y="1598"/>
                  </a:lnTo>
                  <a:lnTo>
                    <a:pt x="66" y="1598"/>
                  </a:lnTo>
                  <a:lnTo>
                    <a:pt x="66" y="7196"/>
                  </a:lnTo>
                  <a:lnTo>
                    <a:pt x="4459" y="7196"/>
                  </a:lnTo>
                  <a:cubicBezTo>
                    <a:pt x="5929" y="7196"/>
                    <a:pt x="7173" y="6071"/>
                    <a:pt x="7280" y="4605"/>
                  </a:cubicBezTo>
                  <a:cubicBezTo>
                    <a:pt x="7400" y="2966"/>
                    <a:pt x="6077" y="1598"/>
                    <a:pt x="4463" y="1598"/>
                  </a:cubicBezTo>
                  <a:lnTo>
                    <a:pt x="3262" y="1598"/>
                  </a:lnTo>
                  <a:lnTo>
                    <a:pt x="3262" y="799"/>
                  </a:lnTo>
                  <a:lnTo>
                    <a:pt x="3663" y="799"/>
                  </a:lnTo>
                  <a:cubicBezTo>
                    <a:pt x="3664" y="799"/>
                    <a:pt x="3665" y="799"/>
                    <a:pt x="3666" y="799"/>
                  </a:cubicBezTo>
                  <a:cubicBezTo>
                    <a:pt x="3839" y="799"/>
                    <a:pt x="3991" y="689"/>
                    <a:pt x="4044" y="526"/>
                  </a:cubicBezTo>
                  <a:cubicBezTo>
                    <a:pt x="4128" y="266"/>
                    <a:pt x="3936" y="1"/>
                    <a:pt x="3663" y="1"/>
                  </a:cubicBezTo>
                  <a:lnTo>
                    <a:pt x="464" y="1"/>
                  </a:lnTo>
                  <a:cubicBezTo>
                    <a:pt x="462" y="0"/>
                    <a:pt x="46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2602700" y="1633425"/>
              <a:ext cx="40000" cy="20025"/>
            </a:xfrm>
            <a:custGeom>
              <a:rect b="b" l="l" r="r" t="t"/>
              <a:pathLst>
                <a:path extrusionOk="0" h="801" w="1600">
                  <a:moveTo>
                    <a:pt x="1" y="0"/>
                  </a:moveTo>
                  <a:lnTo>
                    <a:pt x="1" y="801"/>
                  </a:lnTo>
                  <a:lnTo>
                    <a:pt x="1600" y="801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2602700" y="1793325"/>
              <a:ext cx="40000" cy="30000"/>
            </a:xfrm>
            <a:custGeom>
              <a:rect b="b" l="l" r="r" t="t"/>
              <a:pathLst>
                <a:path extrusionOk="0" h="1200" w="1600">
                  <a:moveTo>
                    <a:pt x="1" y="1"/>
                  </a:moveTo>
                  <a:lnTo>
                    <a:pt x="1" y="1200"/>
                  </a:lnTo>
                  <a:lnTo>
                    <a:pt x="1600" y="1200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2502075" y="1793300"/>
              <a:ext cx="80650" cy="30025"/>
            </a:xfrm>
            <a:custGeom>
              <a:rect b="b" l="l" r="r" t="t"/>
              <a:pathLst>
                <a:path extrusionOk="0" h="1201" w="3226">
                  <a:moveTo>
                    <a:pt x="400" y="0"/>
                  </a:moveTo>
                  <a:cubicBezTo>
                    <a:pt x="180" y="0"/>
                    <a:pt x="2" y="179"/>
                    <a:pt x="2" y="401"/>
                  </a:cubicBezTo>
                  <a:lnTo>
                    <a:pt x="2" y="801"/>
                  </a:lnTo>
                  <a:cubicBezTo>
                    <a:pt x="0" y="1021"/>
                    <a:pt x="180" y="1201"/>
                    <a:pt x="400" y="1201"/>
                  </a:cubicBezTo>
                  <a:lnTo>
                    <a:pt x="3225" y="1201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2662650" y="1793325"/>
              <a:ext cx="180575" cy="30000"/>
            </a:xfrm>
            <a:custGeom>
              <a:rect b="b" l="l" r="r" t="t"/>
              <a:pathLst>
                <a:path extrusionOk="0" h="1200" w="7223">
                  <a:moveTo>
                    <a:pt x="1" y="1"/>
                  </a:moveTo>
                  <a:lnTo>
                    <a:pt x="1" y="1200"/>
                  </a:lnTo>
                  <a:lnTo>
                    <a:pt x="6823" y="1200"/>
                  </a:lnTo>
                  <a:cubicBezTo>
                    <a:pt x="7044" y="1200"/>
                    <a:pt x="7223" y="1021"/>
                    <a:pt x="7223" y="801"/>
                  </a:cubicBezTo>
                  <a:lnTo>
                    <a:pt x="7223" y="401"/>
                  </a:lnTo>
                  <a:cubicBezTo>
                    <a:pt x="7223" y="180"/>
                    <a:pt x="7044" y="1"/>
                    <a:pt x="6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6"/>
          <p:cNvGrpSpPr/>
          <p:nvPr/>
        </p:nvGrpSpPr>
        <p:grpSpPr>
          <a:xfrm>
            <a:off x="4900079" y="1692641"/>
            <a:ext cx="306330" cy="179550"/>
            <a:chOff x="4008150" y="2769150"/>
            <a:chExt cx="341125" cy="199900"/>
          </a:xfrm>
        </p:grpSpPr>
        <p:sp>
          <p:nvSpPr>
            <p:cNvPr id="339" name="Google Shape;339;p36"/>
            <p:cNvSpPr/>
            <p:nvPr/>
          </p:nvSpPr>
          <p:spPr>
            <a:xfrm>
              <a:off x="4078775" y="2829150"/>
              <a:ext cx="20025" cy="20000"/>
            </a:xfrm>
            <a:custGeom>
              <a:rect b="b" l="l" r="r" t="t"/>
              <a:pathLst>
                <a:path extrusionOk="0" h="800" w="801">
                  <a:moveTo>
                    <a:pt x="400" y="0"/>
                  </a:moveTo>
                  <a:cubicBezTo>
                    <a:pt x="179" y="0"/>
                    <a:pt x="0" y="179"/>
                    <a:pt x="0" y="399"/>
                  </a:cubicBezTo>
                  <a:lnTo>
                    <a:pt x="0" y="799"/>
                  </a:lnTo>
                  <a:lnTo>
                    <a:pt x="801" y="799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4118750" y="2829150"/>
              <a:ext cx="20000" cy="20000"/>
            </a:xfrm>
            <a:custGeom>
              <a:rect b="b" l="l" r="r" t="t"/>
              <a:pathLst>
                <a:path extrusionOk="0" h="800" w="800">
                  <a:moveTo>
                    <a:pt x="0" y="0"/>
                  </a:moveTo>
                  <a:lnTo>
                    <a:pt x="0" y="799"/>
                  </a:lnTo>
                  <a:lnTo>
                    <a:pt x="799" y="799"/>
                  </a:lnTo>
                  <a:lnTo>
                    <a:pt x="799" y="399"/>
                  </a:lnTo>
                  <a:cubicBezTo>
                    <a:pt x="799" y="179"/>
                    <a:pt x="621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4078775" y="2869075"/>
              <a:ext cx="59975" cy="20000"/>
            </a:xfrm>
            <a:custGeom>
              <a:rect b="b" l="l" r="r" t="t"/>
              <a:pathLst>
                <a:path extrusionOk="0" h="800" w="2399">
                  <a:moveTo>
                    <a:pt x="0" y="1"/>
                  </a:moveTo>
                  <a:lnTo>
                    <a:pt x="0" y="800"/>
                  </a:lnTo>
                  <a:lnTo>
                    <a:pt x="2398" y="800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008150" y="2769150"/>
              <a:ext cx="341125" cy="199900"/>
            </a:xfrm>
            <a:custGeom>
              <a:rect b="b" l="l" r="r" t="t"/>
              <a:pathLst>
                <a:path extrusionOk="0" h="7996" w="13645">
                  <a:moveTo>
                    <a:pt x="10409" y="1600"/>
                  </a:moveTo>
                  <a:cubicBezTo>
                    <a:pt x="10412" y="1600"/>
                    <a:pt x="10416" y="1600"/>
                    <a:pt x="10420" y="1600"/>
                  </a:cubicBezTo>
                  <a:lnTo>
                    <a:pt x="12019" y="1600"/>
                  </a:lnTo>
                  <a:cubicBezTo>
                    <a:pt x="12236" y="1604"/>
                    <a:pt x="12410" y="1782"/>
                    <a:pt x="12410" y="1999"/>
                  </a:cubicBezTo>
                  <a:cubicBezTo>
                    <a:pt x="12410" y="2217"/>
                    <a:pt x="12236" y="2394"/>
                    <a:pt x="12019" y="2399"/>
                  </a:cubicBezTo>
                  <a:lnTo>
                    <a:pt x="10420" y="2399"/>
                  </a:lnTo>
                  <a:cubicBezTo>
                    <a:pt x="10417" y="2399"/>
                    <a:pt x="10414" y="2399"/>
                    <a:pt x="10411" y="2399"/>
                  </a:cubicBezTo>
                  <a:cubicBezTo>
                    <a:pt x="10191" y="2399"/>
                    <a:pt x="10012" y="2220"/>
                    <a:pt x="10012" y="1999"/>
                  </a:cubicBezTo>
                  <a:cubicBezTo>
                    <a:pt x="10012" y="1779"/>
                    <a:pt x="10189" y="1600"/>
                    <a:pt x="10409" y="1600"/>
                  </a:cubicBezTo>
                  <a:close/>
                  <a:moveTo>
                    <a:pt x="10409" y="3199"/>
                  </a:moveTo>
                  <a:cubicBezTo>
                    <a:pt x="10412" y="3199"/>
                    <a:pt x="10416" y="3199"/>
                    <a:pt x="10420" y="3199"/>
                  </a:cubicBezTo>
                  <a:lnTo>
                    <a:pt x="12019" y="3199"/>
                  </a:lnTo>
                  <a:cubicBezTo>
                    <a:pt x="12236" y="3203"/>
                    <a:pt x="12410" y="3381"/>
                    <a:pt x="12410" y="3598"/>
                  </a:cubicBezTo>
                  <a:cubicBezTo>
                    <a:pt x="12410" y="3816"/>
                    <a:pt x="12236" y="3993"/>
                    <a:pt x="12019" y="3998"/>
                  </a:cubicBezTo>
                  <a:lnTo>
                    <a:pt x="10420" y="3998"/>
                  </a:lnTo>
                  <a:cubicBezTo>
                    <a:pt x="10417" y="3998"/>
                    <a:pt x="10414" y="3998"/>
                    <a:pt x="10411" y="3998"/>
                  </a:cubicBezTo>
                  <a:cubicBezTo>
                    <a:pt x="10191" y="3998"/>
                    <a:pt x="10012" y="3819"/>
                    <a:pt x="10012" y="3598"/>
                  </a:cubicBezTo>
                  <a:cubicBezTo>
                    <a:pt x="10012" y="3378"/>
                    <a:pt x="10189" y="3199"/>
                    <a:pt x="10409" y="3199"/>
                  </a:cubicBezTo>
                  <a:close/>
                  <a:moveTo>
                    <a:pt x="8421" y="3198"/>
                  </a:moveTo>
                  <a:cubicBezTo>
                    <a:pt x="8639" y="3198"/>
                    <a:pt x="8822" y="3375"/>
                    <a:pt x="8822" y="3598"/>
                  </a:cubicBezTo>
                  <a:lnTo>
                    <a:pt x="8822" y="4398"/>
                  </a:lnTo>
                  <a:cubicBezTo>
                    <a:pt x="8822" y="4621"/>
                    <a:pt x="8639" y="4798"/>
                    <a:pt x="8421" y="4798"/>
                  </a:cubicBezTo>
                  <a:cubicBezTo>
                    <a:pt x="8406" y="4798"/>
                    <a:pt x="8391" y="4797"/>
                    <a:pt x="8376" y="4795"/>
                  </a:cubicBezTo>
                  <a:cubicBezTo>
                    <a:pt x="8172" y="4773"/>
                    <a:pt x="8022" y="4591"/>
                    <a:pt x="8022" y="4388"/>
                  </a:cubicBezTo>
                  <a:lnTo>
                    <a:pt x="8022" y="3608"/>
                  </a:lnTo>
                  <a:cubicBezTo>
                    <a:pt x="8022" y="3403"/>
                    <a:pt x="8172" y="3223"/>
                    <a:pt x="8376" y="3201"/>
                  </a:cubicBezTo>
                  <a:cubicBezTo>
                    <a:pt x="8391" y="3199"/>
                    <a:pt x="8406" y="3198"/>
                    <a:pt x="8421" y="3198"/>
                  </a:cubicBezTo>
                  <a:close/>
                  <a:moveTo>
                    <a:pt x="10411" y="5597"/>
                  </a:moveTo>
                  <a:cubicBezTo>
                    <a:pt x="10414" y="5597"/>
                    <a:pt x="10417" y="5597"/>
                    <a:pt x="10420" y="5597"/>
                  </a:cubicBezTo>
                  <a:lnTo>
                    <a:pt x="12019" y="5597"/>
                  </a:lnTo>
                  <a:cubicBezTo>
                    <a:pt x="12236" y="5602"/>
                    <a:pt x="12410" y="5779"/>
                    <a:pt x="12410" y="5997"/>
                  </a:cubicBezTo>
                  <a:cubicBezTo>
                    <a:pt x="12410" y="6214"/>
                    <a:pt x="12236" y="6391"/>
                    <a:pt x="12019" y="6396"/>
                  </a:cubicBezTo>
                  <a:lnTo>
                    <a:pt x="10420" y="6396"/>
                  </a:lnTo>
                  <a:cubicBezTo>
                    <a:pt x="10416" y="6396"/>
                    <a:pt x="10412" y="6396"/>
                    <a:pt x="10409" y="6396"/>
                  </a:cubicBezTo>
                  <a:cubicBezTo>
                    <a:pt x="10189" y="6396"/>
                    <a:pt x="10012" y="6217"/>
                    <a:pt x="10012" y="5997"/>
                  </a:cubicBezTo>
                  <a:cubicBezTo>
                    <a:pt x="10012" y="5775"/>
                    <a:pt x="10191" y="5597"/>
                    <a:pt x="10411" y="5597"/>
                  </a:cubicBezTo>
                  <a:close/>
                  <a:moveTo>
                    <a:pt x="5223" y="1600"/>
                  </a:moveTo>
                  <a:cubicBezTo>
                    <a:pt x="5665" y="1600"/>
                    <a:pt x="6024" y="1959"/>
                    <a:pt x="6024" y="2400"/>
                  </a:cubicBezTo>
                  <a:lnTo>
                    <a:pt x="6024" y="5330"/>
                  </a:lnTo>
                  <a:cubicBezTo>
                    <a:pt x="6024" y="5477"/>
                    <a:pt x="5904" y="5597"/>
                    <a:pt x="5756" y="5597"/>
                  </a:cubicBezTo>
                  <a:lnTo>
                    <a:pt x="5223" y="5597"/>
                  </a:lnTo>
                  <a:lnTo>
                    <a:pt x="5223" y="5987"/>
                  </a:lnTo>
                  <a:cubicBezTo>
                    <a:pt x="5223" y="6192"/>
                    <a:pt x="5073" y="6372"/>
                    <a:pt x="4869" y="6394"/>
                  </a:cubicBezTo>
                  <a:cubicBezTo>
                    <a:pt x="4854" y="6396"/>
                    <a:pt x="4839" y="6397"/>
                    <a:pt x="4824" y="6397"/>
                  </a:cubicBezTo>
                  <a:cubicBezTo>
                    <a:pt x="4607" y="6397"/>
                    <a:pt x="4424" y="6220"/>
                    <a:pt x="4424" y="5997"/>
                  </a:cubicBezTo>
                  <a:lnTo>
                    <a:pt x="4424" y="5597"/>
                  </a:lnTo>
                  <a:lnTo>
                    <a:pt x="3624" y="5597"/>
                  </a:lnTo>
                  <a:lnTo>
                    <a:pt x="3624" y="5987"/>
                  </a:lnTo>
                  <a:cubicBezTo>
                    <a:pt x="3624" y="6192"/>
                    <a:pt x="3474" y="6372"/>
                    <a:pt x="3270" y="6394"/>
                  </a:cubicBezTo>
                  <a:cubicBezTo>
                    <a:pt x="3255" y="6396"/>
                    <a:pt x="3240" y="6397"/>
                    <a:pt x="3225" y="6397"/>
                  </a:cubicBezTo>
                  <a:cubicBezTo>
                    <a:pt x="3008" y="6397"/>
                    <a:pt x="2825" y="6220"/>
                    <a:pt x="2825" y="5997"/>
                  </a:cubicBezTo>
                  <a:lnTo>
                    <a:pt x="2825" y="5597"/>
                  </a:lnTo>
                  <a:lnTo>
                    <a:pt x="2292" y="5597"/>
                  </a:lnTo>
                  <a:cubicBezTo>
                    <a:pt x="2146" y="5597"/>
                    <a:pt x="2026" y="5477"/>
                    <a:pt x="2026" y="5330"/>
                  </a:cubicBezTo>
                  <a:lnTo>
                    <a:pt x="2026" y="2400"/>
                  </a:lnTo>
                  <a:cubicBezTo>
                    <a:pt x="2026" y="1959"/>
                    <a:pt x="2384" y="1600"/>
                    <a:pt x="2825" y="1600"/>
                  </a:cubicBezTo>
                  <a:close/>
                  <a:moveTo>
                    <a:pt x="401" y="1"/>
                  </a:moveTo>
                  <a:cubicBezTo>
                    <a:pt x="179" y="1"/>
                    <a:pt x="1" y="179"/>
                    <a:pt x="1" y="399"/>
                  </a:cubicBezTo>
                  <a:lnTo>
                    <a:pt x="1" y="7595"/>
                  </a:lnTo>
                  <a:cubicBezTo>
                    <a:pt x="1" y="7816"/>
                    <a:pt x="179" y="7995"/>
                    <a:pt x="401" y="7995"/>
                  </a:cubicBezTo>
                  <a:lnTo>
                    <a:pt x="7623" y="7995"/>
                  </a:lnTo>
                  <a:cubicBezTo>
                    <a:pt x="7843" y="7995"/>
                    <a:pt x="8022" y="7816"/>
                    <a:pt x="8022" y="7595"/>
                  </a:cubicBezTo>
                  <a:lnTo>
                    <a:pt x="8022" y="6008"/>
                  </a:lnTo>
                  <a:cubicBezTo>
                    <a:pt x="8022" y="5802"/>
                    <a:pt x="8172" y="5622"/>
                    <a:pt x="8376" y="5600"/>
                  </a:cubicBezTo>
                  <a:cubicBezTo>
                    <a:pt x="8392" y="5598"/>
                    <a:pt x="8408" y="5597"/>
                    <a:pt x="8423" y="5597"/>
                  </a:cubicBezTo>
                  <a:cubicBezTo>
                    <a:pt x="8641" y="5597"/>
                    <a:pt x="8822" y="5774"/>
                    <a:pt x="8822" y="5997"/>
                  </a:cubicBezTo>
                  <a:lnTo>
                    <a:pt x="8822" y="7595"/>
                  </a:lnTo>
                  <a:cubicBezTo>
                    <a:pt x="8822" y="7816"/>
                    <a:pt x="9001" y="7995"/>
                    <a:pt x="9221" y="7995"/>
                  </a:cubicBezTo>
                  <a:lnTo>
                    <a:pt x="13244" y="7995"/>
                  </a:lnTo>
                  <a:cubicBezTo>
                    <a:pt x="13466" y="7995"/>
                    <a:pt x="13645" y="7816"/>
                    <a:pt x="13645" y="7595"/>
                  </a:cubicBezTo>
                  <a:lnTo>
                    <a:pt x="13645" y="401"/>
                  </a:lnTo>
                  <a:cubicBezTo>
                    <a:pt x="13645" y="179"/>
                    <a:pt x="13466" y="1"/>
                    <a:pt x="13246" y="1"/>
                  </a:cubicBezTo>
                  <a:lnTo>
                    <a:pt x="9222" y="1"/>
                  </a:lnTo>
                  <a:cubicBezTo>
                    <a:pt x="9001" y="1"/>
                    <a:pt x="8822" y="179"/>
                    <a:pt x="8822" y="399"/>
                  </a:cubicBezTo>
                  <a:lnTo>
                    <a:pt x="8822" y="1988"/>
                  </a:lnTo>
                  <a:cubicBezTo>
                    <a:pt x="8822" y="2193"/>
                    <a:pt x="8671" y="2374"/>
                    <a:pt x="8467" y="2396"/>
                  </a:cubicBezTo>
                  <a:cubicBezTo>
                    <a:pt x="8452" y="2397"/>
                    <a:pt x="8437" y="2398"/>
                    <a:pt x="8422" y="2398"/>
                  </a:cubicBezTo>
                  <a:cubicBezTo>
                    <a:pt x="8204" y="2398"/>
                    <a:pt x="8022" y="2222"/>
                    <a:pt x="8022" y="1999"/>
                  </a:cubicBezTo>
                  <a:lnTo>
                    <a:pt x="8022" y="399"/>
                  </a:lnTo>
                  <a:cubicBezTo>
                    <a:pt x="8022" y="179"/>
                    <a:pt x="7843" y="1"/>
                    <a:pt x="7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49" name="Google Shape;349;p37"/>
          <p:cNvSpPr txBox="1"/>
          <p:nvPr>
            <p:ph type="title"/>
          </p:nvPr>
        </p:nvSpPr>
        <p:spPr>
          <a:xfrm>
            <a:off x="4577725" y="2526025"/>
            <a:ext cx="4223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Hazelcast</a:t>
            </a:r>
            <a:endParaRPr/>
          </a:p>
        </p:txBody>
      </p:sp>
      <p:sp>
        <p:nvSpPr>
          <p:cNvPr id="350" name="Google Shape;350;p37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1" name="Google Shape;351;p37"/>
          <p:cNvSpPr txBox="1"/>
          <p:nvPr>
            <p:ph idx="1" type="subTitle"/>
          </p:nvPr>
        </p:nvSpPr>
        <p:spPr>
          <a:xfrm>
            <a:off x="3194225" y="3754750"/>
            <a:ext cx="5703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And how to boost your app by 1000% by Distributed Cache</a:t>
            </a:r>
            <a:endParaRPr/>
          </a:p>
        </p:txBody>
      </p:sp>
      <p:cxnSp>
        <p:nvCxnSpPr>
          <p:cNvPr id="352" name="Google Shape;352;p37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37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4" name="Google Shape;3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Hazelcast</a:t>
            </a:r>
            <a:endParaRPr/>
          </a:p>
        </p:txBody>
      </p:sp>
      <p:cxnSp>
        <p:nvCxnSpPr>
          <p:cNvPr id="360" name="Google Shape;360;p38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61" name="Google Shape;361;p38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38"/>
          <p:cNvSpPr txBox="1"/>
          <p:nvPr/>
        </p:nvSpPr>
        <p:spPr>
          <a:xfrm>
            <a:off x="0" y="1290125"/>
            <a:ext cx="91440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Open-source, distributed, and highly scalable in-memory data grid platform.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a robust distributed caching solution, allowing to cache data across multiple nodes in a cluster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 designed to scale horizontally, allowing to add more nodes to the cluster when application’s load increases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built-in fault-tolerance mechanisms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distributed computing capabilities through its distributed data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structures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APIs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Supports publish-subscribe messaging and eventing mechanism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comprehensive documentation and resources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Comes with inherent complexities, including managing data consistency and network latency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Stores data in-memory and it doesn’t provide built-in support for 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persistence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storage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39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9" name="Google Shape;369;p39"/>
          <p:cNvSpPr txBox="1"/>
          <p:nvPr>
            <p:ph type="title"/>
          </p:nvPr>
        </p:nvSpPr>
        <p:spPr>
          <a:xfrm>
            <a:off x="4577725" y="2526025"/>
            <a:ext cx="4223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Gatling</a:t>
            </a:r>
            <a:endParaRPr/>
          </a:p>
        </p:txBody>
      </p:sp>
      <p:sp>
        <p:nvSpPr>
          <p:cNvPr id="370" name="Google Shape;370;p39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" name="Google Shape;371;p39"/>
          <p:cNvSpPr txBox="1"/>
          <p:nvPr>
            <p:ph idx="1" type="subTitle"/>
          </p:nvPr>
        </p:nvSpPr>
        <p:spPr>
          <a:xfrm>
            <a:off x="4983475" y="3754750"/>
            <a:ext cx="3913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Performance testing using Java</a:t>
            </a:r>
            <a:endParaRPr/>
          </a:p>
        </p:txBody>
      </p:sp>
      <p:cxnSp>
        <p:nvCxnSpPr>
          <p:cNvPr id="372" name="Google Shape;372;p39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39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4" name="Google Shape;3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/>
        </p:nvSpPr>
        <p:spPr>
          <a:xfrm>
            <a:off x="0" y="1290125"/>
            <a:ext cx="91440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Open-source load testing tool used for performance testing and stress testing web applications. Provides a range of features and capabilities to simulate high loads and measure the performance of applications.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Is designed to handle high loads and simulate thousands of concurrent users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Leverages an asynchronous, non-blocking architecture that allows it to generate high level of virtual users without significant resource consumption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Allows to define complex simulation scenarios using domain-specific language (DSL)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real-time metrics and details reports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Integrates well with popular CI tools like Jenkins, Teamcity and Bamboo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Built-in browser simulation. It focuses on performance at the protocol level, making it less suitable for testing specific browser-based behaviors or client-side interactions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Google Shape;38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Gatling</a:t>
            </a:r>
            <a:endParaRPr/>
          </a:p>
        </p:txBody>
      </p:sp>
      <p:cxnSp>
        <p:nvCxnSpPr>
          <p:cNvPr id="381" name="Google Shape;381;p40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82" name="Google Shape;382;p40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idx="4294967295" type="title"/>
          </p:nvPr>
        </p:nvSpPr>
        <p:spPr>
          <a:xfrm>
            <a:off x="713368" y="923775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88" name="Google Shape;388;p41"/>
          <p:cNvSpPr txBox="1"/>
          <p:nvPr>
            <p:ph idx="1" type="subTitle"/>
          </p:nvPr>
        </p:nvSpPr>
        <p:spPr>
          <a:xfrm>
            <a:off x="713225" y="2171200"/>
            <a:ext cx="45549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Do you have any questions?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 TIME!!!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https://github.com/nicugnm/single-distributed-testing-presentation</a:t>
            </a:r>
            <a:r>
              <a:rPr lang="en"/>
              <a:t> </a:t>
            </a:r>
            <a:endParaRPr/>
          </a:p>
        </p:txBody>
      </p:sp>
      <p:cxnSp>
        <p:nvCxnSpPr>
          <p:cNvPr id="389" name="Google Shape;389;p41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90" name="Google Shape;390;p41"/>
          <p:cNvCxnSpPr/>
          <p:nvPr/>
        </p:nvCxnSpPr>
        <p:spPr>
          <a:xfrm>
            <a:off x="5386100" y="1232950"/>
            <a:ext cx="0" cy="29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pic>
        <p:nvPicPr>
          <p:cNvPr id="391" name="Google Shape;3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100" y="1273672"/>
            <a:ext cx="2580700" cy="259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Bibliography</a:t>
            </a:r>
            <a:endParaRPr/>
          </a:p>
        </p:txBody>
      </p:sp>
      <p:cxnSp>
        <p:nvCxnSpPr>
          <p:cNvPr id="397" name="Google Shape;397;p42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98" name="Google Shape;398;p42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42"/>
          <p:cNvSpPr txBox="1"/>
          <p:nvPr/>
        </p:nvSpPr>
        <p:spPr>
          <a:xfrm>
            <a:off x="0" y="129012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https://www.baeldung.com/cs/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https://www.baeldung.com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https://hazelcast.com/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CONTENTS</a:t>
            </a:r>
            <a:endParaRPr/>
          </a:p>
        </p:txBody>
      </p:sp>
      <p:cxnSp>
        <p:nvCxnSpPr>
          <p:cNvPr id="180" name="Google Shape;180;p27"/>
          <p:cNvCxnSpPr/>
          <p:nvPr/>
        </p:nvCxnSpPr>
        <p:spPr>
          <a:xfrm>
            <a:off x="1825" y="116515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81" name="Google Shape;181;p27"/>
          <p:cNvSpPr txBox="1"/>
          <p:nvPr/>
        </p:nvSpPr>
        <p:spPr>
          <a:xfrm>
            <a:off x="720000" y="4207475"/>
            <a:ext cx="3591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720000" y="1920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{0DB810D9-09FB-4970-9FB7-00A9362734C6}</a:tableStyleId>
              </a:tblPr>
              <a:tblGrid>
                <a:gridCol w="2619875"/>
                <a:gridCol w="5084125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1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What is Cache? Single-Level Cache and Distributed Cache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Cache Solutions for Single-Level Cache for Spring Applications - EhCache &amp; Caffeine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Microservices and Data-Intensive Applications - Real Problems &amp; Examples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How distributed cache can boost your application by 1000%  - Intro to Hazelcast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Chapter 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Intro to Performance Testing - Gatling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Final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Demo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27"/>
          <p:cNvSpPr txBox="1"/>
          <p:nvPr/>
        </p:nvSpPr>
        <p:spPr>
          <a:xfrm>
            <a:off x="4833050" y="4207475"/>
            <a:ext cx="3591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2385" r="23635" t="0"/>
          <a:stretch/>
        </p:blipFill>
        <p:spPr>
          <a:xfrm>
            <a:off x="6036950" y="0"/>
            <a:ext cx="3107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5617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28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8"/>
          <p:cNvSpPr txBox="1"/>
          <p:nvPr>
            <p:ph type="title"/>
          </p:nvPr>
        </p:nvSpPr>
        <p:spPr>
          <a:xfrm>
            <a:off x="713225" y="475200"/>
            <a:ext cx="49038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CREATE A PROJECT PROPOSAL</a:t>
            </a:r>
            <a:endParaRPr/>
          </a:p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713225" y="1878463"/>
            <a:ext cx="49038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a project proposal can be done in five steps: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the project objectives and timeline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Identify resources needed to complete the project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Develop a budget for the project and estimate any potential risks associated with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Write down your proposed solution and provide supporting documents or evidence that prove its feasibility if necessary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Develop a communication plan to ensure key stakeholders are kept informed of progress throughout the entire process</a:t>
            </a:r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>
            <a:off x="1825" y="168868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94" name="Google Shape;194;p28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9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01" name="Google Shape;201;p29"/>
          <p:cNvSpPr txBox="1"/>
          <p:nvPr>
            <p:ph type="title"/>
          </p:nvPr>
        </p:nvSpPr>
        <p:spPr>
          <a:xfrm>
            <a:off x="3303275" y="2438650"/>
            <a:ext cx="54978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Cache?</a:t>
            </a:r>
            <a:endParaRPr/>
          </a:p>
        </p:txBody>
      </p:sp>
      <p:sp>
        <p:nvSpPr>
          <p:cNvPr id="202" name="Google Shape;202;p29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29"/>
          <p:cNvSpPr txBox="1"/>
          <p:nvPr>
            <p:ph idx="1" type="subTitle"/>
          </p:nvPr>
        </p:nvSpPr>
        <p:spPr>
          <a:xfrm>
            <a:off x="3763025" y="3461650"/>
            <a:ext cx="4514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Single-Level Cache and Distributed Cache</a:t>
            </a:r>
            <a:endParaRPr/>
          </a:p>
        </p:txBody>
      </p:sp>
      <p:cxnSp>
        <p:nvCxnSpPr>
          <p:cNvPr id="204" name="Google Shape;204;p29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9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4" type="subTitle"/>
          </p:nvPr>
        </p:nvSpPr>
        <p:spPr>
          <a:xfrm>
            <a:off x="554980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Distributed Cache</a:t>
            </a:r>
            <a:endParaRPr/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subTitle"/>
          </p:nvPr>
        </p:nvSpPr>
        <p:spPr>
          <a:xfrm>
            <a:off x="504540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Is a caching mechanism that spans across multiple nodes and servers in a distributed system. Instead of relying on a single cache instance, the data is partitioned and stored in multiple cache nodes. </a:t>
            </a:r>
            <a:br>
              <a:rPr lang="en"/>
            </a:br>
            <a:r>
              <a:rPr lang="en"/>
              <a:t>Benefits? Scalability, High availability, Improved performance and data consistency.</a:t>
            </a:r>
            <a:endParaRPr/>
          </a:p>
        </p:txBody>
      </p:sp>
      <p:sp>
        <p:nvSpPr>
          <p:cNvPr id="214" name="Google Shape;214;p30"/>
          <p:cNvSpPr txBox="1"/>
          <p:nvPr>
            <p:ph idx="2" type="subTitle"/>
          </p:nvPr>
        </p:nvSpPr>
        <p:spPr>
          <a:xfrm>
            <a:off x="713225" y="2443800"/>
            <a:ext cx="33786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Refers to a caching mechanism where data is stored and accessed from a single cache instance. In this type of cache, all cached data is stored in a single location, typically within the memory of the application. When data is requested, it is first checked in the cache, and if found, it is return </a:t>
            </a:r>
            <a:r>
              <a:rPr lang="en"/>
              <a:t>directly</a:t>
            </a:r>
            <a:r>
              <a:rPr lang="en"/>
              <a:t>.</a:t>
            </a:r>
            <a:endParaRPr/>
          </a:p>
        </p:txBody>
      </p:sp>
      <p:sp>
        <p:nvSpPr>
          <p:cNvPr id="215" name="Google Shape;215;p30"/>
          <p:cNvSpPr txBox="1"/>
          <p:nvPr>
            <p:ph idx="3" type="subTitle"/>
          </p:nvPr>
        </p:nvSpPr>
        <p:spPr>
          <a:xfrm>
            <a:off x="1217450" y="1952700"/>
            <a:ext cx="2874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Single-Level Cache</a:t>
            </a:r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>
            <a:off x="1825" y="436457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596" y="2027721"/>
            <a:ext cx="3972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250" y="2037000"/>
            <a:ext cx="397200" cy="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5" name="Google Shape;225;p31"/>
          <p:cNvSpPr txBox="1"/>
          <p:nvPr>
            <p:ph type="title"/>
          </p:nvPr>
        </p:nvSpPr>
        <p:spPr>
          <a:xfrm>
            <a:off x="2446025" y="2438650"/>
            <a:ext cx="63552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Cache Solutions</a:t>
            </a:r>
            <a:endParaRPr/>
          </a:p>
        </p:txBody>
      </p:sp>
      <p:sp>
        <p:nvSpPr>
          <p:cNvPr id="226" name="Google Shape;226;p31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7" name="Google Shape;227;p31"/>
          <p:cNvSpPr txBox="1"/>
          <p:nvPr>
            <p:ph idx="1" type="subTitle"/>
          </p:nvPr>
        </p:nvSpPr>
        <p:spPr>
          <a:xfrm>
            <a:off x="3091825" y="3461650"/>
            <a:ext cx="5117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EhCache and Caffeine for Spring Boot Applications</a:t>
            </a:r>
            <a:endParaRPr/>
          </a:p>
        </p:txBody>
      </p:sp>
      <p:cxnSp>
        <p:nvCxnSpPr>
          <p:cNvPr id="228" name="Google Shape;228;p31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EhCache</a:t>
            </a:r>
            <a:endParaRPr/>
          </a:p>
        </p:txBody>
      </p:sp>
      <p:cxnSp>
        <p:nvCxnSpPr>
          <p:cNvPr id="236" name="Google Shape;236;p32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37" name="Google Shape;237;p32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32"/>
          <p:cNvSpPr txBox="1"/>
          <p:nvPr/>
        </p:nvSpPr>
        <p:spPr>
          <a:xfrm>
            <a:off x="28550" y="1228713"/>
            <a:ext cx="8435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EhCache is a widely used, open-source Java-based cache. It features memory and disk stores, listeners, cache loaders, RESTful and SOAP APIs and other very useful features.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Widely used, making it a mature and stable caching solution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a comprehensive set of features, including support for distributed caching, caching annotations and cache event listeners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 good integration with popular frameworks like Spring and Hibernate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support for cache persistence, allowing cached data to be stored on disk or in database for durability.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Configuration can be complex, especially when dealing with advanced features like distributed caching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 certain scenarios, might introduce some performance overhead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Caffeine</a:t>
            </a:r>
            <a:endParaRPr/>
          </a:p>
        </p:txBody>
      </p:sp>
      <p:cxnSp>
        <p:nvCxnSpPr>
          <p:cNvPr id="244" name="Google Shape;244;p33"/>
          <p:cNvCxnSpPr/>
          <p:nvPr/>
        </p:nvCxnSpPr>
        <p:spPr>
          <a:xfrm>
            <a:off x="1825" y="493380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45" name="Google Shape;245;p33"/>
          <p:cNvCxnSpPr/>
          <p:nvPr/>
        </p:nvCxnSpPr>
        <p:spPr>
          <a:xfrm>
            <a:off x="-6600" y="322535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33"/>
          <p:cNvSpPr txBox="1"/>
          <p:nvPr/>
        </p:nvSpPr>
        <p:spPr>
          <a:xfrm>
            <a:off x="0" y="1290125"/>
            <a:ext cx="9144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Caffeine is a high-performance caching library for Java.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Designed to be highly performant, offering fast in-memory caching with low latency and high throughput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 a simple API, making it easy to use and integrate into applications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Provides various cache eviction strategies, allowing to automatically remove less frequently used or expired items from the cache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Offers flexibility in configuring cache behavior and allows customization of eviction policies, cache loading and cache statistics.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</a:t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built-in support for distributed caching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While offers most of the essential caching features, it may lack some advanced features by Ehcache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Does not have as many built-in integrations with popular frameworks compare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 flipH="1">
            <a:off x="2369025" y="-3675"/>
            <a:ext cx="11577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52999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1825" y="2313260"/>
            <a:ext cx="91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53" name="Google Shape;253;p34"/>
          <p:cNvSpPr txBox="1"/>
          <p:nvPr>
            <p:ph type="title"/>
          </p:nvPr>
        </p:nvSpPr>
        <p:spPr>
          <a:xfrm>
            <a:off x="341575" y="2526025"/>
            <a:ext cx="84597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Microservices and Data-Intensive Apps</a:t>
            </a:r>
            <a:endParaRPr/>
          </a:p>
        </p:txBody>
      </p:sp>
      <p:sp>
        <p:nvSpPr>
          <p:cNvPr id="254" name="Google Shape;254;p34"/>
          <p:cNvSpPr txBox="1"/>
          <p:nvPr>
            <p:ph idx="2" type="title"/>
          </p:nvPr>
        </p:nvSpPr>
        <p:spPr>
          <a:xfrm>
            <a:off x="3763025" y="1188638"/>
            <a:ext cx="1474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5" name="Google Shape;255;p34"/>
          <p:cNvSpPr txBox="1"/>
          <p:nvPr>
            <p:ph idx="1" type="subTitle"/>
          </p:nvPr>
        </p:nvSpPr>
        <p:spPr>
          <a:xfrm>
            <a:off x="2874650" y="3754750"/>
            <a:ext cx="5117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Real Problems and Examples</a:t>
            </a:r>
            <a:endParaRPr/>
          </a:p>
        </p:txBody>
      </p:sp>
      <p:cxnSp>
        <p:nvCxnSpPr>
          <p:cNvPr id="256" name="Google Shape;256;p34"/>
          <p:cNvCxnSpPr/>
          <p:nvPr/>
        </p:nvCxnSpPr>
        <p:spPr>
          <a:xfrm>
            <a:off x="-6600" y="415476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34"/>
          <p:cNvCxnSpPr/>
          <p:nvPr/>
        </p:nvCxnSpPr>
        <p:spPr>
          <a:xfrm>
            <a:off x="1825" y="4741150"/>
            <a:ext cx="915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75" y="175250"/>
            <a:ext cx="2064225" cy="185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 Railway System Project Proposal by Slidesgo">
  <a:themeElements>
    <a:clrScheme name="Simple Light">
      <a:dk1>
        <a:srgbClr val="FCFAF8"/>
      </a:dk1>
      <a:lt1>
        <a:srgbClr val="27242E"/>
      </a:lt1>
      <a:dk2>
        <a:srgbClr val="F0B205"/>
      </a:dk2>
      <a:lt2>
        <a:srgbClr val="D85821"/>
      </a:lt2>
      <a:accent1>
        <a:srgbClr val="387E68"/>
      </a:accent1>
      <a:accent2>
        <a:srgbClr val="15336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CF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