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2d18edad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2d18edad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2d18edad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2d18edad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f8da2610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f8da2610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2f70a5a8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2f70a5a8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2f70a5a8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2f70a5a8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2d18edad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2d18edad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2d18edad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42d18edad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f79fc740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3f79fc740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3f79fc740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3f79fc740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f79fc740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f79fc740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f79fc740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f79fc740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2f70a5a8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2f70a5a8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2d18edad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2d18edad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f79fc740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f79fc740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f79fc740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f79fc740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2d18edad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2d18edad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360000" y="2190750"/>
            <a:ext cx="1727700" cy="1727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DEBE9"/>
              </a:solidFill>
              <a:highlight>
                <a:srgbClr val="00FFFF"/>
              </a:highlight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11250" y="387750"/>
            <a:ext cx="1170900" cy="1148700"/>
          </a:xfrm>
          <a:prstGeom prst="ellipse">
            <a:avLst/>
          </a:prstGeom>
          <a:solidFill>
            <a:srgbClr val="E6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61C1C"/>
              </a:solidFill>
              <a:highlight>
                <a:srgbClr val="00FFFF"/>
              </a:highlight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769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Darron Kotoyan, Nic Vamis, Drake Mueller, Kai Osaka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55783" y="12966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entury Gothic"/>
                <a:ea typeface="Century Gothic"/>
                <a:cs typeface="Century Gothic"/>
                <a:sym typeface="Century Gothic"/>
              </a:rPr>
              <a:t>Predicting the GDP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entury Gothic"/>
                <a:ea typeface="Century Gothic"/>
                <a:cs typeface="Century Gothic"/>
                <a:sym typeface="Century Gothic"/>
              </a:rPr>
              <a:t>For Q1 of 2023 with Machine Learning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34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Model Tuning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478882">
            <a:off x="7399775" y="3928176"/>
            <a:ext cx="1308774" cy="130877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224650" y="1065000"/>
            <a:ext cx="574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n"/>
              <a:t>Before the model was trained on 2000 epochs, we tried </a:t>
            </a:r>
            <a:r>
              <a:rPr b="1" i="1" lang="en"/>
              <a:t>5000</a:t>
            </a:r>
            <a:endParaRPr b="1" i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This is what we found</a:t>
            </a:r>
            <a:endParaRPr i="1"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750" y="1680600"/>
            <a:ext cx="3845248" cy="31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4741875" y="2088950"/>
            <a:ext cx="4309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Only need </a:t>
            </a:r>
            <a:r>
              <a:rPr b="1" i="1" lang="en"/>
              <a:t>2000</a:t>
            </a:r>
            <a:r>
              <a:rPr i="1" lang="en"/>
              <a:t> epochs to achieve a similar learning rate &amp; cross entropy outcome</a:t>
            </a:r>
            <a:endParaRPr i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We want </a:t>
            </a:r>
            <a:r>
              <a:rPr b="1" i="1" lang="en"/>
              <a:t>Low Cross Entropy</a:t>
            </a:r>
            <a:endParaRPr b="1" i="1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i="1" lang="en"/>
              <a:t>The lower cross entropy is, the higher the probability of model accuracy is</a:t>
            </a:r>
            <a:endParaRPr b="1" i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It is also less computationally </a:t>
            </a:r>
            <a:r>
              <a:rPr i="1" lang="en"/>
              <a:t>expensive</a:t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022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1" i="1" sz="4022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5225" y="0"/>
            <a:ext cx="1308775" cy="130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/>
          <p:nvPr/>
        </p:nvSpPr>
        <p:spPr>
          <a:xfrm>
            <a:off x="141525" y="2288325"/>
            <a:ext cx="2697300" cy="2697300"/>
          </a:xfrm>
          <a:prstGeom prst="ellipse">
            <a:avLst/>
          </a:prstGeom>
          <a:solidFill>
            <a:srgbClr val="E6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61C1C"/>
              </a:solidFill>
              <a:highlight>
                <a:srgbClr val="00FFFF"/>
              </a:highlight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76189" y="3120066"/>
            <a:ext cx="32646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120,183.344</a:t>
            </a:r>
            <a:endParaRPr b="1" sz="4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MSE Loss</a:t>
            </a:r>
            <a:endParaRPr b="1"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3344613" y="1725900"/>
            <a:ext cx="2451600" cy="2465700"/>
          </a:xfrm>
          <a:prstGeom prst="ellipse">
            <a:avLst/>
          </a:prstGeom>
          <a:solidFill>
            <a:srgbClr val="E6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61C1C"/>
              </a:solidFill>
              <a:highlight>
                <a:srgbClr val="00FFFF"/>
              </a:highlight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3386325" y="2288325"/>
            <a:ext cx="23253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279.81</a:t>
            </a:r>
            <a:endParaRPr b="1" sz="4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3612163" y="2990538"/>
            <a:ext cx="1988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Calibri"/>
                <a:ea typeface="Calibri"/>
                <a:cs typeface="Calibri"/>
                <a:sym typeface="Calibri"/>
              </a:rPr>
              <a:t>MAE Loss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6380700" y="1186650"/>
            <a:ext cx="2451600" cy="2465700"/>
          </a:xfrm>
          <a:prstGeom prst="ellipse">
            <a:avLst/>
          </a:prstGeom>
          <a:solidFill>
            <a:srgbClr val="E6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61C1C"/>
              </a:solidFill>
              <a:highlight>
                <a:srgbClr val="00FFFF"/>
              </a:highlight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6505075" y="1425525"/>
            <a:ext cx="23253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 %</a:t>
            </a:r>
            <a:endParaRPr b="1" sz="4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6657475" y="2036238"/>
            <a:ext cx="19884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Calibri"/>
                <a:ea typeface="Calibri"/>
                <a:cs typeface="Calibri"/>
                <a:sym typeface="Calibri"/>
              </a:rPr>
              <a:t>Accuracy </a:t>
            </a:r>
            <a:endParaRPr b="1" sz="2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Calibri"/>
                <a:ea typeface="Calibri"/>
                <a:cs typeface="Calibri"/>
                <a:sym typeface="Calibri"/>
              </a:rPr>
              <a:t>vs True Values</a:t>
            </a:r>
            <a:r>
              <a:rPr b="1" lang="en" sz="31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5665400" y="3829225"/>
            <a:ext cx="298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*Here what 5000 epochs got: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	93,262.213 MSE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	251.582 MAE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216425" y="586150"/>
            <a:ext cx="3124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*Range of value for GDP: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	Highest: 26,465 in trillions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	Lowest: 10,247 in trillions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1116500" y="418875"/>
            <a:ext cx="656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Predicted Test Values Over 12 Quarters</a:t>
            </a:r>
            <a:endParaRPr b="1" sz="25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(11 due to split from train/val/test)</a:t>
            </a:r>
            <a:endParaRPr b="1" sz="25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Starting from 2020 - Now</a:t>
            </a:r>
            <a:endParaRPr b="1" sz="25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5225" y="0"/>
            <a:ext cx="1308775" cy="130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/>
        </p:nvSpPr>
        <p:spPr>
          <a:xfrm>
            <a:off x="1184575" y="1163775"/>
            <a:ext cx="72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25" y="1868775"/>
            <a:ext cx="4511666" cy="327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5140625" y="1905338"/>
            <a:ext cx="28695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r>
              <a:rPr lang="en"/>
              <a:t>correctly</a:t>
            </a:r>
            <a:r>
              <a:rPr lang="en"/>
              <a:t> predicts boost of GDP since start of 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predicted that GDP would fall in Q2 of 2022, </a:t>
            </a:r>
            <a:r>
              <a:rPr b="1" lang="en"/>
              <a:t>but the real GDP actually grew…</a:t>
            </a:r>
            <a:r>
              <a:rPr lang="en"/>
              <a:t> why?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beginning of 2022 inflation rates skyrocketed, inflation is a known tactic used to combat a falling GDP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CPI, inflation, and money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supply all slightly rose in this quarter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75850" y="229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Future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Projection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003075" y="1017725"/>
            <a:ext cx="4260300" cy="3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Next, we wanted to use our model to project what GDP will be at the end of 2023 quarter 1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 data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ranging from 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January 1, 2023 - March 1, 2023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model projected what GDP would be for each month of 2023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2269575" y="914500"/>
            <a:ext cx="733500" cy="733500"/>
          </a:xfrm>
          <a:prstGeom prst="ellipse">
            <a:avLst/>
          </a:prstGeom>
          <a:solidFill>
            <a:srgbClr val="E6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61C1C"/>
              </a:solidFill>
              <a:highlight>
                <a:srgbClr val="00FFFF"/>
              </a:highlight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2269575" y="4041000"/>
            <a:ext cx="733500" cy="733500"/>
          </a:xfrm>
          <a:prstGeom prst="ellipse">
            <a:avLst/>
          </a:prstGeom>
          <a:solidFill>
            <a:srgbClr val="E6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61C1C"/>
              </a:solidFill>
              <a:highlight>
                <a:srgbClr val="00FFFF"/>
              </a:highlight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2269575" y="2608100"/>
            <a:ext cx="733500" cy="733500"/>
          </a:xfrm>
          <a:prstGeom prst="ellipse">
            <a:avLst/>
          </a:prstGeom>
          <a:solidFill>
            <a:srgbClr val="E6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61C1C"/>
              </a:solidFill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Future Projection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fitting the new data to our model, this is what it predicted GDP to be in January-March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January: 17,603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February: 14,993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March: 1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4,8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89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Quarter 4 of 2022 ended on January 1, 2023 and the actual GDP was 25,465.86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our model is projecting GDP to be much lower than it is and that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GDP will decrease in quarter 1 of 2023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 obviously uses all 22 of our predictors as well as previous actual and predicted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 of GDP, so based on these indicators the model believes that GDP will decrease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So, Are We In a Recession?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previously mentioned, a recession is defined as 2 consecutive quarters of decreasing GDP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Projections for 2022: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Q1: 20,381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Q2: 20,429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Q3: 17,017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Q4: 17,818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2023 Q1: 17,603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as of right now there is 1 decreasing quarter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downward trend in GDP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indicators show that the recession is coming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Future Steps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to focus on adding more predictor variables to increase accuracy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PCA or Lasso to drill down on key features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 to generate visualizations validating the model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volume into model which may change the structure of architecture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2938563" y="2003750"/>
            <a:ext cx="2785800" cy="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020">
                <a:latin typeface="Calibri"/>
                <a:ea typeface="Calibri"/>
                <a:cs typeface="Calibri"/>
                <a:sym typeface="Calibri"/>
              </a:rPr>
              <a:t>Thank You </a:t>
            </a:r>
            <a:endParaRPr b="1" sz="402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3218083" y="-25321"/>
            <a:ext cx="2226768" cy="2226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722205">
            <a:off x="7835225" y="0"/>
            <a:ext cx="1308775" cy="13087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265500" y="1946525"/>
            <a:ext cx="4045200" cy="9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We Want to…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5001200" y="11839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Gross Domestic Product (GDP) based on 22 different time series variables for 2023 Quarter 1 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GDP for Quarters after to see if we are really headed toward a state of recession 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1486" y="3475472"/>
            <a:ext cx="1308775" cy="1308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500" y="3778375"/>
            <a:ext cx="1745026" cy="130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1073850" y="1039325"/>
            <a:ext cx="2729100" cy="2729100"/>
          </a:xfrm>
          <a:prstGeom prst="ellipse">
            <a:avLst/>
          </a:prstGeom>
          <a:solidFill>
            <a:srgbClr val="E6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61C1C"/>
              </a:solidFill>
              <a:highlight>
                <a:srgbClr val="00FFFF"/>
              </a:highlight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514200" y="1066800"/>
            <a:ext cx="8520600" cy="40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-469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Char char="-"/>
            </a:pPr>
            <a:r>
              <a:rPr b="1" i="1" lang="en"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GDP?</a:t>
            </a:r>
            <a:endParaRPr b="1" i="1" sz="3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25" y="793025"/>
            <a:ext cx="1308775" cy="13087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-217850" y="218150"/>
            <a:ext cx="1465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b="1"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802950" y="809225"/>
            <a:ext cx="5317800" cy="3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Stands for Gross Domestic Product</a:t>
            </a:r>
            <a:endParaRPr b="1" i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market value of all final goods and services produced in a nation during a given time period</a:t>
            </a:r>
            <a:endParaRPr b="1" i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b="1" i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Essentially is the income and output of an economy</a:t>
            </a:r>
            <a:endParaRPr b="1"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b="1" i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goods and services are produced and sold</a:t>
            </a:r>
            <a:endParaRPr b="1"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released quarterly (every 3 months)</a:t>
            </a:r>
            <a:endParaRPr b="1" i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Evaluates the performance of an economy</a:t>
            </a:r>
            <a:endParaRPr b="1" i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Recession is defined as 2 consecutive quarters of declining GDP, we want to predict if this will happen </a:t>
            </a:r>
            <a:endParaRPr b="1" i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75850" y="229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Our Data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003075" y="1017725"/>
            <a:ext cx="4260300" cy="3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found all our data from the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Federal Reserve Bank of St. Louis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Series Data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ranging from 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January 1, 2000 - January 1, 2023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 Variables Total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including GDP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2269575" y="914500"/>
            <a:ext cx="733500" cy="733500"/>
          </a:xfrm>
          <a:prstGeom prst="ellipse">
            <a:avLst/>
          </a:prstGeom>
          <a:solidFill>
            <a:srgbClr val="E6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61C1C"/>
              </a:solidFill>
              <a:highlight>
                <a:srgbClr val="00FFFF"/>
              </a:highlight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2269575" y="3660000"/>
            <a:ext cx="733500" cy="733500"/>
          </a:xfrm>
          <a:prstGeom prst="ellipse">
            <a:avLst/>
          </a:prstGeom>
          <a:solidFill>
            <a:srgbClr val="E6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61C1C"/>
              </a:solidFill>
              <a:highlight>
                <a:srgbClr val="00FFFF"/>
              </a:highlight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2269575" y="2303300"/>
            <a:ext cx="733500" cy="733500"/>
          </a:xfrm>
          <a:prstGeom prst="ellipse">
            <a:avLst/>
          </a:prstGeom>
          <a:solidFill>
            <a:srgbClr val="E6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61C1C"/>
              </a:solidFill>
              <a:highlight>
                <a:srgbClr val="00FFFF"/>
              </a:highlight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7275"/>
            <a:ext cx="2120599" cy="11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 Description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INDPRO: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industrial production index measures the real output of all relevant establishments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TCU-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Total Capacity Utilization, percentage of an organization’s potential output that is actually being realized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RSAFS: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Total retail trade and food services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UMCSENT: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Consumer sentiment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HSN1F: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single family houses sold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TTLCONS: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Total construction spending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PERMIT: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number of new housing permits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HOUST-: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privately owned housing units started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CPIAUCSL: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Consumer price index for all urban consumers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DCOILWTICO: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Crude oil prices west texas intermediate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DCOILBRENTEU: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Crude oil prices in Europe.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M1SL: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real money supply. Measure of most liquid assets.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M2SL: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Small time deposits in billions of dollars adjusted seasonally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UNRATE: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Unemployment rate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ICSA: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Unemployment Insurance Claims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PAYEMS: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Total Nonfarm payroll, a measure of U.S. workers that excludes proprietors.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RLTLT01USM156N: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Long Term Government Bond Yields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FEDFUNDS: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federal fund effective rate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NASDAQCOM: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Nasdaq composite index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BOPGSTB: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Trade balance (Exports - Imports)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MORTGAGE30: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30 year fixed rate mortgage average in the U.S.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More Pre Processing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49" y="1152475"/>
            <a:ext cx="5628648" cy="36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022">
                <a:latin typeface="Calibri"/>
                <a:ea typeface="Calibri"/>
                <a:cs typeface="Calibri"/>
                <a:sym typeface="Calibri"/>
              </a:rPr>
              <a:t>Our Model</a:t>
            </a:r>
            <a:endParaRPr b="1" i="1" sz="4022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5225" y="0"/>
            <a:ext cx="1308775" cy="130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>
            <a:off x="224550" y="1725900"/>
            <a:ext cx="2697300" cy="2697300"/>
          </a:xfrm>
          <a:prstGeom prst="ellipse">
            <a:avLst/>
          </a:prstGeom>
          <a:solidFill>
            <a:srgbClr val="E6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61C1C"/>
              </a:solidFill>
              <a:highlight>
                <a:srgbClr val="00FFFF"/>
              </a:highlight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136500" y="2397300"/>
            <a:ext cx="31782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Sequential</a:t>
            </a:r>
            <a:endParaRPr b="1"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1" lang="en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LSTM</a:t>
            </a:r>
            <a:endParaRPr b="1"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3380550" y="1573500"/>
            <a:ext cx="2451600" cy="2465700"/>
          </a:xfrm>
          <a:prstGeom prst="ellipse">
            <a:avLst/>
          </a:prstGeom>
          <a:solidFill>
            <a:srgbClr val="E6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61C1C"/>
              </a:solidFill>
              <a:highlight>
                <a:srgbClr val="00FFFF"/>
              </a:highlight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677200" y="2135925"/>
            <a:ext cx="19302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2,000</a:t>
            </a:r>
            <a:endParaRPr b="1" sz="4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3648100" y="2838138"/>
            <a:ext cx="1988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Calibri"/>
                <a:ea typeface="Calibri"/>
                <a:cs typeface="Calibri"/>
                <a:sym typeface="Calibri"/>
              </a:rPr>
              <a:t>Epochs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6290850" y="2346700"/>
            <a:ext cx="2451600" cy="2465700"/>
          </a:xfrm>
          <a:prstGeom prst="ellipse">
            <a:avLst/>
          </a:prstGeom>
          <a:solidFill>
            <a:srgbClr val="E6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61C1C"/>
              </a:solidFill>
              <a:highlight>
                <a:srgbClr val="00FFFF"/>
              </a:highlight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6930750" y="2887075"/>
            <a:ext cx="11217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4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6558400" y="3611338"/>
            <a:ext cx="19884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Calibri"/>
                <a:ea typeface="Calibri"/>
                <a:cs typeface="Calibri"/>
                <a:sym typeface="Calibri"/>
              </a:rPr>
              <a:t>Activation</a:t>
            </a:r>
            <a:r>
              <a:rPr b="1" lang="en" sz="3100">
                <a:latin typeface="Calibri"/>
                <a:ea typeface="Calibri"/>
                <a:cs typeface="Calibri"/>
                <a:sym typeface="Calibri"/>
              </a:rPr>
              <a:t> Layers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34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Model Architecture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5225" y="0"/>
            <a:ext cx="1308775" cy="130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275" y="1829850"/>
            <a:ext cx="7578027" cy="312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224650" y="1065000"/>
            <a:ext cx="500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n"/>
              <a:t>Batch Size of </a:t>
            </a:r>
            <a:r>
              <a:rPr b="1" i="1" lang="en"/>
              <a:t>300</a:t>
            </a:r>
            <a:endParaRPr b="1"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n"/>
              <a:t>Loss </a:t>
            </a:r>
            <a:r>
              <a:rPr i="1" lang="en"/>
              <a:t>function</a:t>
            </a:r>
            <a:r>
              <a:rPr i="1" lang="en"/>
              <a:t>: </a:t>
            </a:r>
            <a:r>
              <a:rPr b="1" i="1" lang="en"/>
              <a:t>Mean Squared Error</a:t>
            </a:r>
            <a:endParaRPr b="1"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i="1" lang="en"/>
              <a:t>RELU Activation</a:t>
            </a:r>
            <a:r>
              <a:rPr i="1" lang="en"/>
              <a:t> </a:t>
            </a:r>
            <a:endParaRPr i="1"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2275" y="2462750"/>
            <a:ext cx="3277950" cy="12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168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Model Architecture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849" y="818525"/>
            <a:ext cx="2691600" cy="418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709" y="818525"/>
            <a:ext cx="2201367" cy="39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