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1" r:id="rId7"/>
    <p:sldId id="27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Average" panose="020B0604020202020204" charset="0"/>
      <p:regular r:id="rId25"/>
    </p:embeddedFont>
    <p:embeddedFont>
      <p:font typeface="Oswald" panose="020B060402020202020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76349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ckground Layout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th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th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Shape 257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258" name="Shape 258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1" name="Shape 261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>
                <a:solidFill>
                  <a:schemeClr val="lt1"/>
                </a:solidFill>
              </a:rPr>
              <a:t>‹#›</a:t>
            </a:fld>
            <a:endParaRPr lang="th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8" name="Shape 28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>
                <a:solidFill>
                  <a:schemeClr val="lt1"/>
                </a:solidFill>
              </a:rPr>
              <a:t>‹#›</a:t>
            </a:fld>
            <a:endParaRPr lang="th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 Layout">
    <p:bg>
      <p:bgPr>
        <a:gradFill>
          <a:gsLst>
            <a:gs pos="0">
              <a:srgbClr val="262626"/>
            </a:gs>
            <a:gs pos="1000">
              <a:srgbClr val="262626"/>
            </a:gs>
            <a:gs pos="27000">
              <a:srgbClr val="3F3F3F"/>
            </a:gs>
            <a:gs pos="52999">
              <a:srgbClr val="3F3F3F">
                <a:alpha val="87843"/>
              </a:srgbClr>
            </a:gs>
            <a:gs pos="77000">
              <a:srgbClr val="3F3F3F"/>
            </a:gs>
            <a:gs pos="100000">
              <a:srgbClr val="262626"/>
            </a:gs>
          </a:gsLst>
          <a:lin ang="5400012" scaled="0"/>
        </a:gra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th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th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th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th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th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th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th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8D8D8">
                <a:alpha val="60000"/>
              </a:srgbClr>
            </a:gs>
            <a:gs pos="26000">
              <a:schemeClr val="lt1"/>
            </a:gs>
            <a:gs pos="50000">
              <a:schemeClr val="lt1"/>
            </a:gs>
            <a:gs pos="73000">
              <a:schemeClr val="lt1"/>
            </a:gs>
            <a:gs pos="100000">
              <a:srgbClr val="D8D8D8">
                <a:alpha val="60000"/>
              </a:srgbClr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th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th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elp.com/dataset_challeng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 idx="4294967295"/>
          </p:nvPr>
        </p:nvSpPr>
        <p:spPr>
          <a:xfrm>
            <a:off x="406650" y="681900"/>
            <a:ext cx="8330700" cy="173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4800" b="1">
                <a:solidFill>
                  <a:srgbClr val="CACACA"/>
                </a:solidFill>
              </a:rPr>
              <a:t>Foundation of Data Science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th" sz="4800" b="1">
                <a:solidFill>
                  <a:srgbClr val="CACACA"/>
                </a:solidFill>
              </a:rPr>
              <a:t>Group 4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086850" y="44825"/>
            <a:ext cx="2942399" cy="49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th" sz="1800">
                <a:solidFill>
                  <a:srgbClr val="CACA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Southampton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4294967295"/>
          </p:nvPr>
        </p:nvSpPr>
        <p:spPr>
          <a:xfrm>
            <a:off x="671250" y="2557074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3600" b="1">
                <a:solidFill>
                  <a:srgbClr val="CACACA"/>
                </a:solidFill>
              </a:rPr>
              <a:t>Yelp Challenge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72075" y="3247375"/>
            <a:ext cx="2094599" cy="166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800">
                <a:solidFill>
                  <a:srgbClr val="CACA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Nicola Vitale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800">
                <a:solidFill>
                  <a:srgbClr val="CACA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Antonios Andronis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800">
                <a:solidFill>
                  <a:srgbClr val="CACA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Adisorn J.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800">
                <a:solidFill>
                  <a:srgbClr val="CACA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Hujiang Lin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800">
                <a:solidFill>
                  <a:srgbClr val="CACA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Nikolaos Perrakis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CACAC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4934550" y="3890975"/>
            <a:ext cx="4094699" cy="9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th" sz="2400">
                <a:solidFill>
                  <a:srgbClr val="CACA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Supervisor: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th" sz="2400">
                <a:solidFill>
                  <a:srgbClr val="CACA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Elena Simperl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6453450" y="1137700"/>
            <a:ext cx="17727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>
                <a:solidFill>
                  <a:srgbClr val="CACACA"/>
                </a:solidFill>
              </a:rPr>
              <a:t>NLP - AlchemyAPI</a:t>
            </a:r>
            <a:br>
              <a:rPr lang="th">
                <a:solidFill>
                  <a:srgbClr val="CACACA"/>
                </a:solidFill>
              </a:rPr>
            </a:br>
            <a:r>
              <a:rPr lang="th">
                <a:solidFill>
                  <a:srgbClr val="CACACA"/>
                </a:solidFill>
              </a:rPr>
              <a:t>Popular Businesses</a:t>
            </a:r>
          </a:p>
          <a:p>
            <a:pPr lvl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CACACA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0" y="2484366"/>
            <a:ext cx="9144000" cy="1518899"/>
          </a:xfrm>
          <a:prstGeom prst="bentConnector3">
            <a:avLst>
              <a:gd name="adj1" fmla="val 65625"/>
            </a:avLst>
          </a:prstGeom>
          <a:noFill/>
          <a:ln w="88900" cap="flat" cmpd="sng">
            <a:solidFill>
              <a:srgbClr val="4070A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/>
          <p:nvPr/>
        </p:nvSpPr>
        <p:spPr>
          <a:xfrm>
            <a:off x="1286634" y="2383105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07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3491880" y="2383105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07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877144" y="2383105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5877144" y="3294456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7767354" y="3902024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 rot="8104924">
            <a:off x="972217" y="1327647"/>
            <a:ext cx="893164" cy="903425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07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 rot="8154686">
            <a:off x="3189528" y="1349887"/>
            <a:ext cx="878646" cy="875887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07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 rot="8042394">
            <a:off x="5568021" y="1329584"/>
            <a:ext cx="881708" cy="892207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 rot="2674149">
            <a:off x="4646923" y="2956175"/>
            <a:ext cx="881820" cy="871500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811300" y="1585775"/>
            <a:ext cx="1215000" cy="40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h" sz="1800">
                <a:solidFill>
                  <a:schemeClr val="dk1"/>
                </a:solidFill>
              </a:rPr>
              <a:t>Cleaning</a:t>
            </a:r>
          </a:p>
        </p:txBody>
      </p:sp>
      <p:sp>
        <p:nvSpPr>
          <p:cNvPr id="203" name="Shape 203"/>
          <p:cNvSpPr/>
          <p:nvPr/>
        </p:nvSpPr>
        <p:spPr>
          <a:xfrm>
            <a:off x="3162640" y="1585925"/>
            <a:ext cx="1215000" cy="40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th" sz="1800">
                <a:solidFill>
                  <a:schemeClr val="dk1"/>
                </a:solidFill>
              </a:rPr>
              <a:t>Storing</a:t>
            </a:r>
          </a:p>
        </p:txBody>
      </p:sp>
      <p:sp>
        <p:nvSpPr>
          <p:cNvPr id="204" name="Shape 204"/>
          <p:cNvSpPr/>
          <p:nvPr/>
        </p:nvSpPr>
        <p:spPr>
          <a:xfrm>
            <a:off x="4471325" y="3206475"/>
            <a:ext cx="1317600" cy="40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th" sz="1800">
                <a:solidFill>
                  <a:schemeClr val="dk1"/>
                </a:solidFill>
              </a:rPr>
              <a:t>Analyze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title" idx="4294967295"/>
          </p:nvPr>
        </p:nvSpPr>
        <p:spPr>
          <a:xfrm>
            <a:off x="260425" y="71950"/>
            <a:ext cx="8520599" cy="9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4800" b="1">
                <a:solidFill>
                  <a:srgbClr val="CACACA"/>
                </a:solidFill>
              </a:rPr>
              <a:t>The Pipeline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7182289" y="4138300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>
                <a:solidFill>
                  <a:srgbClr val="CACACA"/>
                </a:solidFill>
              </a:rPr>
              <a:t>Visualization with matplotlib</a:t>
            </a:r>
          </a:p>
          <a:p>
            <a:pPr marR="0" lvl="0" algn="l" rtl="0">
              <a:spcBef>
                <a:spcPts val="0"/>
              </a:spcBef>
              <a:buNone/>
            </a:pPr>
            <a:endParaRPr sz="1200">
              <a:solidFill>
                <a:srgbClr val="CACACA"/>
              </a:solidFill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2906725" y="2687174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>
                <a:solidFill>
                  <a:srgbClr val="CACACA"/>
                </a:solidFill>
              </a:rPr>
              <a:t>Data Storage in MongoDB</a:t>
            </a:r>
          </a:p>
          <a:p>
            <a:pPr marR="0" lvl="0" algn="ctr" rtl="0">
              <a:spcBef>
                <a:spcPts val="0"/>
              </a:spcBef>
              <a:buNone/>
            </a:pPr>
            <a:endParaRPr sz="1200">
              <a:solidFill>
                <a:srgbClr val="CACACA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 rot="8056193">
            <a:off x="7315346" y="2597376"/>
            <a:ext cx="1147355" cy="1156949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7135500" y="2973800"/>
            <a:ext cx="1533900" cy="40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h" sz="1800">
                <a:solidFill>
                  <a:schemeClr val="dk1"/>
                </a:solidFill>
              </a:rPr>
              <a:t>Visualization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6619650" y="1545324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>
              <a:solidFill>
                <a:srgbClr val="CACACA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404650" y="1585775"/>
            <a:ext cx="1215000" cy="40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th" sz="1800">
                <a:solidFill>
                  <a:schemeClr val="dk1"/>
                </a:solidFill>
              </a:rPr>
              <a:t>Explore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698650" y="2648024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>
                <a:solidFill>
                  <a:srgbClr val="CACACA"/>
                </a:solidFill>
              </a:rPr>
              <a:t>Python scripts</a:t>
            </a:r>
          </a:p>
          <a:p>
            <a:pPr marR="0" lvl="0" algn="ctr" rtl="0">
              <a:spcBef>
                <a:spcPts val="0"/>
              </a:spcBef>
              <a:buNone/>
            </a:pPr>
            <a:endParaRPr sz="1200">
              <a:solidFill>
                <a:srgbClr val="CACACA"/>
              </a:solidFill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4367675" y="3819948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>
                <a:solidFill>
                  <a:srgbClr val="CACACA"/>
                </a:solidFill>
              </a:rPr>
              <a:t>Significance Tests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1200">
              <a:solidFill>
                <a:srgbClr val="CACACA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311700" y="78750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algn="ctr" rtl="0">
              <a:spcBef>
                <a:spcPts val="0"/>
              </a:spcBef>
              <a:buNone/>
            </a:pPr>
            <a:r>
              <a:rPr lang="th" sz="4800" b="1">
                <a:solidFill>
                  <a:srgbClr val="CACACA"/>
                </a:solidFill>
              </a:rPr>
              <a:t>Alchemy API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11700" y="1093075"/>
            <a:ext cx="8520599" cy="40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AchelmyAPI is a part of IBM Watson.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IBM Watson is a technology platform that uses Natural Language Processing and Machine Laerning to reveal insights from large amounts of unstructured data.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ACACA"/>
              </a:buClr>
              <a:buSzPct val="100000"/>
              <a:buFont typeface="Average"/>
            </a:pPr>
            <a: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Why choosing it?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It provides deeper information such as keyword entity, taxonomy, keyword sentiment. It has many versions of API language like Python, Java, etc.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ACACA"/>
              </a:buClr>
              <a:buSzPct val="100000"/>
              <a:buFont typeface="Average"/>
            </a:pPr>
            <a: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Alternative NLP candidates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	Data Calais,  CoreNLP(Stanford), NLTK(Python)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6523550" y="1255650"/>
            <a:ext cx="17727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th">
                <a:solidFill>
                  <a:srgbClr val="CACACA"/>
                </a:solidFill>
              </a:rPr>
              <a:t>NLP - AlchemyAPI</a:t>
            </a:r>
            <a:br>
              <a:rPr lang="th">
                <a:solidFill>
                  <a:srgbClr val="CACACA"/>
                </a:solidFill>
              </a:rPr>
            </a:br>
            <a:r>
              <a:rPr lang="th">
                <a:solidFill>
                  <a:srgbClr val="CACACA"/>
                </a:solidFill>
              </a:rPr>
              <a:t>Popular Businesses</a:t>
            </a:r>
          </a:p>
          <a:p>
            <a:pPr marR="0" lvl="0" algn="r" rtl="0">
              <a:spcBef>
                <a:spcPts val="0"/>
              </a:spcBef>
              <a:buNone/>
            </a:pPr>
            <a:endParaRPr>
              <a:solidFill>
                <a:srgbClr val="CACACA"/>
              </a:solidFill>
            </a:endParaRPr>
          </a:p>
        </p:txBody>
      </p:sp>
      <p:cxnSp>
        <p:nvCxnSpPr>
          <p:cNvPr id="225" name="Shape 225"/>
          <p:cNvCxnSpPr/>
          <p:nvPr/>
        </p:nvCxnSpPr>
        <p:spPr>
          <a:xfrm>
            <a:off x="0" y="2484366"/>
            <a:ext cx="9144000" cy="1518899"/>
          </a:xfrm>
          <a:prstGeom prst="bentConnector3">
            <a:avLst>
              <a:gd name="adj1" fmla="val 65625"/>
            </a:avLst>
          </a:prstGeom>
          <a:noFill/>
          <a:ln w="88900" cap="flat" cmpd="sng">
            <a:solidFill>
              <a:srgbClr val="4070A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Shape 226"/>
          <p:cNvSpPr/>
          <p:nvPr/>
        </p:nvSpPr>
        <p:spPr>
          <a:xfrm>
            <a:off x="1286634" y="2383105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3491880" y="2383105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5877144" y="2383105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5877144" y="3294456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7767354" y="3902024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 rot="8096046">
            <a:off x="972217" y="1327647"/>
            <a:ext cx="893164" cy="903425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 rot="8037462">
            <a:off x="3189528" y="1349887"/>
            <a:ext cx="878646" cy="875887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 rot="8191512">
            <a:off x="5568021" y="1329584"/>
            <a:ext cx="881708" cy="892207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 rot="2597515">
            <a:off x="4646923" y="2956175"/>
            <a:ext cx="881820" cy="871500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811300" y="1585775"/>
            <a:ext cx="1215000" cy="40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h" sz="1800">
                <a:solidFill>
                  <a:schemeClr val="dk1"/>
                </a:solidFill>
              </a:rPr>
              <a:t>Cleaning</a:t>
            </a:r>
          </a:p>
        </p:txBody>
      </p:sp>
      <p:sp>
        <p:nvSpPr>
          <p:cNvPr id="236" name="Shape 236"/>
          <p:cNvSpPr/>
          <p:nvPr/>
        </p:nvSpPr>
        <p:spPr>
          <a:xfrm>
            <a:off x="3162640" y="1585925"/>
            <a:ext cx="1215000" cy="40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th" sz="1800">
                <a:solidFill>
                  <a:schemeClr val="dk1"/>
                </a:solidFill>
              </a:rPr>
              <a:t>Storing</a:t>
            </a:r>
          </a:p>
        </p:txBody>
      </p:sp>
      <p:sp>
        <p:nvSpPr>
          <p:cNvPr id="237" name="Shape 237"/>
          <p:cNvSpPr/>
          <p:nvPr/>
        </p:nvSpPr>
        <p:spPr>
          <a:xfrm>
            <a:off x="4471325" y="3206475"/>
            <a:ext cx="1317600" cy="40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th" sz="1800">
                <a:solidFill>
                  <a:schemeClr val="dk1"/>
                </a:solidFill>
              </a:rPr>
              <a:t>Analyze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title" idx="4294967295"/>
          </p:nvPr>
        </p:nvSpPr>
        <p:spPr>
          <a:xfrm>
            <a:off x="260425" y="71950"/>
            <a:ext cx="8520599" cy="9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4800" b="1">
                <a:solidFill>
                  <a:srgbClr val="CACACA"/>
                </a:solidFill>
              </a:rPr>
              <a:t>The Pipeline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7182289" y="4138300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th">
                <a:solidFill>
                  <a:srgbClr val="CACACA"/>
                </a:solidFill>
              </a:rPr>
              <a:t>Visualization with matplotlib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906725" y="2687174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th">
                <a:solidFill>
                  <a:srgbClr val="CACACA"/>
                </a:solidFill>
              </a:rPr>
              <a:t>Data Storage in MongoDB</a:t>
            </a:r>
          </a:p>
        </p:txBody>
      </p:sp>
      <p:sp>
        <p:nvSpPr>
          <p:cNvPr id="241" name="Shape 241"/>
          <p:cNvSpPr/>
          <p:nvPr/>
        </p:nvSpPr>
        <p:spPr>
          <a:xfrm rot="8047510">
            <a:off x="7315346" y="2597376"/>
            <a:ext cx="1147355" cy="1156949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7135500" y="2973800"/>
            <a:ext cx="1533900" cy="40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h" sz="1800">
                <a:solidFill>
                  <a:schemeClr val="dk1"/>
                </a:solidFill>
              </a:rPr>
              <a:t>Visualization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5404650" y="1585775"/>
            <a:ext cx="1215000" cy="40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th" sz="1800">
                <a:solidFill>
                  <a:schemeClr val="dk1"/>
                </a:solidFill>
              </a:rPr>
              <a:t>Explore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698650" y="2648024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th">
                <a:solidFill>
                  <a:srgbClr val="CACACA"/>
                </a:solidFill>
              </a:rPr>
              <a:t>Python scripts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367675" y="3819948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>
                <a:solidFill>
                  <a:srgbClr val="CACACA"/>
                </a:solidFill>
              </a:rPr>
              <a:t>Significance Tests</a:t>
            </a:r>
          </a:p>
          <a:p>
            <a:pPr marR="0" lvl="0" algn="ctr" rtl="0">
              <a:spcBef>
                <a:spcPts val="0"/>
              </a:spcBef>
              <a:buNone/>
            </a:pPr>
            <a:endParaRPr>
              <a:solidFill>
                <a:srgbClr val="CACACA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311700" y="445025"/>
            <a:ext cx="8520599" cy="101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4800" b="1">
                <a:solidFill>
                  <a:srgbClr val="CACACA"/>
                </a:solidFill>
              </a:rPr>
              <a:t>Exploratory Data Analysis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11700" y="1930075"/>
            <a:ext cx="8520599" cy="3145799"/>
          </a:xfrm>
          <a:prstGeom prst="rect">
            <a:avLst/>
          </a:prstGeom>
          <a:noFill/>
          <a:ln w="9525" cap="flat" cmpd="sng">
            <a:solidFill>
              <a:srgbClr val="CACA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th" sz="2400">
                <a:solidFill>
                  <a:srgbClr val="CACACA"/>
                </a:solidFill>
                <a:latin typeface="Oswald"/>
                <a:ea typeface="Oswald"/>
                <a:cs typeface="Oswald"/>
                <a:sym typeface="Oswald"/>
              </a:rPr>
              <a:t>Tools </a:t>
            </a:r>
            <a:br>
              <a:rPr lang="th" sz="2400">
                <a:solidFill>
                  <a:srgbClr val="CACACA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	Python version 2.7 including build-in libraries: Pymongo, NumPy, Matplotlib.</a:t>
            </a:r>
            <a:b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	Achelmy API as a NLP.</a:t>
            </a:r>
          </a:p>
          <a:p>
            <a:pPr lvl="0" indent="457200" rtl="0">
              <a:spcBef>
                <a:spcPts val="0"/>
              </a:spcBef>
              <a:buNone/>
            </a:pP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CACACA"/>
                </a:solidFill>
                <a:latin typeface="Oswald"/>
                <a:ea typeface="Oswald"/>
                <a:cs typeface="Oswald"/>
                <a:sym typeface="Oswald"/>
              </a:rPr>
              <a:t>Techniques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Query the database to see the data strucure:</a:t>
            </a:r>
            <a:b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	Time Range: December 2009 - January 2015</a:t>
            </a:r>
            <a:b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	Business categories popularity.</a:t>
            </a:r>
            <a:b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	Business Popularity</a:t>
            </a:r>
            <a:b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	Reviews sentiment score Run Chart.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311700" y="1280450"/>
            <a:ext cx="8520599" cy="328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buNone/>
            </a:pPr>
            <a:r>
              <a:rPr lang="th"/>
              <a:t> 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Samples (cont.)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2400"/>
              <a:t>	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007"/>
            <a:ext cx="9143999" cy="503748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3008300" y="237250"/>
            <a:ext cx="2856299" cy="446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457200">
              <a:spcBef>
                <a:spcPts val="0"/>
              </a:spcBef>
              <a:buNone/>
            </a:pPr>
            <a:r>
              <a:rPr lang="th"/>
              <a:t>Top business categories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311700" y="1280450"/>
            <a:ext cx="8520599" cy="328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buNone/>
            </a:pPr>
            <a:r>
              <a:rPr lang="th"/>
              <a:t> 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Samples (cont.)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2400"/>
              <a:t>	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007"/>
            <a:ext cx="9143999" cy="503748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2846950" y="151850"/>
            <a:ext cx="3729599" cy="398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457200">
              <a:spcBef>
                <a:spcPts val="0"/>
              </a:spcBef>
              <a:buNone/>
            </a:pPr>
            <a:r>
              <a:rPr lang="th"/>
              <a:t>Most popular business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52725" y="175975"/>
            <a:ext cx="8520599" cy="94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4800" b="1">
                <a:solidFill>
                  <a:srgbClr val="CACACA"/>
                </a:solidFill>
              </a:rPr>
              <a:t>Statistical Analysis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7225"/>
            <a:ext cx="6065499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865412" y="1657312"/>
            <a:ext cx="3473850" cy="30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6302750" y="1620700"/>
            <a:ext cx="2397299" cy="55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Sentiment Score Time Series for a business.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6415300" y="4108050"/>
            <a:ext cx="2532299" cy="55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Normally Distributed </a:t>
            </a:r>
            <a:br>
              <a:rPr lang="th"/>
            </a:br>
            <a:r>
              <a:rPr lang="th"/>
              <a:t>Sentiment Score.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/>
        </p:nvSpPr>
        <p:spPr>
          <a:xfrm>
            <a:off x="360150" y="247600"/>
            <a:ext cx="8452500" cy="91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 sz="3600" b="1">
                <a:solidFill>
                  <a:schemeClr val="lt2"/>
                </a:solidFill>
              </a:rPr>
              <a:t>Significance Testing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450200" y="2127175"/>
            <a:ext cx="8295000" cy="24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th" sz="2400">
                <a:solidFill>
                  <a:schemeClr val="lt2"/>
                </a:solidFill>
              </a:rPr>
              <a:t>Use Normality test to identify non random review cluster that correspond to business problems</a:t>
            </a:r>
          </a:p>
          <a:p>
            <a:pPr marL="457200" lvl="0" indent="-3810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th" sz="2400">
                <a:solidFill>
                  <a:schemeClr val="lt2"/>
                </a:solidFill>
              </a:rPr>
              <a:t>Check Significance of their keyword sentiment scores against overall mean and standard deviation.</a:t>
            </a:r>
          </a:p>
          <a:p>
            <a:pPr marL="457200" lvl="0" indent="-38100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th" sz="2400">
                <a:solidFill>
                  <a:schemeClr val="lt2"/>
                </a:solidFill>
              </a:rPr>
              <a:t>Keep only negative significant keywords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311700" y="1280450"/>
            <a:ext cx="8520599" cy="328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buNone/>
            </a:pPr>
            <a:r>
              <a:rPr lang="th"/>
              <a:t> 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Samples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2400"/>
              <a:t>	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007"/>
            <a:ext cx="9143999" cy="503748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3482775" y="237250"/>
            <a:ext cx="2552699" cy="30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  Complaint Keywords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311700" y="1280450"/>
            <a:ext cx="8520599" cy="328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buNone/>
            </a:pPr>
            <a:r>
              <a:rPr lang="th"/>
              <a:t> 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Samples (cont.)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2400"/>
              <a:t>	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007"/>
            <a:ext cx="9143999" cy="503748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3482775" y="237250"/>
            <a:ext cx="2552699" cy="30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  Complaint Keywords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274475" y="62600"/>
            <a:ext cx="8520599" cy="9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4800" b="1">
                <a:solidFill>
                  <a:srgbClr val="CACACA"/>
                </a:solidFill>
              </a:rPr>
              <a:t>The Challenge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4294967295"/>
          </p:nvPr>
        </p:nvSpPr>
        <p:spPr>
          <a:xfrm>
            <a:off x="124275" y="1157225"/>
            <a:ext cx="41970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CACACA"/>
              </a:buClr>
              <a:buSzPct val="100000"/>
              <a:buChar char="-"/>
            </a:pPr>
            <a:r>
              <a:rPr lang="th" sz="3000">
                <a:solidFill>
                  <a:srgbClr val="CACACA"/>
                </a:solidFill>
              </a:rPr>
              <a:t>What is Yelp?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solidFill>
                <a:srgbClr val="CACACA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rgbClr val="CACACA"/>
              </a:buClr>
              <a:buSzPct val="100000"/>
              <a:buChar char="-"/>
            </a:pPr>
            <a:r>
              <a:rPr lang="th" sz="3000">
                <a:solidFill>
                  <a:srgbClr val="CACACA"/>
                </a:solidFill>
              </a:rPr>
              <a:t>Why Yelp?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800" y="1557762"/>
            <a:ext cx="4583699" cy="261532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535525" y="4396250"/>
            <a:ext cx="7671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Site: </a:t>
            </a:r>
            <a:r>
              <a:rPr lang="th" sz="2400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http://www.yelp.com/dataset_challenge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311700" y="1280450"/>
            <a:ext cx="8520599" cy="328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buNone/>
            </a:pPr>
            <a:r>
              <a:rPr lang="th"/>
              <a:t> 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8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Samples (cont.)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2400"/>
              <a:t>	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007"/>
            <a:ext cx="9143999" cy="503748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/>
        </p:nvSpPr>
        <p:spPr>
          <a:xfrm>
            <a:off x="3482775" y="237250"/>
            <a:ext cx="2552699" cy="303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  Complaint Keywords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311700" y="445025"/>
            <a:ext cx="8520599" cy="101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4800" b="1">
                <a:solidFill>
                  <a:srgbClr val="CACACA"/>
                </a:solidFill>
              </a:rPr>
              <a:t>Conclusions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340500" y="2507925"/>
            <a:ext cx="8463000" cy="15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0" lvl="0" indent="-3810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ACACA"/>
              </a:buClr>
              <a:buSzPct val="100000"/>
              <a:buFont typeface="Oswald"/>
              <a:buChar char="●"/>
            </a:pPr>
            <a:r>
              <a:rPr lang="th" sz="2400">
                <a:solidFill>
                  <a:srgbClr val="CACACA"/>
                </a:solidFill>
                <a:latin typeface="Oswald"/>
                <a:ea typeface="Oswald"/>
                <a:cs typeface="Oswald"/>
                <a:sym typeface="Oswald"/>
              </a:rPr>
              <a:t>We can succesfully identify business issues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ACACA"/>
              </a:buClr>
              <a:buSzPct val="100000"/>
              <a:buFont typeface="Oswald"/>
              <a:buChar char="●"/>
            </a:pPr>
            <a:r>
              <a:rPr lang="th" sz="2400">
                <a:solidFill>
                  <a:srgbClr val="CACACA"/>
                </a:solidFill>
                <a:latin typeface="Oswald"/>
                <a:ea typeface="Oswald"/>
                <a:cs typeface="Oswald"/>
                <a:sym typeface="Oswald"/>
              </a:rPr>
              <a:t>We can describe them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ACACA"/>
              </a:buClr>
              <a:buSzPct val="100000"/>
              <a:buFont typeface="Oswald"/>
              <a:buChar char="●"/>
            </a:pPr>
            <a:r>
              <a:rPr lang="th" sz="2400">
                <a:solidFill>
                  <a:srgbClr val="CACACA"/>
                </a:solidFill>
                <a:latin typeface="Oswald"/>
                <a:ea typeface="Oswald"/>
                <a:cs typeface="Oswald"/>
                <a:sym typeface="Oswald"/>
              </a:rPr>
              <a:t>We can use the last 20 reviews to point out current issues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 idx="4294967295"/>
          </p:nvPr>
        </p:nvSpPr>
        <p:spPr>
          <a:xfrm>
            <a:off x="274475" y="62600"/>
            <a:ext cx="8520599" cy="9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4800" b="1">
                <a:solidFill>
                  <a:srgbClr val="CACACA"/>
                </a:solidFill>
              </a:rPr>
              <a:t>The Yelp dataset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73074" y="533400"/>
            <a:ext cx="8875800" cy="4415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3200" b="1" dirty="0">
                <a:solidFill>
                  <a:srgbClr val="CACACA"/>
                </a:solidFill>
              </a:rPr>
              <a:t>Yelp provides 5 datasets. We used 3 of them</a:t>
            </a:r>
            <a:r>
              <a:rPr lang="th" sz="3200" b="1" dirty="0" smtClean="0">
                <a:solidFill>
                  <a:srgbClr val="CACACA"/>
                </a:solidFill>
              </a:rPr>
              <a:t>.</a:t>
            </a:r>
            <a:endParaRPr lang="th" sz="3200" b="1" dirty="0">
              <a:solidFill>
                <a:srgbClr val="CACACA"/>
              </a:solidFill>
            </a:endParaRPr>
          </a:p>
          <a:p>
            <a:pPr marL="914400" lvl="0" indent="-419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ACACA"/>
              </a:buClr>
              <a:buSzPct val="100000"/>
              <a:buChar char="●"/>
            </a:pPr>
            <a:r>
              <a:rPr lang="th" sz="3000" b="1" dirty="0" smtClean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User</a:t>
            </a:r>
            <a:r>
              <a:rPr lang="th" sz="3000" b="1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			 </a:t>
            </a:r>
            <a:r>
              <a:rPr lang="en-US" sz="3000" b="1" dirty="0" smtClean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th" sz="3000" b="1" dirty="0" smtClean="0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rPr>
              <a:t>366,715 </a:t>
            </a:r>
            <a:r>
              <a:rPr lang="th" sz="3000" b="1" dirty="0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rPr>
              <a:t>	records</a:t>
            </a:r>
          </a:p>
          <a:p>
            <a:pPr marL="914400" lvl="0" indent="-419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ACACA"/>
              </a:buClr>
              <a:buSzPct val="100000"/>
              <a:buChar char="●"/>
            </a:pPr>
            <a:r>
              <a:rPr lang="th" sz="3000" b="1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Review		 	</a:t>
            </a:r>
            <a:r>
              <a:rPr lang="th" sz="3000" b="1" dirty="0" smtClean="0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rPr>
              <a:t>1,569,264 </a:t>
            </a:r>
            <a:r>
              <a:rPr lang="th" sz="3000" b="1" dirty="0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rPr>
              <a:t>	records</a:t>
            </a:r>
          </a:p>
          <a:p>
            <a:pPr marL="914400" lvl="0" indent="-419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CACACA"/>
              </a:buClr>
              <a:buSzPct val="100000"/>
              <a:buChar char="●"/>
            </a:pPr>
            <a:r>
              <a:rPr lang="th" sz="3000" b="1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Business     		</a:t>
            </a:r>
            <a:r>
              <a:rPr lang="th" sz="3000" b="1" dirty="0" smtClean="0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rPr>
              <a:t>61,184 </a:t>
            </a:r>
            <a:r>
              <a:rPr lang="th" sz="3000" b="1" dirty="0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rPr>
              <a:t>	records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52725" y="1759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h" sz="4800" b="1">
                <a:solidFill>
                  <a:srgbClr val="CACACA"/>
                </a:solidFill>
              </a:rPr>
              <a:t>Our Objectives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311700" y="1152475"/>
            <a:ext cx="8520599" cy="36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b="1" i="1" dirty="0">
              <a:solidFill>
                <a:srgbClr val="CACA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2400" b="1" i="1" dirty="0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rPr>
              <a:t>Use Yelp reviews to identify and predict business issues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CACAC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rtl="0">
              <a:spcBef>
                <a:spcPts val="0"/>
              </a:spcBef>
              <a:buClr>
                <a:srgbClr val="CACACA"/>
              </a:buClr>
              <a:buSzPct val="100000"/>
              <a:buFont typeface="Arial" panose="020B0604020202020204" pitchFamily="34" charset="0"/>
              <a:buChar char="•"/>
            </a:pPr>
            <a:r>
              <a:rPr lang="th" sz="2400" dirty="0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rPr>
              <a:t>Identify strong negative reviews based on significance of the           sentiment 	score</a:t>
            </a:r>
          </a:p>
          <a:p>
            <a:pPr marL="457200" lvl="0" indent="-381000" rtl="0">
              <a:spcBef>
                <a:spcPts val="0"/>
              </a:spcBef>
              <a:buClr>
                <a:srgbClr val="CACACA"/>
              </a:buClr>
              <a:buSzPct val="100000"/>
              <a:buFont typeface="Arial" panose="020B0604020202020204" pitchFamily="34" charset="0"/>
              <a:buChar char="•"/>
            </a:pPr>
            <a:r>
              <a:rPr lang="th" sz="2400" dirty="0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rPr>
              <a:t>Quantify user contribution              </a:t>
            </a:r>
          </a:p>
          <a:p>
            <a:pPr marL="457200" lvl="0" indent="-381000" rtl="0">
              <a:spcBef>
                <a:spcPts val="0"/>
              </a:spcBef>
              <a:buClr>
                <a:srgbClr val="CACACA"/>
              </a:buClr>
              <a:buSzPct val="100000"/>
              <a:buFont typeface="Arial" panose="020B0604020202020204" pitchFamily="34" charset="0"/>
              <a:buChar char="•"/>
            </a:pPr>
            <a:r>
              <a:rPr lang="th" sz="2400" dirty="0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rPr>
              <a:t>Identify significant negative review keyword sentiments</a:t>
            </a:r>
          </a:p>
          <a:p>
            <a:pPr marL="457200" lvl="0" indent="-381000" rtl="0">
              <a:spcBef>
                <a:spcPts val="0"/>
              </a:spcBef>
              <a:buClr>
                <a:srgbClr val="CACACA"/>
              </a:buClr>
              <a:buSzPct val="100000"/>
              <a:buFont typeface="Arial" panose="020B0604020202020204" pitchFamily="34" charset="0"/>
              <a:buChar char="•"/>
            </a:pPr>
            <a:r>
              <a:rPr lang="th" sz="2400" dirty="0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rPr>
              <a:t>Identify current issues that will generate strong negative reviews</a:t>
            </a:r>
          </a:p>
          <a:p>
            <a:pPr marL="8001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2400" dirty="0">
              <a:solidFill>
                <a:srgbClr val="CACA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453450" y="1155950"/>
            <a:ext cx="17727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>
                <a:solidFill>
                  <a:srgbClr val="CACACA"/>
                </a:solidFill>
              </a:rPr>
              <a:t>NLP - AlchemyAPI</a:t>
            </a:r>
            <a:br>
              <a:rPr lang="th">
                <a:solidFill>
                  <a:srgbClr val="CACACA"/>
                </a:solidFill>
              </a:rPr>
            </a:br>
            <a:r>
              <a:rPr lang="th">
                <a:solidFill>
                  <a:srgbClr val="CACACA"/>
                </a:solidFill>
              </a:rPr>
              <a:t>Popular Businesses</a:t>
            </a:r>
          </a:p>
          <a:p>
            <a:pPr lvl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CACACA"/>
              </a:solidFill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1200">
              <a:solidFill>
                <a:srgbClr val="CACACA"/>
              </a:solidFill>
            </a:endParaRPr>
          </a:p>
        </p:txBody>
      </p:sp>
      <p:cxnSp>
        <p:nvCxnSpPr>
          <p:cNvPr id="125" name="Shape 125"/>
          <p:cNvCxnSpPr/>
          <p:nvPr/>
        </p:nvCxnSpPr>
        <p:spPr>
          <a:xfrm>
            <a:off x="0" y="2484366"/>
            <a:ext cx="9144000" cy="1518899"/>
          </a:xfrm>
          <a:prstGeom prst="bentConnector3">
            <a:avLst>
              <a:gd name="adj1" fmla="val 65625"/>
            </a:avLst>
          </a:prstGeom>
          <a:noFill/>
          <a:ln w="88900" cap="flat" cmpd="sng">
            <a:solidFill>
              <a:srgbClr val="4070A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1286634" y="2383105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491880" y="2383105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5877144" y="2383105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5877144" y="3294456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7767354" y="3902024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 rot="8112016">
            <a:off x="972217" y="1327647"/>
            <a:ext cx="893164" cy="903425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 rot="8046373">
            <a:off x="3189528" y="1349887"/>
            <a:ext cx="878646" cy="875887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 rot="8105880">
            <a:off x="5568021" y="1329584"/>
            <a:ext cx="881708" cy="892207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 rot="2542197">
            <a:off x="4646923" y="2956175"/>
            <a:ext cx="881820" cy="871500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811300" y="1585775"/>
            <a:ext cx="1215000" cy="40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h" sz="1800">
                <a:solidFill>
                  <a:schemeClr val="dk1"/>
                </a:solidFill>
              </a:rPr>
              <a:t>Cleaning</a:t>
            </a:r>
          </a:p>
        </p:txBody>
      </p:sp>
      <p:sp>
        <p:nvSpPr>
          <p:cNvPr id="136" name="Shape 136"/>
          <p:cNvSpPr/>
          <p:nvPr/>
        </p:nvSpPr>
        <p:spPr>
          <a:xfrm>
            <a:off x="3162640" y="1585925"/>
            <a:ext cx="1215000" cy="40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th" sz="1800">
                <a:solidFill>
                  <a:schemeClr val="dk1"/>
                </a:solidFill>
              </a:rPr>
              <a:t>Storing</a:t>
            </a:r>
          </a:p>
        </p:txBody>
      </p:sp>
      <p:sp>
        <p:nvSpPr>
          <p:cNvPr id="137" name="Shape 137"/>
          <p:cNvSpPr/>
          <p:nvPr/>
        </p:nvSpPr>
        <p:spPr>
          <a:xfrm>
            <a:off x="4471325" y="3206475"/>
            <a:ext cx="1317600" cy="40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th" sz="1800">
                <a:solidFill>
                  <a:schemeClr val="dk1"/>
                </a:solidFill>
              </a:rPr>
              <a:t>Analyze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 idx="4294967295"/>
          </p:nvPr>
        </p:nvSpPr>
        <p:spPr>
          <a:xfrm>
            <a:off x="260425" y="71950"/>
            <a:ext cx="8520599" cy="9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4800" b="1">
                <a:solidFill>
                  <a:srgbClr val="CACACA"/>
                </a:solidFill>
              </a:rPr>
              <a:t>The Pipeline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182289" y="4138300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>
                <a:solidFill>
                  <a:srgbClr val="CACACA"/>
                </a:solidFill>
              </a:rPr>
              <a:t>Visualization with matplotlib</a:t>
            </a:r>
          </a:p>
          <a:p>
            <a:pPr marR="0" lvl="0" algn="l" rtl="0">
              <a:spcBef>
                <a:spcPts val="0"/>
              </a:spcBef>
              <a:buNone/>
            </a:pPr>
            <a:endParaRPr sz="1200">
              <a:solidFill>
                <a:srgbClr val="CACACA"/>
              </a:solidFill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906725" y="2687174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>
                <a:solidFill>
                  <a:srgbClr val="CACACA"/>
                </a:solidFill>
              </a:rPr>
              <a:t>Data Storage in MongoDB</a:t>
            </a:r>
          </a:p>
          <a:p>
            <a:pPr marR="0" lvl="0" algn="ctr" rtl="0">
              <a:spcBef>
                <a:spcPts val="0"/>
              </a:spcBef>
              <a:buNone/>
            </a:pPr>
            <a:endParaRPr sz="1200">
              <a:solidFill>
                <a:srgbClr val="CACACA"/>
              </a:solidFill>
            </a:endParaRPr>
          </a:p>
        </p:txBody>
      </p:sp>
      <p:sp>
        <p:nvSpPr>
          <p:cNvPr id="141" name="Shape 141"/>
          <p:cNvSpPr/>
          <p:nvPr/>
        </p:nvSpPr>
        <p:spPr>
          <a:xfrm rot="7990106">
            <a:off x="7315346" y="2597376"/>
            <a:ext cx="1147355" cy="1156949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7135500" y="2973800"/>
            <a:ext cx="1533900" cy="40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h" sz="1800">
                <a:solidFill>
                  <a:schemeClr val="dk1"/>
                </a:solidFill>
              </a:rPr>
              <a:t>Visualization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6619650" y="1545324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404650" y="1585775"/>
            <a:ext cx="1215000" cy="40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th" sz="1800">
                <a:solidFill>
                  <a:schemeClr val="dk1"/>
                </a:solidFill>
              </a:rPr>
              <a:t>Explore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367675" y="3819948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>
                <a:solidFill>
                  <a:srgbClr val="CACACA"/>
                </a:solidFill>
              </a:rPr>
              <a:t>Significance Tests</a:t>
            </a:r>
          </a:p>
          <a:p>
            <a:pPr marR="0" lvl="0" algn="ctr" rtl="0">
              <a:spcBef>
                <a:spcPts val="0"/>
              </a:spcBef>
              <a:buNone/>
            </a:pPr>
            <a:endParaRPr>
              <a:solidFill>
                <a:srgbClr val="CACACA"/>
              </a:solidFill>
            </a:endParaRPr>
          </a:p>
        </p:txBody>
      </p:sp>
      <p:sp>
        <p:nvSpPr>
          <p:cNvPr id="25" name="Shape 178"/>
          <p:cNvSpPr txBox="1"/>
          <p:nvPr/>
        </p:nvSpPr>
        <p:spPr>
          <a:xfrm>
            <a:off x="698650" y="2648024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 dirty="0">
                <a:solidFill>
                  <a:srgbClr val="CACACA"/>
                </a:solidFill>
              </a:rPr>
              <a:t>Python scripts</a:t>
            </a:r>
          </a:p>
          <a:p>
            <a:pPr marR="0" lvl="0" algn="ctr" rtl="0">
              <a:spcBef>
                <a:spcPts val="0"/>
              </a:spcBef>
              <a:buNone/>
            </a:pPr>
            <a:endParaRPr sz="1200" dirty="0">
              <a:solidFill>
                <a:srgbClr val="CACACA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453450" y="1155950"/>
            <a:ext cx="17727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>
                <a:solidFill>
                  <a:srgbClr val="CACACA"/>
                </a:solidFill>
              </a:rPr>
              <a:t>NLP - AlchemyAPI</a:t>
            </a:r>
            <a:br>
              <a:rPr lang="th">
                <a:solidFill>
                  <a:srgbClr val="CACACA"/>
                </a:solidFill>
              </a:rPr>
            </a:br>
            <a:r>
              <a:rPr lang="th">
                <a:solidFill>
                  <a:srgbClr val="CACACA"/>
                </a:solidFill>
              </a:rPr>
              <a:t>Popular Businesses</a:t>
            </a:r>
          </a:p>
          <a:p>
            <a:pPr lvl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CACACA"/>
              </a:solidFill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1200">
              <a:solidFill>
                <a:srgbClr val="CACACA"/>
              </a:solidFill>
            </a:endParaRPr>
          </a:p>
        </p:txBody>
      </p:sp>
      <p:cxnSp>
        <p:nvCxnSpPr>
          <p:cNvPr id="125" name="Shape 125"/>
          <p:cNvCxnSpPr/>
          <p:nvPr/>
        </p:nvCxnSpPr>
        <p:spPr>
          <a:xfrm>
            <a:off x="0" y="2484366"/>
            <a:ext cx="9144000" cy="1518899"/>
          </a:xfrm>
          <a:prstGeom prst="bentConnector3">
            <a:avLst>
              <a:gd name="adj1" fmla="val 65625"/>
            </a:avLst>
          </a:prstGeom>
          <a:noFill/>
          <a:ln w="88900" cap="flat" cmpd="sng">
            <a:solidFill>
              <a:srgbClr val="4070A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1286634" y="2383105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491880" y="2383105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5877144" y="2383105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5877144" y="3294456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7767354" y="3902024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 rot="8112016">
            <a:off x="972217" y="1327647"/>
            <a:ext cx="893164" cy="903425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 rot="8046373">
            <a:off x="3189528" y="1349887"/>
            <a:ext cx="878646" cy="875887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 rot="8105880">
            <a:off x="5568021" y="1329584"/>
            <a:ext cx="881708" cy="892207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 rot="2542197">
            <a:off x="4646923" y="2956175"/>
            <a:ext cx="881820" cy="871500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811300" y="1585775"/>
            <a:ext cx="1215000" cy="40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h" sz="1800">
                <a:solidFill>
                  <a:schemeClr val="dk1"/>
                </a:solidFill>
              </a:rPr>
              <a:t>Cleaning</a:t>
            </a:r>
          </a:p>
        </p:txBody>
      </p:sp>
      <p:sp>
        <p:nvSpPr>
          <p:cNvPr id="136" name="Shape 136"/>
          <p:cNvSpPr/>
          <p:nvPr/>
        </p:nvSpPr>
        <p:spPr>
          <a:xfrm>
            <a:off x="3162640" y="1585925"/>
            <a:ext cx="1215000" cy="40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th" sz="1800">
                <a:solidFill>
                  <a:schemeClr val="dk1"/>
                </a:solidFill>
              </a:rPr>
              <a:t>Storing</a:t>
            </a:r>
          </a:p>
        </p:txBody>
      </p:sp>
      <p:sp>
        <p:nvSpPr>
          <p:cNvPr id="137" name="Shape 137"/>
          <p:cNvSpPr/>
          <p:nvPr/>
        </p:nvSpPr>
        <p:spPr>
          <a:xfrm>
            <a:off x="4471325" y="3206475"/>
            <a:ext cx="1317600" cy="40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th" sz="1800">
                <a:solidFill>
                  <a:schemeClr val="dk1"/>
                </a:solidFill>
              </a:rPr>
              <a:t>Analyze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 idx="4294967295"/>
          </p:nvPr>
        </p:nvSpPr>
        <p:spPr>
          <a:xfrm>
            <a:off x="260425" y="71950"/>
            <a:ext cx="8520599" cy="9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4800" b="1">
                <a:solidFill>
                  <a:srgbClr val="CACACA"/>
                </a:solidFill>
              </a:rPr>
              <a:t>The Pipeline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182289" y="4138300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>
                <a:solidFill>
                  <a:srgbClr val="CACACA"/>
                </a:solidFill>
              </a:rPr>
              <a:t>Visualization with matplotlib</a:t>
            </a:r>
          </a:p>
          <a:p>
            <a:pPr marR="0" lvl="0" algn="l" rtl="0">
              <a:spcBef>
                <a:spcPts val="0"/>
              </a:spcBef>
              <a:buNone/>
            </a:pPr>
            <a:endParaRPr sz="1200">
              <a:solidFill>
                <a:srgbClr val="CACACA"/>
              </a:solidFill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906725" y="2687174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 dirty="0">
                <a:solidFill>
                  <a:srgbClr val="CACACA"/>
                </a:solidFill>
              </a:rPr>
              <a:t>Data Storage in MongoDB</a:t>
            </a:r>
          </a:p>
          <a:p>
            <a:pPr marR="0" lvl="0" algn="ctr" rtl="0">
              <a:spcBef>
                <a:spcPts val="0"/>
              </a:spcBef>
              <a:buNone/>
            </a:pPr>
            <a:endParaRPr sz="1200" dirty="0">
              <a:solidFill>
                <a:srgbClr val="CACACA"/>
              </a:solidFill>
            </a:endParaRPr>
          </a:p>
        </p:txBody>
      </p:sp>
      <p:sp>
        <p:nvSpPr>
          <p:cNvPr id="141" name="Shape 141"/>
          <p:cNvSpPr/>
          <p:nvPr/>
        </p:nvSpPr>
        <p:spPr>
          <a:xfrm rot="7990106">
            <a:off x="7315346" y="2597376"/>
            <a:ext cx="1147355" cy="1156949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7135500" y="2973800"/>
            <a:ext cx="1533900" cy="40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h" sz="1800">
                <a:solidFill>
                  <a:schemeClr val="dk1"/>
                </a:solidFill>
              </a:rPr>
              <a:t>Visualization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6619650" y="1545324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404650" y="1585775"/>
            <a:ext cx="1215000" cy="40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th" sz="1800">
                <a:solidFill>
                  <a:schemeClr val="dk1"/>
                </a:solidFill>
              </a:rPr>
              <a:t>Explore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367675" y="3819948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>
                <a:solidFill>
                  <a:srgbClr val="CACACA"/>
                </a:solidFill>
              </a:rPr>
              <a:t>Significance Tests</a:t>
            </a:r>
          </a:p>
          <a:p>
            <a:pPr marR="0" lvl="0" algn="ctr" rtl="0">
              <a:spcBef>
                <a:spcPts val="0"/>
              </a:spcBef>
              <a:buNone/>
            </a:pPr>
            <a:endParaRPr>
              <a:solidFill>
                <a:srgbClr val="CACACA"/>
              </a:solidFill>
            </a:endParaRPr>
          </a:p>
        </p:txBody>
      </p:sp>
      <p:sp>
        <p:nvSpPr>
          <p:cNvPr id="26" name="Shape 178"/>
          <p:cNvSpPr txBox="1"/>
          <p:nvPr/>
        </p:nvSpPr>
        <p:spPr>
          <a:xfrm>
            <a:off x="698650" y="2648024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 dirty="0">
                <a:solidFill>
                  <a:srgbClr val="CACACA"/>
                </a:solidFill>
              </a:rPr>
              <a:t>Python scripts</a:t>
            </a:r>
          </a:p>
          <a:p>
            <a:pPr marR="0" lvl="0" algn="ctr" rtl="0">
              <a:spcBef>
                <a:spcPts val="0"/>
              </a:spcBef>
              <a:buNone/>
            </a:pPr>
            <a:endParaRPr sz="1200" dirty="0">
              <a:solidFill>
                <a:srgbClr val="CACA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6598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275450" y="64525"/>
            <a:ext cx="8520599" cy="9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4800" b="1">
                <a:solidFill>
                  <a:srgbClr val="CACACA"/>
                </a:solidFill>
              </a:rPr>
              <a:t>Data Cleaning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17675" y="1010725"/>
            <a:ext cx="8063399" cy="3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from Yelp is quite clean. However, we found some problematic values that affect NLP analysis.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rgbClr val="EFEFEF"/>
              </a:buClr>
              <a:buSzPct val="100000"/>
              <a:buFont typeface="Times New Roman"/>
              <a:buChar char="●"/>
            </a:pPr>
            <a:r>
              <a:rPr lang="th" sz="1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new line character(‘\n’) in some review texts: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These strings are hard to handle and can not work well with NLP analysis,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th" sz="1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remove these.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rgbClr val="EFEFEF"/>
              </a:buClr>
              <a:buSzPct val="100000"/>
              <a:buFont typeface="Times New Roman"/>
              <a:buChar char="●"/>
            </a:pPr>
            <a:r>
              <a:rPr lang="th" sz="1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dashes in some review texts or even worse that the text contains only dashes like “----------------”: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 causes unsupported-text-language error when sending it to NLP.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When the text has some dashes, we remove them out of the text.</a:t>
            </a:r>
          </a:p>
          <a:p>
            <a:pPr lvl="0">
              <a:spcBef>
                <a:spcPts val="0"/>
              </a:spcBef>
              <a:buNone/>
            </a:pPr>
            <a:r>
              <a:rPr lang="th" sz="1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the text itself is only dashes, we ignore the text.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6453450" y="1154900"/>
            <a:ext cx="17727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>
                <a:solidFill>
                  <a:srgbClr val="CACACA"/>
                </a:solidFill>
              </a:rPr>
              <a:t>NLP - AlchemyAPI</a:t>
            </a:r>
            <a:br>
              <a:rPr lang="th">
                <a:solidFill>
                  <a:srgbClr val="CACACA"/>
                </a:solidFill>
              </a:rPr>
            </a:br>
            <a:r>
              <a:rPr lang="th">
                <a:solidFill>
                  <a:srgbClr val="CACACA"/>
                </a:solidFill>
              </a:rPr>
              <a:t>Popular Businesses</a:t>
            </a:r>
          </a:p>
          <a:p>
            <a:pPr lvl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CACACA"/>
              </a:solidFill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</a:endParaRPr>
          </a:p>
        </p:txBody>
      </p:sp>
      <p:cxnSp>
        <p:nvCxnSpPr>
          <p:cNvPr id="158" name="Shape 158"/>
          <p:cNvCxnSpPr/>
          <p:nvPr/>
        </p:nvCxnSpPr>
        <p:spPr>
          <a:xfrm>
            <a:off x="0" y="2484366"/>
            <a:ext cx="9144000" cy="1518899"/>
          </a:xfrm>
          <a:prstGeom prst="bentConnector3">
            <a:avLst>
              <a:gd name="adj1" fmla="val 65625"/>
            </a:avLst>
          </a:prstGeom>
          <a:noFill/>
          <a:ln w="88900" cap="flat" cmpd="sng">
            <a:solidFill>
              <a:srgbClr val="4070A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Shape 159"/>
          <p:cNvSpPr/>
          <p:nvPr/>
        </p:nvSpPr>
        <p:spPr>
          <a:xfrm>
            <a:off x="1286634" y="2383105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07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3491880" y="2383105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5877144" y="2383105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5877144" y="3294456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7767354" y="3902024"/>
            <a:ext cx="270000" cy="202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 rot="8069730">
            <a:off x="972217" y="1327647"/>
            <a:ext cx="893164" cy="903425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07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 rot="8079813">
            <a:off x="3189528" y="1349887"/>
            <a:ext cx="878646" cy="875887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 rot="8135366">
            <a:off x="5568021" y="1329584"/>
            <a:ext cx="881708" cy="892207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rot="2676280">
            <a:off x="4646923" y="2956175"/>
            <a:ext cx="881820" cy="871500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811300" y="1585775"/>
            <a:ext cx="1215000" cy="40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h" sz="1800">
                <a:solidFill>
                  <a:schemeClr val="dk1"/>
                </a:solidFill>
              </a:rPr>
              <a:t>Cleaning</a:t>
            </a:r>
          </a:p>
        </p:txBody>
      </p:sp>
      <p:sp>
        <p:nvSpPr>
          <p:cNvPr id="169" name="Shape 169"/>
          <p:cNvSpPr/>
          <p:nvPr/>
        </p:nvSpPr>
        <p:spPr>
          <a:xfrm>
            <a:off x="3162640" y="1585925"/>
            <a:ext cx="1215000" cy="40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th" sz="1800">
                <a:solidFill>
                  <a:schemeClr val="dk1"/>
                </a:solidFill>
              </a:rPr>
              <a:t>Storing</a:t>
            </a:r>
          </a:p>
        </p:txBody>
      </p:sp>
      <p:sp>
        <p:nvSpPr>
          <p:cNvPr id="170" name="Shape 170"/>
          <p:cNvSpPr/>
          <p:nvPr/>
        </p:nvSpPr>
        <p:spPr>
          <a:xfrm>
            <a:off x="4471325" y="3206475"/>
            <a:ext cx="1317600" cy="40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th" sz="1800" dirty="0">
                <a:solidFill>
                  <a:schemeClr val="dk1"/>
                </a:solidFill>
              </a:rPr>
              <a:t>Analyze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title" idx="4294967295"/>
          </p:nvPr>
        </p:nvSpPr>
        <p:spPr>
          <a:xfrm>
            <a:off x="260425" y="71950"/>
            <a:ext cx="8520599" cy="9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4800" b="1">
                <a:solidFill>
                  <a:srgbClr val="EFEFEF"/>
                </a:solidFill>
              </a:rPr>
              <a:t>The Pipeline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7182289" y="4138300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>
                <a:solidFill>
                  <a:srgbClr val="CACACA"/>
                </a:solidFill>
              </a:rPr>
              <a:t>Visualization with matplotlib</a:t>
            </a:r>
          </a:p>
          <a:p>
            <a:pPr marR="0" lvl="0" algn="l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2906725" y="2687174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>
                <a:solidFill>
                  <a:srgbClr val="CACACA"/>
                </a:solidFill>
              </a:rPr>
              <a:t>Data Storage in MongoDB</a:t>
            </a:r>
          </a:p>
          <a:p>
            <a:pPr marR="0" lvl="0" algn="ctr" rtl="0">
              <a:spcBef>
                <a:spcPts val="0"/>
              </a:spcBef>
              <a:buNone/>
            </a:pPr>
            <a:endParaRPr sz="1200">
              <a:solidFill>
                <a:srgbClr val="CACACA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 rot="8015137">
            <a:off x="7315346" y="2597376"/>
            <a:ext cx="1147355" cy="1156949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35500" y="2973800"/>
            <a:ext cx="1533900" cy="40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th" sz="1800">
                <a:solidFill>
                  <a:schemeClr val="dk1"/>
                </a:solidFill>
              </a:rPr>
              <a:t>Visualization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6619650" y="1545324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404650" y="1585775"/>
            <a:ext cx="1215000" cy="40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th" sz="1800">
                <a:solidFill>
                  <a:schemeClr val="dk1"/>
                </a:solidFill>
              </a:rPr>
              <a:t>Explore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98650" y="2648024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 dirty="0">
                <a:solidFill>
                  <a:srgbClr val="CACACA"/>
                </a:solidFill>
              </a:rPr>
              <a:t>Python scripts</a:t>
            </a:r>
          </a:p>
          <a:p>
            <a:pPr marR="0" lvl="0" algn="ctr" rtl="0">
              <a:spcBef>
                <a:spcPts val="0"/>
              </a:spcBef>
              <a:buNone/>
            </a:pPr>
            <a:endParaRPr sz="1200" dirty="0">
              <a:solidFill>
                <a:srgbClr val="CACACA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4367675" y="3819948"/>
            <a:ext cx="1440300" cy="5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th">
                <a:solidFill>
                  <a:srgbClr val="CACACA"/>
                </a:solidFill>
              </a:rPr>
              <a:t>Significance Tests</a:t>
            </a:r>
          </a:p>
          <a:p>
            <a:pPr marR="0" lvl="0" algn="ctr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347250" y="1682575"/>
            <a:ext cx="8449499" cy="333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1800" b="1" u="sng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mongoDB version 3.0.x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- Schema-less database -&gt; data structure is quite flexible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- Can contain large volume dataset BUT still has good performance 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	-&gt; NO significant variation of execution time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- Easy to import and export, which is good for team’s collaboration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- Get started using it with just a few settings 	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25875" y="1098475"/>
            <a:ext cx="7468199" cy="58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CACACA"/>
              </a:buClr>
              <a:buSzPct val="100000"/>
              <a:buChar char="●"/>
            </a:pPr>
            <a:r>
              <a:rPr lang="th" sz="1800" b="1">
                <a:solidFill>
                  <a:srgbClr val="CACA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Dataset’s size ~ 2.5GB,	5 datasets in JSON format</a:t>
            </a:r>
            <a:r>
              <a:rPr lang="th" sz="1800" b="1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title" idx="4294967295"/>
          </p:nvPr>
        </p:nvSpPr>
        <p:spPr>
          <a:xfrm>
            <a:off x="275450" y="64525"/>
            <a:ext cx="8520599" cy="9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4800" b="1">
                <a:solidFill>
                  <a:srgbClr val="CACACA"/>
                </a:solidFill>
              </a:rPr>
              <a:t>Data Storage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427</Words>
  <Application>Microsoft Office PowerPoint</Application>
  <PresentationFormat>On-screen Show (16:9)</PresentationFormat>
  <Paragraphs>148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Courier New</vt:lpstr>
      <vt:lpstr>Average</vt:lpstr>
      <vt:lpstr>Arial</vt:lpstr>
      <vt:lpstr>Oswald</vt:lpstr>
      <vt:lpstr>Times New Roman</vt:lpstr>
      <vt:lpstr>Calibri</vt:lpstr>
      <vt:lpstr>Office Theme</vt:lpstr>
      <vt:lpstr>slate</vt:lpstr>
      <vt:lpstr>Foundation of Data Science Group 4</vt:lpstr>
      <vt:lpstr>The Challenge</vt:lpstr>
      <vt:lpstr>The Yelp dataset</vt:lpstr>
      <vt:lpstr>PowerPoint Presentation</vt:lpstr>
      <vt:lpstr>The Pipeline</vt:lpstr>
      <vt:lpstr>The Pipeline</vt:lpstr>
      <vt:lpstr>Data Cleaning</vt:lpstr>
      <vt:lpstr>The Pipeline</vt:lpstr>
      <vt:lpstr>Data Storage</vt:lpstr>
      <vt:lpstr>The Pipeline</vt:lpstr>
      <vt:lpstr>PowerPoint Presentation</vt:lpstr>
      <vt:lpstr>The Pipeline</vt:lpstr>
      <vt:lpstr>PowerPoint Presentation</vt:lpstr>
      <vt:lpstr>Samples (cont.)   </vt:lpstr>
      <vt:lpstr>Samples (cont.)   </vt:lpstr>
      <vt:lpstr>PowerPoint Presentation</vt:lpstr>
      <vt:lpstr>PowerPoint Presentation</vt:lpstr>
      <vt:lpstr>Samples   </vt:lpstr>
      <vt:lpstr>Samples (cont.)   </vt:lpstr>
      <vt:lpstr>Samples (cont.)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of Data Science Group 4</dc:title>
  <cp:lastModifiedBy>andronis a. (aa3e15)</cp:lastModifiedBy>
  <cp:revision>6</cp:revision>
  <dcterms:modified xsi:type="dcterms:W3CDTF">2016-01-08T20:28:02Z</dcterms:modified>
</cp:coreProperties>
</file>