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0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0383E2A-0A14-4B10-83CF-C5E9FDE05389}" type="datetimeFigureOut">
              <a:rPr lang="en-ZA" smtClean="0"/>
              <a:t>2015/06/24</a:t>
            </a:fld>
            <a:endParaRPr lang="en-ZA"/>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ZA"/>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1F09402-E96C-4C3D-A325-1B9E9300DA5F}" type="slidenum">
              <a:rPr lang="en-ZA" smtClean="0"/>
              <a:t>‹#›</a:t>
            </a:fld>
            <a:endParaRPr lang="en-ZA"/>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83E2A-0A14-4B10-83CF-C5E9FDE05389}" type="datetimeFigureOut">
              <a:rPr lang="en-ZA" smtClean="0"/>
              <a:t>2015/06/24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383E2A-0A14-4B10-83CF-C5E9FDE05389}" type="datetimeFigureOut">
              <a:rPr lang="en-ZA" smtClean="0"/>
              <a:t>2015/06/24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83E2A-0A14-4B10-83CF-C5E9FDE05389}" type="datetimeFigureOut">
              <a:rPr lang="en-ZA" smtClean="0"/>
              <a:t>2015/06/24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383E2A-0A14-4B10-83CF-C5E9FDE05389}" type="datetimeFigureOut">
              <a:rPr lang="en-ZA" smtClean="0"/>
              <a:t>2015/06/24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0383E2A-0A14-4B10-83CF-C5E9FDE05389}" type="datetimeFigureOut">
              <a:rPr lang="en-ZA" smtClean="0"/>
              <a:t>2015/06/24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1F09402-E96C-4C3D-A325-1B9E9300DA5F}" type="slidenum">
              <a:rPr lang="en-ZA" smtClean="0"/>
              <a:t>‹#›</a:t>
            </a:fld>
            <a:endParaRPr lang="en-ZA"/>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383E2A-0A14-4B10-83CF-C5E9FDE05389}" type="datetimeFigureOut">
              <a:rPr lang="en-ZA" smtClean="0"/>
              <a:t>2015/06/24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383E2A-0A14-4B10-83CF-C5E9FDE05389}" type="datetimeFigureOut">
              <a:rPr lang="en-ZA" smtClean="0"/>
              <a:t>2015/06/24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83E2A-0A14-4B10-83CF-C5E9FDE05389}" type="datetimeFigureOut">
              <a:rPr lang="en-ZA" smtClean="0"/>
              <a:t>2015/06/24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0383E2A-0A14-4B10-83CF-C5E9FDE05389}" type="datetimeFigureOut">
              <a:rPr lang="en-ZA" smtClean="0"/>
              <a:t>2015/06/24</a:t>
            </a:fld>
            <a:endParaRPr lang="en-ZA"/>
          </a:p>
        </p:txBody>
      </p:sp>
      <p:sp>
        <p:nvSpPr>
          <p:cNvPr id="7" name="Slide Number Placeholder 6"/>
          <p:cNvSpPr>
            <a:spLocks noGrp="1"/>
          </p:cNvSpPr>
          <p:nvPr>
            <p:ph type="sldNum" sz="quarter" idx="12"/>
          </p:nvPr>
        </p:nvSpPr>
        <p:spPr/>
        <p:txBody>
          <a:bodyPr/>
          <a:lstStyle/>
          <a:p>
            <a:fld id="{F1F09402-E96C-4C3D-A325-1B9E9300DA5F}" type="slidenum">
              <a:rPr lang="en-ZA" smtClean="0"/>
              <a:t>‹#›</a:t>
            </a:fld>
            <a:endParaRPr lang="en-ZA"/>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ZA"/>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383E2A-0A14-4B10-83CF-C5E9FDE05389}" type="datetimeFigureOut">
              <a:rPr lang="en-ZA" smtClean="0"/>
              <a:t>2015/06/24</a:t>
            </a:fld>
            <a:endParaRPr lang="en-ZA"/>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ZA"/>
          </a:p>
        </p:txBody>
      </p:sp>
      <p:sp>
        <p:nvSpPr>
          <p:cNvPr id="7" name="Slide Number Placeholder 6"/>
          <p:cNvSpPr>
            <a:spLocks noGrp="1"/>
          </p:cNvSpPr>
          <p:nvPr>
            <p:ph type="sldNum" sz="quarter" idx="12"/>
          </p:nvPr>
        </p:nvSpPr>
        <p:spPr/>
        <p:txBody>
          <a:bodyPr/>
          <a:lstStyle/>
          <a:p>
            <a:fld id="{F1F09402-E96C-4C3D-A325-1B9E9300DA5F}"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0383E2A-0A14-4B10-83CF-C5E9FDE05389}" type="datetimeFigureOut">
              <a:rPr lang="en-ZA" smtClean="0"/>
              <a:t>2015/06/24</a:t>
            </a:fld>
            <a:endParaRPr lang="en-ZA"/>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ZA"/>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1F09402-E96C-4C3D-A325-1B9E9300DA5F}" type="slidenum">
              <a:rPr lang="en-ZA" smtClean="0"/>
              <a:t>‹#›</a:t>
            </a:fld>
            <a:endParaRPr lang="en-Z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348880"/>
            <a:ext cx="3600399" cy="2061756"/>
          </a:xfrm>
        </p:spPr>
        <p:txBody>
          <a:bodyPr>
            <a:noAutofit/>
          </a:bodyPr>
          <a:lstStyle/>
          <a:p>
            <a:pPr algn="ctr"/>
            <a:r>
              <a:rPr lang="en-ZA" sz="2800" dirty="0" smtClean="0">
                <a:latin typeface="Garamond" panose="02020404030301010803" pitchFamily="18" charset="0"/>
                <a:ea typeface="Arial Unicode MS" panose="020B0604020202020204" pitchFamily="34" charset="-128"/>
                <a:cs typeface="Arial Unicode MS" panose="020B0604020202020204" pitchFamily="34" charset="-128"/>
              </a:rPr>
              <a:t>An investigation on the knowledge disconnect between </a:t>
            </a:r>
            <a:r>
              <a:rPr lang="en-ZA" sz="2800" dirty="0" err="1" smtClean="0">
                <a:latin typeface="Garamond" panose="02020404030301010803" pitchFamily="18" charset="0"/>
                <a:ea typeface="Arial Unicode MS" panose="020B0604020202020204" pitchFamily="34" charset="-128"/>
                <a:cs typeface="Arial Unicode MS" panose="020B0604020202020204" pitchFamily="34" charset="-128"/>
              </a:rPr>
              <a:t>Qlikview</a:t>
            </a:r>
            <a:r>
              <a:rPr lang="en-ZA" sz="2800" dirty="0" smtClean="0">
                <a:latin typeface="Garamond" panose="02020404030301010803" pitchFamily="18" charset="0"/>
                <a:ea typeface="Arial Unicode MS" panose="020B0604020202020204" pitchFamily="34" charset="-128"/>
                <a:cs typeface="Arial Unicode MS" panose="020B0604020202020204" pitchFamily="34" charset="-128"/>
              </a:rPr>
              <a:t> BI developers and users </a:t>
            </a:r>
            <a:endParaRPr lang="en-ZA" sz="2800" dirty="0">
              <a:latin typeface="Garamond" panose="02020404030301010803" pitchFamily="18" charset="0"/>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normAutofit lnSpcReduction="10000"/>
          </a:bodyPr>
          <a:lstStyle/>
          <a:p>
            <a:pPr algn="ctr"/>
            <a:r>
              <a:rPr lang="en-ZA" dirty="0" smtClean="0">
                <a:latin typeface="Garamond" panose="02020404030301010803" pitchFamily="18" charset="0"/>
              </a:rPr>
              <a:t>Particular focus on user incompetence</a:t>
            </a:r>
          </a:p>
          <a:p>
            <a:pPr algn="ctr"/>
            <a:endParaRPr lang="en-ZA" dirty="0">
              <a:latin typeface="Garamond" panose="02020404030301010803" pitchFamily="18" charset="0"/>
            </a:endParaRPr>
          </a:p>
          <a:p>
            <a:pPr algn="ctr"/>
            <a:r>
              <a:rPr lang="en-ZA" dirty="0" smtClean="0">
                <a:latin typeface="Garamond" panose="02020404030301010803" pitchFamily="18" charset="0"/>
              </a:rPr>
              <a:t>By Nicholas </a:t>
            </a:r>
            <a:r>
              <a:rPr lang="en-ZA" dirty="0" err="1" smtClean="0">
                <a:latin typeface="Garamond" panose="02020404030301010803" pitchFamily="18" charset="0"/>
              </a:rPr>
              <a:t>Wessels</a:t>
            </a:r>
            <a:endParaRPr lang="en-ZA" dirty="0">
              <a:latin typeface="Garamond" panose="02020404030301010803" pitchFamily="18" charset="0"/>
            </a:endParaRPr>
          </a:p>
        </p:txBody>
      </p:sp>
    </p:spTree>
    <p:extLst>
      <p:ext uri="{BB962C8B-B14F-4D97-AF65-F5344CB8AC3E}">
        <p14:creationId xmlns:p14="http://schemas.microsoft.com/office/powerpoint/2010/main" val="1813571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a:latin typeface="Garamond" panose="02020404030301010803" pitchFamily="18" charset="0"/>
              </a:rPr>
              <a:t>Goals &amp; Objectives</a:t>
            </a:r>
          </a:p>
        </p:txBody>
      </p:sp>
      <p:sp>
        <p:nvSpPr>
          <p:cNvPr id="3" name="Content Placeholder 2"/>
          <p:cNvSpPr>
            <a:spLocks noGrp="1"/>
          </p:cNvSpPr>
          <p:nvPr>
            <p:ph idx="1"/>
          </p:nvPr>
        </p:nvSpPr>
        <p:spPr>
          <a:xfrm>
            <a:off x="1043608" y="1844824"/>
            <a:ext cx="6777317" cy="4176464"/>
          </a:xfrm>
        </p:spPr>
        <p:txBody>
          <a:bodyPr>
            <a:noAutofit/>
          </a:bodyPr>
          <a:lstStyle/>
          <a:p>
            <a:r>
              <a:rPr lang="en-ZA" sz="2000" dirty="0" smtClean="0">
                <a:latin typeface="Garamond" panose="02020404030301010803" pitchFamily="18" charset="0"/>
              </a:rPr>
              <a:t>Meet </a:t>
            </a:r>
            <a:r>
              <a:rPr lang="en-ZA" sz="2000" dirty="0">
                <a:latin typeface="Garamond" panose="02020404030301010803" pitchFamily="18" charset="0"/>
              </a:rPr>
              <a:t>with colleagues </a:t>
            </a:r>
            <a:r>
              <a:rPr lang="en-ZA" sz="2000" dirty="0" smtClean="0">
                <a:latin typeface="Garamond" panose="02020404030301010803" pitchFamily="18" charset="0"/>
              </a:rPr>
              <a:t>and discuss project</a:t>
            </a:r>
          </a:p>
          <a:p>
            <a:r>
              <a:rPr lang="en-ZA" sz="2000" dirty="0" smtClean="0">
                <a:latin typeface="Garamond" panose="02020404030301010803" pitchFamily="18" charset="0"/>
              </a:rPr>
              <a:t>Measure the </a:t>
            </a:r>
            <a:r>
              <a:rPr lang="en-ZA" sz="2000" dirty="0">
                <a:latin typeface="Garamond" panose="02020404030301010803" pitchFamily="18" charset="0"/>
              </a:rPr>
              <a:t>current state of </a:t>
            </a:r>
            <a:r>
              <a:rPr lang="en-ZA" sz="2000" dirty="0" err="1" smtClean="0">
                <a:latin typeface="Garamond" panose="02020404030301010803" pitchFamily="18" charset="0"/>
              </a:rPr>
              <a:t>Qlikview</a:t>
            </a:r>
            <a:r>
              <a:rPr lang="en-ZA" sz="2000" dirty="0" smtClean="0">
                <a:latin typeface="Garamond" panose="02020404030301010803" pitchFamily="18" charset="0"/>
              </a:rPr>
              <a:t> usability in our company</a:t>
            </a:r>
          </a:p>
          <a:p>
            <a:r>
              <a:rPr lang="en-ZA" sz="2000" dirty="0" smtClean="0">
                <a:latin typeface="Garamond" panose="02020404030301010803" pitchFamily="18" charset="0"/>
              </a:rPr>
              <a:t>Develop </a:t>
            </a:r>
            <a:r>
              <a:rPr lang="en-ZA" sz="2000" dirty="0">
                <a:latin typeface="Garamond" panose="02020404030301010803" pitchFamily="18" charset="0"/>
              </a:rPr>
              <a:t>the “How to use </a:t>
            </a:r>
            <a:r>
              <a:rPr lang="en-ZA" sz="2000" dirty="0" err="1">
                <a:latin typeface="Garamond" panose="02020404030301010803" pitchFamily="18" charset="0"/>
              </a:rPr>
              <a:t>Qlikview</a:t>
            </a:r>
            <a:r>
              <a:rPr lang="en-ZA" sz="2000" dirty="0">
                <a:latin typeface="Garamond" panose="02020404030301010803" pitchFamily="18" charset="0"/>
              </a:rPr>
              <a:t>” app according to data gathered from </a:t>
            </a:r>
            <a:r>
              <a:rPr lang="en-ZA" sz="2000" dirty="0" smtClean="0">
                <a:latin typeface="Garamond" panose="02020404030301010803" pitchFamily="18" charset="0"/>
              </a:rPr>
              <a:t>surveying</a:t>
            </a:r>
          </a:p>
          <a:p>
            <a:r>
              <a:rPr lang="en-ZA" sz="2000" dirty="0" smtClean="0">
                <a:latin typeface="Garamond" panose="02020404030301010803" pitchFamily="18" charset="0"/>
              </a:rPr>
              <a:t>Implement </a:t>
            </a:r>
            <a:r>
              <a:rPr lang="en-ZA" sz="2000" dirty="0">
                <a:latin typeface="Garamond" panose="02020404030301010803" pitchFamily="18" charset="0"/>
              </a:rPr>
              <a:t>“How to use </a:t>
            </a:r>
            <a:r>
              <a:rPr lang="en-ZA" sz="2000" dirty="0" err="1">
                <a:latin typeface="Garamond" panose="02020404030301010803" pitchFamily="18" charset="0"/>
              </a:rPr>
              <a:t>Qlikview</a:t>
            </a:r>
            <a:r>
              <a:rPr lang="en-ZA" sz="2000" dirty="0">
                <a:latin typeface="Garamond" panose="02020404030301010803" pitchFamily="18" charset="0"/>
              </a:rPr>
              <a:t>” app on our system and make available to the users</a:t>
            </a:r>
            <a:r>
              <a:rPr lang="en-ZA" sz="2000" dirty="0" smtClean="0">
                <a:latin typeface="Garamond" panose="02020404030301010803" pitchFamily="18" charset="0"/>
              </a:rPr>
              <a:t>.</a:t>
            </a:r>
          </a:p>
          <a:p>
            <a:r>
              <a:rPr lang="en-ZA" sz="2000" dirty="0" smtClean="0">
                <a:latin typeface="Garamond" panose="02020404030301010803" pitchFamily="18" charset="0"/>
              </a:rPr>
              <a:t>Measure state of usability after implementation of the “How to use” app and see whether  and compare results with the initial measurement to see if it is any closer                              to the ideal state of usability.</a:t>
            </a:r>
            <a:endParaRPr lang="en-ZA" sz="2000" dirty="0">
              <a:latin typeface="Garamond" panose="02020404030301010803" pitchFamily="18" charset="0"/>
            </a:endParaRPr>
          </a:p>
        </p:txBody>
      </p:sp>
      <p:pic>
        <p:nvPicPr>
          <p:cNvPr id="6146" name="Picture 2" descr="C:\Users\nicholaw\Downloads\take_action_i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284" y="4653136"/>
            <a:ext cx="2681388" cy="1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19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2000"/>
                                        <p:tgtEl>
                                          <p:spTgt spid="6146"/>
                                        </p:tgtEl>
                                      </p:cBhvr>
                                    </p:animEffect>
                                    <p:anim calcmode="lin" valueType="num">
                                      <p:cBhvr>
                                        <p:cTn id="11" dur="2000" fill="hold"/>
                                        <p:tgtEl>
                                          <p:spTgt spid="6146"/>
                                        </p:tgtEl>
                                        <p:attrNameLst>
                                          <p:attrName>ppt_w</p:attrName>
                                        </p:attrNameLst>
                                      </p:cBhvr>
                                      <p:tavLst>
                                        <p:tav tm="0" fmla="#ppt_w*sin(2.5*pi*$)">
                                          <p:val>
                                            <p:fltVal val="0"/>
                                          </p:val>
                                        </p:tav>
                                        <p:tav tm="100000">
                                          <p:val>
                                            <p:fltVal val="1"/>
                                          </p:val>
                                        </p:tav>
                                      </p:tavLst>
                                    </p:anim>
                                    <p:anim calcmode="lin" valueType="num">
                                      <p:cBhvr>
                                        <p:cTn id="12" dur="2000" fill="hold"/>
                                        <p:tgtEl>
                                          <p:spTgt spid="614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Discussion Time</a:t>
            </a:r>
            <a:endParaRPr lang="en-ZA" sz="3200" dirty="0">
              <a:latin typeface="Garamond" panose="02020404030301010803" pitchFamily="18" charset="0"/>
            </a:endParaRPr>
          </a:p>
        </p:txBody>
      </p:sp>
      <p:pic>
        <p:nvPicPr>
          <p:cNvPr id="1026" name="Picture 2" descr="C:\Users\nicholaw\Downloads\foru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377" y="1690991"/>
            <a:ext cx="4632666" cy="441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0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2000"/>
                                        <p:tgtEl>
                                          <p:spTgt spid="1026"/>
                                        </p:tgtEl>
                                      </p:cBhvr>
                                    </p:animEffect>
                                    <p:anim calcmode="lin" valueType="num">
                                      <p:cBhvr>
                                        <p:cTn id="11" dur="2000" fill="hold"/>
                                        <p:tgtEl>
                                          <p:spTgt spid="1026"/>
                                        </p:tgtEl>
                                        <p:attrNameLst>
                                          <p:attrName>ppt_w</p:attrName>
                                        </p:attrNameLst>
                                      </p:cBhvr>
                                      <p:tavLst>
                                        <p:tav tm="0" fmla="#ppt_w*sin(2.5*pi*$)">
                                          <p:val>
                                            <p:fltVal val="0"/>
                                          </p:val>
                                        </p:tav>
                                        <p:tav tm="100000">
                                          <p:val>
                                            <p:fltVal val="1"/>
                                          </p:val>
                                        </p:tav>
                                      </p:tavLst>
                                    </p:anim>
                                    <p:anim calcmode="lin" valueType="num">
                                      <p:cBhvr>
                                        <p:cTn id="12"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What is meant by the Knowledge disconnect</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3508977"/>
          </a:xfrm>
        </p:spPr>
        <p:txBody>
          <a:bodyPr>
            <a:normAutofit lnSpcReduction="10000"/>
          </a:bodyPr>
          <a:lstStyle/>
          <a:p>
            <a:r>
              <a:rPr lang="en-GB" dirty="0">
                <a:latin typeface="Garamond" panose="02020404030301010803" pitchFamily="18" charset="0"/>
              </a:rPr>
              <a:t>the </a:t>
            </a:r>
            <a:r>
              <a:rPr lang="en-GB" b="1" dirty="0">
                <a:solidFill>
                  <a:schemeClr val="tx1"/>
                </a:solidFill>
                <a:latin typeface="Garamond" panose="02020404030301010803" pitchFamily="18" charset="0"/>
              </a:rPr>
              <a:t>user’s incompetence </a:t>
            </a:r>
            <a:r>
              <a:rPr lang="en-GB" dirty="0">
                <a:latin typeface="Garamond" panose="02020404030301010803" pitchFamily="18" charset="0"/>
              </a:rPr>
              <a:t>to use the tool efficiently and </a:t>
            </a:r>
            <a:r>
              <a:rPr lang="en-GB" dirty="0" smtClean="0">
                <a:latin typeface="Garamond" panose="02020404030301010803" pitchFamily="18" charset="0"/>
              </a:rPr>
              <a:t>effectively</a:t>
            </a:r>
          </a:p>
          <a:p>
            <a:r>
              <a:rPr lang="en-ZA" b="1" dirty="0">
                <a:latin typeface="Garamond" panose="02020404030301010803" pitchFamily="18" charset="0"/>
              </a:rPr>
              <a:t>developers lacking </a:t>
            </a:r>
            <a:r>
              <a:rPr lang="en-ZA" dirty="0">
                <a:latin typeface="Garamond" panose="02020404030301010803" pitchFamily="18" charset="0"/>
              </a:rPr>
              <a:t>the </a:t>
            </a:r>
            <a:r>
              <a:rPr lang="en-ZA" b="1" dirty="0">
                <a:latin typeface="Garamond" panose="02020404030301010803" pitchFamily="18" charset="0"/>
              </a:rPr>
              <a:t>business knowledge </a:t>
            </a:r>
            <a:r>
              <a:rPr lang="en-ZA" dirty="0">
                <a:latin typeface="Garamond" panose="02020404030301010803" pitchFamily="18" charset="0"/>
              </a:rPr>
              <a:t>that the users have, and develop apps to provide the users exactly what they desire with minimum discomfort from both </a:t>
            </a:r>
            <a:r>
              <a:rPr lang="en-ZA" dirty="0" smtClean="0">
                <a:latin typeface="Garamond" panose="02020404030301010803" pitchFamily="18" charset="0"/>
              </a:rPr>
              <a:t>parties</a:t>
            </a:r>
          </a:p>
          <a:p>
            <a:r>
              <a:rPr lang="en-ZA" dirty="0" smtClean="0">
                <a:latin typeface="Garamond" panose="02020404030301010803" pitchFamily="18" charset="0"/>
              </a:rPr>
              <a:t>This stunts successful BI in many organisations and creates </a:t>
            </a:r>
            <a:r>
              <a:rPr lang="en-ZA" dirty="0">
                <a:latin typeface="Garamond" panose="02020404030301010803" pitchFamily="18" charset="0"/>
              </a:rPr>
              <a:t>a lot of unnecessary animosity between the 2 parties</a:t>
            </a:r>
          </a:p>
          <a:p>
            <a:endParaRPr lang="en-ZA" sz="2000" dirty="0">
              <a:latin typeface="Garamond" panose="02020404030301010803" pitchFamily="18" charset="0"/>
            </a:endParaRPr>
          </a:p>
        </p:txBody>
      </p:sp>
      <p:pic>
        <p:nvPicPr>
          <p:cNvPr id="1026" name="Picture 2" descr="C:\Users\nicholaw\Desktop\iStock_000011826618Small-300x1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085" y="4725144"/>
            <a:ext cx="3219551" cy="177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par>
                                <p:cTn id="10" presetID="26" presetClass="emph" presetSubtype="0" fill="hold" grpId="0" nodeType="with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Research Problem</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rmAutofit/>
          </a:bodyPr>
          <a:lstStyle/>
          <a:p>
            <a:r>
              <a:rPr lang="en-ZA" dirty="0">
                <a:latin typeface="Garamond" panose="02020404030301010803" pitchFamily="18" charset="0"/>
              </a:rPr>
              <a:t>With the rapid expansion of Big Data and people becoming aware of its importance and the wisdom it can </a:t>
            </a:r>
            <a:r>
              <a:rPr lang="en-ZA" dirty="0" smtClean="0">
                <a:latin typeface="Garamond" panose="02020404030301010803" pitchFamily="18" charset="0"/>
              </a:rPr>
              <a:t>hold. </a:t>
            </a:r>
          </a:p>
          <a:p>
            <a:r>
              <a:rPr lang="en-ZA" dirty="0" smtClean="0">
                <a:latin typeface="Garamond" panose="02020404030301010803" pitchFamily="18" charset="0"/>
              </a:rPr>
              <a:t>BI </a:t>
            </a:r>
            <a:r>
              <a:rPr lang="en-ZA" dirty="0">
                <a:latin typeface="Garamond" panose="02020404030301010803" pitchFamily="18" charset="0"/>
              </a:rPr>
              <a:t>is an exponentially growing </a:t>
            </a:r>
            <a:r>
              <a:rPr lang="en-ZA" dirty="0" smtClean="0">
                <a:latin typeface="Garamond" panose="02020404030301010803" pitchFamily="18" charset="0"/>
              </a:rPr>
              <a:t>industry, yet </a:t>
            </a:r>
            <a:r>
              <a:rPr lang="en-ZA" dirty="0">
                <a:latin typeface="Garamond" panose="02020404030301010803" pitchFamily="18" charset="0"/>
              </a:rPr>
              <a:t>we are struggling to use these BI tools such as </a:t>
            </a:r>
            <a:r>
              <a:rPr lang="en-ZA" dirty="0" err="1">
                <a:latin typeface="Garamond" panose="02020404030301010803" pitchFamily="18" charset="0"/>
              </a:rPr>
              <a:t>QlikView</a:t>
            </a:r>
            <a:r>
              <a:rPr lang="en-ZA" dirty="0">
                <a:latin typeface="Garamond" panose="02020404030301010803" pitchFamily="18" charset="0"/>
              </a:rPr>
              <a:t> to their full advantage because of the divide in knowledge that the developers and users </a:t>
            </a:r>
            <a:r>
              <a:rPr lang="en-ZA" dirty="0" smtClean="0">
                <a:latin typeface="Garamond" panose="02020404030301010803" pitchFamily="18" charset="0"/>
              </a:rPr>
              <a:t>possess.</a:t>
            </a:r>
          </a:p>
          <a:p>
            <a:r>
              <a:rPr lang="en-ZA" dirty="0" smtClean="0">
                <a:latin typeface="Garamond" panose="02020404030301010803" pitchFamily="18" charset="0"/>
              </a:rPr>
              <a:t>This project will focus on the </a:t>
            </a:r>
            <a:r>
              <a:rPr lang="en-ZA" b="1" dirty="0" smtClean="0">
                <a:latin typeface="Garamond" panose="02020404030301010803" pitchFamily="18" charset="0"/>
              </a:rPr>
              <a:t>users and their lack of expertise in using </a:t>
            </a:r>
            <a:r>
              <a:rPr lang="en-ZA" b="1" dirty="0" err="1" smtClean="0">
                <a:latin typeface="Garamond" panose="02020404030301010803" pitchFamily="18" charset="0"/>
              </a:rPr>
              <a:t>Qlikview</a:t>
            </a:r>
            <a:r>
              <a:rPr lang="en-ZA" b="1" dirty="0" smtClean="0">
                <a:latin typeface="Garamond" panose="02020404030301010803" pitchFamily="18" charset="0"/>
              </a:rPr>
              <a:t>.</a:t>
            </a:r>
            <a:endParaRPr lang="en-ZA" b="1" dirty="0">
              <a:latin typeface="Garamond" panose="02020404030301010803" pitchFamily="18" charset="0"/>
            </a:endParaRPr>
          </a:p>
        </p:txBody>
      </p:sp>
      <p:pic>
        <p:nvPicPr>
          <p:cNvPr id="2050" name="Picture 2" descr="C:\Users\nicholaw\Download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5013175"/>
            <a:ext cx="3219822" cy="148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8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par>
                                <p:cTn id="10" presetID="26" presetClass="emph" presetSubtype="0" fill="hold" grpId="0" nodeType="with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Reviewed Literature</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rmAutofit/>
          </a:bodyPr>
          <a:lstStyle/>
          <a:p>
            <a:pPr marL="68580" indent="0">
              <a:buNone/>
            </a:pPr>
            <a:r>
              <a:rPr lang="en-ZA" sz="2000" b="1" dirty="0">
                <a:latin typeface="Garamond" panose="02020404030301010803" pitchFamily="18" charset="0"/>
              </a:rPr>
              <a:t>Friction between users and developers due to BI’s </a:t>
            </a:r>
            <a:r>
              <a:rPr lang="en-ZA" sz="2000" b="1" dirty="0" smtClean="0">
                <a:latin typeface="Garamond" panose="02020404030301010803" pitchFamily="18" charset="0"/>
              </a:rPr>
              <a:t>importance</a:t>
            </a:r>
          </a:p>
          <a:p>
            <a:r>
              <a:rPr lang="en-ZA" sz="2000" dirty="0">
                <a:latin typeface="Garamond" panose="02020404030301010803" pitchFamily="18" charset="0"/>
              </a:rPr>
              <a:t>W </a:t>
            </a:r>
            <a:r>
              <a:rPr lang="en-ZA" sz="2000" dirty="0" err="1">
                <a:latin typeface="Garamond" panose="02020404030301010803" pitchFamily="18" charset="0"/>
              </a:rPr>
              <a:t>Pinnington</a:t>
            </a:r>
            <a:r>
              <a:rPr lang="en-ZA" sz="2000" dirty="0">
                <a:latin typeface="Garamond" panose="02020404030301010803" pitchFamily="18" charset="0"/>
              </a:rPr>
              <a:t> et al. (2007) “if we consider business intelligence, enterprise systems, ‘users’ and ‘developers’, we begin to see potential tensions particularly as related to the potentialities for managing the fixed/fluid nature of business intelligence requirements and the relationship of this to so called user and developer roles</a:t>
            </a:r>
            <a:r>
              <a:rPr lang="en-ZA" sz="2000" dirty="0" smtClean="0">
                <a:latin typeface="Garamond" panose="02020404030301010803" pitchFamily="18" charset="0"/>
              </a:rPr>
              <a:t>.”</a:t>
            </a:r>
          </a:p>
          <a:p>
            <a:r>
              <a:rPr lang="en-ZA" sz="2000" dirty="0" smtClean="0">
                <a:latin typeface="Garamond" panose="02020404030301010803" pitchFamily="18" charset="0"/>
              </a:rPr>
              <a:t>RJ </a:t>
            </a:r>
            <a:r>
              <a:rPr lang="en-ZA" sz="2000" dirty="0" err="1">
                <a:latin typeface="Garamond" panose="02020404030301010803" pitchFamily="18" charset="0"/>
              </a:rPr>
              <a:t>Podeschi</a:t>
            </a:r>
            <a:r>
              <a:rPr lang="en-ZA" sz="2000" dirty="0">
                <a:latin typeface="Garamond" panose="02020404030301010803" pitchFamily="18" charset="0"/>
              </a:rPr>
              <a:t> (2014) “it’s hard to find a good mix of technical and business skills, too often a person is skewed too far one way or the other.”</a:t>
            </a:r>
          </a:p>
        </p:txBody>
      </p:sp>
      <p:pic>
        <p:nvPicPr>
          <p:cNvPr id="3074" name="Picture 2" descr="C:\Users\nicholaw\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51" y="4985135"/>
            <a:ext cx="2317229" cy="14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5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2000"/>
                                        <p:tgtEl>
                                          <p:spTgt spid="3074"/>
                                        </p:tgtEl>
                                      </p:cBhvr>
                                    </p:animEffect>
                                    <p:anim calcmode="lin" valueType="num">
                                      <p:cBhvr>
                                        <p:cTn id="11" dur="2000" fill="hold"/>
                                        <p:tgtEl>
                                          <p:spTgt spid="3074"/>
                                        </p:tgtEl>
                                        <p:attrNameLst>
                                          <p:attrName>ppt_w</p:attrName>
                                        </p:attrNameLst>
                                      </p:cBhvr>
                                      <p:tavLst>
                                        <p:tav tm="0" fmla="#ppt_w*sin(2.5*pi*$)">
                                          <p:val>
                                            <p:fltVal val="0"/>
                                          </p:val>
                                        </p:tav>
                                        <p:tav tm="100000">
                                          <p:val>
                                            <p:fltVal val="1"/>
                                          </p:val>
                                        </p:tav>
                                      </p:tavLst>
                                    </p:anim>
                                    <p:anim calcmode="lin" valueType="num">
                                      <p:cBhvr>
                                        <p:cTn id="12"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Reviewed Literature</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Autofit/>
          </a:bodyPr>
          <a:lstStyle/>
          <a:p>
            <a:pPr marL="68580" indent="0">
              <a:buNone/>
            </a:pPr>
            <a:r>
              <a:rPr lang="en-ZA" sz="1800" b="1" dirty="0">
                <a:latin typeface="Garamond" panose="02020404030301010803" pitchFamily="18" charset="0"/>
              </a:rPr>
              <a:t>Usability of BI </a:t>
            </a:r>
            <a:r>
              <a:rPr lang="en-ZA" sz="1800" b="1" dirty="0" smtClean="0">
                <a:latin typeface="Garamond" panose="02020404030301010803" pitchFamily="18" charset="0"/>
              </a:rPr>
              <a:t>systems</a:t>
            </a:r>
          </a:p>
          <a:p>
            <a:r>
              <a:rPr lang="en-ZA" sz="1800" dirty="0" err="1">
                <a:latin typeface="Garamond" panose="02020404030301010803" pitchFamily="18" charset="0"/>
              </a:rPr>
              <a:t>Kobielus</a:t>
            </a:r>
            <a:r>
              <a:rPr lang="en-ZA" sz="1800" dirty="0">
                <a:latin typeface="Garamond" panose="02020404030301010803" pitchFamily="18" charset="0"/>
              </a:rPr>
              <a:t>, J (2009) </a:t>
            </a:r>
            <a:r>
              <a:rPr lang="en-ZA" sz="1800" dirty="0" smtClean="0">
                <a:latin typeface="Garamond" panose="02020404030301010803" pitchFamily="18" charset="0"/>
              </a:rPr>
              <a:t>“BI </a:t>
            </a:r>
            <a:r>
              <a:rPr lang="en-ZA" sz="1800" dirty="0">
                <a:latin typeface="Garamond" panose="02020404030301010803" pitchFamily="18" charset="0"/>
              </a:rPr>
              <a:t>reports, dashboards, and other applications are often so complex and convoluted that only experienced developers should design or maintain them</a:t>
            </a:r>
            <a:r>
              <a:rPr lang="en-ZA" sz="1800" dirty="0" smtClean="0">
                <a:latin typeface="Garamond" panose="02020404030301010803" pitchFamily="18" charset="0"/>
              </a:rPr>
              <a:t>.”</a:t>
            </a:r>
          </a:p>
          <a:p>
            <a:r>
              <a:rPr lang="en-ZA" sz="1800" dirty="0" err="1" smtClean="0">
                <a:latin typeface="Garamond" panose="02020404030301010803" pitchFamily="18" charset="0"/>
              </a:rPr>
              <a:t>Evelson</a:t>
            </a:r>
            <a:r>
              <a:rPr lang="en-ZA" sz="1800" dirty="0">
                <a:latin typeface="Garamond" panose="02020404030301010803" pitchFamily="18" charset="0"/>
              </a:rPr>
              <a:t>, B (2010) “Can you tell me what types of information you are looking to </a:t>
            </a:r>
            <a:r>
              <a:rPr lang="en-ZA" sz="1800" dirty="0" err="1">
                <a:latin typeface="Garamond" panose="02020404030301010803" pitchFamily="18" charset="0"/>
              </a:rPr>
              <a:t>analyze</a:t>
            </a:r>
            <a:r>
              <a:rPr lang="en-ZA" sz="1800" dirty="0">
                <a:latin typeface="Garamond" panose="02020404030301010803" pitchFamily="18" charset="0"/>
              </a:rPr>
              <a:t>?” is IT’s typical question to the business. “I may want everything, show me what you have available and I’ll pick and choose,” is often the typical business user response. “We can’t just show you everything, it’ll take forever, let’s try to prioritize. . . </a:t>
            </a:r>
            <a:r>
              <a:rPr lang="en-ZA" sz="1800" dirty="0" smtClean="0">
                <a:latin typeface="Garamond" panose="02020404030301010803" pitchFamily="18" charset="0"/>
              </a:rPr>
              <a:t>”</a:t>
            </a:r>
          </a:p>
          <a:p>
            <a:r>
              <a:rPr lang="en-ZA" sz="1800" dirty="0">
                <a:latin typeface="Garamond" panose="02020404030301010803" pitchFamily="18" charset="0"/>
              </a:rPr>
              <a:t>Williams, S et al. (2004) “The sales force was compromised mainly of older technophobes who made their living by being knowledgeable about the products and good nurturing relationships </a:t>
            </a:r>
            <a:r>
              <a:rPr lang="en-ZA" sz="1800" dirty="0" smtClean="0">
                <a:latin typeface="Garamond" panose="02020404030301010803" pitchFamily="18" charset="0"/>
              </a:rPr>
              <a:t>                between </a:t>
            </a:r>
            <a:r>
              <a:rPr lang="en-ZA" sz="1800" dirty="0">
                <a:latin typeface="Garamond" panose="02020404030301010803" pitchFamily="18" charset="0"/>
              </a:rPr>
              <a:t>buyers”</a:t>
            </a:r>
          </a:p>
        </p:txBody>
      </p:sp>
      <p:pic>
        <p:nvPicPr>
          <p:cNvPr id="3074" name="Picture 2" descr="C:\Users\nicholaw\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52" y="5000819"/>
            <a:ext cx="2317229" cy="14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5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2000"/>
                                        <p:tgtEl>
                                          <p:spTgt spid="3074"/>
                                        </p:tgtEl>
                                      </p:cBhvr>
                                    </p:animEffect>
                                    <p:anim calcmode="lin" valueType="num">
                                      <p:cBhvr>
                                        <p:cTn id="11" dur="2000" fill="hold"/>
                                        <p:tgtEl>
                                          <p:spTgt spid="3074"/>
                                        </p:tgtEl>
                                        <p:attrNameLst>
                                          <p:attrName>ppt_w</p:attrName>
                                        </p:attrNameLst>
                                      </p:cBhvr>
                                      <p:tavLst>
                                        <p:tav tm="0" fmla="#ppt_w*sin(2.5*pi*$)">
                                          <p:val>
                                            <p:fltVal val="0"/>
                                          </p:val>
                                        </p:tav>
                                        <p:tav tm="100000">
                                          <p:val>
                                            <p:fltVal val="1"/>
                                          </p:val>
                                        </p:tav>
                                      </p:tavLst>
                                    </p:anim>
                                    <p:anim calcmode="lin" valueType="num">
                                      <p:cBhvr>
                                        <p:cTn id="12"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Reviewed Literature</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Autofit/>
          </a:bodyPr>
          <a:lstStyle/>
          <a:p>
            <a:pPr marL="68580" indent="0">
              <a:buNone/>
            </a:pPr>
            <a:r>
              <a:rPr lang="en-ZA" sz="2000" b="1" dirty="0">
                <a:latin typeface="Garamond" panose="02020404030301010803" pitchFamily="18" charset="0"/>
              </a:rPr>
              <a:t>What is </a:t>
            </a:r>
            <a:r>
              <a:rPr lang="en-ZA" sz="2000" b="1" dirty="0" smtClean="0">
                <a:latin typeface="Garamond" panose="02020404030301010803" pitchFamily="18" charset="0"/>
              </a:rPr>
              <a:t>suggested </a:t>
            </a:r>
            <a:r>
              <a:rPr lang="en-ZA" sz="2000" b="1" dirty="0">
                <a:latin typeface="Garamond" panose="02020404030301010803" pitchFamily="18" charset="0"/>
              </a:rPr>
              <a:t>to reduce </a:t>
            </a:r>
            <a:r>
              <a:rPr lang="en-ZA" sz="2000" b="1" dirty="0" smtClean="0">
                <a:latin typeface="Garamond" panose="02020404030301010803" pitchFamily="18" charset="0"/>
              </a:rPr>
              <a:t>tension and increase usability</a:t>
            </a:r>
            <a:endParaRPr lang="en-ZA" sz="2000" b="1" dirty="0" smtClean="0">
              <a:latin typeface="Garamond" panose="02020404030301010803" pitchFamily="18" charset="0"/>
            </a:endParaRPr>
          </a:p>
          <a:p>
            <a:r>
              <a:rPr lang="en-ZA" sz="2000" dirty="0">
                <a:latin typeface="Garamond" panose="02020404030301010803" pitchFamily="18" charset="0"/>
              </a:rPr>
              <a:t>Williams, S et al. (2004) “an effective partnership between business and IT, with continues business involvement be essential</a:t>
            </a:r>
            <a:r>
              <a:rPr lang="en-ZA" sz="2000" dirty="0" smtClean="0">
                <a:latin typeface="Garamond" panose="02020404030301010803" pitchFamily="18" charset="0"/>
              </a:rPr>
              <a:t>”</a:t>
            </a:r>
          </a:p>
          <a:p>
            <a:r>
              <a:rPr lang="en-ZA" sz="2000" dirty="0" err="1">
                <a:latin typeface="Garamond" panose="02020404030301010803" pitchFamily="18" charset="0"/>
              </a:rPr>
              <a:t>Jooste</a:t>
            </a:r>
            <a:r>
              <a:rPr lang="en-ZA" sz="2000" dirty="0">
                <a:latin typeface="Garamond" panose="02020404030301010803" pitchFamily="18" charset="0"/>
              </a:rPr>
              <a:t> C et al. (2014)  “ensuring that interactive products are easy to learn, effective to use and enjoyable from the user’s perspective.”</a:t>
            </a:r>
          </a:p>
          <a:p>
            <a:pPr lvl="0"/>
            <a:r>
              <a:rPr lang="en-GB" sz="2000" dirty="0">
                <a:latin typeface="Garamond" panose="02020404030301010803" pitchFamily="18" charset="0"/>
              </a:rPr>
              <a:t>Visibility </a:t>
            </a:r>
            <a:endParaRPr lang="en-ZA" sz="2000" dirty="0">
              <a:latin typeface="Garamond" panose="02020404030301010803" pitchFamily="18" charset="0"/>
            </a:endParaRPr>
          </a:p>
          <a:p>
            <a:pPr lvl="0"/>
            <a:r>
              <a:rPr lang="en-GB" sz="2000" dirty="0">
                <a:latin typeface="Garamond" panose="02020404030301010803" pitchFamily="18" charset="0"/>
              </a:rPr>
              <a:t>Flexibility </a:t>
            </a:r>
            <a:endParaRPr lang="en-ZA" sz="2000" dirty="0">
              <a:latin typeface="Garamond" panose="02020404030301010803" pitchFamily="18" charset="0"/>
            </a:endParaRPr>
          </a:p>
          <a:p>
            <a:pPr lvl="0"/>
            <a:r>
              <a:rPr lang="en-GB" sz="2000" dirty="0">
                <a:latin typeface="Garamond" panose="02020404030301010803" pitchFamily="18" charset="0"/>
              </a:rPr>
              <a:t>Learnability</a:t>
            </a:r>
            <a:endParaRPr lang="en-ZA" sz="2000" dirty="0">
              <a:latin typeface="Garamond" panose="02020404030301010803" pitchFamily="18" charset="0"/>
            </a:endParaRPr>
          </a:p>
          <a:p>
            <a:pPr lvl="0"/>
            <a:r>
              <a:rPr lang="en-GB" sz="2000" dirty="0">
                <a:latin typeface="Garamond" panose="02020404030301010803" pitchFamily="18" charset="0"/>
              </a:rPr>
              <a:t>Error control and help </a:t>
            </a:r>
            <a:endParaRPr lang="en-ZA" sz="2000" dirty="0">
              <a:latin typeface="Garamond" panose="02020404030301010803" pitchFamily="18" charset="0"/>
            </a:endParaRPr>
          </a:p>
          <a:p>
            <a:pPr lvl="0"/>
            <a:r>
              <a:rPr lang="en-GB" sz="2000" dirty="0">
                <a:latin typeface="Garamond" panose="02020404030301010803" pitchFamily="18" charset="0"/>
              </a:rPr>
              <a:t>Operability. </a:t>
            </a:r>
            <a:endParaRPr lang="en-ZA" sz="2000" dirty="0">
              <a:latin typeface="Garamond" panose="02020404030301010803" pitchFamily="18" charset="0"/>
            </a:endParaRPr>
          </a:p>
          <a:p>
            <a:endParaRPr lang="en-ZA" sz="1800" dirty="0">
              <a:latin typeface="Garamond" panose="02020404030301010803" pitchFamily="18" charset="0"/>
            </a:endParaRPr>
          </a:p>
        </p:txBody>
      </p:sp>
      <p:pic>
        <p:nvPicPr>
          <p:cNvPr id="3074" name="Picture 2" descr="C:\Users\nicholaw\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52" y="5000819"/>
            <a:ext cx="2317229" cy="14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3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2000"/>
                                        <p:tgtEl>
                                          <p:spTgt spid="3074"/>
                                        </p:tgtEl>
                                      </p:cBhvr>
                                    </p:animEffect>
                                    <p:anim calcmode="lin" valueType="num">
                                      <p:cBhvr>
                                        <p:cTn id="11" dur="2000" fill="hold"/>
                                        <p:tgtEl>
                                          <p:spTgt spid="3074"/>
                                        </p:tgtEl>
                                        <p:attrNameLst>
                                          <p:attrName>ppt_w</p:attrName>
                                        </p:attrNameLst>
                                      </p:cBhvr>
                                      <p:tavLst>
                                        <p:tav tm="0" fmla="#ppt_w*sin(2.5*pi*$)">
                                          <p:val>
                                            <p:fltVal val="0"/>
                                          </p:val>
                                        </p:tav>
                                        <p:tav tm="100000">
                                          <p:val>
                                            <p:fltVal val="1"/>
                                          </p:val>
                                        </p:tav>
                                      </p:tavLst>
                                    </p:anim>
                                    <p:anim calcmode="lin" valueType="num">
                                      <p:cBhvr>
                                        <p:cTn id="12"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Example</a:t>
            </a:r>
            <a:endParaRPr lang="en-ZA" sz="3200" dirty="0">
              <a:latin typeface="Garamond" panose="02020404030301010803" pitchFamily="18" charset="0"/>
            </a:endParaRPr>
          </a:p>
        </p:txBody>
      </p:sp>
      <p:pic>
        <p:nvPicPr>
          <p:cNvPr id="2050" name="Picture 2" descr="C:\Users\nicholaw\Pictures\user complai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12583"/>
            <a:ext cx="8064896" cy="495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1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anim calcmode="lin" valueType="num">
                                      <p:cBhvr>
                                        <p:cTn id="11" dur="2000" fill="hold"/>
                                        <p:tgtEl>
                                          <p:spTgt spid="2050"/>
                                        </p:tgtEl>
                                        <p:attrNameLst>
                                          <p:attrName>ppt_w</p:attrName>
                                        </p:attrNameLst>
                                      </p:cBhvr>
                                      <p:tavLst>
                                        <p:tav tm="0" fmla="#ppt_w*sin(2.5*pi*$)">
                                          <p:val>
                                            <p:fltVal val="0"/>
                                          </p:val>
                                        </p:tav>
                                        <p:tav tm="100000">
                                          <p:val>
                                            <p:fltVal val="1"/>
                                          </p:val>
                                        </p:tav>
                                      </p:tavLst>
                                    </p:anim>
                                    <p:anim calcmode="lin" valueType="num">
                                      <p:cBhvr>
                                        <p:cTn id="12"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Solution and Aim</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Autofit/>
          </a:bodyPr>
          <a:lstStyle/>
          <a:p>
            <a:r>
              <a:rPr lang="en-ZA" dirty="0">
                <a:latin typeface="Garamond" panose="02020404030301010803" pitchFamily="18" charset="0"/>
              </a:rPr>
              <a:t>To </a:t>
            </a:r>
            <a:r>
              <a:rPr lang="en-ZA" b="1" dirty="0">
                <a:latin typeface="Garamond" panose="02020404030301010803" pitchFamily="18" charset="0"/>
              </a:rPr>
              <a:t>train </a:t>
            </a:r>
            <a:r>
              <a:rPr lang="en-ZA" b="1" dirty="0" err="1">
                <a:latin typeface="Garamond" panose="02020404030301010803" pitchFamily="18" charset="0"/>
              </a:rPr>
              <a:t>Qlikview</a:t>
            </a:r>
            <a:r>
              <a:rPr lang="en-ZA" b="1" dirty="0">
                <a:latin typeface="Garamond" panose="02020404030301010803" pitchFamily="18" charset="0"/>
              </a:rPr>
              <a:t> users </a:t>
            </a:r>
            <a:r>
              <a:rPr lang="en-ZA" dirty="0">
                <a:latin typeface="Garamond" panose="02020404030301010803" pitchFamily="18" charset="0"/>
              </a:rPr>
              <a:t>in a simple, fun and easy to learn manner with the very tool they are facing issues with by implementing an in the middle application to teach them how to use their apps. If the app improves the usability the users will be able to be more productive and make more effective and efficient business decisions.</a:t>
            </a:r>
          </a:p>
        </p:txBody>
      </p:sp>
      <p:pic>
        <p:nvPicPr>
          <p:cNvPr id="4098" name="Picture 2" descr="C:\Users\nicholaw\Downloads\solution_i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173177"/>
            <a:ext cx="3511869" cy="233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8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2000"/>
                                        <p:tgtEl>
                                          <p:spTgt spid="4098"/>
                                        </p:tgtEl>
                                      </p:cBhvr>
                                    </p:animEffect>
                                    <p:anim calcmode="lin" valueType="num">
                                      <p:cBhvr>
                                        <p:cTn id="11" dur="2000" fill="hold"/>
                                        <p:tgtEl>
                                          <p:spTgt spid="4098"/>
                                        </p:tgtEl>
                                        <p:attrNameLst>
                                          <p:attrName>ppt_w</p:attrName>
                                        </p:attrNameLst>
                                      </p:cBhvr>
                                      <p:tavLst>
                                        <p:tav tm="0" fmla="#ppt_w*sin(2.5*pi*$)">
                                          <p:val>
                                            <p:fltVal val="0"/>
                                          </p:val>
                                        </p:tav>
                                        <p:tav tm="100000">
                                          <p:val>
                                            <p:fltVal val="1"/>
                                          </p:val>
                                        </p:tav>
                                      </p:tavLst>
                                    </p:anim>
                                    <p:anim calcmode="lin" valueType="num">
                                      <p:cBhvr>
                                        <p:cTn id="12" dur="2000" fill="hold"/>
                                        <p:tgtEl>
                                          <p:spTgt spid="409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836712"/>
            <a:ext cx="7416824" cy="673144"/>
          </a:xfrm>
        </p:spPr>
        <p:txBody>
          <a:bodyPr>
            <a:noAutofit/>
          </a:bodyPr>
          <a:lstStyle/>
          <a:p>
            <a:r>
              <a:rPr lang="en-ZA" sz="3200" dirty="0" smtClean="0">
                <a:latin typeface="Garamond" panose="02020404030301010803" pitchFamily="18" charset="0"/>
              </a:rPr>
              <a:t>Research Questions</a:t>
            </a:r>
            <a:endParaRPr lang="en-ZA" sz="3200" dirty="0">
              <a:latin typeface="Garamond" panose="02020404030301010803" pitchFamily="18" charset="0"/>
            </a:endParaRPr>
          </a:p>
        </p:txBody>
      </p:sp>
      <p:sp>
        <p:nvSpPr>
          <p:cNvPr id="3" name="Content Placeholder 2"/>
          <p:cNvSpPr>
            <a:spLocks noGrp="1"/>
          </p:cNvSpPr>
          <p:nvPr>
            <p:ph idx="1"/>
          </p:nvPr>
        </p:nvSpPr>
        <p:spPr>
          <a:xfrm>
            <a:off x="1043608" y="1844824"/>
            <a:ext cx="6777317" cy="4176464"/>
          </a:xfrm>
        </p:spPr>
        <p:txBody>
          <a:bodyPr>
            <a:noAutofit/>
          </a:bodyPr>
          <a:lstStyle/>
          <a:p>
            <a:pPr marL="525780" indent="-457200">
              <a:buFont typeface="+mj-lt"/>
              <a:buAutoNum type="arabicPeriod"/>
            </a:pPr>
            <a:r>
              <a:rPr lang="en-ZA" sz="2200" dirty="0" smtClean="0">
                <a:latin typeface="Garamond" panose="02020404030301010803" pitchFamily="18" charset="0"/>
              </a:rPr>
              <a:t>What </a:t>
            </a:r>
            <a:r>
              <a:rPr lang="en-ZA" sz="2200" dirty="0">
                <a:latin typeface="Garamond" panose="02020404030301010803" pitchFamily="18" charset="0"/>
              </a:rPr>
              <a:t>is the </a:t>
            </a:r>
            <a:r>
              <a:rPr lang="en-ZA" sz="2200" b="1" dirty="0">
                <a:latin typeface="Garamond" panose="02020404030301010803" pitchFamily="18" charset="0"/>
              </a:rPr>
              <a:t>current state </a:t>
            </a:r>
            <a:r>
              <a:rPr lang="en-ZA" sz="2200" dirty="0">
                <a:latin typeface="Garamond" panose="02020404030301010803" pitchFamily="18" charset="0"/>
              </a:rPr>
              <a:t>and </a:t>
            </a:r>
            <a:r>
              <a:rPr lang="en-ZA" sz="2200" b="1" dirty="0">
                <a:latin typeface="Garamond" panose="02020404030301010803" pitchFamily="18" charset="0"/>
              </a:rPr>
              <a:t>ideal </a:t>
            </a:r>
            <a:r>
              <a:rPr lang="en-ZA" sz="2200" b="1" dirty="0" smtClean="0">
                <a:latin typeface="Garamond" panose="02020404030301010803" pitchFamily="18" charset="0"/>
              </a:rPr>
              <a:t>state </a:t>
            </a:r>
            <a:r>
              <a:rPr lang="en-ZA" sz="2200" dirty="0" smtClean="0">
                <a:latin typeface="Garamond" panose="02020404030301010803" pitchFamily="18" charset="0"/>
              </a:rPr>
              <a:t>with </a:t>
            </a:r>
            <a:r>
              <a:rPr lang="en-ZA" sz="2200" dirty="0">
                <a:latin typeface="Garamond" panose="02020404030301010803" pitchFamily="18" charset="0"/>
              </a:rPr>
              <a:t>usability of </a:t>
            </a:r>
            <a:r>
              <a:rPr lang="en-ZA" sz="2200" dirty="0" err="1">
                <a:latin typeface="Garamond" panose="02020404030301010803" pitchFamily="18" charset="0"/>
              </a:rPr>
              <a:t>Qlikview</a:t>
            </a:r>
            <a:r>
              <a:rPr lang="en-ZA" sz="2200" dirty="0">
                <a:latin typeface="Garamond" panose="02020404030301010803" pitchFamily="18" charset="0"/>
              </a:rPr>
              <a:t> apps and will the introduction of a “how to use” application reach that ideal state</a:t>
            </a:r>
            <a:r>
              <a:rPr lang="en-ZA" sz="2200" dirty="0" smtClean="0">
                <a:latin typeface="Garamond" panose="02020404030301010803" pitchFamily="18" charset="0"/>
              </a:rPr>
              <a:t>?</a:t>
            </a:r>
          </a:p>
          <a:p>
            <a:pPr marL="365760" lvl="1" indent="0">
              <a:buNone/>
            </a:pPr>
            <a:r>
              <a:rPr lang="en-ZA" dirty="0">
                <a:latin typeface="Garamond" panose="02020404030301010803" pitchFamily="18" charset="0"/>
              </a:rPr>
              <a:t>	</a:t>
            </a:r>
            <a:endParaRPr lang="en-ZA" dirty="0" smtClean="0">
              <a:latin typeface="Garamond" panose="02020404030301010803" pitchFamily="18" charset="0"/>
            </a:endParaRPr>
          </a:p>
          <a:p>
            <a:pPr marL="365760" lvl="1" indent="0">
              <a:buNone/>
            </a:pPr>
            <a:r>
              <a:rPr lang="en-ZA" dirty="0">
                <a:latin typeface="Garamond" panose="02020404030301010803" pitchFamily="18" charset="0"/>
              </a:rPr>
              <a:t>	</a:t>
            </a:r>
            <a:r>
              <a:rPr lang="en-ZA" dirty="0" smtClean="0">
                <a:latin typeface="Garamond" panose="02020404030301010803" pitchFamily="18" charset="0"/>
              </a:rPr>
              <a:t>What </a:t>
            </a:r>
            <a:r>
              <a:rPr lang="en-ZA" dirty="0">
                <a:latin typeface="Garamond" panose="02020404030301010803" pitchFamily="18" charset="0"/>
              </a:rPr>
              <a:t>are the main difficulties the users experience </a:t>
            </a:r>
            <a:r>
              <a:rPr lang="en-ZA" dirty="0" smtClean="0">
                <a:latin typeface="Garamond" panose="02020404030301010803" pitchFamily="18" charset="0"/>
              </a:rPr>
              <a:t>	when </a:t>
            </a:r>
            <a:r>
              <a:rPr lang="en-ZA" dirty="0">
                <a:latin typeface="Garamond" panose="02020404030301010803" pitchFamily="18" charset="0"/>
              </a:rPr>
              <a:t>using </a:t>
            </a:r>
            <a:r>
              <a:rPr lang="en-ZA" dirty="0" err="1" smtClean="0">
                <a:latin typeface="Garamond" panose="02020404030301010803" pitchFamily="18" charset="0"/>
              </a:rPr>
              <a:t>Qlikview</a:t>
            </a:r>
            <a:r>
              <a:rPr lang="en-ZA" dirty="0" smtClean="0">
                <a:latin typeface="Garamond" panose="02020404030301010803" pitchFamily="18" charset="0"/>
              </a:rPr>
              <a:t> </a:t>
            </a:r>
            <a:r>
              <a:rPr lang="en-ZA" dirty="0">
                <a:latin typeface="Garamond" panose="02020404030301010803" pitchFamily="18" charset="0"/>
              </a:rPr>
              <a:t>apps?</a:t>
            </a:r>
            <a:endParaRPr lang="en-ZA" dirty="0" smtClean="0">
              <a:latin typeface="Garamond" panose="02020404030301010803" pitchFamily="18" charset="0"/>
            </a:endParaRPr>
          </a:p>
          <a:p>
            <a:pPr marL="68580" indent="0">
              <a:buNone/>
            </a:pPr>
            <a:endParaRPr lang="en-ZA" dirty="0" smtClean="0">
              <a:latin typeface="Garamond" panose="02020404030301010803" pitchFamily="18" charset="0"/>
            </a:endParaRPr>
          </a:p>
          <a:p>
            <a:endParaRPr lang="en-ZA" dirty="0">
              <a:latin typeface="Garamond" panose="02020404030301010803" pitchFamily="18" charset="0"/>
            </a:endParaRPr>
          </a:p>
        </p:txBody>
      </p:sp>
      <p:pic>
        <p:nvPicPr>
          <p:cNvPr id="5122" name="Picture 2" descr="C:\Users\nicholaw\Download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275581"/>
            <a:ext cx="2971031" cy="222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45"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2000"/>
                                        <p:tgtEl>
                                          <p:spTgt spid="5122"/>
                                        </p:tgtEl>
                                      </p:cBhvr>
                                    </p:animEffect>
                                    <p:anim calcmode="lin" valueType="num">
                                      <p:cBhvr>
                                        <p:cTn id="11" dur="2000" fill="hold"/>
                                        <p:tgtEl>
                                          <p:spTgt spid="5122"/>
                                        </p:tgtEl>
                                        <p:attrNameLst>
                                          <p:attrName>ppt_w</p:attrName>
                                        </p:attrNameLst>
                                      </p:cBhvr>
                                      <p:tavLst>
                                        <p:tav tm="0" fmla="#ppt_w*sin(2.5*pi*$)">
                                          <p:val>
                                            <p:fltVal val="0"/>
                                          </p:val>
                                        </p:tav>
                                        <p:tav tm="100000">
                                          <p:val>
                                            <p:fltVal val="1"/>
                                          </p:val>
                                        </p:tav>
                                      </p:tavLst>
                                    </p:anim>
                                    <p:anim calcmode="lin" valueType="num">
                                      <p:cBhvr>
                                        <p:cTn id="12" dur="2000" fill="hold"/>
                                        <p:tgtEl>
                                          <p:spTgt spid="512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695</TotalTime>
  <Words>672</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An investigation on the knowledge disconnect between Qlikview BI developers and users </vt:lpstr>
      <vt:lpstr>What is meant by the Knowledge disconnect</vt:lpstr>
      <vt:lpstr>Research Problem</vt:lpstr>
      <vt:lpstr>Reviewed Literature</vt:lpstr>
      <vt:lpstr>Reviewed Literature</vt:lpstr>
      <vt:lpstr>Reviewed Literature</vt:lpstr>
      <vt:lpstr>Example</vt:lpstr>
      <vt:lpstr>Solution and Aim</vt:lpstr>
      <vt:lpstr>Research Questions</vt:lpstr>
      <vt:lpstr>Goals &amp; Objectives</vt:lpstr>
      <vt:lpstr>Discussion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on the knowledge disconnect between Qlikview BI developers and users</dc:title>
  <dc:creator>Nicholas Wessels</dc:creator>
  <cp:lastModifiedBy>Nicholas Wessels</cp:lastModifiedBy>
  <cp:revision>16</cp:revision>
  <dcterms:created xsi:type="dcterms:W3CDTF">2015-06-23T09:54:14Z</dcterms:created>
  <dcterms:modified xsi:type="dcterms:W3CDTF">2015-06-24T11:47:48Z</dcterms:modified>
</cp:coreProperties>
</file>