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handoutMasterIdLst>
    <p:handoutMasterId r:id="rId8"/>
  </p:handoutMasterIdLst>
  <p:sldIdLst>
    <p:sldId id="256" r:id="rId2"/>
    <p:sldId id="271" r:id="rId3"/>
    <p:sldId id="288" r:id="rId4"/>
    <p:sldId id="274" r:id="rId5"/>
    <p:sldId id="289" r:id="rId6"/>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A50021"/>
    <a:srgbClr val="006600"/>
    <a:srgbClr val="000000"/>
    <a:srgbClr val="660066"/>
    <a:srgbClr val="0033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B8080-7D1A-45F0-BD90-37B02F092C45}" v="6" dt="2022-11-21T12:58:16.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3512" autoAdjust="0"/>
  </p:normalViewPr>
  <p:slideViewPr>
    <p:cSldViewPr>
      <p:cViewPr varScale="1">
        <p:scale>
          <a:sx n="100" d="100"/>
          <a:sy n="100" d="100"/>
        </p:scale>
        <p:origin x="84" y="1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cLean" userId="95bf2ce9fc0d2566" providerId="LiveId" clId="{049B8080-7D1A-45F0-BD90-37B02F092C45}"/>
    <pc:docChg chg="custSel addSld delSld modSld">
      <pc:chgData name="Jeffrey McLean" userId="95bf2ce9fc0d2566" providerId="LiveId" clId="{049B8080-7D1A-45F0-BD90-37B02F092C45}" dt="2022-11-21T13:02:36.866" v="465" actId="47"/>
      <pc:docMkLst>
        <pc:docMk/>
      </pc:docMkLst>
      <pc:sldChg chg="modSp mod">
        <pc:chgData name="Jeffrey McLean" userId="95bf2ce9fc0d2566" providerId="LiveId" clId="{049B8080-7D1A-45F0-BD90-37B02F092C45}" dt="2022-11-21T12:50:05.526" v="143" actId="1076"/>
        <pc:sldMkLst>
          <pc:docMk/>
          <pc:sldMk cId="0" sldId="256"/>
        </pc:sldMkLst>
        <pc:spChg chg="mod">
          <ac:chgData name="Jeffrey McLean" userId="95bf2ce9fc0d2566" providerId="LiveId" clId="{049B8080-7D1A-45F0-BD90-37B02F092C45}" dt="2022-11-21T12:50:05.526" v="143" actId="1076"/>
          <ac:spMkLst>
            <pc:docMk/>
            <pc:sldMk cId="0" sldId="256"/>
            <ac:spMk id="5" creationId="{00000000-0000-0000-0000-000000000000}"/>
          </ac:spMkLst>
        </pc:spChg>
      </pc:sldChg>
      <pc:sldChg chg="modSp mod">
        <pc:chgData name="Jeffrey McLean" userId="95bf2ce9fc0d2566" providerId="LiveId" clId="{049B8080-7D1A-45F0-BD90-37B02F092C45}" dt="2022-11-21T12:54:04.032" v="169" actId="20577"/>
        <pc:sldMkLst>
          <pc:docMk/>
          <pc:sldMk cId="3661402428" sldId="271"/>
        </pc:sldMkLst>
        <pc:spChg chg="mod">
          <ac:chgData name="Jeffrey McLean" userId="95bf2ce9fc0d2566" providerId="LiveId" clId="{049B8080-7D1A-45F0-BD90-37B02F092C45}" dt="2022-11-21T12:54:04.032" v="169" actId="20577"/>
          <ac:spMkLst>
            <pc:docMk/>
            <pc:sldMk cId="3661402428" sldId="271"/>
            <ac:spMk id="6" creationId="{00000000-0000-0000-0000-000000000000}"/>
          </ac:spMkLst>
        </pc:spChg>
      </pc:sldChg>
      <pc:sldChg chg="modSp mod">
        <pc:chgData name="Jeffrey McLean" userId="95bf2ce9fc0d2566" providerId="LiveId" clId="{049B8080-7D1A-45F0-BD90-37B02F092C45}" dt="2022-11-21T12:52:33.907" v="160" actId="20577"/>
        <pc:sldMkLst>
          <pc:docMk/>
          <pc:sldMk cId="3556913717" sldId="288"/>
        </pc:sldMkLst>
        <pc:spChg chg="mod">
          <ac:chgData name="Jeffrey McLean" userId="95bf2ce9fc0d2566" providerId="LiveId" clId="{049B8080-7D1A-45F0-BD90-37B02F092C45}" dt="2022-11-21T12:52:33.907" v="160" actId="20577"/>
          <ac:spMkLst>
            <pc:docMk/>
            <pc:sldMk cId="3556913717" sldId="288"/>
            <ac:spMk id="3" creationId="{00000000-0000-0000-0000-000000000000}"/>
          </ac:spMkLst>
        </pc:spChg>
      </pc:sldChg>
      <pc:sldChg chg="addSp modSp add mod">
        <pc:chgData name="Jeffrey McLean" userId="95bf2ce9fc0d2566" providerId="LiveId" clId="{049B8080-7D1A-45F0-BD90-37B02F092C45}" dt="2022-11-21T13:00:54.706" v="461" actId="1076"/>
        <pc:sldMkLst>
          <pc:docMk/>
          <pc:sldMk cId="3236583655" sldId="289"/>
        </pc:sldMkLst>
        <pc:spChg chg="mod">
          <ac:chgData name="Jeffrey McLean" userId="95bf2ce9fc0d2566" providerId="LiveId" clId="{049B8080-7D1A-45F0-BD90-37B02F092C45}" dt="2022-11-21T13:00:54.706" v="461" actId="1076"/>
          <ac:spMkLst>
            <pc:docMk/>
            <pc:sldMk cId="3236583655" sldId="289"/>
            <ac:spMk id="6" creationId="{00000000-0000-0000-0000-000000000000}"/>
          </ac:spMkLst>
        </pc:spChg>
        <pc:picChg chg="add mod">
          <ac:chgData name="Jeffrey McLean" userId="95bf2ce9fc0d2566" providerId="LiveId" clId="{049B8080-7D1A-45F0-BD90-37B02F092C45}" dt="2022-11-21T12:58:16.167" v="178"/>
          <ac:picMkLst>
            <pc:docMk/>
            <pc:sldMk cId="3236583655" sldId="289"/>
            <ac:picMk id="4" creationId="{AD7C2A62-4EEE-6913-E5CB-0FE518B0520B}"/>
          </ac:picMkLst>
        </pc:picChg>
      </pc:sldChg>
      <pc:sldChg chg="delSp modSp add del mod">
        <pc:chgData name="Jeffrey McLean" userId="95bf2ce9fc0d2566" providerId="LiveId" clId="{049B8080-7D1A-45F0-BD90-37B02F092C45}" dt="2022-11-21T13:02:36.866" v="465" actId="47"/>
        <pc:sldMkLst>
          <pc:docMk/>
          <pc:sldMk cId="5656205" sldId="290"/>
        </pc:sldMkLst>
        <pc:spChg chg="mod">
          <ac:chgData name="Jeffrey McLean" userId="95bf2ce9fc0d2566" providerId="LiveId" clId="{049B8080-7D1A-45F0-BD90-37B02F092C45}" dt="2022-11-21T13:02:34.957" v="464" actId="1076"/>
          <ac:spMkLst>
            <pc:docMk/>
            <pc:sldMk cId="5656205" sldId="290"/>
            <ac:spMk id="6" creationId="{00000000-0000-0000-0000-000000000000}"/>
          </ac:spMkLst>
        </pc:spChg>
        <pc:picChg chg="del">
          <ac:chgData name="Jeffrey McLean" userId="95bf2ce9fc0d2566" providerId="LiveId" clId="{049B8080-7D1A-45F0-BD90-37B02F092C45}" dt="2022-11-21T13:02:22.790" v="463" actId="478"/>
          <ac:picMkLst>
            <pc:docMk/>
            <pc:sldMk cId="5656205" sldId="290"/>
            <ac:picMk id="4" creationId="{AD7C2A62-4EEE-6913-E5CB-0FE518B0520B}"/>
          </ac:picMkLst>
        </pc:picChg>
      </pc:sldChg>
      <pc:sldChg chg="del">
        <pc:chgData name="Jeffrey McLean" userId="95bf2ce9fc0d2566" providerId="LiveId" clId="{049B8080-7D1A-45F0-BD90-37B02F092C45}" dt="2022-11-21T12:54:22.999" v="170" actId="47"/>
        <pc:sldMkLst>
          <pc:docMk/>
          <pc:sldMk cId="2243416025"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an.r-project.org/web/packages/Stat2Data/Stat2Data.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Class 40</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5" name="Text Box 5"/>
          <p:cNvSpPr txBox="1">
            <a:spLocks noChangeArrowheads="1"/>
          </p:cNvSpPr>
          <p:nvPr/>
        </p:nvSpPr>
        <p:spPr bwMode="auto">
          <a:xfrm>
            <a:off x="1752600" y="4114800"/>
            <a:ext cx="891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lgn="ctr">
              <a:spcBef>
                <a:spcPct val="0"/>
              </a:spcBef>
            </a:pPr>
            <a:r>
              <a:rPr lang="en-US" dirty="0">
                <a:solidFill>
                  <a:schemeClr val="bg1"/>
                </a:solidFill>
              </a:rPr>
              <a:t>Final Exam</a:t>
            </a:r>
          </a:p>
          <a:p>
            <a:pPr algn="ctr">
              <a:spcBef>
                <a:spcPct val="0"/>
              </a:spcBef>
            </a:pPr>
            <a:endParaRPr lang="en-US" dirty="0">
              <a:solidFill>
                <a:schemeClr val="bg1"/>
              </a:solidFill>
            </a:endParaRPr>
          </a:p>
          <a:p>
            <a:pPr>
              <a:spcBef>
                <a:spcPct val="0"/>
              </a:spcBef>
            </a:pPr>
            <a:r>
              <a:rPr lang="en-US" dirty="0">
                <a:solidFill>
                  <a:schemeClr val="bg1"/>
                </a:solidFill>
              </a:rPr>
              <a:t>Section 001 (1:25pm - 2:15pm):	Saturday 12/3, 12:00pm - 3:00pm</a:t>
            </a:r>
          </a:p>
          <a:p>
            <a:pPr>
              <a:spcBef>
                <a:spcPct val="0"/>
              </a:spcBef>
            </a:pPr>
            <a:r>
              <a:rPr lang="en-US" dirty="0">
                <a:solidFill>
                  <a:schemeClr val="bg1"/>
                </a:solidFill>
              </a:rPr>
              <a:t>Section 002 (2:30pm – 3:20pm):	Friday 12/2, 4:00pm – 7:00pm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0" y="200590"/>
            <a:ext cx="7772400" cy="1143000"/>
          </a:xfrm>
        </p:spPr>
        <p:txBody>
          <a:bodyPr/>
          <a:lstStyle/>
          <a:p>
            <a:r>
              <a:rPr lang="en-US" sz="4000" dirty="0">
                <a:solidFill>
                  <a:schemeClr val="bg1"/>
                </a:solidFill>
              </a:rPr>
              <a:t>Assignment #9: Final Exam Review</a:t>
            </a:r>
          </a:p>
        </p:txBody>
      </p:sp>
      <p:sp>
        <p:nvSpPr>
          <p:cNvPr id="6" name="TextBox 5"/>
          <p:cNvSpPr txBox="1"/>
          <p:nvPr/>
        </p:nvSpPr>
        <p:spPr>
          <a:xfrm>
            <a:off x="990600" y="1343590"/>
            <a:ext cx="10210800" cy="5432256"/>
          </a:xfrm>
          <a:prstGeom prst="rect">
            <a:avLst/>
          </a:prstGeom>
          <a:noFill/>
        </p:spPr>
        <p:txBody>
          <a:bodyPr wrap="square" rtlCol="0">
            <a:spAutoFit/>
          </a:bodyPr>
          <a:lstStyle/>
          <a:p>
            <a:r>
              <a:rPr lang="en-US" sz="1800" dirty="0">
                <a:solidFill>
                  <a:schemeClr val="bg1"/>
                </a:solidFill>
              </a:rPr>
              <a:t>For this assignment you will work as a group to construct solutions to problems of your choice, for assigned topics. You will then work between groups to critique classmates’ solutions, which will be aggregated onto Sakai to share with all members of the class.</a:t>
            </a:r>
          </a:p>
          <a:p>
            <a:pPr>
              <a:spcBef>
                <a:spcPts val="2400"/>
              </a:spcBef>
            </a:pPr>
            <a:r>
              <a:rPr lang="en-US" sz="1800" b="1" dirty="0">
                <a:solidFill>
                  <a:schemeClr val="bg1"/>
                </a:solidFill>
              </a:rPr>
              <a:t>11/21 - Class 40 -  10 points total</a:t>
            </a:r>
            <a:endParaRPr lang="en-US" sz="1800" dirty="0">
              <a:solidFill>
                <a:schemeClr val="bg1"/>
              </a:solidFill>
            </a:endParaRPr>
          </a:p>
          <a:p>
            <a:pPr marL="342900" indent="-342900">
              <a:buFont typeface="Arial" panose="020B0604020202020204" pitchFamily="34" charset="0"/>
              <a:buChar char="•"/>
            </a:pPr>
            <a:r>
              <a:rPr lang="en-US" sz="1800" dirty="0">
                <a:solidFill>
                  <a:schemeClr val="bg1"/>
                </a:solidFill>
              </a:rPr>
              <a:t>For those of you attending class, you will form groups of three to four students and be assigned a group number. For those of you </a:t>
            </a:r>
            <a:r>
              <a:rPr lang="en-US" sz="1800" i="1" dirty="0">
                <a:solidFill>
                  <a:schemeClr val="bg1"/>
                </a:solidFill>
              </a:rPr>
              <a:t>not</a:t>
            </a:r>
            <a:r>
              <a:rPr lang="en-US" sz="1800" dirty="0">
                <a:solidFill>
                  <a:schemeClr val="bg1"/>
                </a:solidFill>
              </a:rPr>
              <a:t> in attendance, you will be randomly assigned a group and group number after class. </a:t>
            </a:r>
          </a:p>
          <a:p>
            <a:pPr marL="342900" indent="-342900">
              <a:buFont typeface="Arial" panose="020B0604020202020204" pitchFamily="34" charset="0"/>
              <a:buChar char="•"/>
            </a:pPr>
            <a:r>
              <a:rPr lang="en-US" sz="1800" dirty="0">
                <a:solidFill>
                  <a:schemeClr val="bg1"/>
                </a:solidFill>
              </a:rPr>
              <a:t>Each group will then create exercises (or choose exercises from the textbook) that cover their given topics. Topics will be assigned based on your group number. Your assigned topic numbers will be your group number and (your group number + 15) mod30</a:t>
            </a:r>
          </a:p>
          <a:p>
            <a:pPr marL="342900" indent="-342900">
              <a:buFont typeface="Arial" panose="020B0604020202020204" pitchFamily="34" charset="0"/>
              <a:buChar char="•"/>
            </a:pPr>
            <a:r>
              <a:rPr lang="en-US" sz="1800" dirty="0">
                <a:solidFill>
                  <a:schemeClr val="bg1"/>
                </a:solidFill>
              </a:rPr>
              <a:t>Each group will then upload </a:t>
            </a:r>
            <a:r>
              <a:rPr lang="en-US" sz="1800" dirty="0"/>
              <a:t>pdf and </a:t>
            </a:r>
            <a:r>
              <a:rPr lang="en-US" sz="1800" dirty="0" err="1"/>
              <a:t>rmd</a:t>
            </a:r>
            <a:r>
              <a:rPr lang="en-US" sz="1800" dirty="0">
                <a:solidFill>
                  <a:schemeClr val="bg1"/>
                </a:solidFill>
              </a:rPr>
              <a:t> files of their solutions onto the forum in Sakai. </a:t>
            </a:r>
          </a:p>
          <a:p>
            <a:pPr>
              <a:spcBef>
                <a:spcPts val="3000"/>
              </a:spcBef>
            </a:pPr>
            <a:r>
              <a:rPr lang="en-US" sz="1800" b="1" dirty="0">
                <a:solidFill>
                  <a:schemeClr val="bg1"/>
                </a:solidFill>
              </a:rPr>
              <a:t>Grading Criteria</a:t>
            </a:r>
          </a:p>
          <a:p>
            <a:pPr>
              <a:spcBef>
                <a:spcPts val="600"/>
              </a:spcBef>
            </a:pPr>
            <a:r>
              <a:rPr lang="en-US" sz="1800" dirty="0">
                <a:solidFill>
                  <a:schemeClr val="bg1"/>
                </a:solidFill>
              </a:rPr>
              <a:t>Your solutions should be uploaded before class begins on Monday 11.28. You will earn 10/10 points for submitting the solution on time, creating/choosing appropriate exercises for your topics, and reasonably attempting to write your solutions. Correctness of the solutions will not be graded at this time.</a:t>
            </a:r>
          </a:p>
        </p:txBody>
      </p:sp>
    </p:spTree>
    <p:extLst>
      <p:ext uri="{BB962C8B-B14F-4D97-AF65-F5344CB8AC3E}">
        <p14:creationId xmlns:p14="http://schemas.microsoft.com/office/powerpoint/2010/main" val="366140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100" y="200590"/>
            <a:ext cx="7772400" cy="1143000"/>
          </a:xfrm>
        </p:spPr>
        <p:txBody>
          <a:bodyPr/>
          <a:lstStyle/>
          <a:p>
            <a:r>
              <a:rPr lang="en-US" sz="4000" dirty="0">
                <a:solidFill>
                  <a:schemeClr val="bg1"/>
                </a:solidFill>
              </a:rPr>
              <a:t>Course Topics</a:t>
            </a:r>
          </a:p>
        </p:txBody>
      </p:sp>
      <p:sp>
        <p:nvSpPr>
          <p:cNvPr id="6" name="TextBox 5"/>
          <p:cNvSpPr txBox="1"/>
          <p:nvPr/>
        </p:nvSpPr>
        <p:spPr>
          <a:xfrm>
            <a:off x="914400" y="1447800"/>
            <a:ext cx="8458200" cy="4478149"/>
          </a:xfrm>
          <a:prstGeom prst="rect">
            <a:avLst/>
          </a:prstGeom>
          <a:noFill/>
        </p:spPr>
        <p:txBody>
          <a:bodyPr wrap="square" rtlCol="0">
            <a:spAutoFit/>
          </a:bodyPr>
          <a:lstStyle/>
          <a:p>
            <a:pPr lvl="1">
              <a:spcBef>
                <a:spcPts val="0"/>
              </a:spcBef>
              <a:spcAft>
                <a:spcPts val="600"/>
              </a:spcAft>
            </a:pPr>
            <a:r>
              <a:rPr lang="en-US" sz="1600" b="1" dirty="0">
                <a:solidFill>
                  <a:schemeClr val="bg1"/>
                </a:solidFill>
              </a:rPr>
              <a:t>Simple Linear Regression</a:t>
            </a:r>
          </a:p>
          <a:p>
            <a:pPr marL="640080" lvl="1">
              <a:spcBef>
                <a:spcPts val="0"/>
              </a:spcBef>
            </a:pPr>
            <a:r>
              <a:rPr lang="en-US" sz="1600" dirty="0">
                <a:solidFill>
                  <a:schemeClr val="bg1"/>
                </a:solidFill>
              </a:rPr>
              <a:t>0.	 Building a Model &amp; Assessing Conditions  </a:t>
            </a:r>
          </a:p>
          <a:p>
            <a:pPr marL="982980" lvl="1" indent="-342900">
              <a:spcBef>
                <a:spcPts val="0"/>
              </a:spcBef>
              <a:buFont typeface="+mj-lt"/>
              <a:buAutoNum type="arabicPeriod"/>
            </a:pPr>
            <a:r>
              <a:rPr lang="en-US" sz="1600" dirty="0">
                <a:solidFill>
                  <a:schemeClr val="bg1"/>
                </a:solidFill>
              </a:rPr>
              <a:t>Transformations</a:t>
            </a:r>
          </a:p>
          <a:p>
            <a:pPr marL="982980" lvl="1" indent="-342900">
              <a:spcBef>
                <a:spcPts val="0"/>
              </a:spcBef>
              <a:buFont typeface="+mj-lt"/>
              <a:buAutoNum type="arabicPeriod"/>
            </a:pPr>
            <a:r>
              <a:rPr lang="en-US" sz="1600" dirty="0">
                <a:solidFill>
                  <a:schemeClr val="bg1"/>
                </a:solidFill>
              </a:rPr>
              <a:t>Outliers &amp; Influential Points</a:t>
            </a:r>
          </a:p>
          <a:p>
            <a:pPr marL="982980" lvl="1" indent="-342900">
              <a:spcBef>
                <a:spcPts val="0"/>
              </a:spcBef>
              <a:buFont typeface="+mj-lt"/>
              <a:buAutoNum type="arabicPeriod"/>
            </a:pPr>
            <a:r>
              <a:rPr lang="en-US" sz="1600" dirty="0">
                <a:solidFill>
                  <a:schemeClr val="bg1"/>
                </a:solidFill>
              </a:rPr>
              <a:t>Inference for Regression Slope/Correlation</a:t>
            </a:r>
          </a:p>
          <a:p>
            <a:pPr marL="982980" lvl="1" indent="-342900">
              <a:spcBef>
                <a:spcPts val="0"/>
              </a:spcBef>
              <a:buFont typeface="+mj-lt"/>
              <a:buAutoNum type="arabicPeriod"/>
            </a:pPr>
            <a:r>
              <a:rPr lang="en-US" sz="1600" dirty="0">
                <a:solidFill>
                  <a:schemeClr val="bg1"/>
                </a:solidFill>
              </a:rPr>
              <a:t>ANOVA for simple linear regression</a:t>
            </a:r>
          </a:p>
          <a:p>
            <a:pPr marL="982980" lvl="1" indent="-342900">
              <a:spcBef>
                <a:spcPts val="0"/>
              </a:spcBef>
              <a:buFont typeface="+mj-lt"/>
              <a:buAutoNum type="arabicPeriod"/>
            </a:pPr>
            <a:r>
              <a:rPr lang="en-US" sz="1600" dirty="0">
                <a:solidFill>
                  <a:schemeClr val="bg1"/>
                </a:solidFill>
              </a:rPr>
              <a:t>Confidence and Prediction Intervals</a:t>
            </a:r>
          </a:p>
          <a:p>
            <a:pPr lvl="1">
              <a:spcBef>
                <a:spcPts val="600"/>
              </a:spcBef>
              <a:spcAft>
                <a:spcPts val="600"/>
              </a:spcAft>
            </a:pPr>
            <a:r>
              <a:rPr lang="en-US" sz="1600" b="1" dirty="0">
                <a:solidFill>
                  <a:schemeClr val="bg1"/>
                </a:solidFill>
              </a:rPr>
              <a:t>Multiple Regression</a:t>
            </a:r>
          </a:p>
          <a:p>
            <a:pPr marL="982980" lvl="1" indent="-342900">
              <a:spcBef>
                <a:spcPts val="0"/>
              </a:spcBef>
              <a:buFont typeface="+mj-lt"/>
              <a:buAutoNum type="arabicPeriod" startAt="6"/>
            </a:pPr>
            <a:r>
              <a:rPr lang="en-US" sz="1600" dirty="0">
                <a:solidFill>
                  <a:schemeClr val="bg1"/>
                </a:solidFill>
              </a:rPr>
              <a:t>Building a Model &amp; Assessing Conditions</a:t>
            </a:r>
          </a:p>
          <a:p>
            <a:pPr marL="982980" lvl="1" indent="-342900">
              <a:spcBef>
                <a:spcPts val="0"/>
              </a:spcBef>
              <a:buFont typeface="+mj-lt"/>
              <a:buAutoNum type="arabicPeriod" startAt="6"/>
            </a:pPr>
            <a:r>
              <a:rPr lang="en-US" sz="1600" dirty="0">
                <a:solidFill>
                  <a:schemeClr val="bg1"/>
                </a:solidFill>
              </a:rPr>
              <a:t>Methods for Choosing Predictors</a:t>
            </a:r>
          </a:p>
          <a:p>
            <a:pPr marL="982980" lvl="1" indent="-342900">
              <a:spcBef>
                <a:spcPts val="0"/>
              </a:spcBef>
              <a:buFont typeface="+mj-lt"/>
              <a:buAutoNum type="arabicPeriod" startAt="6"/>
            </a:pPr>
            <a:r>
              <a:rPr lang="en-US" sz="1600" dirty="0">
                <a:solidFill>
                  <a:schemeClr val="bg1"/>
                </a:solidFill>
              </a:rPr>
              <a:t>Interaction Terms</a:t>
            </a:r>
          </a:p>
          <a:p>
            <a:pPr marL="982980" lvl="1" indent="-342900">
              <a:spcBef>
                <a:spcPts val="0"/>
              </a:spcBef>
              <a:buFont typeface="+mj-lt"/>
              <a:buAutoNum type="arabicPeriod" startAt="6"/>
            </a:pPr>
            <a:r>
              <a:rPr lang="en-US" sz="1600" dirty="0">
                <a:solidFill>
                  <a:schemeClr val="bg1"/>
                </a:solidFill>
              </a:rPr>
              <a:t>Polynomial Models</a:t>
            </a:r>
          </a:p>
          <a:p>
            <a:pPr marL="982980" lvl="1" indent="-342900">
              <a:spcBef>
                <a:spcPts val="0"/>
              </a:spcBef>
              <a:buFont typeface="+mj-lt"/>
              <a:buAutoNum type="arabicPeriod" startAt="6"/>
            </a:pPr>
            <a:r>
              <a:rPr lang="en-US" sz="1600" dirty="0">
                <a:solidFill>
                  <a:schemeClr val="bg1"/>
                </a:solidFill>
              </a:rPr>
              <a:t>Second Order Models</a:t>
            </a:r>
          </a:p>
          <a:p>
            <a:pPr marL="982980" lvl="1" indent="-342900">
              <a:spcBef>
                <a:spcPts val="0"/>
              </a:spcBef>
              <a:buFont typeface="+mj-lt"/>
              <a:buAutoNum type="arabicPeriod" startAt="6"/>
            </a:pPr>
            <a:r>
              <a:rPr lang="en-US" sz="1600" dirty="0" err="1">
                <a:solidFill>
                  <a:schemeClr val="bg1"/>
                </a:solidFill>
              </a:rPr>
              <a:t>Multicollinearity</a:t>
            </a:r>
            <a:r>
              <a:rPr lang="en-US" sz="1600" dirty="0">
                <a:solidFill>
                  <a:schemeClr val="bg1"/>
                </a:solidFill>
              </a:rPr>
              <a:t> &amp; VIF</a:t>
            </a:r>
          </a:p>
          <a:p>
            <a:pPr marL="982980" lvl="1" indent="-342900">
              <a:spcBef>
                <a:spcPts val="0"/>
              </a:spcBef>
              <a:buFont typeface="+mj-lt"/>
              <a:buAutoNum type="arabicPeriod" startAt="6"/>
            </a:pPr>
            <a:r>
              <a:rPr lang="en-US" sz="1600" dirty="0">
                <a:solidFill>
                  <a:schemeClr val="bg1"/>
                </a:solidFill>
              </a:rPr>
              <a:t>Nested F-Test</a:t>
            </a:r>
          </a:p>
          <a:p>
            <a:pPr marL="982980" lvl="1" indent="-342900">
              <a:spcBef>
                <a:spcPts val="0"/>
              </a:spcBef>
              <a:buFont typeface="+mj-lt"/>
              <a:buAutoNum type="arabicPeriod" startAt="6"/>
            </a:pPr>
            <a:r>
              <a:rPr lang="en-US" sz="1600" dirty="0">
                <a:solidFill>
                  <a:schemeClr val="bg1"/>
                </a:solidFill>
              </a:rPr>
              <a:t>Cross Validation Correlation</a:t>
            </a:r>
          </a:p>
          <a:p>
            <a:pPr>
              <a:spcBef>
                <a:spcPts val="0"/>
              </a:spcBef>
            </a:pPr>
            <a:endParaRPr lang="en-US" sz="1400" dirty="0">
              <a:solidFill>
                <a:schemeClr val="bg1"/>
              </a:solidFill>
            </a:endParaRPr>
          </a:p>
        </p:txBody>
      </p:sp>
      <p:sp>
        <p:nvSpPr>
          <p:cNvPr id="3" name="TextBox 2"/>
          <p:cNvSpPr txBox="1"/>
          <p:nvPr/>
        </p:nvSpPr>
        <p:spPr>
          <a:xfrm>
            <a:off x="6629400" y="1359754"/>
            <a:ext cx="4191000" cy="5863144"/>
          </a:xfrm>
          <a:prstGeom prst="rect">
            <a:avLst/>
          </a:prstGeom>
          <a:noFill/>
        </p:spPr>
        <p:txBody>
          <a:bodyPr wrap="square" rtlCol="0">
            <a:spAutoFit/>
          </a:bodyPr>
          <a:lstStyle/>
          <a:p>
            <a:pPr>
              <a:spcBef>
                <a:spcPts val="600"/>
              </a:spcBef>
              <a:spcAft>
                <a:spcPts val="600"/>
              </a:spcAft>
            </a:pPr>
            <a:r>
              <a:rPr lang="en-US" sz="1600" b="1" dirty="0">
                <a:solidFill>
                  <a:schemeClr val="bg1"/>
                </a:solidFill>
              </a:rPr>
              <a:t>Logistic Regression</a:t>
            </a:r>
          </a:p>
          <a:p>
            <a:pPr marL="525780" indent="-342900">
              <a:spcBef>
                <a:spcPts val="0"/>
              </a:spcBef>
              <a:buFont typeface="+mj-lt"/>
              <a:buAutoNum type="arabicPeriod" startAt="14"/>
            </a:pPr>
            <a:r>
              <a:rPr lang="en-US" sz="1600" dirty="0">
                <a:solidFill>
                  <a:schemeClr val="bg1"/>
                </a:solidFill>
              </a:rPr>
              <a:t>Building a Model with a single predictors</a:t>
            </a:r>
          </a:p>
          <a:p>
            <a:pPr marL="525780" indent="-342900">
              <a:spcBef>
                <a:spcPts val="0"/>
              </a:spcBef>
              <a:buFont typeface="+mj-lt"/>
              <a:buAutoNum type="arabicPeriod" startAt="14"/>
            </a:pPr>
            <a:r>
              <a:rPr lang="en-US" sz="1600" dirty="0">
                <a:solidFill>
                  <a:schemeClr val="bg1"/>
                </a:solidFill>
              </a:rPr>
              <a:t>Building a Model with multiple predictors</a:t>
            </a:r>
          </a:p>
          <a:p>
            <a:pPr marL="525780" indent="-342900">
              <a:spcBef>
                <a:spcPts val="0"/>
              </a:spcBef>
              <a:buFont typeface="+mj-lt"/>
              <a:buAutoNum type="arabicPeriod" startAt="14"/>
            </a:pPr>
            <a:r>
              <a:rPr lang="en-US" sz="1600" dirty="0">
                <a:solidFill>
                  <a:schemeClr val="bg1"/>
                </a:solidFill>
              </a:rPr>
              <a:t>Tests of significance for a model (single or multiple predictors)</a:t>
            </a:r>
          </a:p>
          <a:p>
            <a:pPr marL="525780" indent="-342900">
              <a:spcBef>
                <a:spcPts val="0"/>
              </a:spcBef>
              <a:buFont typeface="+mj-lt"/>
              <a:buAutoNum type="arabicPeriod" startAt="14"/>
            </a:pPr>
            <a:r>
              <a:rPr lang="en-US" sz="1600" dirty="0">
                <a:solidFill>
                  <a:schemeClr val="bg1"/>
                </a:solidFill>
              </a:rPr>
              <a:t>Test of significance for nested models</a:t>
            </a:r>
          </a:p>
          <a:p>
            <a:pPr marL="525780" indent="-342900">
              <a:spcBef>
                <a:spcPts val="0"/>
              </a:spcBef>
              <a:buFont typeface="+mj-lt"/>
              <a:buAutoNum type="arabicPeriod" startAt="14"/>
            </a:pPr>
            <a:r>
              <a:rPr lang="en-US" sz="1600" dirty="0">
                <a:solidFill>
                  <a:schemeClr val="bg1"/>
                </a:solidFill>
              </a:rPr>
              <a:t>Methods for Choosing Predictors</a:t>
            </a:r>
          </a:p>
          <a:p>
            <a:pPr marL="525780" indent="-342900">
              <a:spcBef>
                <a:spcPts val="0"/>
              </a:spcBef>
              <a:buFont typeface="+mj-lt"/>
              <a:buAutoNum type="arabicPeriod" startAt="14"/>
            </a:pPr>
            <a:r>
              <a:rPr lang="en-US" sz="1600" dirty="0">
                <a:solidFill>
                  <a:schemeClr val="bg1"/>
                </a:solidFill>
              </a:rPr>
              <a:t>Assessing linearity of the logit model</a:t>
            </a:r>
          </a:p>
          <a:p>
            <a:pPr marL="525780" indent="-342900">
              <a:spcBef>
                <a:spcPts val="0"/>
              </a:spcBef>
              <a:buFont typeface="+mj-lt"/>
              <a:buAutoNum type="arabicPeriod" startAt="14"/>
            </a:pPr>
            <a:r>
              <a:rPr lang="en-US" sz="1600" dirty="0">
                <a:solidFill>
                  <a:schemeClr val="bg1"/>
                </a:solidFill>
              </a:rPr>
              <a:t>Confidence interval for Odds Ratio</a:t>
            </a:r>
          </a:p>
          <a:p>
            <a:pPr marL="525780" indent="-342900">
              <a:spcBef>
                <a:spcPts val="0"/>
              </a:spcBef>
              <a:buFont typeface="+mj-lt"/>
              <a:buAutoNum type="arabicPeriod" startAt="14"/>
            </a:pPr>
            <a:r>
              <a:rPr lang="en-US" sz="1600" dirty="0">
                <a:solidFill>
                  <a:schemeClr val="bg1"/>
                </a:solidFill>
              </a:rPr>
              <a:t>Interpreting Odds Ratio</a:t>
            </a:r>
          </a:p>
          <a:p>
            <a:pPr marL="525780" indent="-342900">
              <a:spcBef>
                <a:spcPts val="0"/>
              </a:spcBef>
              <a:buFont typeface="+mj-lt"/>
              <a:buAutoNum type="arabicPeriod" startAt="14"/>
            </a:pPr>
            <a:r>
              <a:rPr lang="en-US" sz="1600" dirty="0">
                <a:solidFill>
                  <a:schemeClr val="bg1"/>
                </a:solidFill>
              </a:rPr>
              <a:t>Predicting Probabilities</a:t>
            </a:r>
          </a:p>
          <a:p>
            <a:pPr>
              <a:spcBef>
                <a:spcPts val="600"/>
              </a:spcBef>
              <a:spcAft>
                <a:spcPts val="600"/>
              </a:spcAft>
            </a:pPr>
            <a:r>
              <a:rPr lang="en-US" sz="1600" dirty="0">
                <a:solidFill>
                  <a:schemeClr val="bg1"/>
                </a:solidFill>
              </a:rPr>
              <a:t>ANOVA for Means</a:t>
            </a:r>
          </a:p>
          <a:p>
            <a:pPr marL="525780" indent="-342900">
              <a:spcBef>
                <a:spcPts val="0"/>
              </a:spcBef>
              <a:buFont typeface="+mj-lt"/>
              <a:buAutoNum type="arabicPeriod" startAt="23"/>
            </a:pPr>
            <a:r>
              <a:rPr lang="en-US" sz="1600" dirty="0">
                <a:solidFill>
                  <a:schemeClr val="bg1"/>
                </a:solidFill>
              </a:rPr>
              <a:t>One Way ANOVA</a:t>
            </a:r>
          </a:p>
          <a:p>
            <a:pPr marL="525780" indent="-342900">
              <a:spcBef>
                <a:spcPts val="0"/>
              </a:spcBef>
              <a:buFont typeface="+mj-lt"/>
              <a:buAutoNum type="arabicPeriod" startAt="23"/>
            </a:pPr>
            <a:r>
              <a:rPr lang="en-US" sz="1600" dirty="0">
                <a:solidFill>
                  <a:schemeClr val="bg1"/>
                </a:solidFill>
              </a:rPr>
              <a:t>Two Way ANOVA</a:t>
            </a:r>
          </a:p>
          <a:p>
            <a:pPr marL="525780" indent="-342900">
              <a:spcBef>
                <a:spcPts val="0"/>
              </a:spcBef>
              <a:buFont typeface="+mj-lt"/>
              <a:buAutoNum type="arabicPeriod" startAt="23"/>
            </a:pPr>
            <a:r>
              <a:rPr lang="en-US" sz="1600" dirty="0">
                <a:solidFill>
                  <a:schemeClr val="bg1"/>
                </a:solidFill>
              </a:rPr>
              <a:t>Two Way ANOVA with Interaction</a:t>
            </a:r>
          </a:p>
          <a:p>
            <a:pPr marL="525780" indent="-342900">
              <a:spcBef>
                <a:spcPts val="0"/>
              </a:spcBef>
              <a:buFont typeface="+mj-lt"/>
              <a:buAutoNum type="arabicPeriod" startAt="23"/>
            </a:pPr>
            <a:r>
              <a:rPr lang="en-US" sz="1600" dirty="0">
                <a:solidFill>
                  <a:schemeClr val="bg1"/>
                </a:solidFill>
              </a:rPr>
              <a:t>Tukey HSD</a:t>
            </a:r>
          </a:p>
          <a:p>
            <a:pPr marL="525780" indent="-342900">
              <a:spcBef>
                <a:spcPts val="0"/>
              </a:spcBef>
              <a:buFont typeface="+mj-lt"/>
              <a:buAutoNum type="arabicPeriod" startAt="23"/>
            </a:pPr>
            <a:r>
              <a:rPr lang="en-US" sz="1600" dirty="0">
                <a:solidFill>
                  <a:schemeClr val="bg1"/>
                </a:solidFill>
              </a:rPr>
              <a:t>ANCOVA</a:t>
            </a:r>
          </a:p>
          <a:p>
            <a:pPr marL="525780" indent="-342900">
              <a:spcBef>
                <a:spcPts val="0"/>
              </a:spcBef>
              <a:buFont typeface="+mj-lt"/>
              <a:buAutoNum type="arabicPeriod" startAt="23"/>
            </a:pPr>
            <a:r>
              <a:rPr lang="en-US" sz="1600" dirty="0" err="1">
                <a:solidFill>
                  <a:schemeClr val="bg1"/>
                </a:solidFill>
              </a:rPr>
              <a:t>Levene’s</a:t>
            </a:r>
            <a:r>
              <a:rPr lang="en-US" sz="1600" dirty="0">
                <a:solidFill>
                  <a:schemeClr val="bg1"/>
                </a:solidFill>
              </a:rPr>
              <a:t> Test</a:t>
            </a:r>
          </a:p>
          <a:p>
            <a:pPr marL="525780" indent="-342900">
              <a:spcBef>
                <a:spcPts val="0"/>
              </a:spcBef>
              <a:buFont typeface="+mj-lt"/>
              <a:buAutoNum type="arabicPeriod" startAt="23"/>
            </a:pPr>
            <a:r>
              <a:rPr lang="en-US" sz="1600" dirty="0">
                <a:solidFill>
                  <a:schemeClr val="bg1"/>
                </a:solidFill>
              </a:rPr>
              <a:t>Contrasts</a:t>
            </a:r>
          </a:p>
          <a:p>
            <a:pPr marL="525780" indent="-342900">
              <a:spcBef>
                <a:spcPts val="0"/>
              </a:spcBef>
              <a:buFont typeface="+mj-lt"/>
              <a:buAutoNum type="arabicPeriod" startAt="15"/>
            </a:pPr>
            <a:endParaRPr lang="en-US" sz="1600" dirty="0">
              <a:solidFill>
                <a:schemeClr val="bg1"/>
              </a:solidFill>
            </a:endParaRPr>
          </a:p>
          <a:p>
            <a:pPr marL="182880">
              <a:spcBef>
                <a:spcPts val="0"/>
              </a:spcBef>
            </a:pPr>
            <a:endParaRPr lang="en-US" sz="1600" dirty="0">
              <a:solidFill>
                <a:schemeClr val="bg1"/>
              </a:solidFill>
            </a:endParaRPr>
          </a:p>
          <a:p>
            <a:endParaRPr lang="en-US" sz="1600" dirty="0"/>
          </a:p>
        </p:txBody>
      </p:sp>
    </p:spTree>
    <p:extLst>
      <p:ext uri="{BB962C8B-B14F-4D97-AF65-F5344CB8AC3E}">
        <p14:creationId xmlns:p14="http://schemas.microsoft.com/office/powerpoint/2010/main" val="355691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0" y="200590"/>
            <a:ext cx="7772400" cy="1143000"/>
          </a:xfrm>
        </p:spPr>
        <p:txBody>
          <a:bodyPr/>
          <a:lstStyle/>
          <a:p>
            <a:r>
              <a:rPr lang="en-US" sz="4000" dirty="0">
                <a:solidFill>
                  <a:schemeClr val="bg1"/>
                </a:solidFill>
              </a:rPr>
              <a:t>Assignment #9: Final Exam Review</a:t>
            </a:r>
          </a:p>
        </p:txBody>
      </p:sp>
      <p:sp>
        <p:nvSpPr>
          <p:cNvPr id="6" name="TextBox 5"/>
          <p:cNvSpPr txBox="1"/>
          <p:nvPr/>
        </p:nvSpPr>
        <p:spPr>
          <a:xfrm>
            <a:off x="1231900" y="1828800"/>
            <a:ext cx="9728200" cy="2693045"/>
          </a:xfrm>
          <a:prstGeom prst="rect">
            <a:avLst/>
          </a:prstGeom>
          <a:noFill/>
        </p:spPr>
        <p:txBody>
          <a:bodyPr wrap="square" rtlCol="0">
            <a:spAutoFit/>
          </a:bodyPr>
          <a:lstStyle/>
          <a:p>
            <a:pPr>
              <a:spcAft>
                <a:spcPts val="600"/>
              </a:spcAft>
            </a:pPr>
            <a:r>
              <a:rPr lang="en-US" b="1" dirty="0">
                <a:solidFill>
                  <a:schemeClr val="bg1"/>
                </a:solidFill>
              </a:rPr>
              <a:t>Submission</a:t>
            </a:r>
          </a:p>
          <a:p>
            <a:pPr>
              <a:spcBef>
                <a:spcPts val="0"/>
              </a:spcBef>
            </a:pPr>
            <a:r>
              <a:rPr lang="en-US" sz="2000" dirty="0">
                <a:solidFill>
                  <a:schemeClr val="bg1"/>
                </a:solidFill>
              </a:rPr>
              <a:t>In the Sakai forum for the assignment, you will “Start a New Conversation”. The title of the post should be the topic number and topic, for example: </a:t>
            </a:r>
          </a:p>
          <a:p>
            <a:pPr lvl="0" algn="ctr"/>
            <a:r>
              <a:rPr lang="en-US" sz="2000" dirty="0">
                <a:solidFill>
                  <a:schemeClr val="bg1"/>
                </a:solidFill>
              </a:rPr>
              <a:t>16. Building a Model with a multiple predictors </a:t>
            </a:r>
          </a:p>
          <a:p>
            <a:pPr lvl="0"/>
            <a:r>
              <a:rPr lang="en-US" sz="2000" dirty="0">
                <a:solidFill>
                  <a:schemeClr val="bg1"/>
                </a:solidFill>
              </a:rPr>
              <a:t>Your message should then include the question/exercise that you are answering and the names of the members of your group. You should then attach </a:t>
            </a:r>
            <a:r>
              <a:rPr lang="en-US" sz="2000" dirty="0"/>
              <a:t>pdf and </a:t>
            </a:r>
            <a:r>
              <a:rPr lang="en-US" sz="2000" dirty="0" err="1"/>
              <a:t>rmd</a:t>
            </a:r>
            <a:r>
              <a:rPr lang="en-US" sz="2000" dirty="0">
                <a:solidFill>
                  <a:schemeClr val="bg1"/>
                </a:solidFill>
              </a:rPr>
              <a:t> files that include the solutions to your exercise. You should have separate posts for each of your topics.</a:t>
            </a:r>
          </a:p>
        </p:txBody>
      </p:sp>
    </p:spTree>
    <p:extLst>
      <p:ext uri="{BB962C8B-B14F-4D97-AF65-F5344CB8AC3E}">
        <p14:creationId xmlns:p14="http://schemas.microsoft.com/office/powerpoint/2010/main" val="64261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0" y="200590"/>
            <a:ext cx="7772400" cy="1143000"/>
          </a:xfrm>
        </p:spPr>
        <p:txBody>
          <a:bodyPr/>
          <a:lstStyle/>
          <a:p>
            <a:r>
              <a:rPr lang="en-US" sz="4000" dirty="0">
                <a:solidFill>
                  <a:schemeClr val="bg1"/>
                </a:solidFill>
              </a:rPr>
              <a:t>Assignment #9: Final Exam Review</a:t>
            </a:r>
          </a:p>
        </p:txBody>
      </p:sp>
      <p:sp>
        <p:nvSpPr>
          <p:cNvPr id="6" name="TextBox 5"/>
          <p:cNvSpPr txBox="1"/>
          <p:nvPr/>
        </p:nvSpPr>
        <p:spPr>
          <a:xfrm>
            <a:off x="6781800" y="2397948"/>
            <a:ext cx="4962525" cy="2062103"/>
          </a:xfrm>
          <a:prstGeom prst="rect">
            <a:avLst/>
          </a:prstGeom>
          <a:noFill/>
        </p:spPr>
        <p:txBody>
          <a:bodyPr wrap="square" rtlCol="0">
            <a:spAutoFit/>
          </a:bodyPr>
          <a:lstStyle/>
          <a:p>
            <a:pPr>
              <a:spcAft>
                <a:spcPts val="600"/>
              </a:spcAft>
            </a:pPr>
            <a:r>
              <a:rPr lang="en-US" b="1" dirty="0">
                <a:solidFill>
                  <a:schemeClr val="bg1"/>
                </a:solidFill>
              </a:rPr>
              <a:t>Data</a:t>
            </a:r>
          </a:p>
          <a:p>
            <a:pPr>
              <a:spcAft>
                <a:spcPts val="600"/>
              </a:spcAft>
            </a:pPr>
            <a:r>
              <a:rPr lang="en-US" sz="1800" dirty="0">
                <a:solidFill>
                  <a:schemeClr val="bg1"/>
                </a:solidFill>
              </a:rPr>
              <a:t>For each submission you should use a dataset from our textbook’s package, Stat2Data, that we have not used in class. The image is linked to the Stat2Data manual and lists all datasets that are available, as well as brief descriptions of the data.</a:t>
            </a:r>
          </a:p>
        </p:txBody>
      </p:sp>
      <p:pic>
        <p:nvPicPr>
          <p:cNvPr id="4" name="Picture 3">
            <a:hlinkClick r:id="rId2"/>
            <a:extLst>
              <a:ext uri="{FF2B5EF4-FFF2-40B4-BE49-F238E27FC236}">
                <a16:creationId xmlns:a16="http://schemas.microsoft.com/office/drawing/2014/main" id="{AD7C2A62-4EEE-6913-E5CB-0FE518B0520B}"/>
              </a:ext>
            </a:extLst>
          </p:cNvPr>
          <p:cNvPicPr>
            <a:picLocks noChangeAspect="1"/>
          </p:cNvPicPr>
          <p:nvPr/>
        </p:nvPicPr>
        <p:blipFill>
          <a:blip r:embed="rId3"/>
          <a:stretch>
            <a:fillRect/>
          </a:stretch>
        </p:blipFill>
        <p:spPr>
          <a:xfrm>
            <a:off x="685800" y="1600200"/>
            <a:ext cx="5348736" cy="4865369"/>
          </a:xfrm>
          <a:prstGeom prst="rect">
            <a:avLst/>
          </a:prstGeom>
        </p:spPr>
      </p:pic>
    </p:spTree>
    <p:extLst>
      <p:ext uri="{BB962C8B-B14F-4D97-AF65-F5344CB8AC3E}">
        <p14:creationId xmlns:p14="http://schemas.microsoft.com/office/powerpoint/2010/main" val="32365836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20523</TotalTime>
  <Words>555</Words>
  <Application>Microsoft Office PowerPoint</Application>
  <PresentationFormat>Widescreen</PresentationFormat>
  <Paragraphs>58</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Default Design</vt:lpstr>
      <vt:lpstr>STOR 455 Class 40</vt:lpstr>
      <vt:lpstr>Assignment #9: Final Exam Review</vt:lpstr>
      <vt:lpstr>Course Topics</vt:lpstr>
      <vt:lpstr>Assignment #9: Final Exam Review</vt:lpstr>
      <vt:lpstr>Assignment #9: Final Exam Review</vt:lpstr>
    </vt:vector>
  </TitlesOfParts>
  <Company>St. Lawrence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113 Applied Statistics</dc:title>
  <dc:creator>Information Technology</dc:creator>
  <cp:lastModifiedBy>Jeffrey McLean</cp:lastModifiedBy>
  <cp:revision>238</cp:revision>
  <cp:lastPrinted>2017-08-27T18:19:12Z</cp:lastPrinted>
  <dcterms:created xsi:type="dcterms:W3CDTF">1999-08-26T21:32:53Z</dcterms:created>
  <dcterms:modified xsi:type="dcterms:W3CDTF">2022-11-21T13:02:37Z</dcterms:modified>
</cp:coreProperties>
</file>