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12" r:id="rId4"/>
  </p:sldMasterIdLst>
  <p:notesMasterIdLst>
    <p:notesMasterId r:id="rId10"/>
  </p:notesMasterIdLst>
  <p:handoutMasterIdLst>
    <p:handoutMasterId r:id="rId11"/>
  </p:handoutMasterIdLst>
  <p:sldIdLst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EE5"/>
    <a:srgbClr val="67988F"/>
    <a:srgbClr val="17433B"/>
    <a:srgbClr val="4C52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6" autoAdjust="0"/>
    <p:restoredTop sz="94687"/>
  </p:normalViewPr>
  <p:slideViewPr>
    <p:cSldViewPr snapToGrid="0" snapToObjects="1">
      <p:cViewPr>
        <p:scale>
          <a:sx n="66" d="100"/>
          <a:sy n="66" d="100"/>
        </p:scale>
        <p:origin x="152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E4FB13F-0FB4-4797-9CEC-EF2E00F93B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F417AC0-BB0A-4863-A886-CA26BC5EA6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A17DB-72A2-43D6-BF69-A136FC65D779}" type="datetime1">
              <a:rPr lang="es-ES" smtClean="0"/>
              <a:t>13/02/2025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F6ECB4-0347-4217-8AE8-824D196542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4EA36E-240F-4763-ACB2-39A2AE84A4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00291-50BC-4BA6-A278-75ED441994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39296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C543DD-464E-4673-A57A-E618FCDF50CF}" type="datetime1">
              <a:rPr lang="es-ES" noProof="0" smtClean="0"/>
              <a:t>13/02/2025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E8C15C5-0688-5345-99FC-721E08AD15D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4272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4285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050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0109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442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rtlCol="0"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8BE151-2248-4821-842E-7322E4A6D57F}" type="datetime1">
              <a:rPr lang="es-ES" noProof="0" smtClean="0"/>
              <a:t>13/02/2025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788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3" y="5299603"/>
            <a:ext cx="99060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444487-007C-40A4-9F60-6A6E73573E7F}" type="datetime1">
              <a:rPr lang="es-ES" noProof="0" smtClean="0"/>
              <a:t>13/02/2025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300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20280-06E2-43C5-88DD-12726B6572FB}" type="datetime1">
              <a:rPr lang="es-ES" noProof="0" smtClean="0"/>
              <a:t>13/02/2025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3452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664840-1829-469B-BE30-8D5ACDC84DF3}" type="datetime1">
              <a:rPr lang="es-ES" noProof="0" smtClean="0"/>
              <a:t>13/02/2025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7400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4777381"/>
            <a:ext cx="9906001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4D5A-D756-413B-AC7D-79AFAE11178F}" type="datetime1">
              <a:rPr lang="es-ES" noProof="0" smtClean="0"/>
              <a:t>13/02/2025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3841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775200"/>
            <a:ext cx="9906000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47BC79-2BF0-42F0-8EC7-4E30758276A0}" type="datetime1">
              <a:rPr lang="es-ES" noProof="0" smtClean="0"/>
              <a:t>13/02/2025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1583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E3D2F5-1ADA-44D4-8E12-071F68BE1FE8}" type="datetime1">
              <a:rPr lang="es-ES" noProof="0" smtClean="0"/>
              <a:t>13/02/2025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1136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CB7895-2F71-41F2-B822-59864C66BC54}" type="datetime1">
              <a:rPr lang="es-ES" noProof="0" smtClean="0"/>
              <a:t>13/02/2025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6817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2" y="609600"/>
            <a:ext cx="7543800" cy="5181600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4E41B1-6677-44CA-AF50-35FA1F499DD5}" type="datetime1">
              <a:rPr lang="es-ES" noProof="0" smtClean="0"/>
              <a:t>13/02/2025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65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A57546-CB8A-4887-A51A-6AFB94E74D9C}" type="datetime1">
              <a:rPr lang="es-ES" noProof="0" smtClean="0"/>
              <a:t>13/02/2025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856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rtlCol="0" anchor="b"/>
          <a:lstStyle>
            <a:lvl1pPr algn="r">
              <a:defRPr sz="40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751011" y="4777381"/>
            <a:ext cx="868680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C374BA-6EDA-4321-9221-D60BD18F7FDC}" type="datetime1">
              <a:rPr lang="es-ES" noProof="0" smtClean="0"/>
              <a:t>13/02/2025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28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141412" y="2666999"/>
            <a:ext cx="4876800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70612" y="2667000"/>
            <a:ext cx="4876800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D2E1C0-EF79-4422-82D2-15C9FCDFB66B}" type="datetime1">
              <a:rPr lang="es-ES" noProof="0" smtClean="0"/>
              <a:t>13/02/2025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139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429280" y="2658533"/>
            <a:ext cx="458893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141412" y="3243262"/>
            <a:ext cx="4876800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43133" y="2667000"/>
            <a:ext cx="460428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0612" y="3243262"/>
            <a:ext cx="4876801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8A6CE7-1B28-44C9-A58F-36EC48EEF0AD}" type="datetime1">
              <a:rPr lang="es-ES" noProof="0" smtClean="0"/>
              <a:t>13/02/2025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96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D34CAD-0E79-4C2F-B6C6-329371A1AB6F}" type="datetime1">
              <a:rPr lang="es-ES" noProof="0" smtClean="0"/>
              <a:t>13/02/2025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2663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E872A2-DECC-470E-91E8-E96B09B12F5C}" type="datetime1">
              <a:rPr lang="es-ES" noProof="0" smtClean="0"/>
              <a:t>13/02/2025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0197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103812" y="609601"/>
            <a:ext cx="5943601" cy="51816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354912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6F8101-C3C2-4D37-BA1D-F3C026736CBF}" type="datetime1">
              <a:rPr lang="es-ES" noProof="0" smtClean="0"/>
              <a:t>13/02/2025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018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433733" y="1607307"/>
            <a:ext cx="3276599" cy="320040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533400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 rtlCol="0"/>
          <a:lstStyle/>
          <a:p>
            <a:pPr rtl="0"/>
            <a:fld id="{D7FD6B96-577D-4D35-AD52-F1B24D45EF82}" type="datetime1">
              <a:rPr lang="es-ES" noProof="0" smtClean="0"/>
              <a:t>13/02/2025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93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A5A5905-E371-4D31-8BE9-D5B391D94305}" type="datetime1">
              <a:rPr lang="es-ES" noProof="0" smtClean="0"/>
              <a:t>13/02/2025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49767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71B6281-CEB4-4ABC-8E33-62F3C8C25B52}"/>
              </a:ext>
            </a:extLst>
          </p:cNvPr>
          <p:cNvSpPr/>
          <p:nvPr/>
        </p:nvSpPr>
        <p:spPr>
          <a:xfrm>
            <a:off x="-1" y="-1"/>
            <a:ext cx="12192001" cy="6857991"/>
          </a:xfrm>
          <a:prstGeom prst="rect">
            <a:avLst/>
          </a:prstGeom>
          <a:solidFill>
            <a:srgbClr val="1743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124" y="43554"/>
            <a:ext cx="11725581" cy="6857990"/>
          </a:xfrm>
        </p:spPr>
        <p:txBody>
          <a:bodyPr rtlCol="0" anchor="ctr">
            <a:noAutofit/>
          </a:bodyPr>
          <a:lstStyle/>
          <a:p>
            <a:pPr algn="l"/>
            <a:r>
              <a:rPr lang="es-ES" sz="11700" b="1" dirty="0">
                <a:solidFill>
                  <a:srgbClr val="BDEEE5"/>
                </a:solidFill>
              </a:rPr>
              <a:t>FURRYFUNDS</a:t>
            </a:r>
            <a:br>
              <a:rPr lang="es-ES" sz="11700" b="1" dirty="0">
                <a:solidFill>
                  <a:srgbClr val="BDEEE5"/>
                </a:solidFill>
              </a:rPr>
            </a:br>
            <a:r>
              <a:rPr lang="es-ES" sz="2000" b="1" dirty="0">
                <a:solidFill>
                  <a:srgbClr val="BDEEE5"/>
                </a:solidFill>
              </a:rPr>
              <a:t>Nicolás Sáez de </a:t>
            </a:r>
            <a:r>
              <a:rPr lang="es-ES" sz="2000" b="1" dirty="0" err="1">
                <a:solidFill>
                  <a:srgbClr val="BDEEE5"/>
                </a:solidFill>
              </a:rPr>
              <a:t>ojer</a:t>
            </a:r>
            <a:r>
              <a:rPr lang="es-ES" sz="2000" b="1" dirty="0">
                <a:solidFill>
                  <a:srgbClr val="BDEEE5"/>
                </a:solidFill>
              </a:rPr>
              <a:t> ◦ Hugo Marín ◦ Luis </a:t>
            </a:r>
            <a:r>
              <a:rPr lang="es-ES" sz="2000" b="1" dirty="0" err="1">
                <a:solidFill>
                  <a:srgbClr val="BDEEE5"/>
                </a:solidFill>
              </a:rPr>
              <a:t>CristÓbal</a:t>
            </a:r>
            <a:r>
              <a:rPr lang="es-ES" sz="2000" b="1" dirty="0">
                <a:solidFill>
                  <a:srgbClr val="BDEEE5"/>
                </a:solidFill>
              </a:rPr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A09B1CE-138A-48D9-8C59-87A3B772A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7562" y="3428994"/>
            <a:ext cx="3113314" cy="311331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EBCCF4E-E7E0-4C60-9DC3-F7BC831E92DE}"/>
              </a:ext>
            </a:extLst>
          </p:cNvPr>
          <p:cNvSpPr txBox="1"/>
          <p:nvPr/>
        </p:nvSpPr>
        <p:spPr>
          <a:xfrm>
            <a:off x="11818191" y="-2"/>
            <a:ext cx="268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BDEEE5"/>
                </a:solidFill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71B6281-CEB4-4ABC-8E33-62F3C8C25B52}"/>
              </a:ext>
            </a:extLst>
          </p:cNvPr>
          <p:cNvSpPr/>
          <p:nvPr/>
        </p:nvSpPr>
        <p:spPr>
          <a:xfrm>
            <a:off x="-1" y="-1"/>
            <a:ext cx="12192001" cy="6857991"/>
          </a:xfrm>
          <a:prstGeom prst="rect">
            <a:avLst/>
          </a:prstGeom>
          <a:solidFill>
            <a:srgbClr val="1743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A09B1CE-138A-48D9-8C59-87A3B772A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5962" y="5821952"/>
            <a:ext cx="1036038" cy="1036038"/>
          </a:xfrm>
          <a:prstGeom prst="rect">
            <a:avLst/>
          </a:prstGeom>
        </p:spPr>
      </p:pic>
      <p:sp>
        <p:nvSpPr>
          <p:cNvPr id="15" name="Rectangle 7">
            <a:extLst>
              <a:ext uri="{FF2B5EF4-FFF2-40B4-BE49-F238E27FC236}">
                <a16:creationId xmlns:a16="http://schemas.microsoft.com/office/drawing/2014/main" id="{C7CB2D02-D9A4-4B6E-9090-B370FFA76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30" y="1834348"/>
            <a:ext cx="11582399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1" i="0" u="none" strike="noStrike" cap="none" normalizeH="0" baseline="0" dirty="0" err="1">
                <a:ln>
                  <a:noFill/>
                </a:ln>
                <a:solidFill>
                  <a:srgbClr val="BDEEE5"/>
                </a:solidFill>
                <a:effectLst/>
              </a:rPr>
              <a:t>FurryFunds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BDEEE5"/>
                </a:solidFill>
                <a:effectLst/>
              </a:rPr>
              <a:t> es una app para gestionar gastos compartidos de manera sencilla y divertida.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BDEEE5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BDEEE5"/>
                </a:solidFill>
                <a:effectLst/>
              </a:rPr>
              <a:t>Permite crear grupos, agregar y dividir gastos automáticamente para asegurar una división justa.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BDEEE5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BDEEE5"/>
                </a:solidFill>
                <a:effectLst/>
              </a:rPr>
              <a:t>Cada usuario cuenta con un avatar que le da un toque único.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BDEEE5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BDEEE5"/>
                </a:solidFill>
                <a:effectLst/>
              </a:rPr>
              <a:t>La interfaz visual y amigable facilita el seguimiento y balance de las finanzas del grupo.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BDEEE5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BDEEE5"/>
                </a:solidFill>
                <a:effectLst/>
              </a:rPr>
              <a:t>Ideal para amigos, familiares o compañeros, transforma la gestión financiera en una experiencia entretenida. 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C3CE520-F1CF-427B-8F72-A9AF4B93E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5457" y="-1654629"/>
            <a:ext cx="5421085" cy="542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0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71B6281-CEB4-4ABC-8E33-62F3C8C25B52}"/>
              </a:ext>
            </a:extLst>
          </p:cNvPr>
          <p:cNvSpPr/>
          <p:nvPr/>
        </p:nvSpPr>
        <p:spPr>
          <a:xfrm>
            <a:off x="-1" y="-1"/>
            <a:ext cx="12192001" cy="6857991"/>
          </a:xfrm>
          <a:prstGeom prst="rect">
            <a:avLst/>
          </a:prstGeom>
          <a:solidFill>
            <a:srgbClr val="1743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A09B1CE-138A-48D9-8C59-87A3B772A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5962" y="5821952"/>
            <a:ext cx="1036038" cy="1036038"/>
          </a:xfrm>
          <a:prstGeom prst="rect">
            <a:avLst/>
          </a:prstGeom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B72D6DB1-2E74-4EE1-9DFC-1E57B1EF4846}"/>
              </a:ext>
            </a:extLst>
          </p:cNvPr>
          <p:cNvGraphicFramePr>
            <a:graphicFrameLocks noGrp="1"/>
          </p:cNvGraphicFramePr>
          <p:nvPr/>
        </p:nvGraphicFramePr>
        <p:xfrm>
          <a:off x="1676399" y="675512"/>
          <a:ext cx="8839200" cy="564006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661224083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689974583"/>
                    </a:ext>
                  </a:extLst>
                </a:gridCol>
              </a:tblGrid>
              <a:tr h="736131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/>
                        <a:t>PLATAFORMA DE DESARROLLO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6798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/>
                        <a:t>BASE DE DATOS</a:t>
                      </a:r>
                    </a:p>
                  </a:txBody>
                  <a:tcPr>
                    <a:solidFill>
                      <a:srgbClr val="6798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318056"/>
                  </a:ext>
                </a:extLst>
              </a:tr>
              <a:tr h="469518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ln>
                          <a:solidFill>
                            <a:schemeClr val="accent5">
                              <a:lumMod val="50000"/>
                            </a:schemeClr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27930039"/>
                  </a:ext>
                </a:extLst>
              </a:tr>
            </a:tbl>
          </a:graphicData>
        </a:graphic>
      </p:graphicFrame>
      <p:pic>
        <p:nvPicPr>
          <p:cNvPr id="1026" name="Picture 2" descr="Android Studio - Wikipedia, la enciclopedia libre">
            <a:extLst>
              <a:ext uri="{FF2B5EF4-FFF2-40B4-BE49-F238E27FC236}">
                <a16:creationId xmlns:a16="http://schemas.microsoft.com/office/drawing/2014/main" id="{31B1F3FB-F12D-48CD-98DF-53CC4C2ED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771" y="2057539"/>
            <a:ext cx="3254829" cy="325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1F36F9A-2E27-42F6-A1DA-F31375DCE5BD}"/>
              </a:ext>
            </a:extLst>
          </p:cNvPr>
          <p:cNvSpPr txBox="1"/>
          <p:nvPr/>
        </p:nvSpPr>
        <p:spPr>
          <a:xfrm>
            <a:off x="2434771" y="5312368"/>
            <a:ext cx="3254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ANDROID STUDIO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5F94AEB-60C6-4438-A81F-3B3035FD59A0}"/>
              </a:ext>
            </a:extLst>
          </p:cNvPr>
          <p:cNvSpPr txBox="1"/>
          <p:nvPr/>
        </p:nvSpPr>
        <p:spPr>
          <a:xfrm>
            <a:off x="6502402" y="5312368"/>
            <a:ext cx="3254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FIREBASE</a:t>
            </a:r>
          </a:p>
        </p:txBody>
      </p:sp>
      <p:pic>
        <p:nvPicPr>
          <p:cNvPr id="1028" name="Picture 4" descr="Firebase | Google's Mobile and Web App Development Platform">
            <a:extLst>
              <a:ext uri="{FF2B5EF4-FFF2-40B4-BE49-F238E27FC236}">
                <a16:creationId xmlns:a16="http://schemas.microsoft.com/office/drawing/2014/main" id="{1DC20D98-D81D-4086-AA2D-8AE6CAA11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832" y="2365969"/>
            <a:ext cx="2637968" cy="263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23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71B6281-CEB4-4ABC-8E33-62F3C8C25B52}"/>
              </a:ext>
            </a:extLst>
          </p:cNvPr>
          <p:cNvSpPr/>
          <p:nvPr/>
        </p:nvSpPr>
        <p:spPr>
          <a:xfrm>
            <a:off x="-1" y="-1"/>
            <a:ext cx="12192001" cy="6857991"/>
          </a:xfrm>
          <a:prstGeom prst="rect">
            <a:avLst/>
          </a:prstGeom>
          <a:solidFill>
            <a:srgbClr val="1743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A09B1CE-138A-48D9-8C59-87A3B772A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962" y="5821952"/>
            <a:ext cx="1036038" cy="1036038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CF4CA09-F4FD-4343-AB0A-A126C4237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85" y="428165"/>
            <a:ext cx="2769996" cy="6001657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2E6C0DB-3795-4A50-8742-D3D6969476A5}"/>
              </a:ext>
            </a:extLst>
          </p:cNvPr>
          <p:cNvSpPr txBox="1"/>
          <p:nvPr/>
        </p:nvSpPr>
        <p:spPr>
          <a:xfrm>
            <a:off x="8519887" y="3419067"/>
            <a:ext cx="35546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rgbClr val="BDEEE5"/>
                </a:solidFill>
              </a:rPr>
              <a:t>LOGIN/</a:t>
            </a:r>
          </a:p>
          <a:p>
            <a:r>
              <a:rPr lang="es-ES" sz="6000" b="1" dirty="0">
                <a:solidFill>
                  <a:srgbClr val="BDEEE5"/>
                </a:solidFill>
              </a:rPr>
              <a:t>REGISTER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7F3E5F-F1F3-4E32-8E79-04FD35504B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9970"/>
          <a:stretch/>
        </p:blipFill>
        <p:spPr>
          <a:xfrm>
            <a:off x="4120230" y="428165"/>
            <a:ext cx="7475720" cy="19880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953E42E-8734-4436-93F0-CF3CD54378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0230" y="2733725"/>
            <a:ext cx="4282146" cy="36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90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71B6281-CEB4-4ABC-8E33-62F3C8C25B52}"/>
              </a:ext>
            </a:extLst>
          </p:cNvPr>
          <p:cNvSpPr/>
          <p:nvPr/>
        </p:nvSpPr>
        <p:spPr>
          <a:xfrm>
            <a:off x="-1" y="-1"/>
            <a:ext cx="12192001" cy="6857991"/>
          </a:xfrm>
          <a:prstGeom prst="rect">
            <a:avLst/>
          </a:prstGeom>
          <a:solidFill>
            <a:srgbClr val="1743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A09B1CE-138A-48D9-8C59-87A3B772A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962" y="5821952"/>
            <a:ext cx="1036038" cy="1036038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CF4CA09-F4FD-4343-AB0A-A126C4237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85" y="428165"/>
            <a:ext cx="2769996" cy="6001657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2E6C0DB-3795-4A50-8742-D3D6969476A5}"/>
              </a:ext>
            </a:extLst>
          </p:cNvPr>
          <p:cNvSpPr txBox="1"/>
          <p:nvPr/>
        </p:nvSpPr>
        <p:spPr>
          <a:xfrm>
            <a:off x="4061211" y="134430"/>
            <a:ext cx="6975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rgbClr val="BDEEE5"/>
                </a:solidFill>
              </a:rPr>
              <a:t>INICIO Y GRUPOS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2EDA435-4B1A-4699-93DF-E06A8B016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186" y="428165"/>
            <a:ext cx="2769996" cy="600165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02085E5-6A7A-4233-98FE-7366AE5089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3315" y="1383053"/>
            <a:ext cx="5680917" cy="50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09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escolar</Template>
  <TotalTime>0</TotalTime>
  <Words>108</Words>
  <Application>Microsoft Office PowerPoint</Application>
  <PresentationFormat>Panorámica</PresentationFormat>
  <Paragraphs>23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Malla</vt:lpstr>
      <vt:lpstr>FURRYFUNDS Nicolás Sáez de ojer ◦ Hugo Marín ◦ Luis CristÓbal 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2025-02-13T15:40:22Z</dcterms:created>
  <dcterms:modified xsi:type="dcterms:W3CDTF">2025-02-13T16:27:57Z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