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7559675" cy="10691813"/>
  <p:notesSz cx="7104063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BF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338" autoAdjust="0"/>
    <p:restoredTop sz="94661" autoAdjust="0"/>
  </p:normalViewPr>
  <p:slideViewPr>
    <p:cSldViewPr snapToGrid="0" snapToObjects="1">
      <p:cViewPr>
        <p:scale>
          <a:sx n="200" d="100"/>
          <a:sy n="200" d="100"/>
        </p:scale>
        <p:origin x="-806" y="-169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9" d="100"/>
          <a:sy n="59" d="100"/>
        </p:scale>
        <p:origin x="2981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64" tIns="49532" rIns="99064" bIns="49532" rtlCol="0"/>
          <a:lstStyle>
            <a:lvl1pPr algn="l">
              <a:defRPr sz="13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64" tIns="49532" rIns="99064" bIns="49532" rtlCol="0"/>
          <a:lstStyle>
            <a:lvl1pPr algn="r">
              <a:defRPr sz="1300"/>
            </a:lvl1pPr>
          </a:lstStyle>
          <a:p>
            <a:fld id="{7EE93380-0F8B-4520-930F-C5BE2A75B7B3}" type="datetimeFigureOut">
              <a:rPr lang="fr-FR" smtClean="0"/>
              <a:t>03/02/2020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330450" y="1279525"/>
            <a:ext cx="244316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4" tIns="49532" rIns="99064" bIns="49532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64" tIns="49532" rIns="99064" bIns="49532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8"/>
            <a:ext cx="3078427" cy="513507"/>
          </a:xfrm>
          <a:prstGeom prst="rect">
            <a:avLst/>
          </a:prstGeom>
        </p:spPr>
        <p:txBody>
          <a:bodyPr vert="horz" lIns="99064" tIns="49532" rIns="99064" bIns="49532" rtlCol="0" anchor="b"/>
          <a:lstStyle>
            <a:lvl1pPr algn="l">
              <a:defRPr sz="13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3992" y="9721108"/>
            <a:ext cx="3078427" cy="513507"/>
          </a:xfrm>
          <a:prstGeom prst="rect">
            <a:avLst/>
          </a:prstGeom>
        </p:spPr>
        <p:txBody>
          <a:bodyPr vert="horz" lIns="99064" tIns="49532" rIns="99064" bIns="49532" rtlCol="0" anchor="b"/>
          <a:lstStyle>
            <a:lvl1pPr algn="r">
              <a:defRPr sz="1300"/>
            </a:lvl1pPr>
          </a:lstStyle>
          <a:p>
            <a:fld id="{59D787C7-7AE0-41DC-90F3-6CC32ADCE3E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8729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787C7-7AE0-41DC-90F3-6CC32ADCE3E3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7394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fr-FR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9535-5823-E949-AD34-DDB1ED512BAB}" type="datetimeFigureOut">
              <a:rPr lang="fr-FR" smtClean="0"/>
              <a:t>03/02/2020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80F8B-C3C0-A749-B3D0-2D7EDBFF750C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9535-5823-E949-AD34-DDB1ED512BAB}" type="datetimeFigureOut">
              <a:rPr lang="fr-FR" smtClean="0"/>
              <a:t>03/02/2020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80F8B-C3C0-A749-B3D0-2D7EDBFF750C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9535-5823-E949-AD34-DDB1ED512BAB}" type="datetimeFigureOut">
              <a:rPr lang="fr-FR" smtClean="0"/>
              <a:t>03/02/2020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80F8B-C3C0-A749-B3D0-2D7EDBFF750C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2/3/2020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525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9535-5823-E949-AD34-DDB1ED512BAB}" type="datetimeFigureOut">
              <a:rPr lang="fr-FR" smtClean="0"/>
              <a:t>03/02/2020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80F8B-C3C0-A749-B3D0-2D7EDBFF750C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9535-5823-E949-AD34-DDB1ED512BAB}" type="datetimeFigureOut">
              <a:rPr lang="fr-FR" smtClean="0"/>
              <a:t>03/02/2020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80F8B-C3C0-A749-B3D0-2D7EDBFF750C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9535-5823-E949-AD34-DDB1ED512BAB}" type="datetimeFigureOut">
              <a:rPr lang="fr-FR" smtClean="0"/>
              <a:t>03/02/2020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80F8B-C3C0-A749-B3D0-2D7EDBFF750C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9535-5823-E949-AD34-DDB1ED512BAB}" type="datetimeFigureOut">
              <a:rPr lang="fr-FR" smtClean="0"/>
              <a:t>03/02/2020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80F8B-C3C0-A749-B3D0-2D7EDBFF750C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9535-5823-E949-AD34-DDB1ED512BAB}" type="datetimeFigureOut">
              <a:rPr lang="fr-FR" smtClean="0"/>
              <a:t>03/02/2020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80F8B-C3C0-A749-B3D0-2D7EDBFF750C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9535-5823-E949-AD34-DDB1ED512BAB}" type="datetimeFigureOut">
              <a:rPr lang="fr-FR" smtClean="0"/>
              <a:t>03/02/2020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80F8B-C3C0-A749-B3D0-2D7EDBFF750C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9535-5823-E949-AD34-DDB1ED512BAB}" type="datetimeFigureOut">
              <a:rPr lang="fr-FR" smtClean="0"/>
              <a:t>03/02/2020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80F8B-C3C0-A749-B3D0-2D7EDBFF750C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fr-FR" dirty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9535-5823-E949-AD34-DDB1ED512BAB}" type="datetimeFigureOut">
              <a:rPr lang="fr-FR" smtClean="0"/>
              <a:t>03/02/2020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80F8B-C3C0-A749-B3D0-2D7EDBFF750C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59535-5823-E949-AD34-DDB1ED512BAB}" type="datetimeFigureOut">
              <a:rPr lang="fr-FR" smtClean="0"/>
              <a:t>03/02/2020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80F8B-C3C0-A749-B3D0-2D7EDBFF750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284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hyperlink" Target="mailto:yann.nicolle@orange.f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984" y="561487"/>
            <a:ext cx="0" cy="9701994"/>
          </a:xfrm>
          <a:custGeom>
            <a:avLst/>
            <a:gdLst/>
            <a:ahLst/>
            <a:cxnLst/>
            <a:rect l="l" t="t" r="r" b="b"/>
            <a:pathLst>
              <a:path h="9703435">
                <a:moveTo>
                  <a:pt x="0" y="0"/>
                </a:moveTo>
                <a:lnTo>
                  <a:pt x="0" y="9702825"/>
                </a:lnTo>
              </a:path>
            </a:pathLst>
          </a:custGeom>
          <a:ln w="25400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/>
          </p:cNvSpPr>
          <p:nvPr/>
        </p:nvSpPr>
        <p:spPr>
          <a:xfrm>
            <a:off x="689907" y="3894393"/>
            <a:ext cx="1700090" cy="2786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1100"/>
              </a:lnSpc>
            </a:pPr>
            <a:r>
              <a:rPr lang="fr-FR" sz="1000" dirty="0">
                <a:solidFill>
                  <a:srgbClr val="231F20"/>
                </a:solidFill>
                <a:cs typeface="Proxima Nova Rg"/>
              </a:rPr>
              <a:t>4 rue Olympe de Gouges</a:t>
            </a:r>
          </a:p>
          <a:p>
            <a:pPr>
              <a:lnSpc>
                <a:spcPts val="1100"/>
              </a:lnSpc>
            </a:pPr>
            <a:r>
              <a:rPr lang="fr-FR" sz="1000" dirty="0">
                <a:solidFill>
                  <a:srgbClr val="231F20"/>
                </a:solidFill>
                <a:cs typeface="Proxima Nova Rg"/>
              </a:rPr>
              <a:t>44980 Sainte Luce sur Loire</a:t>
            </a:r>
            <a:endParaRPr lang="fr-FR" sz="900" dirty="0">
              <a:solidFill>
                <a:srgbClr val="231F20"/>
              </a:solidFill>
              <a:cs typeface="Proxima Nova Rg"/>
            </a:endParaRPr>
          </a:p>
          <a:p>
            <a:pPr algn="ctr">
              <a:lnSpc>
                <a:spcPts val="1100"/>
              </a:lnSpc>
            </a:pPr>
            <a:endParaRPr lang="fr-FR" sz="800" b="1" dirty="0">
              <a:solidFill>
                <a:srgbClr val="231F20"/>
              </a:solidFill>
              <a:cs typeface="Proxima Nova Rg"/>
            </a:endParaRPr>
          </a:p>
          <a:p>
            <a:pPr algn="ctr">
              <a:lnSpc>
                <a:spcPts val="1100"/>
              </a:lnSpc>
            </a:pPr>
            <a:r>
              <a:rPr lang="fr-FR" sz="700" b="1" dirty="0">
                <a:solidFill>
                  <a:srgbClr val="231F20"/>
                </a:solidFill>
                <a:cs typeface="Proxima Nova Rg"/>
              </a:rPr>
              <a:t>	</a:t>
            </a:r>
          </a:p>
          <a:p>
            <a:pPr algn="ctr">
              <a:lnSpc>
                <a:spcPts val="1100"/>
              </a:lnSpc>
            </a:pPr>
            <a:endParaRPr lang="fr-FR" sz="1050" b="1" dirty="0">
              <a:solidFill>
                <a:srgbClr val="231F20"/>
              </a:solidFill>
            </a:endParaRPr>
          </a:p>
          <a:p>
            <a:pPr algn="ctr">
              <a:lnSpc>
                <a:spcPts val="1100"/>
              </a:lnSpc>
            </a:pPr>
            <a:endParaRPr lang="fr-FR" sz="700" dirty="0">
              <a:solidFill>
                <a:srgbClr val="231F20"/>
              </a:solidFill>
              <a:cs typeface="Proxima Nova Rg"/>
            </a:endParaRPr>
          </a:p>
          <a:p>
            <a:pPr algn="ctr">
              <a:lnSpc>
                <a:spcPts val="1100"/>
              </a:lnSpc>
            </a:pPr>
            <a:endParaRPr lang="fr-FR" sz="800" dirty="0">
              <a:solidFill>
                <a:srgbClr val="231F20"/>
              </a:solidFill>
              <a:cs typeface="Proxima Nova Rg"/>
            </a:endParaRPr>
          </a:p>
          <a:p>
            <a:pPr algn="ctr">
              <a:lnSpc>
                <a:spcPts val="1100"/>
              </a:lnSpc>
            </a:pPr>
            <a:endParaRPr lang="fr-FR" sz="1000" dirty="0">
              <a:solidFill>
                <a:srgbClr val="231F20"/>
              </a:solidFill>
              <a:cs typeface="Proxima Nova Rg"/>
            </a:endParaRPr>
          </a:p>
          <a:p>
            <a:pPr algn="ctr">
              <a:lnSpc>
                <a:spcPts val="1100"/>
              </a:lnSpc>
            </a:pPr>
            <a:endParaRPr lang="fr-FR" sz="1000" b="1" dirty="0">
              <a:solidFill>
                <a:srgbClr val="231F20"/>
              </a:solidFill>
              <a:cs typeface="Proxima Nova Rg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7486" y="127800"/>
            <a:ext cx="7049425" cy="215868"/>
          </a:xfrm>
          <a:custGeom>
            <a:avLst/>
            <a:gdLst/>
            <a:ahLst/>
            <a:cxnLst/>
            <a:rect l="l" t="t" r="r" b="b"/>
            <a:pathLst>
              <a:path w="7560309" h="215900">
                <a:moveTo>
                  <a:pt x="7560056" y="215315"/>
                </a:moveTo>
                <a:lnTo>
                  <a:pt x="0" y="215315"/>
                </a:lnTo>
                <a:lnTo>
                  <a:pt x="0" y="0"/>
                </a:lnTo>
                <a:lnTo>
                  <a:pt x="7560056" y="0"/>
                </a:lnTo>
                <a:lnTo>
                  <a:pt x="7560056" y="215315"/>
                </a:lnTo>
                <a:close/>
              </a:path>
            </a:pathLst>
          </a:custGeom>
          <a:solidFill>
            <a:srgbClr val="6FBF9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390742" y="5312947"/>
            <a:ext cx="1906594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algn="ctr"/>
            <a:r>
              <a:rPr lang="fr-FR" sz="1600" b="1" spc="140" dirty="0">
                <a:solidFill>
                  <a:srgbClr val="6FBF9A"/>
                </a:solidFill>
              </a:rPr>
              <a:t>COMPETENCES</a:t>
            </a:r>
            <a:endParaRPr sz="1600" b="1" spc="140" dirty="0">
              <a:solidFill>
                <a:srgbClr val="6FBF9A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 flipV="1">
            <a:off x="3367813" y="231983"/>
            <a:ext cx="3603483" cy="408382"/>
          </a:xfrm>
          <a:custGeom>
            <a:avLst/>
            <a:gdLst/>
            <a:ahLst/>
            <a:cxnLst/>
            <a:rect l="l" t="t" r="r" b="b"/>
            <a:pathLst>
              <a:path w="2620009">
                <a:moveTo>
                  <a:pt x="0" y="0"/>
                </a:moveTo>
                <a:lnTo>
                  <a:pt x="2619616" y="0"/>
                </a:lnTo>
              </a:path>
            </a:pathLst>
          </a:custGeom>
          <a:ln w="6350">
            <a:solidFill>
              <a:srgbClr val="6FBF9A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 txBox="1"/>
          <p:nvPr/>
        </p:nvSpPr>
        <p:spPr>
          <a:xfrm>
            <a:off x="3149835" y="369921"/>
            <a:ext cx="401296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algn="ctr"/>
            <a:r>
              <a:rPr lang="fr-FR" sz="1600" b="1" spc="125" dirty="0">
                <a:solidFill>
                  <a:srgbClr val="6FBF9A"/>
                </a:solidFill>
                <a:cs typeface="Proxima Nova Rg"/>
              </a:rPr>
              <a:t>FORMATION</a:t>
            </a:r>
            <a:endParaRPr sz="1600" dirty="0">
              <a:cs typeface="Proxima Nova Rg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43046" y="6314601"/>
            <a:ext cx="8167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/>
            </a:lvl1pPr>
          </a:lstStyle>
          <a:p>
            <a:pPr algn="l"/>
            <a:r>
              <a:rPr lang="fr-FR" dirty="0"/>
              <a:t>Javascript</a:t>
            </a:r>
            <a:endParaRPr dirty="0"/>
          </a:p>
        </p:txBody>
      </p:sp>
      <p:sp>
        <p:nvSpPr>
          <p:cNvPr id="37" name="object 37"/>
          <p:cNvSpPr txBox="1"/>
          <p:nvPr/>
        </p:nvSpPr>
        <p:spPr>
          <a:xfrm>
            <a:off x="117985" y="8699239"/>
            <a:ext cx="97239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algn="ctr"/>
            <a:r>
              <a:rPr lang="fr-FR" sz="1000" dirty="0">
                <a:cs typeface="Lato Semibold"/>
              </a:rPr>
              <a:t>Anglais </a:t>
            </a:r>
            <a:endParaRPr sz="1000" dirty="0">
              <a:cs typeface="Lato Semibold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84311" y="8909323"/>
            <a:ext cx="72588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algn="ctr"/>
            <a:r>
              <a:rPr lang="fr-FR" sz="1000" dirty="0">
                <a:cs typeface="Lato Semibold"/>
              </a:rPr>
              <a:t>Allemand</a:t>
            </a:r>
            <a:endParaRPr sz="1000" dirty="0">
              <a:cs typeface="Lato Semibold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115125" y="5188580"/>
            <a:ext cx="4413434" cy="39318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685800">
              <a:tabLst>
                <a:tab pos="0" algn="l"/>
              </a:tabLst>
              <a:defRPr/>
            </a:pPr>
            <a:r>
              <a:rPr lang="fr-FR" sz="1050" b="1" dirty="0"/>
              <a:t>		</a:t>
            </a:r>
            <a:r>
              <a:rPr lang="fr-FR" sz="900" b="1" dirty="0"/>
              <a:t>2015- 2018 | Appui pilotage service Desk | ECONOCOM  - EDF</a:t>
            </a:r>
          </a:p>
          <a:p>
            <a:pPr marL="171450" indent="-171450" defTabSz="685800">
              <a:buFont typeface="Arial" panose="020B0604020202020204" pitchFamily="34" charset="0"/>
              <a:buChar char="•"/>
              <a:defRPr/>
            </a:pPr>
            <a:r>
              <a:rPr lang="fr-FR" sz="800" dirty="0"/>
              <a:t>Surveillance opérationnelle de l’infogérant : Audit et contrôle de la prestation.</a:t>
            </a:r>
          </a:p>
          <a:p>
            <a:pPr marL="171450" indent="-171450" defTabSz="685800">
              <a:buFont typeface="Arial" panose="020B0604020202020204" pitchFamily="34" charset="0"/>
              <a:buChar char="•"/>
              <a:defRPr/>
            </a:pPr>
            <a:r>
              <a:rPr lang="fr-FR" sz="800" dirty="0"/>
              <a:t>Pilotage de la résolution des problèmes d’exploitation hors champs de l’infogérant.</a:t>
            </a:r>
          </a:p>
          <a:p>
            <a:pPr marL="171450" indent="-171450" defTabSz="685800">
              <a:buFont typeface="Arial" panose="020B0604020202020204" pitchFamily="34" charset="0"/>
              <a:buChar char="•"/>
              <a:defRPr/>
            </a:pPr>
            <a:r>
              <a:rPr lang="fr-FR" sz="800" dirty="0"/>
              <a:t>Traitement des réclamations et des relances clients.</a:t>
            </a:r>
          </a:p>
          <a:p>
            <a:pPr marL="171450" indent="-171450" defTabSz="685800">
              <a:buFont typeface="Arial" panose="020B0604020202020204" pitchFamily="34" charset="0"/>
              <a:buChar char="•"/>
              <a:defRPr/>
            </a:pPr>
            <a:r>
              <a:rPr lang="fr-FR" sz="800" dirty="0"/>
              <a:t>Participation au COTECHS hebdomadaire  Contrôle des indicateurs du module.</a:t>
            </a:r>
          </a:p>
          <a:p>
            <a:pPr marL="171450" indent="-171450" defTabSz="685800">
              <a:buFont typeface="Arial" panose="020B0604020202020204" pitchFamily="34" charset="0"/>
              <a:buChar char="•"/>
              <a:defRPr/>
            </a:pPr>
            <a:r>
              <a:rPr lang="fr-FR" sz="800" dirty="0"/>
              <a:t>Synthèse des faits marquants (difficultés rencontrées, incidents majeurs).</a:t>
            </a:r>
          </a:p>
          <a:p>
            <a:pPr marL="171450" indent="-171450" defTabSz="685800">
              <a:buFont typeface="Arial" panose="020B0604020202020204" pitchFamily="34" charset="0"/>
              <a:buChar char="•"/>
              <a:defRPr/>
            </a:pPr>
            <a:r>
              <a:rPr lang="fr-FR" sz="800" dirty="0"/>
              <a:t>Extraction de données via requêtes SQL pour production de rapports, Tableaux de bord, statistiques (Bases Oracle) .</a:t>
            </a:r>
          </a:p>
          <a:p>
            <a:pPr algn="ctr" defTabSz="685800">
              <a:defRPr/>
            </a:pPr>
            <a:endParaRPr lang="fr-FR" sz="800" dirty="0"/>
          </a:p>
          <a:p>
            <a:pPr defTabSz="685800">
              <a:defRPr/>
            </a:pPr>
            <a:r>
              <a:rPr lang="fr-FR" sz="1000" b="1" dirty="0"/>
              <a:t>	</a:t>
            </a:r>
            <a:r>
              <a:rPr lang="fr-FR" sz="900" b="1" dirty="0"/>
              <a:t>2008- 2015 |Superviseur Service Desk| ECONOCOM – SNCF</a:t>
            </a:r>
          </a:p>
          <a:p>
            <a:pPr defTabSz="685800">
              <a:defRPr/>
            </a:pPr>
            <a:r>
              <a:rPr lang="fr-FR" sz="800" dirty="0"/>
              <a:t>Mangement d'une équipe de 10 hotliners :</a:t>
            </a:r>
          </a:p>
          <a:p>
            <a:pPr marL="171450" indent="-171450" defTabSz="685800">
              <a:buFont typeface="Arial" panose="020B0604020202020204" pitchFamily="34" charset="0"/>
              <a:buChar char="•"/>
              <a:defRPr/>
            </a:pPr>
            <a:r>
              <a:rPr lang="fr-FR" sz="800" dirty="0"/>
              <a:t>Dispatching des tâches pour assurer un fonctionnement optimal du service.</a:t>
            </a:r>
          </a:p>
          <a:p>
            <a:pPr marL="171450" indent="-171450" defTabSz="685800">
              <a:buFont typeface="Arial" panose="020B0604020202020204" pitchFamily="34" charset="0"/>
              <a:buChar char="•"/>
              <a:defRPr/>
            </a:pPr>
            <a:r>
              <a:rPr lang="fr-FR" sz="800" dirty="0"/>
              <a:t>respect des objectifs quantitatifs et qualitatifs fixés contractuellement (SLA). </a:t>
            </a:r>
          </a:p>
          <a:p>
            <a:pPr marL="171450" indent="-171450" defTabSz="685800">
              <a:buFont typeface="Arial" panose="020B0604020202020204" pitchFamily="34" charset="0"/>
              <a:buChar char="•"/>
              <a:defRPr/>
            </a:pPr>
            <a:r>
              <a:rPr lang="fr-FR" sz="800" dirty="0"/>
              <a:t>Supervision des flux téléphonique adaptation des ressources en fonction de la volumétrie des appels .</a:t>
            </a:r>
          </a:p>
          <a:p>
            <a:pPr marL="171450" indent="-171450" defTabSz="685800">
              <a:buFont typeface="Arial" panose="020B0604020202020204" pitchFamily="34" charset="0"/>
              <a:buChar char="•"/>
              <a:defRPr/>
            </a:pPr>
            <a:r>
              <a:rPr lang="fr-FR" sz="800" dirty="0"/>
              <a:t>Pilotage et suivi en temps réel de l’activité .</a:t>
            </a:r>
          </a:p>
          <a:p>
            <a:pPr marL="171450" indent="-171450" defTabSz="685800">
              <a:buFont typeface="Arial" panose="020B0604020202020204" pitchFamily="34" charset="0"/>
              <a:buChar char="•"/>
              <a:defRPr/>
            </a:pPr>
            <a:r>
              <a:rPr lang="fr-FR" sz="800" dirty="0"/>
              <a:t>Mesurer et évaluer l’évolution  des performances des collaborateurs – Scorcard.</a:t>
            </a:r>
          </a:p>
          <a:p>
            <a:pPr marL="171450" indent="-171450" defTabSz="685800">
              <a:buFont typeface="Arial" panose="020B0604020202020204" pitchFamily="34" charset="0"/>
              <a:buChar char="•"/>
              <a:defRPr/>
            </a:pPr>
            <a:r>
              <a:rPr lang="fr-FR" sz="800" dirty="0"/>
              <a:t>Traitement des réclamations clients.</a:t>
            </a:r>
          </a:p>
          <a:p>
            <a:pPr marL="171450" indent="-171450" defTabSz="685800">
              <a:buFont typeface="Arial" panose="020B0604020202020204" pitchFamily="34" charset="0"/>
              <a:buChar char="•"/>
              <a:defRPr/>
            </a:pPr>
            <a:r>
              <a:rPr lang="fr-FR" sz="800" dirty="0"/>
              <a:t>Revue et amélioration des procédures et consignes.</a:t>
            </a:r>
          </a:p>
          <a:p>
            <a:pPr algn="ctr" defTabSz="685800">
              <a:defRPr/>
            </a:pPr>
            <a:endParaRPr lang="fr-FR" sz="800" dirty="0"/>
          </a:p>
          <a:p>
            <a:pPr defTabSz="685800">
              <a:defRPr/>
            </a:pPr>
            <a:r>
              <a:rPr lang="fr-FR" sz="1000" b="1" dirty="0"/>
              <a:t>	</a:t>
            </a:r>
            <a:r>
              <a:rPr lang="fr-FR" sz="900" b="1" dirty="0"/>
              <a:t>2004- 2008 | Technicien Helpdesk| ECONOCOM - SNCF</a:t>
            </a:r>
          </a:p>
          <a:p>
            <a:pPr marL="171450" indent="-171450" defTabSz="685800">
              <a:buFont typeface="Arial" panose="020B0604020202020204" pitchFamily="34" charset="0"/>
              <a:buChar char="•"/>
              <a:defRPr/>
            </a:pPr>
            <a:r>
              <a:rPr lang="fr-FR" sz="800" dirty="0"/>
              <a:t>Prise d'appels et résolution incidents de niveau 1 et 2.</a:t>
            </a:r>
          </a:p>
          <a:p>
            <a:pPr marL="171450" indent="-171450" defTabSz="685800">
              <a:buFont typeface="Arial" panose="020B0604020202020204" pitchFamily="34" charset="0"/>
              <a:buChar char="•"/>
              <a:defRPr/>
            </a:pPr>
            <a:r>
              <a:rPr lang="fr-FR" sz="800" dirty="0"/>
              <a:t>Traitement des demandes utilisateurs.</a:t>
            </a:r>
          </a:p>
          <a:p>
            <a:pPr marL="171450" indent="-171450" defTabSz="685800">
              <a:buFont typeface="Arial" panose="020B0604020202020204" pitchFamily="34" charset="0"/>
              <a:buChar char="•"/>
              <a:defRPr/>
            </a:pPr>
            <a:r>
              <a:rPr lang="fr-FR" sz="800" dirty="0"/>
              <a:t>Gestion de parc.</a:t>
            </a:r>
          </a:p>
          <a:p>
            <a:pPr marL="171450" indent="-171450" defTabSz="685800">
              <a:buFont typeface="Arial" panose="020B0604020202020204" pitchFamily="34" charset="0"/>
              <a:buChar char="•"/>
              <a:defRPr/>
            </a:pPr>
            <a:r>
              <a:rPr lang="fr-FR" sz="800" dirty="0"/>
              <a:t>Participation à un projet de développement d'un site intranet en PHP.</a:t>
            </a:r>
          </a:p>
          <a:p>
            <a:pPr defTabSz="685800">
              <a:defRPr/>
            </a:pPr>
            <a:endParaRPr lang="fr-FR" sz="800" dirty="0"/>
          </a:p>
          <a:p>
            <a:pPr defTabSz="685800">
              <a:defRPr/>
            </a:pPr>
            <a:r>
              <a:rPr lang="fr-FR" sz="900" b="1" dirty="0"/>
              <a:t>	2002 2004 | Technicien Helpdesk| EADS - VELIZY</a:t>
            </a:r>
          </a:p>
          <a:p>
            <a:pPr marL="171450" indent="-171450" defTabSz="685800">
              <a:buFont typeface="Arial" panose="020B0604020202020204" pitchFamily="34" charset="0"/>
              <a:buChar char="•"/>
              <a:defRPr/>
            </a:pPr>
            <a:r>
              <a:rPr lang="fr-FR" sz="800" dirty="0"/>
              <a:t>Prise d'appels et résolution incidents de niveau 1 et 2.</a:t>
            </a:r>
          </a:p>
          <a:p>
            <a:pPr marL="171450" indent="-171450" defTabSz="685800">
              <a:buFont typeface="Arial" panose="020B0604020202020204" pitchFamily="34" charset="0"/>
              <a:buChar char="•"/>
              <a:defRPr/>
            </a:pPr>
            <a:r>
              <a:rPr lang="fr-FR" sz="800" dirty="0"/>
              <a:t>Traitement des demandes utilisateurs.</a:t>
            </a:r>
          </a:p>
          <a:p>
            <a:pPr marL="171450" indent="-171450" defTabSz="685800">
              <a:buFont typeface="Arial" panose="020B0604020202020204" pitchFamily="34" charset="0"/>
              <a:buChar char="•"/>
              <a:defRPr/>
            </a:pPr>
            <a:r>
              <a:rPr lang="fr-FR" sz="800" dirty="0"/>
              <a:t>Création des comptes messagerie utilisateurs sur lotus notes.</a:t>
            </a:r>
          </a:p>
          <a:p>
            <a:pPr defTabSz="685800">
              <a:defRPr/>
            </a:pPr>
            <a:endParaRPr lang="fr-FR" sz="800" dirty="0"/>
          </a:p>
        </p:txBody>
      </p:sp>
      <p:sp>
        <p:nvSpPr>
          <p:cNvPr id="43" name="object 43"/>
          <p:cNvSpPr txBox="1"/>
          <p:nvPr/>
        </p:nvSpPr>
        <p:spPr>
          <a:xfrm>
            <a:off x="1355956" y="614611"/>
            <a:ext cx="1449937" cy="9002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000" b="1" spc="-25" dirty="0">
                <a:solidFill>
                  <a:srgbClr val="231F20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Yann</a:t>
            </a:r>
            <a:r>
              <a:rPr lang="fr-FR" sz="2000" b="1" dirty="0">
                <a:latin typeface="Arial Rounded MT Bold" panose="020F070403050403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  </a:t>
            </a:r>
            <a:r>
              <a:rPr lang="fr-FR" sz="2000" b="1" spc="-75" dirty="0">
                <a:solidFill>
                  <a:srgbClr val="231F20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NICOLLE</a:t>
            </a:r>
          </a:p>
          <a:p>
            <a:pPr marL="6349" algn="ctr">
              <a:spcBef>
                <a:spcPts val="250"/>
              </a:spcBef>
            </a:pPr>
            <a:endParaRPr lang="fr-FR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02383" y="3472740"/>
            <a:ext cx="1862179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algn="ctr"/>
            <a:r>
              <a:rPr lang="fr-FR" sz="1600" b="1" spc="140" dirty="0">
                <a:solidFill>
                  <a:srgbClr val="6FBF9A"/>
                </a:solidFill>
                <a:cs typeface="Proxima Nova Rg"/>
              </a:rPr>
              <a:t>INFOS CONTACT</a:t>
            </a:r>
            <a:endParaRPr sz="1600" dirty="0">
              <a:cs typeface="Proxima Nova Rg"/>
            </a:endParaRPr>
          </a:p>
        </p:txBody>
      </p:sp>
      <p:sp>
        <p:nvSpPr>
          <p:cNvPr id="79" name="object 79"/>
          <p:cNvSpPr/>
          <p:nvPr/>
        </p:nvSpPr>
        <p:spPr>
          <a:xfrm flipV="1">
            <a:off x="3384395" y="3696411"/>
            <a:ext cx="3586899" cy="56261"/>
          </a:xfrm>
          <a:custGeom>
            <a:avLst/>
            <a:gdLst/>
            <a:ahLst/>
            <a:cxnLst/>
            <a:rect l="l" t="t" r="r" b="b"/>
            <a:pathLst>
              <a:path w="2868929">
                <a:moveTo>
                  <a:pt x="0" y="0"/>
                </a:moveTo>
                <a:lnTo>
                  <a:pt x="2868841" y="0"/>
                </a:lnTo>
              </a:path>
            </a:pathLst>
          </a:custGeom>
          <a:ln w="6350">
            <a:solidFill>
              <a:srgbClr val="6FBF9A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0" name="object 80"/>
          <p:cNvSpPr/>
          <p:nvPr/>
        </p:nvSpPr>
        <p:spPr>
          <a:xfrm>
            <a:off x="323079" y="3824700"/>
            <a:ext cx="2079951" cy="0"/>
          </a:xfrm>
          <a:custGeom>
            <a:avLst/>
            <a:gdLst/>
            <a:ahLst/>
            <a:cxnLst/>
            <a:rect l="l" t="t" r="r" b="b"/>
            <a:pathLst>
              <a:path w="2080260">
                <a:moveTo>
                  <a:pt x="0" y="0"/>
                </a:moveTo>
                <a:lnTo>
                  <a:pt x="2079891" y="0"/>
                </a:lnTo>
              </a:path>
            </a:pathLst>
          </a:custGeom>
          <a:ln w="6350">
            <a:solidFill>
              <a:srgbClr val="6FBF9A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1" name="object 81"/>
          <p:cNvSpPr/>
          <p:nvPr/>
        </p:nvSpPr>
        <p:spPr>
          <a:xfrm>
            <a:off x="352622" y="5601076"/>
            <a:ext cx="2079951" cy="0"/>
          </a:xfrm>
          <a:custGeom>
            <a:avLst/>
            <a:gdLst/>
            <a:ahLst/>
            <a:cxnLst/>
            <a:rect l="l" t="t" r="r" b="b"/>
            <a:pathLst>
              <a:path w="2080260">
                <a:moveTo>
                  <a:pt x="0" y="0"/>
                </a:moveTo>
                <a:lnTo>
                  <a:pt x="2079891" y="0"/>
                </a:lnTo>
              </a:path>
            </a:pathLst>
          </a:custGeom>
          <a:ln w="6350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2" name="object 82"/>
          <p:cNvSpPr txBox="1"/>
          <p:nvPr/>
        </p:nvSpPr>
        <p:spPr>
          <a:xfrm>
            <a:off x="3299831" y="3382714"/>
            <a:ext cx="3822167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algn="ctr"/>
            <a:r>
              <a:rPr lang="fr-FR" sz="1600" b="1" spc="110" dirty="0">
                <a:solidFill>
                  <a:srgbClr val="6FBF9A"/>
                </a:solidFill>
                <a:cs typeface="Proxima Nova Rg"/>
              </a:rPr>
              <a:t>EXPÉRIENCES</a:t>
            </a:r>
            <a:endParaRPr sz="1600" dirty="0">
              <a:cs typeface="Proxima Nova Rg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386442" y="8551639"/>
            <a:ext cx="2051627" cy="45719"/>
          </a:xfrm>
          <a:custGeom>
            <a:avLst/>
            <a:gdLst/>
            <a:ahLst/>
            <a:cxnLst/>
            <a:rect l="l" t="t" r="r" b="b"/>
            <a:pathLst>
              <a:path w="2868929">
                <a:moveTo>
                  <a:pt x="0" y="0"/>
                </a:moveTo>
                <a:lnTo>
                  <a:pt x="2868841" y="0"/>
                </a:lnTo>
              </a:path>
            </a:pathLst>
          </a:custGeom>
          <a:ln w="6350">
            <a:solidFill>
              <a:srgbClr val="6FBF9A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4" name="object 94"/>
          <p:cNvSpPr txBox="1"/>
          <p:nvPr/>
        </p:nvSpPr>
        <p:spPr>
          <a:xfrm>
            <a:off x="538232" y="8260466"/>
            <a:ext cx="1626627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algn="ctr"/>
            <a:r>
              <a:rPr sz="1600" b="1" spc="125" dirty="0">
                <a:solidFill>
                  <a:srgbClr val="6FBF9A"/>
                </a:solidFill>
                <a:cs typeface="Proxima Nova Rg"/>
              </a:rPr>
              <a:t>LANGUE</a:t>
            </a:r>
            <a:r>
              <a:rPr lang="fr-FR" sz="1600" b="1" spc="125" dirty="0">
                <a:solidFill>
                  <a:srgbClr val="6FBF9A"/>
                </a:solidFill>
                <a:cs typeface="Proxima Nova Rg"/>
              </a:rPr>
              <a:t>S</a:t>
            </a:r>
            <a:r>
              <a:rPr sz="1600" b="1" spc="-254" dirty="0">
                <a:solidFill>
                  <a:srgbClr val="6FBF9A"/>
                </a:solidFill>
                <a:cs typeface="Proxima Nova Rg"/>
              </a:rPr>
              <a:t> </a:t>
            </a:r>
            <a:endParaRPr sz="1600" dirty="0">
              <a:cs typeface="Proxima Nova Rg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3901832" y="2013894"/>
            <a:ext cx="2856848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685800">
              <a:defRPr/>
            </a:pPr>
            <a:r>
              <a:rPr lang="fr-FR" sz="1000" b="1" dirty="0"/>
              <a:t>Technicien supérieur en informatique - AFPA de Créteil</a:t>
            </a:r>
          </a:p>
          <a:p>
            <a:pPr defTabSz="685800">
              <a:defRPr/>
            </a:pPr>
            <a:r>
              <a:rPr lang="fr-FR" sz="800" dirty="0"/>
              <a:t>Administration système et réseau ( Windows Nt,2000), Infrastructure réseaux TCP/IP.</a:t>
            </a:r>
          </a:p>
          <a:p>
            <a:pPr defTabSz="685800">
              <a:defRPr/>
            </a:pPr>
            <a:r>
              <a:rPr lang="fr-FR" sz="800" dirty="0"/>
              <a:t>Gestion base de données et requêtes.</a:t>
            </a:r>
          </a:p>
          <a:p>
            <a:pPr defTabSz="685800">
              <a:defRPr/>
            </a:pPr>
            <a:r>
              <a:rPr lang="fr-FR" sz="800" dirty="0"/>
              <a:t>Gestion incidents et problèmes installations et configurations de postes. </a:t>
            </a:r>
          </a:p>
        </p:txBody>
      </p:sp>
      <p:sp>
        <p:nvSpPr>
          <p:cNvPr id="97" name="object 97"/>
          <p:cNvSpPr txBox="1"/>
          <p:nvPr/>
        </p:nvSpPr>
        <p:spPr>
          <a:xfrm>
            <a:off x="3881308" y="2992343"/>
            <a:ext cx="2856848" cy="26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685800">
              <a:defRPr/>
            </a:pPr>
            <a:r>
              <a:rPr lang="fr-FR" sz="900" b="1" dirty="0"/>
              <a:t>Licence de Biologie Cellulaire – Université de Rennes</a:t>
            </a:r>
          </a:p>
          <a:p>
            <a:pPr defTabSz="685800">
              <a:defRPr/>
            </a:pPr>
            <a:r>
              <a:rPr lang="fr-FR" sz="700" dirty="0"/>
              <a:t>Biologie moléculaire et physiologie </a:t>
            </a:r>
            <a:r>
              <a:rPr lang="fr-FR" sz="800" dirty="0"/>
              <a:t>animale.</a:t>
            </a:r>
            <a:endParaRPr lang="fr-FR" sz="800" b="1" dirty="0"/>
          </a:p>
        </p:txBody>
      </p:sp>
      <p:sp>
        <p:nvSpPr>
          <p:cNvPr id="98" name="object 98"/>
          <p:cNvSpPr/>
          <p:nvPr/>
        </p:nvSpPr>
        <p:spPr>
          <a:xfrm flipH="1">
            <a:off x="3592840" y="744513"/>
            <a:ext cx="59740" cy="2601555"/>
          </a:xfrm>
          <a:custGeom>
            <a:avLst/>
            <a:gdLst/>
            <a:ahLst/>
            <a:cxnLst/>
            <a:rect l="l" t="t" r="r" b="b"/>
            <a:pathLst>
              <a:path h="1612264">
                <a:moveTo>
                  <a:pt x="0" y="0"/>
                </a:moveTo>
                <a:lnTo>
                  <a:pt x="0" y="1612074"/>
                </a:lnTo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9" name="object 99"/>
          <p:cNvSpPr txBox="1"/>
          <p:nvPr/>
        </p:nvSpPr>
        <p:spPr>
          <a:xfrm>
            <a:off x="3204000" y="1998000"/>
            <a:ext cx="447558" cy="246221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42000"/>
              </a:srgb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 b="1">
                <a:solidFill>
                  <a:srgbClr val="231F20"/>
                </a:solidFill>
              </a:defRPr>
            </a:lvl1pPr>
          </a:lstStyle>
          <a:p>
            <a:r>
              <a:rPr lang="fr-FR" dirty="0"/>
              <a:t>2000</a:t>
            </a:r>
            <a:endParaRPr dirty="0"/>
          </a:p>
        </p:txBody>
      </p:sp>
      <p:sp>
        <p:nvSpPr>
          <p:cNvPr id="100" name="object 100"/>
          <p:cNvSpPr txBox="1"/>
          <p:nvPr/>
        </p:nvSpPr>
        <p:spPr>
          <a:xfrm>
            <a:off x="3204000" y="2952000"/>
            <a:ext cx="447558" cy="246221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42000"/>
              </a:srgb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 b="1">
                <a:solidFill>
                  <a:srgbClr val="231F20"/>
                </a:solidFill>
              </a:defRPr>
            </a:lvl1pPr>
          </a:lstStyle>
          <a:p>
            <a:r>
              <a:rPr lang="fr-FR" dirty="0"/>
              <a:t>1991</a:t>
            </a:r>
            <a:endParaRPr dirty="0"/>
          </a:p>
        </p:txBody>
      </p:sp>
      <p:sp>
        <p:nvSpPr>
          <p:cNvPr id="102" name="object 102"/>
          <p:cNvSpPr/>
          <p:nvPr/>
        </p:nvSpPr>
        <p:spPr>
          <a:xfrm flipV="1">
            <a:off x="3598654" y="2075260"/>
            <a:ext cx="105994" cy="46903"/>
          </a:xfrm>
          <a:custGeom>
            <a:avLst/>
            <a:gdLst/>
            <a:ahLst/>
            <a:cxnLst/>
            <a:rect l="l" t="t" r="r" b="b"/>
            <a:pathLst>
              <a:path w="104139">
                <a:moveTo>
                  <a:pt x="0" y="0"/>
                </a:moveTo>
                <a:lnTo>
                  <a:pt x="103949" y="0"/>
                </a:lnTo>
              </a:path>
            </a:pathLst>
          </a:custGeom>
          <a:ln w="32613">
            <a:solidFill>
              <a:srgbClr val="6FBF9A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" name="object 104"/>
          <p:cNvSpPr/>
          <p:nvPr/>
        </p:nvSpPr>
        <p:spPr>
          <a:xfrm flipV="1">
            <a:off x="3598654" y="3034674"/>
            <a:ext cx="104124" cy="45719"/>
          </a:xfrm>
          <a:custGeom>
            <a:avLst/>
            <a:gdLst/>
            <a:ahLst/>
            <a:cxnLst/>
            <a:rect l="l" t="t" r="r" b="b"/>
            <a:pathLst>
              <a:path w="104139">
                <a:moveTo>
                  <a:pt x="0" y="0"/>
                </a:moveTo>
                <a:lnTo>
                  <a:pt x="103949" y="0"/>
                </a:lnTo>
              </a:path>
            </a:pathLst>
          </a:custGeom>
          <a:ln w="32613">
            <a:solidFill>
              <a:srgbClr val="6FBF9A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5" name="object 24"/>
          <p:cNvSpPr/>
          <p:nvPr/>
        </p:nvSpPr>
        <p:spPr>
          <a:xfrm>
            <a:off x="1276235" y="5886245"/>
            <a:ext cx="1186058" cy="118315"/>
          </a:xfrm>
          <a:custGeom>
            <a:avLst/>
            <a:gdLst/>
            <a:ahLst/>
            <a:cxnLst/>
            <a:rect l="l" t="t" r="r" b="b"/>
            <a:pathLst>
              <a:path w="1009650" h="88265">
                <a:moveTo>
                  <a:pt x="1009256" y="88150"/>
                </a:moveTo>
                <a:lnTo>
                  <a:pt x="0" y="88150"/>
                </a:lnTo>
                <a:lnTo>
                  <a:pt x="0" y="0"/>
                </a:lnTo>
                <a:lnTo>
                  <a:pt x="1009256" y="0"/>
                </a:lnTo>
                <a:lnTo>
                  <a:pt x="1009256" y="88150"/>
                </a:lnTo>
                <a:close/>
              </a:path>
            </a:pathLst>
          </a:custGeom>
          <a:ln w="6350">
            <a:solidFill>
              <a:srgbClr val="6FBF9A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6" name="object 25"/>
          <p:cNvSpPr/>
          <p:nvPr/>
        </p:nvSpPr>
        <p:spPr>
          <a:xfrm>
            <a:off x="1270844" y="5889738"/>
            <a:ext cx="901319" cy="112158"/>
          </a:xfrm>
          <a:custGeom>
            <a:avLst/>
            <a:gdLst/>
            <a:ahLst/>
            <a:cxnLst/>
            <a:rect l="l" t="t" r="r" b="b"/>
            <a:pathLst>
              <a:path w="812800" h="88265">
                <a:moveTo>
                  <a:pt x="812177" y="88150"/>
                </a:moveTo>
                <a:lnTo>
                  <a:pt x="0" y="88150"/>
                </a:lnTo>
                <a:lnTo>
                  <a:pt x="0" y="0"/>
                </a:lnTo>
                <a:lnTo>
                  <a:pt x="812177" y="0"/>
                </a:lnTo>
                <a:lnTo>
                  <a:pt x="812177" y="8815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3" name="object 26"/>
          <p:cNvSpPr/>
          <p:nvPr/>
        </p:nvSpPr>
        <p:spPr>
          <a:xfrm>
            <a:off x="1269304" y="7495468"/>
            <a:ext cx="1209702" cy="102294"/>
          </a:xfrm>
          <a:custGeom>
            <a:avLst/>
            <a:gdLst/>
            <a:ahLst/>
            <a:cxnLst/>
            <a:rect l="l" t="t" r="r" b="b"/>
            <a:pathLst>
              <a:path w="1012190" h="88265">
                <a:moveTo>
                  <a:pt x="1012164" y="88150"/>
                </a:moveTo>
                <a:lnTo>
                  <a:pt x="0" y="88150"/>
                </a:lnTo>
                <a:lnTo>
                  <a:pt x="0" y="0"/>
                </a:lnTo>
                <a:lnTo>
                  <a:pt x="1012164" y="0"/>
                </a:lnTo>
                <a:lnTo>
                  <a:pt x="1012164" y="88150"/>
                </a:lnTo>
                <a:close/>
              </a:path>
            </a:pathLst>
          </a:custGeom>
          <a:ln w="6350">
            <a:solidFill>
              <a:srgbClr val="6FBF9A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4" name="object 27"/>
          <p:cNvSpPr/>
          <p:nvPr/>
        </p:nvSpPr>
        <p:spPr>
          <a:xfrm>
            <a:off x="1276400" y="7495469"/>
            <a:ext cx="733454" cy="102294"/>
          </a:xfrm>
          <a:custGeom>
            <a:avLst/>
            <a:gdLst/>
            <a:ahLst/>
            <a:cxnLst/>
            <a:rect l="l" t="t" r="r" b="b"/>
            <a:pathLst>
              <a:path w="376554" h="88265">
                <a:moveTo>
                  <a:pt x="376504" y="88150"/>
                </a:moveTo>
                <a:lnTo>
                  <a:pt x="0" y="88150"/>
                </a:lnTo>
                <a:lnTo>
                  <a:pt x="0" y="0"/>
                </a:lnTo>
                <a:lnTo>
                  <a:pt x="376504" y="0"/>
                </a:lnTo>
                <a:lnTo>
                  <a:pt x="376504" y="8815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ZoneTexte 41"/>
          <p:cNvSpPr txBox="1"/>
          <p:nvPr/>
        </p:nvSpPr>
        <p:spPr>
          <a:xfrm>
            <a:off x="330792" y="7472940"/>
            <a:ext cx="990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PHP/ Symfony</a:t>
            </a:r>
          </a:p>
        </p:txBody>
      </p:sp>
      <p:sp>
        <p:nvSpPr>
          <p:cNvPr id="44" name="ZoneTexte 43"/>
          <p:cNvSpPr txBox="1"/>
          <p:nvPr/>
        </p:nvSpPr>
        <p:spPr>
          <a:xfrm>
            <a:off x="328110" y="5832956"/>
            <a:ext cx="9563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HTML 5 / CSS 3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328110" y="6073393"/>
            <a:ext cx="9022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Bootstrap 4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F246406-1C69-4A4D-860D-CE21F91751DE}"/>
              </a:ext>
            </a:extLst>
          </p:cNvPr>
          <p:cNvSpPr txBox="1"/>
          <p:nvPr/>
        </p:nvSpPr>
        <p:spPr>
          <a:xfrm>
            <a:off x="3204000" y="776185"/>
            <a:ext cx="447558" cy="246221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42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1000" b="1" dirty="0">
                <a:solidFill>
                  <a:srgbClr val="231F20"/>
                </a:solidFill>
              </a:rPr>
              <a:t>2019</a:t>
            </a:r>
          </a:p>
        </p:txBody>
      </p:sp>
      <p:sp>
        <p:nvSpPr>
          <p:cNvPr id="108" name="object 102">
            <a:extLst>
              <a:ext uri="{FF2B5EF4-FFF2-40B4-BE49-F238E27FC236}">
                <a16:creationId xmlns:a16="http://schemas.microsoft.com/office/drawing/2014/main" id="{F243384F-EBEB-42DF-9CF4-56954DE99323}"/>
              </a:ext>
            </a:extLst>
          </p:cNvPr>
          <p:cNvSpPr/>
          <p:nvPr/>
        </p:nvSpPr>
        <p:spPr>
          <a:xfrm>
            <a:off x="3598654" y="907036"/>
            <a:ext cx="104124" cy="0"/>
          </a:xfrm>
          <a:custGeom>
            <a:avLst/>
            <a:gdLst/>
            <a:ahLst/>
            <a:cxnLst/>
            <a:rect l="l" t="t" r="r" b="b"/>
            <a:pathLst>
              <a:path w="104139">
                <a:moveTo>
                  <a:pt x="0" y="0"/>
                </a:moveTo>
                <a:lnTo>
                  <a:pt x="103949" y="0"/>
                </a:lnTo>
              </a:path>
            </a:pathLst>
          </a:custGeom>
          <a:ln w="32613">
            <a:solidFill>
              <a:srgbClr val="6FBF9A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F666AD-20B3-4135-A41D-FA76BADA7E2A}"/>
              </a:ext>
            </a:extLst>
          </p:cNvPr>
          <p:cNvSpPr/>
          <p:nvPr/>
        </p:nvSpPr>
        <p:spPr>
          <a:xfrm>
            <a:off x="825207" y="5567481"/>
            <a:ext cx="9905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699" algn="ctr"/>
            <a:r>
              <a:rPr lang="fr-FR" sz="1200" b="1" u="sng" spc="14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Front-end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B3826B-3DCB-40D2-B9CE-6F693B16D245}"/>
              </a:ext>
            </a:extLst>
          </p:cNvPr>
          <p:cNvSpPr/>
          <p:nvPr/>
        </p:nvSpPr>
        <p:spPr>
          <a:xfrm>
            <a:off x="770091" y="7191416"/>
            <a:ext cx="11281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699" algn="ctr"/>
            <a:r>
              <a:rPr lang="fr-FR" sz="1200" b="1" u="sng" spc="140" dirty="0">
                <a:solidFill>
                  <a:schemeClr val="accent6">
                    <a:lumMod val="75000"/>
                  </a:schemeClr>
                </a:solidFill>
              </a:rPr>
              <a:t>Back-end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64FBBB-FA40-4184-A829-B268FBB9B432}"/>
              </a:ext>
            </a:extLst>
          </p:cNvPr>
          <p:cNvSpPr/>
          <p:nvPr/>
        </p:nvSpPr>
        <p:spPr>
          <a:xfrm>
            <a:off x="336744" y="7986574"/>
            <a:ext cx="49007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800" dirty="0" err="1"/>
              <a:t>NodeJs</a:t>
            </a:r>
            <a:endParaRPr lang="fr-FR" sz="800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2C7C825-4B39-47AB-B536-016E21C9A371}"/>
              </a:ext>
            </a:extLst>
          </p:cNvPr>
          <p:cNvSpPr/>
          <p:nvPr/>
        </p:nvSpPr>
        <p:spPr>
          <a:xfrm>
            <a:off x="331690" y="7732479"/>
            <a:ext cx="74223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800" dirty="0"/>
              <a:t>MYSQL</a:t>
            </a:r>
          </a:p>
        </p:txBody>
      </p:sp>
      <p:sp>
        <p:nvSpPr>
          <p:cNvPr id="95" name="object 28">
            <a:extLst>
              <a:ext uri="{FF2B5EF4-FFF2-40B4-BE49-F238E27FC236}">
                <a16:creationId xmlns:a16="http://schemas.microsoft.com/office/drawing/2014/main" id="{B649F463-9678-47CC-AF25-6B8BD5E20998}"/>
              </a:ext>
            </a:extLst>
          </p:cNvPr>
          <p:cNvSpPr txBox="1"/>
          <p:nvPr/>
        </p:nvSpPr>
        <p:spPr>
          <a:xfrm>
            <a:off x="343046" y="6560892"/>
            <a:ext cx="6969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900"/>
            </a:lvl1pPr>
          </a:lstStyle>
          <a:p>
            <a:r>
              <a:rPr lang="fr-FR" dirty="0"/>
              <a:t>Drupal</a:t>
            </a:r>
            <a:endParaRPr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6AB02A7-536D-424C-AFAD-FDE22BB7578E}"/>
              </a:ext>
            </a:extLst>
          </p:cNvPr>
          <p:cNvSpPr/>
          <p:nvPr/>
        </p:nvSpPr>
        <p:spPr>
          <a:xfrm>
            <a:off x="325026" y="6776084"/>
            <a:ext cx="77110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699"/>
            <a:r>
              <a:rPr lang="fr-FR" sz="900" dirty="0"/>
              <a:t>Wordpress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3126A1-6A91-4BE7-802C-5CF5D6E080E1}"/>
              </a:ext>
            </a:extLst>
          </p:cNvPr>
          <p:cNvSpPr/>
          <p:nvPr/>
        </p:nvSpPr>
        <p:spPr>
          <a:xfrm>
            <a:off x="230035" y="1637047"/>
            <a:ext cx="254402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bg1"/>
            </a:solidFill>
          </a:ln>
          <a:effectLst>
            <a:glow rad="63500">
              <a:schemeClr val="bg1">
                <a:lumMod val="65000"/>
                <a:alpha val="36000"/>
              </a:schemeClr>
            </a:glow>
            <a:outerShdw blurRad="50800" dist="254000" dir="2700000" algn="t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6349" algn="ctr">
              <a:spcBef>
                <a:spcPts val="250"/>
              </a:spcBef>
            </a:pPr>
            <a:r>
              <a:rPr lang="fr-FR" sz="2400" b="1" dirty="0">
                <a:solidFill>
                  <a:schemeClr val="tx1"/>
                </a:solidFill>
              </a:rPr>
              <a:t>Développeur WEB</a:t>
            </a:r>
            <a:endParaRPr lang="fr-FR" sz="2400" b="1" dirty="0">
              <a:solidFill>
                <a:schemeClr val="tx1"/>
              </a:solidFill>
              <a:cs typeface="Calibri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1D285BAE-C68A-4B89-88B6-319FA4342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20" y="4947871"/>
            <a:ext cx="180000" cy="180000"/>
          </a:xfrm>
          <a:prstGeom prst="rect">
            <a:avLst/>
          </a:prstGeom>
        </p:spPr>
      </p:pic>
      <p:pic>
        <p:nvPicPr>
          <p:cNvPr id="23" name="Graphique 22">
            <a:extLst>
              <a:ext uri="{FF2B5EF4-FFF2-40B4-BE49-F238E27FC236}">
                <a16:creationId xmlns:a16="http://schemas.microsoft.com/office/drawing/2014/main" id="{C3F1845D-8646-4537-9F37-76F8609A5F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25054" y="4288753"/>
            <a:ext cx="180000" cy="165810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028844AB-17CC-43DB-A0A7-48F69BCE9D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318477" y="4618345"/>
            <a:ext cx="180000" cy="180000"/>
          </a:xfrm>
          <a:prstGeom prst="rect">
            <a:avLst/>
          </a:prstGeom>
        </p:spPr>
      </p:pic>
      <p:sp>
        <p:nvSpPr>
          <p:cNvPr id="117" name="object 3">
            <a:extLst>
              <a:ext uri="{FF2B5EF4-FFF2-40B4-BE49-F238E27FC236}">
                <a16:creationId xmlns:a16="http://schemas.microsoft.com/office/drawing/2014/main" id="{A83F20BE-FCBC-4762-A7A8-5FA929472481}"/>
              </a:ext>
            </a:extLst>
          </p:cNvPr>
          <p:cNvSpPr txBox="1"/>
          <p:nvPr/>
        </p:nvSpPr>
        <p:spPr>
          <a:xfrm>
            <a:off x="693653" y="4286533"/>
            <a:ext cx="1369734" cy="21274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1100"/>
              </a:lnSpc>
            </a:pPr>
            <a:r>
              <a:rPr lang="fr-FR" sz="1050" dirty="0">
                <a:solidFill>
                  <a:srgbClr val="231F20"/>
                </a:solidFill>
                <a:cs typeface="Proxima Nova Rg"/>
                <a:hlinkClick r:id="rId7"/>
              </a:rPr>
              <a:t>yann.nicolle@orange.fr</a:t>
            </a:r>
            <a:endParaRPr lang="fr-FR" sz="1050" dirty="0">
              <a:solidFill>
                <a:srgbClr val="231F20"/>
              </a:solidFill>
              <a:cs typeface="Proxima Nova Rg"/>
            </a:endParaRPr>
          </a:p>
          <a:p>
            <a:pPr>
              <a:lnSpc>
                <a:spcPts val="1100"/>
              </a:lnSpc>
            </a:pPr>
            <a:endParaRPr lang="fr-FR" sz="1050" b="1" dirty="0">
              <a:solidFill>
                <a:srgbClr val="231F20"/>
              </a:solidFill>
              <a:cs typeface="Proxima Nova Rg"/>
            </a:endParaRPr>
          </a:p>
          <a:p>
            <a:pPr>
              <a:lnSpc>
                <a:spcPts val="1100"/>
              </a:lnSpc>
            </a:pPr>
            <a:endParaRPr lang="fr-FR" sz="1000" b="1" dirty="0">
              <a:solidFill>
                <a:srgbClr val="231F20"/>
              </a:solidFill>
              <a:cs typeface="Proxima Nova Rg"/>
            </a:endParaRPr>
          </a:p>
          <a:p>
            <a:pPr>
              <a:lnSpc>
                <a:spcPts val="1100"/>
              </a:lnSpc>
            </a:pPr>
            <a:endParaRPr lang="fr-FR" sz="1200" dirty="0">
              <a:solidFill>
                <a:srgbClr val="231F20"/>
              </a:solidFill>
              <a:cs typeface="Proxima Nova Rg"/>
            </a:endParaRPr>
          </a:p>
          <a:p>
            <a:pPr>
              <a:lnSpc>
                <a:spcPts val="1100"/>
              </a:lnSpc>
            </a:pPr>
            <a:endParaRPr lang="fr-FR" sz="1000" dirty="0">
              <a:solidFill>
                <a:srgbClr val="231F20"/>
              </a:solidFill>
              <a:cs typeface="Proxima Nova Rg"/>
            </a:endParaRPr>
          </a:p>
          <a:p>
            <a:pPr>
              <a:lnSpc>
                <a:spcPts val="1100"/>
              </a:lnSpc>
            </a:pPr>
            <a:endParaRPr lang="fr-FR" sz="1050" dirty="0">
              <a:solidFill>
                <a:srgbClr val="231F20"/>
              </a:solidFill>
              <a:cs typeface="Proxima Nova Rg"/>
            </a:endParaRPr>
          </a:p>
          <a:p>
            <a:pPr>
              <a:lnSpc>
                <a:spcPts val="1100"/>
              </a:lnSpc>
            </a:pPr>
            <a:endParaRPr lang="fr-FR" sz="1200" dirty="0">
              <a:solidFill>
                <a:srgbClr val="231F20"/>
              </a:solidFill>
              <a:cs typeface="Proxima Nova Rg"/>
            </a:endParaRPr>
          </a:p>
          <a:p>
            <a:pPr>
              <a:lnSpc>
                <a:spcPts val="1100"/>
              </a:lnSpc>
            </a:pPr>
            <a:endParaRPr lang="fr-FR" sz="1200" b="1" dirty="0">
              <a:solidFill>
                <a:srgbClr val="231F20"/>
              </a:solidFill>
              <a:cs typeface="Proxima Nova Rg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7C78B048-8966-48BE-A950-E105697815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8855" y="3871480"/>
            <a:ext cx="180000" cy="180000"/>
          </a:xfrm>
          <a:prstGeom prst="rect">
            <a:avLst/>
          </a:prstGeom>
        </p:spPr>
      </p:pic>
      <p:sp>
        <p:nvSpPr>
          <p:cNvPr id="122" name="Rectangle 121">
            <a:extLst>
              <a:ext uri="{FF2B5EF4-FFF2-40B4-BE49-F238E27FC236}">
                <a16:creationId xmlns:a16="http://schemas.microsoft.com/office/drawing/2014/main" id="{357514A6-BD1B-4A01-8529-020715C8485B}"/>
              </a:ext>
            </a:extLst>
          </p:cNvPr>
          <p:cNvSpPr/>
          <p:nvPr/>
        </p:nvSpPr>
        <p:spPr>
          <a:xfrm>
            <a:off x="616406" y="4601209"/>
            <a:ext cx="1244132" cy="235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100"/>
              </a:lnSpc>
            </a:pPr>
            <a:r>
              <a:rPr lang="fr-FR" sz="1100" dirty="0">
                <a:solidFill>
                  <a:srgbClr val="231F20"/>
                </a:solidFill>
                <a:cs typeface="Proxima Nova Rg"/>
              </a:rPr>
              <a:t>06 73 80 65 27</a:t>
            </a:r>
            <a:endParaRPr lang="fr-FR" sz="400" dirty="0">
              <a:solidFill>
                <a:srgbClr val="231F20"/>
              </a:solidFill>
              <a:cs typeface="Proxima Nova Rg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6E971CA1-78B6-434F-A5BA-3CC33AEA256F}"/>
              </a:ext>
            </a:extLst>
          </p:cNvPr>
          <p:cNvSpPr/>
          <p:nvPr/>
        </p:nvSpPr>
        <p:spPr>
          <a:xfrm>
            <a:off x="612597" y="4922624"/>
            <a:ext cx="2021754" cy="40011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1100"/>
              </a:lnSpc>
            </a:pPr>
            <a:r>
              <a:rPr lang="fr-FR" sz="1000" dirty="0">
                <a:latin typeface="-apple-system"/>
              </a:rPr>
              <a:t>yann-</a:t>
            </a:r>
            <a:r>
              <a:rPr lang="fr-FR" sz="1000" dirty="0" err="1">
                <a:latin typeface="-apple-system"/>
              </a:rPr>
              <a:t>nicolle</a:t>
            </a:r>
            <a:r>
              <a:rPr lang="fr-FR" sz="1000" dirty="0">
                <a:latin typeface="-apple-system"/>
              </a:rPr>
              <a:t>-in</a:t>
            </a:r>
            <a:endParaRPr lang="fr-FR" sz="1000" dirty="0">
              <a:solidFill>
                <a:srgbClr val="231F20"/>
              </a:solidFill>
              <a:latin typeface="-apple-system"/>
            </a:endParaRPr>
          </a:p>
        </p:txBody>
      </p:sp>
      <p:sp>
        <p:nvSpPr>
          <p:cNvPr id="136" name="object 24">
            <a:extLst>
              <a:ext uri="{FF2B5EF4-FFF2-40B4-BE49-F238E27FC236}">
                <a16:creationId xmlns:a16="http://schemas.microsoft.com/office/drawing/2014/main" id="{5378FC61-2DE9-43DE-B520-D8758290C7B1}"/>
              </a:ext>
            </a:extLst>
          </p:cNvPr>
          <p:cNvSpPr/>
          <p:nvPr/>
        </p:nvSpPr>
        <p:spPr>
          <a:xfrm>
            <a:off x="1276233" y="6114835"/>
            <a:ext cx="1204225" cy="108267"/>
          </a:xfrm>
          <a:custGeom>
            <a:avLst/>
            <a:gdLst/>
            <a:ahLst/>
            <a:cxnLst/>
            <a:rect l="l" t="t" r="r" b="b"/>
            <a:pathLst>
              <a:path w="1009650" h="88265">
                <a:moveTo>
                  <a:pt x="1009256" y="88150"/>
                </a:moveTo>
                <a:lnTo>
                  <a:pt x="0" y="88150"/>
                </a:lnTo>
                <a:lnTo>
                  <a:pt x="0" y="0"/>
                </a:lnTo>
                <a:lnTo>
                  <a:pt x="1009256" y="0"/>
                </a:lnTo>
                <a:lnTo>
                  <a:pt x="1009256" y="88150"/>
                </a:lnTo>
                <a:close/>
              </a:path>
            </a:pathLst>
          </a:custGeom>
          <a:ln w="6350">
            <a:solidFill>
              <a:srgbClr val="6FBF9A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7" name="object 25">
            <a:extLst>
              <a:ext uri="{FF2B5EF4-FFF2-40B4-BE49-F238E27FC236}">
                <a16:creationId xmlns:a16="http://schemas.microsoft.com/office/drawing/2014/main" id="{965A28B7-9481-4A38-8F51-C2F886D89822}"/>
              </a:ext>
            </a:extLst>
          </p:cNvPr>
          <p:cNvSpPr/>
          <p:nvPr/>
        </p:nvSpPr>
        <p:spPr>
          <a:xfrm>
            <a:off x="1270843" y="6118328"/>
            <a:ext cx="820855" cy="111320"/>
          </a:xfrm>
          <a:custGeom>
            <a:avLst/>
            <a:gdLst/>
            <a:ahLst/>
            <a:cxnLst/>
            <a:rect l="l" t="t" r="r" b="b"/>
            <a:pathLst>
              <a:path w="812800" h="88265">
                <a:moveTo>
                  <a:pt x="812177" y="88150"/>
                </a:moveTo>
                <a:lnTo>
                  <a:pt x="0" y="88150"/>
                </a:lnTo>
                <a:lnTo>
                  <a:pt x="0" y="0"/>
                </a:lnTo>
                <a:lnTo>
                  <a:pt x="812177" y="0"/>
                </a:lnTo>
                <a:lnTo>
                  <a:pt x="812177" y="8815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9" name="object 24">
            <a:extLst>
              <a:ext uri="{FF2B5EF4-FFF2-40B4-BE49-F238E27FC236}">
                <a16:creationId xmlns:a16="http://schemas.microsoft.com/office/drawing/2014/main" id="{DA38937A-BEF3-4BC1-A405-87DACF16DC3D}"/>
              </a:ext>
            </a:extLst>
          </p:cNvPr>
          <p:cNvSpPr/>
          <p:nvPr/>
        </p:nvSpPr>
        <p:spPr>
          <a:xfrm>
            <a:off x="1269304" y="6353873"/>
            <a:ext cx="1192989" cy="115651"/>
          </a:xfrm>
          <a:custGeom>
            <a:avLst/>
            <a:gdLst/>
            <a:ahLst/>
            <a:cxnLst/>
            <a:rect l="l" t="t" r="r" b="b"/>
            <a:pathLst>
              <a:path w="1009650" h="88265">
                <a:moveTo>
                  <a:pt x="1009256" y="88150"/>
                </a:moveTo>
                <a:lnTo>
                  <a:pt x="0" y="88150"/>
                </a:lnTo>
                <a:lnTo>
                  <a:pt x="0" y="0"/>
                </a:lnTo>
                <a:lnTo>
                  <a:pt x="1009256" y="0"/>
                </a:lnTo>
                <a:lnTo>
                  <a:pt x="1009256" y="88150"/>
                </a:lnTo>
                <a:close/>
              </a:path>
            </a:pathLst>
          </a:custGeom>
          <a:ln w="6350">
            <a:solidFill>
              <a:srgbClr val="6FBF9A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0" name="object 25">
            <a:extLst>
              <a:ext uri="{FF2B5EF4-FFF2-40B4-BE49-F238E27FC236}">
                <a16:creationId xmlns:a16="http://schemas.microsoft.com/office/drawing/2014/main" id="{CD22AD41-1149-49F9-AA24-47397391AEEF}"/>
              </a:ext>
            </a:extLst>
          </p:cNvPr>
          <p:cNvSpPr/>
          <p:nvPr/>
        </p:nvSpPr>
        <p:spPr>
          <a:xfrm>
            <a:off x="1263914" y="6357367"/>
            <a:ext cx="636815" cy="112158"/>
          </a:xfrm>
          <a:custGeom>
            <a:avLst/>
            <a:gdLst/>
            <a:ahLst/>
            <a:cxnLst/>
            <a:rect l="l" t="t" r="r" b="b"/>
            <a:pathLst>
              <a:path w="812800" h="88265">
                <a:moveTo>
                  <a:pt x="812177" y="88150"/>
                </a:moveTo>
                <a:lnTo>
                  <a:pt x="0" y="88150"/>
                </a:lnTo>
                <a:lnTo>
                  <a:pt x="0" y="0"/>
                </a:lnTo>
                <a:lnTo>
                  <a:pt x="812177" y="0"/>
                </a:lnTo>
                <a:lnTo>
                  <a:pt x="812177" y="8815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2" name="object 24">
            <a:extLst>
              <a:ext uri="{FF2B5EF4-FFF2-40B4-BE49-F238E27FC236}">
                <a16:creationId xmlns:a16="http://schemas.microsoft.com/office/drawing/2014/main" id="{2C1A2D94-9847-40D9-8E27-021659E6DA58}"/>
              </a:ext>
            </a:extLst>
          </p:cNvPr>
          <p:cNvSpPr/>
          <p:nvPr/>
        </p:nvSpPr>
        <p:spPr>
          <a:xfrm>
            <a:off x="1287117" y="6587278"/>
            <a:ext cx="1176873" cy="123824"/>
          </a:xfrm>
          <a:custGeom>
            <a:avLst/>
            <a:gdLst/>
            <a:ahLst/>
            <a:cxnLst/>
            <a:rect l="l" t="t" r="r" b="b"/>
            <a:pathLst>
              <a:path w="1009650" h="88265">
                <a:moveTo>
                  <a:pt x="1009256" y="88150"/>
                </a:moveTo>
                <a:lnTo>
                  <a:pt x="0" y="88150"/>
                </a:lnTo>
                <a:lnTo>
                  <a:pt x="0" y="0"/>
                </a:lnTo>
                <a:lnTo>
                  <a:pt x="1009256" y="0"/>
                </a:lnTo>
                <a:lnTo>
                  <a:pt x="1009256" y="88150"/>
                </a:lnTo>
                <a:close/>
              </a:path>
            </a:pathLst>
          </a:custGeom>
          <a:ln w="6350">
            <a:solidFill>
              <a:srgbClr val="6FBF9A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5" name="object 25">
            <a:extLst>
              <a:ext uri="{FF2B5EF4-FFF2-40B4-BE49-F238E27FC236}">
                <a16:creationId xmlns:a16="http://schemas.microsoft.com/office/drawing/2014/main" id="{5F20B630-0FDA-4386-965F-3E0B830C2D3B}"/>
              </a:ext>
            </a:extLst>
          </p:cNvPr>
          <p:cNvSpPr/>
          <p:nvPr/>
        </p:nvSpPr>
        <p:spPr>
          <a:xfrm>
            <a:off x="1267286" y="6590770"/>
            <a:ext cx="294066" cy="120599"/>
          </a:xfrm>
          <a:custGeom>
            <a:avLst/>
            <a:gdLst/>
            <a:ahLst/>
            <a:cxnLst/>
            <a:rect l="l" t="t" r="r" b="b"/>
            <a:pathLst>
              <a:path w="812800" h="88265">
                <a:moveTo>
                  <a:pt x="812177" y="88150"/>
                </a:moveTo>
                <a:lnTo>
                  <a:pt x="0" y="88150"/>
                </a:lnTo>
                <a:lnTo>
                  <a:pt x="0" y="0"/>
                </a:lnTo>
                <a:lnTo>
                  <a:pt x="812177" y="0"/>
                </a:lnTo>
                <a:lnTo>
                  <a:pt x="812177" y="8815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6" name="object 24">
            <a:extLst>
              <a:ext uri="{FF2B5EF4-FFF2-40B4-BE49-F238E27FC236}">
                <a16:creationId xmlns:a16="http://schemas.microsoft.com/office/drawing/2014/main" id="{1E4F30BA-D10D-44E3-8FCC-D03940EB862C}"/>
              </a:ext>
            </a:extLst>
          </p:cNvPr>
          <p:cNvSpPr/>
          <p:nvPr/>
        </p:nvSpPr>
        <p:spPr>
          <a:xfrm>
            <a:off x="1271001" y="6822389"/>
            <a:ext cx="1192989" cy="115651"/>
          </a:xfrm>
          <a:custGeom>
            <a:avLst/>
            <a:gdLst/>
            <a:ahLst/>
            <a:cxnLst/>
            <a:rect l="l" t="t" r="r" b="b"/>
            <a:pathLst>
              <a:path w="1009650" h="88265">
                <a:moveTo>
                  <a:pt x="1009256" y="88150"/>
                </a:moveTo>
                <a:lnTo>
                  <a:pt x="0" y="88150"/>
                </a:lnTo>
                <a:lnTo>
                  <a:pt x="0" y="0"/>
                </a:lnTo>
                <a:lnTo>
                  <a:pt x="1009256" y="0"/>
                </a:lnTo>
                <a:lnTo>
                  <a:pt x="1009256" y="88150"/>
                </a:lnTo>
                <a:close/>
              </a:path>
            </a:pathLst>
          </a:custGeom>
          <a:ln w="6350">
            <a:solidFill>
              <a:srgbClr val="6FBF9A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7" name="object 25">
            <a:extLst>
              <a:ext uri="{FF2B5EF4-FFF2-40B4-BE49-F238E27FC236}">
                <a16:creationId xmlns:a16="http://schemas.microsoft.com/office/drawing/2014/main" id="{FB6AB07F-33BC-4B0A-BEFF-A3AC2E39BE8E}"/>
              </a:ext>
            </a:extLst>
          </p:cNvPr>
          <p:cNvSpPr/>
          <p:nvPr/>
        </p:nvSpPr>
        <p:spPr>
          <a:xfrm>
            <a:off x="1265612" y="6825883"/>
            <a:ext cx="771108" cy="110204"/>
          </a:xfrm>
          <a:custGeom>
            <a:avLst/>
            <a:gdLst/>
            <a:ahLst/>
            <a:cxnLst/>
            <a:rect l="l" t="t" r="r" b="b"/>
            <a:pathLst>
              <a:path w="812800" h="88265">
                <a:moveTo>
                  <a:pt x="812177" y="88150"/>
                </a:moveTo>
                <a:lnTo>
                  <a:pt x="0" y="88150"/>
                </a:lnTo>
                <a:lnTo>
                  <a:pt x="0" y="0"/>
                </a:lnTo>
                <a:lnTo>
                  <a:pt x="812177" y="0"/>
                </a:lnTo>
                <a:lnTo>
                  <a:pt x="812177" y="8815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2" name="object 26">
            <a:extLst>
              <a:ext uri="{FF2B5EF4-FFF2-40B4-BE49-F238E27FC236}">
                <a16:creationId xmlns:a16="http://schemas.microsoft.com/office/drawing/2014/main" id="{C880A38D-79DE-4287-B832-21C370F60256}"/>
              </a:ext>
            </a:extLst>
          </p:cNvPr>
          <p:cNvSpPr/>
          <p:nvPr/>
        </p:nvSpPr>
        <p:spPr>
          <a:xfrm>
            <a:off x="1266534" y="7791857"/>
            <a:ext cx="1213145" cy="98489"/>
          </a:xfrm>
          <a:custGeom>
            <a:avLst/>
            <a:gdLst/>
            <a:ahLst/>
            <a:cxnLst/>
            <a:rect l="l" t="t" r="r" b="b"/>
            <a:pathLst>
              <a:path w="1012190" h="88265">
                <a:moveTo>
                  <a:pt x="1012164" y="88150"/>
                </a:moveTo>
                <a:lnTo>
                  <a:pt x="0" y="88150"/>
                </a:lnTo>
                <a:lnTo>
                  <a:pt x="0" y="0"/>
                </a:lnTo>
                <a:lnTo>
                  <a:pt x="1012164" y="0"/>
                </a:lnTo>
                <a:lnTo>
                  <a:pt x="1012164" y="88150"/>
                </a:lnTo>
                <a:close/>
              </a:path>
            </a:pathLst>
          </a:custGeom>
          <a:ln w="6350">
            <a:solidFill>
              <a:srgbClr val="6FBF9A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3" name="object 27">
            <a:extLst>
              <a:ext uri="{FF2B5EF4-FFF2-40B4-BE49-F238E27FC236}">
                <a16:creationId xmlns:a16="http://schemas.microsoft.com/office/drawing/2014/main" id="{11FBAB69-ECCA-4D4E-B745-329E5599A11B}"/>
              </a:ext>
            </a:extLst>
          </p:cNvPr>
          <p:cNvSpPr/>
          <p:nvPr/>
        </p:nvSpPr>
        <p:spPr>
          <a:xfrm>
            <a:off x="1267117" y="7791857"/>
            <a:ext cx="793197" cy="96844"/>
          </a:xfrm>
          <a:custGeom>
            <a:avLst/>
            <a:gdLst/>
            <a:ahLst/>
            <a:cxnLst/>
            <a:rect l="l" t="t" r="r" b="b"/>
            <a:pathLst>
              <a:path w="376554" h="88265">
                <a:moveTo>
                  <a:pt x="376504" y="88150"/>
                </a:moveTo>
                <a:lnTo>
                  <a:pt x="0" y="88150"/>
                </a:lnTo>
                <a:lnTo>
                  <a:pt x="0" y="0"/>
                </a:lnTo>
                <a:lnTo>
                  <a:pt x="376504" y="0"/>
                </a:lnTo>
                <a:lnTo>
                  <a:pt x="376504" y="8815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4" name="object 26">
            <a:extLst>
              <a:ext uri="{FF2B5EF4-FFF2-40B4-BE49-F238E27FC236}">
                <a16:creationId xmlns:a16="http://schemas.microsoft.com/office/drawing/2014/main" id="{6E67B384-761E-4387-944E-41A19FDB7B55}"/>
              </a:ext>
            </a:extLst>
          </p:cNvPr>
          <p:cNvSpPr/>
          <p:nvPr/>
        </p:nvSpPr>
        <p:spPr>
          <a:xfrm>
            <a:off x="1263914" y="8028530"/>
            <a:ext cx="1209586" cy="112044"/>
          </a:xfrm>
          <a:custGeom>
            <a:avLst/>
            <a:gdLst/>
            <a:ahLst/>
            <a:cxnLst/>
            <a:rect l="l" t="t" r="r" b="b"/>
            <a:pathLst>
              <a:path w="1012190" h="88265">
                <a:moveTo>
                  <a:pt x="1012164" y="88150"/>
                </a:moveTo>
                <a:lnTo>
                  <a:pt x="0" y="88150"/>
                </a:lnTo>
                <a:lnTo>
                  <a:pt x="0" y="0"/>
                </a:lnTo>
                <a:lnTo>
                  <a:pt x="1012164" y="0"/>
                </a:lnTo>
                <a:lnTo>
                  <a:pt x="1012164" y="88150"/>
                </a:lnTo>
                <a:close/>
              </a:path>
            </a:pathLst>
          </a:custGeom>
          <a:ln w="6350">
            <a:solidFill>
              <a:srgbClr val="6FBF9A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5" name="object 27">
            <a:extLst>
              <a:ext uri="{FF2B5EF4-FFF2-40B4-BE49-F238E27FC236}">
                <a16:creationId xmlns:a16="http://schemas.microsoft.com/office/drawing/2014/main" id="{A2E11BF2-534F-4EDE-83C7-32A059B3777D}"/>
              </a:ext>
            </a:extLst>
          </p:cNvPr>
          <p:cNvSpPr/>
          <p:nvPr/>
        </p:nvSpPr>
        <p:spPr>
          <a:xfrm>
            <a:off x="1269489" y="8034529"/>
            <a:ext cx="468661" cy="98115"/>
          </a:xfrm>
          <a:custGeom>
            <a:avLst/>
            <a:gdLst/>
            <a:ahLst/>
            <a:cxnLst/>
            <a:rect l="l" t="t" r="r" b="b"/>
            <a:pathLst>
              <a:path w="376554" h="88265">
                <a:moveTo>
                  <a:pt x="376504" y="88150"/>
                </a:moveTo>
                <a:lnTo>
                  <a:pt x="0" y="88150"/>
                </a:lnTo>
                <a:lnTo>
                  <a:pt x="0" y="0"/>
                </a:lnTo>
                <a:lnTo>
                  <a:pt x="376504" y="0"/>
                </a:lnTo>
                <a:lnTo>
                  <a:pt x="376504" y="8815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1" name="object 19">
            <a:extLst>
              <a:ext uri="{FF2B5EF4-FFF2-40B4-BE49-F238E27FC236}">
                <a16:creationId xmlns:a16="http://schemas.microsoft.com/office/drawing/2014/main" id="{0B98CFA8-A956-4451-BBA5-C7F88412942B}"/>
              </a:ext>
            </a:extLst>
          </p:cNvPr>
          <p:cNvSpPr/>
          <p:nvPr/>
        </p:nvSpPr>
        <p:spPr>
          <a:xfrm>
            <a:off x="1265296" y="8938077"/>
            <a:ext cx="1170170" cy="123824"/>
          </a:xfrm>
          <a:custGeom>
            <a:avLst/>
            <a:gdLst/>
            <a:ahLst/>
            <a:cxnLst/>
            <a:rect l="l" t="t" r="r" b="b"/>
            <a:pathLst>
              <a:path w="1009650" h="88265">
                <a:moveTo>
                  <a:pt x="1009243" y="88150"/>
                </a:moveTo>
                <a:lnTo>
                  <a:pt x="0" y="88150"/>
                </a:lnTo>
                <a:lnTo>
                  <a:pt x="0" y="0"/>
                </a:lnTo>
                <a:lnTo>
                  <a:pt x="1009243" y="0"/>
                </a:lnTo>
                <a:lnTo>
                  <a:pt x="1009243" y="88150"/>
                </a:lnTo>
                <a:close/>
              </a:path>
            </a:pathLst>
          </a:custGeom>
          <a:ln w="6350">
            <a:solidFill>
              <a:srgbClr val="6FBF9A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2" name="object 27">
            <a:extLst>
              <a:ext uri="{FF2B5EF4-FFF2-40B4-BE49-F238E27FC236}">
                <a16:creationId xmlns:a16="http://schemas.microsoft.com/office/drawing/2014/main" id="{78493C7E-F9F7-4AC4-B063-427838FF43F6}"/>
              </a:ext>
            </a:extLst>
          </p:cNvPr>
          <p:cNvSpPr/>
          <p:nvPr/>
        </p:nvSpPr>
        <p:spPr>
          <a:xfrm>
            <a:off x="1260112" y="8938148"/>
            <a:ext cx="554024" cy="119770"/>
          </a:xfrm>
          <a:custGeom>
            <a:avLst/>
            <a:gdLst/>
            <a:ahLst/>
            <a:cxnLst/>
            <a:rect l="l" t="t" r="r" b="b"/>
            <a:pathLst>
              <a:path w="376554" h="88265">
                <a:moveTo>
                  <a:pt x="376504" y="88150"/>
                </a:moveTo>
                <a:lnTo>
                  <a:pt x="0" y="88150"/>
                </a:lnTo>
                <a:lnTo>
                  <a:pt x="0" y="0"/>
                </a:lnTo>
                <a:lnTo>
                  <a:pt x="376504" y="0"/>
                </a:lnTo>
                <a:lnTo>
                  <a:pt x="376504" y="88150"/>
                </a:lnTo>
                <a:close/>
              </a:path>
            </a:pathLst>
          </a:custGeom>
          <a:solidFill>
            <a:srgbClr val="6FBF9A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3" name="object 19">
            <a:extLst>
              <a:ext uri="{FF2B5EF4-FFF2-40B4-BE49-F238E27FC236}">
                <a16:creationId xmlns:a16="http://schemas.microsoft.com/office/drawing/2014/main" id="{C96F520E-2210-4E81-8009-3418F726244D}"/>
              </a:ext>
            </a:extLst>
          </p:cNvPr>
          <p:cNvSpPr/>
          <p:nvPr/>
        </p:nvSpPr>
        <p:spPr>
          <a:xfrm>
            <a:off x="1266534" y="8652330"/>
            <a:ext cx="1170170" cy="123824"/>
          </a:xfrm>
          <a:custGeom>
            <a:avLst/>
            <a:gdLst/>
            <a:ahLst/>
            <a:cxnLst/>
            <a:rect l="l" t="t" r="r" b="b"/>
            <a:pathLst>
              <a:path w="1009650" h="88265">
                <a:moveTo>
                  <a:pt x="1009243" y="88150"/>
                </a:moveTo>
                <a:lnTo>
                  <a:pt x="0" y="88150"/>
                </a:lnTo>
                <a:lnTo>
                  <a:pt x="0" y="0"/>
                </a:lnTo>
                <a:lnTo>
                  <a:pt x="1009243" y="0"/>
                </a:lnTo>
                <a:lnTo>
                  <a:pt x="1009243" y="88150"/>
                </a:lnTo>
                <a:close/>
              </a:path>
            </a:pathLst>
          </a:custGeom>
          <a:ln w="6350">
            <a:solidFill>
              <a:srgbClr val="6FBF9A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4" name="object 27">
            <a:extLst>
              <a:ext uri="{FF2B5EF4-FFF2-40B4-BE49-F238E27FC236}">
                <a16:creationId xmlns:a16="http://schemas.microsoft.com/office/drawing/2014/main" id="{28494537-80A0-4C8F-9D14-A9C649B12DB2}"/>
              </a:ext>
            </a:extLst>
          </p:cNvPr>
          <p:cNvSpPr/>
          <p:nvPr/>
        </p:nvSpPr>
        <p:spPr>
          <a:xfrm>
            <a:off x="1269307" y="8656384"/>
            <a:ext cx="727854" cy="119770"/>
          </a:xfrm>
          <a:custGeom>
            <a:avLst/>
            <a:gdLst/>
            <a:ahLst/>
            <a:cxnLst/>
            <a:rect l="l" t="t" r="r" b="b"/>
            <a:pathLst>
              <a:path w="376554" h="88265">
                <a:moveTo>
                  <a:pt x="376504" y="88150"/>
                </a:moveTo>
                <a:lnTo>
                  <a:pt x="0" y="88150"/>
                </a:lnTo>
                <a:lnTo>
                  <a:pt x="0" y="0"/>
                </a:lnTo>
                <a:lnTo>
                  <a:pt x="376504" y="0"/>
                </a:lnTo>
                <a:lnTo>
                  <a:pt x="376504" y="88150"/>
                </a:lnTo>
                <a:close/>
              </a:path>
            </a:pathLst>
          </a:custGeom>
          <a:solidFill>
            <a:srgbClr val="6FBF9A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5" name="object 16">
            <a:extLst>
              <a:ext uri="{FF2B5EF4-FFF2-40B4-BE49-F238E27FC236}">
                <a16:creationId xmlns:a16="http://schemas.microsoft.com/office/drawing/2014/main" id="{0624E490-859D-49E8-AA7D-EA5BE94D9428}"/>
              </a:ext>
            </a:extLst>
          </p:cNvPr>
          <p:cNvSpPr txBox="1"/>
          <p:nvPr/>
        </p:nvSpPr>
        <p:spPr>
          <a:xfrm>
            <a:off x="3718554" y="9069021"/>
            <a:ext cx="304539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algn="ctr"/>
            <a:r>
              <a:rPr lang="fr-FR" sz="1400" b="1" spc="125" dirty="0">
                <a:solidFill>
                  <a:srgbClr val="6FBF9A"/>
                </a:solidFill>
                <a:cs typeface="Proxima Nova Rg"/>
              </a:rPr>
              <a:t>Veille informationnelle</a:t>
            </a:r>
            <a:endParaRPr sz="1400" dirty="0">
              <a:cs typeface="Proxima Nova Rg"/>
            </a:endParaRPr>
          </a:p>
        </p:txBody>
      </p:sp>
      <p:sp>
        <p:nvSpPr>
          <p:cNvPr id="107" name="object 97">
            <a:extLst>
              <a:ext uri="{FF2B5EF4-FFF2-40B4-BE49-F238E27FC236}">
                <a16:creationId xmlns:a16="http://schemas.microsoft.com/office/drawing/2014/main" id="{E4A6237A-7047-4626-8526-0C02DABAA4D3}"/>
              </a:ext>
            </a:extLst>
          </p:cNvPr>
          <p:cNvSpPr txBox="1"/>
          <p:nvPr/>
        </p:nvSpPr>
        <p:spPr>
          <a:xfrm>
            <a:off x="3845434" y="9871200"/>
            <a:ext cx="2633471" cy="26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685800">
              <a:defRPr/>
            </a:pPr>
            <a:r>
              <a:rPr lang="fr-FR" sz="900" b="1" dirty="0"/>
              <a:t>Management d’équipe - INFORELEC Paris</a:t>
            </a:r>
          </a:p>
          <a:p>
            <a:r>
              <a:rPr lang="fr-FR" sz="800" dirty="0"/>
              <a:t>Animation  d’équipe Coordinateur  - Relation client </a:t>
            </a:r>
          </a:p>
        </p:txBody>
      </p:sp>
      <p:sp>
        <p:nvSpPr>
          <p:cNvPr id="109" name="object 98">
            <a:extLst>
              <a:ext uri="{FF2B5EF4-FFF2-40B4-BE49-F238E27FC236}">
                <a16:creationId xmlns:a16="http://schemas.microsoft.com/office/drawing/2014/main" id="{9C7B823B-E3CD-46A3-BED5-C8C439710C17}"/>
              </a:ext>
            </a:extLst>
          </p:cNvPr>
          <p:cNvSpPr/>
          <p:nvPr/>
        </p:nvSpPr>
        <p:spPr>
          <a:xfrm flipH="1">
            <a:off x="3578813" y="9559990"/>
            <a:ext cx="65605" cy="1004024"/>
          </a:xfrm>
          <a:custGeom>
            <a:avLst/>
            <a:gdLst/>
            <a:ahLst/>
            <a:cxnLst/>
            <a:rect l="l" t="t" r="r" b="b"/>
            <a:pathLst>
              <a:path h="1612264">
                <a:moveTo>
                  <a:pt x="0" y="0"/>
                </a:moveTo>
                <a:lnTo>
                  <a:pt x="0" y="1612074"/>
                </a:lnTo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0" name="object 99">
            <a:extLst>
              <a:ext uri="{FF2B5EF4-FFF2-40B4-BE49-F238E27FC236}">
                <a16:creationId xmlns:a16="http://schemas.microsoft.com/office/drawing/2014/main" id="{1C3A3038-A4DD-4435-B7A5-6A6E45790466}"/>
              </a:ext>
            </a:extLst>
          </p:cNvPr>
          <p:cNvSpPr txBox="1"/>
          <p:nvPr/>
        </p:nvSpPr>
        <p:spPr>
          <a:xfrm>
            <a:off x="3168000" y="9576000"/>
            <a:ext cx="447558" cy="246221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42000"/>
              </a:srgb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 b="1">
                <a:solidFill>
                  <a:srgbClr val="231F20"/>
                </a:solidFill>
              </a:defRPr>
            </a:lvl1pPr>
          </a:lstStyle>
          <a:p>
            <a:r>
              <a:rPr lang="fr-FR" dirty="0"/>
              <a:t>2015</a:t>
            </a:r>
            <a:endParaRPr dirty="0"/>
          </a:p>
        </p:txBody>
      </p:sp>
      <p:sp>
        <p:nvSpPr>
          <p:cNvPr id="113" name="object 102">
            <a:extLst>
              <a:ext uri="{FF2B5EF4-FFF2-40B4-BE49-F238E27FC236}">
                <a16:creationId xmlns:a16="http://schemas.microsoft.com/office/drawing/2014/main" id="{5736BA07-E921-47F0-A783-FD15EFFC5BFE}"/>
              </a:ext>
            </a:extLst>
          </p:cNvPr>
          <p:cNvSpPr/>
          <p:nvPr/>
        </p:nvSpPr>
        <p:spPr>
          <a:xfrm flipV="1">
            <a:off x="3578812" y="9648000"/>
            <a:ext cx="119723" cy="53870"/>
          </a:xfrm>
          <a:custGeom>
            <a:avLst/>
            <a:gdLst/>
            <a:ahLst/>
            <a:cxnLst/>
            <a:rect l="l" t="t" r="r" b="b"/>
            <a:pathLst>
              <a:path w="104139">
                <a:moveTo>
                  <a:pt x="0" y="0"/>
                </a:moveTo>
                <a:lnTo>
                  <a:pt x="103949" y="0"/>
                </a:lnTo>
              </a:path>
            </a:pathLst>
          </a:custGeom>
          <a:ln w="32613">
            <a:solidFill>
              <a:srgbClr val="6FBF9A"/>
            </a:solidFill>
          </a:ln>
        </p:spPr>
        <p:txBody>
          <a:bodyPr wrap="square" lIns="0" tIns="0" rIns="0" bIns="0" rtlCol="0"/>
          <a:lstStyle/>
          <a:p>
            <a:endParaRPr sz="900" dirty="0"/>
          </a:p>
        </p:txBody>
      </p:sp>
      <p:sp>
        <p:nvSpPr>
          <p:cNvPr id="114" name="object 104">
            <a:extLst>
              <a:ext uri="{FF2B5EF4-FFF2-40B4-BE49-F238E27FC236}">
                <a16:creationId xmlns:a16="http://schemas.microsoft.com/office/drawing/2014/main" id="{92218A19-1489-41F4-9C5B-F9CDECE2A203}"/>
              </a:ext>
            </a:extLst>
          </p:cNvPr>
          <p:cNvSpPr/>
          <p:nvPr/>
        </p:nvSpPr>
        <p:spPr>
          <a:xfrm flipV="1">
            <a:off x="3578400" y="9885600"/>
            <a:ext cx="114966" cy="62953"/>
          </a:xfrm>
          <a:custGeom>
            <a:avLst/>
            <a:gdLst/>
            <a:ahLst/>
            <a:cxnLst/>
            <a:rect l="l" t="t" r="r" b="b"/>
            <a:pathLst>
              <a:path w="104139">
                <a:moveTo>
                  <a:pt x="0" y="0"/>
                </a:moveTo>
                <a:lnTo>
                  <a:pt x="103949" y="0"/>
                </a:lnTo>
              </a:path>
            </a:pathLst>
          </a:custGeom>
          <a:ln w="32613">
            <a:solidFill>
              <a:srgbClr val="6FBF9A"/>
            </a:solidFill>
          </a:ln>
        </p:spPr>
        <p:txBody>
          <a:bodyPr wrap="square" lIns="0" tIns="0" rIns="0" bIns="0" rtlCol="0"/>
          <a:lstStyle/>
          <a:p>
            <a:endParaRPr sz="900" dirty="0"/>
          </a:p>
        </p:txBody>
      </p:sp>
      <p:sp>
        <p:nvSpPr>
          <p:cNvPr id="118" name="object 106">
            <a:extLst>
              <a:ext uri="{FF2B5EF4-FFF2-40B4-BE49-F238E27FC236}">
                <a16:creationId xmlns:a16="http://schemas.microsoft.com/office/drawing/2014/main" id="{7FF9353F-791F-437F-BD7F-38A6892B0BFE}"/>
              </a:ext>
            </a:extLst>
          </p:cNvPr>
          <p:cNvSpPr/>
          <p:nvPr/>
        </p:nvSpPr>
        <p:spPr>
          <a:xfrm flipV="1">
            <a:off x="3578400" y="10141200"/>
            <a:ext cx="117508" cy="69358"/>
          </a:xfrm>
          <a:custGeom>
            <a:avLst/>
            <a:gdLst/>
            <a:ahLst/>
            <a:cxnLst/>
            <a:rect l="l" t="t" r="r" b="b"/>
            <a:pathLst>
              <a:path w="104139">
                <a:moveTo>
                  <a:pt x="0" y="0"/>
                </a:moveTo>
                <a:lnTo>
                  <a:pt x="103949" y="0"/>
                </a:lnTo>
              </a:path>
            </a:pathLst>
          </a:custGeom>
          <a:ln w="32613">
            <a:solidFill>
              <a:srgbClr val="6FBF9A"/>
            </a:solidFill>
          </a:ln>
        </p:spPr>
        <p:txBody>
          <a:bodyPr wrap="square" lIns="0" tIns="0" rIns="0" bIns="0" rtlCol="0"/>
          <a:lstStyle/>
          <a:p>
            <a:endParaRPr sz="900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ADB77AB-41EA-4E2E-8223-1F719CBD9461}"/>
              </a:ext>
            </a:extLst>
          </p:cNvPr>
          <p:cNvSpPr/>
          <p:nvPr/>
        </p:nvSpPr>
        <p:spPr>
          <a:xfrm>
            <a:off x="3847527" y="10131698"/>
            <a:ext cx="2575747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685800"/>
            <a:r>
              <a:rPr lang="fr-FR" sz="900" b="1" dirty="0"/>
              <a:t>Certification ITIL</a:t>
            </a:r>
          </a:p>
        </p:txBody>
      </p:sp>
      <p:sp>
        <p:nvSpPr>
          <p:cNvPr id="121" name="object 15">
            <a:extLst>
              <a:ext uri="{FF2B5EF4-FFF2-40B4-BE49-F238E27FC236}">
                <a16:creationId xmlns:a16="http://schemas.microsoft.com/office/drawing/2014/main" id="{EE923A17-096E-4A31-9024-19D77EF86F75}"/>
              </a:ext>
            </a:extLst>
          </p:cNvPr>
          <p:cNvSpPr/>
          <p:nvPr/>
        </p:nvSpPr>
        <p:spPr>
          <a:xfrm flipV="1">
            <a:off x="3384934" y="9087565"/>
            <a:ext cx="3586901" cy="261608"/>
          </a:xfrm>
          <a:custGeom>
            <a:avLst/>
            <a:gdLst/>
            <a:ahLst/>
            <a:cxnLst/>
            <a:rect l="l" t="t" r="r" b="b"/>
            <a:pathLst>
              <a:path w="2620009">
                <a:moveTo>
                  <a:pt x="0" y="0"/>
                </a:moveTo>
                <a:lnTo>
                  <a:pt x="2619616" y="0"/>
                </a:lnTo>
              </a:path>
            </a:pathLst>
          </a:custGeom>
          <a:ln w="6350">
            <a:solidFill>
              <a:srgbClr val="6FBF9A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015C84DD-E634-49F5-A515-FC90B7BB50F9}"/>
              </a:ext>
            </a:extLst>
          </p:cNvPr>
          <p:cNvSpPr/>
          <p:nvPr/>
        </p:nvSpPr>
        <p:spPr>
          <a:xfrm>
            <a:off x="3831477" y="9631280"/>
            <a:ext cx="2575747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defTabSz="685800">
              <a:defRPr/>
            </a:pPr>
            <a:r>
              <a:rPr lang="fr-FR" sz="900" b="1" dirty="0"/>
              <a:t>Transact-SQL pour Microsoft SQL Serveur - ENI</a:t>
            </a:r>
          </a:p>
        </p:txBody>
      </p:sp>
      <p:sp>
        <p:nvSpPr>
          <p:cNvPr id="149" name="object 106">
            <a:extLst>
              <a:ext uri="{FF2B5EF4-FFF2-40B4-BE49-F238E27FC236}">
                <a16:creationId xmlns:a16="http://schemas.microsoft.com/office/drawing/2014/main" id="{DD8FDCD4-E24A-44DB-969C-4669D5ED0243}"/>
              </a:ext>
            </a:extLst>
          </p:cNvPr>
          <p:cNvSpPr/>
          <p:nvPr/>
        </p:nvSpPr>
        <p:spPr>
          <a:xfrm>
            <a:off x="3578400" y="10418400"/>
            <a:ext cx="111561" cy="63579"/>
          </a:xfrm>
          <a:custGeom>
            <a:avLst/>
            <a:gdLst/>
            <a:ahLst/>
            <a:cxnLst/>
            <a:rect l="l" t="t" r="r" b="b"/>
            <a:pathLst>
              <a:path w="104139">
                <a:moveTo>
                  <a:pt x="0" y="0"/>
                </a:moveTo>
                <a:lnTo>
                  <a:pt x="103949" y="0"/>
                </a:lnTo>
              </a:path>
            </a:pathLst>
          </a:custGeom>
          <a:ln w="32639">
            <a:solidFill>
              <a:srgbClr val="6FBF9A"/>
            </a:solidFill>
          </a:ln>
        </p:spPr>
        <p:txBody>
          <a:bodyPr wrap="square" lIns="0" tIns="0" rIns="0" bIns="0" rtlCol="0"/>
          <a:lstStyle/>
          <a:p>
            <a:endParaRPr sz="900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F67C3EF-0A01-4637-8BE9-060433AB8E02}"/>
              </a:ext>
            </a:extLst>
          </p:cNvPr>
          <p:cNvSpPr/>
          <p:nvPr/>
        </p:nvSpPr>
        <p:spPr>
          <a:xfrm>
            <a:off x="3845434" y="10350000"/>
            <a:ext cx="2889171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685800">
              <a:defRPr/>
            </a:pPr>
            <a:r>
              <a:rPr lang="fr-FR" sz="900" b="1" dirty="0"/>
              <a:t>Développement PHP niveau 1 – ENI Saint Herblain</a:t>
            </a:r>
          </a:p>
        </p:txBody>
      </p:sp>
      <p:sp>
        <p:nvSpPr>
          <p:cNvPr id="157" name="object 99">
            <a:extLst>
              <a:ext uri="{FF2B5EF4-FFF2-40B4-BE49-F238E27FC236}">
                <a16:creationId xmlns:a16="http://schemas.microsoft.com/office/drawing/2014/main" id="{EE4EFB07-3507-43E4-89EC-DEBD5F87F66B}"/>
              </a:ext>
            </a:extLst>
          </p:cNvPr>
          <p:cNvSpPr txBox="1"/>
          <p:nvPr/>
        </p:nvSpPr>
        <p:spPr>
          <a:xfrm>
            <a:off x="3168000" y="9828000"/>
            <a:ext cx="447558" cy="246221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42000"/>
              </a:srgb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 b="1">
                <a:solidFill>
                  <a:srgbClr val="231F20"/>
                </a:solidFill>
              </a:defRPr>
            </a:lvl1pPr>
          </a:lstStyle>
          <a:p>
            <a:r>
              <a:rPr lang="fr-FR" dirty="0"/>
              <a:t>2013</a:t>
            </a:r>
            <a:endParaRPr dirty="0"/>
          </a:p>
        </p:txBody>
      </p:sp>
      <p:sp>
        <p:nvSpPr>
          <p:cNvPr id="158" name="object 99">
            <a:extLst>
              <a:ext uri="{FF2B5EF4-FFF2-40B4-BE49-F238E27FC236}">
                <a16:creationId xmlns:a16="http://schemas.microsoft.com/office/drawing/2014/main" id="{C1693620-FAE6-4682-9225-63C421259A5C}"/>
              </a:ext>
            </a:extLst>
          </p:cNvPr>
          <p:cNvSpPr txBox="1"/>
          <p:nvPr/>
        </p:nvSpPr>
        <p:spPr>
          <a:xfrm>
            <a:off x="3168000" y="10080000"/>
            <a:ext cx="447558" cy="246221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42000"/>
              </a:srgb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 b="1">
                <a:solidFill>
                  <a:srgbClr val="231F20"/>
                </a:solidFill>
              </a:defRPr>
            </a:lvl1pPr>
          </a:lstStyle>
          <a:p>
            <a:r>
              <a:rPr lang="fr-FR" dirty="0"/>
              <a:t>2009</a:t>
            </a:r>
            <a:endParaRPr dirty="0"/>
          </a:p>
        </p:txBody>
      </p:sp>
      <p:sp>
        <p:nvSpPr>
          <p:cNvPr id="165" name="object 99">
            <a:extLst>
              <a:ext uri="{FF2B5EF4-FFF2-40B4-BE49-F238E27FC236}">
                <a16:creationId xmlns:a16="http://schemas.microsoft.com/office/drawing/2014/main" id="{779CC73F-7D6B-4FA4-8B66-545D5E8E40E6}"/>
              </a:ext>
            </a:extLst>
          </p:cNvPr>
          <p:cNvSpPr txBox="1"/>
          <p:nvPr/>
        </p:nvSpPr>
        <p:spPr>
          <a:xfrm>
            <a:off x="3168000" y="10296000"/>
            <a:ext cx="447558" cy="246221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42000"/>
              </a:srgb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 b="1">
                <a:solidFill>
                  <a:srgbClr val="231F20"/>
                </a:solidFill>
              </a:defRPr>
            </a:lvl1pPr>
          </a:lstStyle>
          <a:p>
            <a:r>
              <a:rPr lang="fr-FR" dirty="0"/>
              <a:t>2006</a:t>
            </a:r>
            <a:endParaRPr dirty="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6C38A746-05A5-4066-B97F-E7B157795887}"/>
              </a:ext>
            </a:extLst>
          </p:cNvPr>
          <p:cNvSpPr/>
          <p:nvPr/>
        </p:nvSpPr>
        <p:spPr>
          <a:xfrm>
            <a:off x="325026" y="6970210"/>
            <a:ext cx="77110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699"/>
            <a:r>
              <a:rPr lang="fr-FR" sz="900" dirty="0"/>
              <a:t>Prestashop</a:t>
            </a:r>
          </a:p>
        </p:txBody>
      </p:sp>
      <p:sp>
        <p:nvSpPr>
          <p:cNvPr id="167" name="object 24">
            <a:extLst>
              <a:ext uri="{FF2B5EF4-FFF2-40B4-BE49-F238E27FC236}">
                <a16:creationId xmlns:a16="http://schemas.microsoft.com/office/drawing/2014/main" id="{52FAE65D-A9B4-424B-82CA-4ACF5B49A3C7}"/>
              </a:ext>
            </a:extLst>
          </p:cNvPr>
          <p:cNvSpPr/>
          <p:nvPr/>
        </p:nvSpPr>
        <p:spPr>
          <a:xfrm>
            <a:off x="1269304" y="7059681"/>
            <a:ext cx="1192989" cy="115651"/>
          </a:xfrm>
          <a:custGeom>
            <a:avLst/>
            <a:gdLst/>
            <a:ahLst/>
            <a:cxnLst/>
            <a:rect l="l" t="t" r="r" b="b"/>
            <a:pathLst>
              <a:path w="1009650" h="88265">
                <a:moveTo>
                  <a:pt x="1009256" y="88150"/>
                </a:moveTo>
                <a:lnTo>
                  <a:pt x="0" y="88150"/>
                </a:lnTo>
                <a:lnTo>
                  <a:pt x="0" y="0"/>
                </a:lnTo>
                <a:lnTo>
                  <a:pt x="1009256" y="0"/>
                </a:lnTo>
                <a:lnTo>
                  <a:pt x="1009256" y="88150"/>
                </a:lnTo>
                <a:close/>
              </a:path>
            </a:pathLst>
          </a:custGeom>
          <a:ln w="6350">
            <a:solidFill>
              <a:srgbClr val="6FBF9A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8" name="object 25">
            <a:extLst>
              <a:ext uri="{FF2B5EF4-FFF2-40B4-BE49-F238E27FC236}">
                <a16:creationId xmlns:a16="http://schemas.microsoft.com/office/drawing/2014/main" id="{D8E6038F-E836-4774-87D4-610E63103A1F}"/>
              </a:ext>
            </a:extLst>
          </p:cNvPr>
          <p:cNvSpPr/>
          <p:nvPr/>
        </p:nvSpPr>
        <p:spPr>
          <a:xfrm>
            <a:off x="1263915" y="7063175"/>
            <a:ext cx="185665" cy="110204"/>
          </a:xfrm>
          <a:custGeom>
            <a:avLst/>
            <a:gdLst/>
            <a:ahLst/>
            <a:cxnLst/>
            <a:rect l="l" t="t" r="r" b="b"/>
            <a:pathLst>
              <a:path w="812800" h="88265">
                <a:moveTo>
                  <a:pt x="812177" y="88150"/>
                </a:moveTo>
                <a:lnTo>
                  <a:pt x="0" y="88150"/>
                </a:lnTo>
                <a:lnTo>
                  <a:pt x="0" y="0"/>
                </a:lnTo>
                <a:lnTo>
                  <a:pt x="812177" y="0"/>
                </a:lnTo>
                <a:lnTo>
                  <a:pt x="812177" y="8815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9" name="object 76">
            <a:extLst>
              <a:ext uri="{FF2B5EF4-FFF2-40B4-BE49-F238E27FC236}">
                <a16:creationId xmlns:a16="http://schemas.microsoft.com/office/drawing/2014/main" id="{4E581EAD-D998-43D9-B516-98F2F2C332BA}"/>
              </a:ext>
            </a:extLst>
          </p:cNvPr>
          <p:cNvSpPr txBox="1"/>
          <p:nvPr/>
        </p:nvSpPr>
        <p:spPr>
          <a:xfrm>
            <a:off x="412949" y="2298479"/>
            <a:ext cx="1862179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algn="ctr"/>
            <a:r>
              <a:rPr lang="fr-FR" sz="1600" b="1" spc="140" dirty="0">
                <a:solidFill>
                  <a:srgbClr val="6FBF9A"/>
                </a:solidFill>
                <a:cs typeface="Proxima Nova Rg"/>
              </a:rPr>
              <a:t>MON PROFIL</a:t>
            </a:r>
            <a:endParaRPr sz="1600" dirty="0">
              <a:cs typeface="Proxima Nova Rg"/>
            </a:endParaRPr>
          </a:p>
        </p:txBody>
      </p:sp>
      <p:sp>
        <p:nvSpPr>
          <p:cNvPr id="170" name="object 80">
            <a:extLst>
              <a:ext uri="{FF2B5EF4-FFF2-40B4-BE49-F238E27FC236}">
                <a16:creationId xmlns:a16="http://schemas.microsoft.com/office/drawing/2014/main" id="{57526D15-0B21-4B8D-B84B-BADCEB19579E}"/>
              </a:ext>
            </a:extLst>
          </p:cNvPr>
          <p:cNvSpPr/>
          <p:nvPr/>
        </p:nvSpPr>
        <p:spPr>
          <a:xfrm>
            <a:off x="338544" y="2583670"/>
            <a:ext cx="2079951" cy="0"/>
          </a:xfrm>
          <a:custGeom>
            <a:avLst/>
            <a:gdLst/>
            <a:ahLst/>
            <a:cxnLst/>
            <a:rect l="l" t="t" r="r" b="b"/>
            <a:pathLst>
              <a:path w="2080260">
                <a:moveTo>
                  <a:pt x="0" y="0"/>
                </a:moveTo>
                <a:lnTo>
                  <a:pt x="2079891" y="0"/>
                </a:lnTo>
              </a:path>
            </a:pathLst>
          </a:custGeom>
          <a:ln w="6350">
            <a:solidFill>
              <a:srgbClr val="6FBF9A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1" name="object 93">
            <a:extLst>
              <a:ext uri="{FF2B5EF4-FFF2-40B4-BE49-F238E27FC236}">
                <a16:creationId xmlns:a16="http://schemas.microsoft.com/office/drawing/2014/main" id="{9DF5C0D5-C193-46B1-83C3-6DC25F69D7EE}"/>
              </a:ext>
            </a:extLst>
          </p:cNvPr>
          <p:cNvSpPr/>
          <p:nvPr/>
        </p:nvSpPr>
        <p:spPr>
          <a:xfrm>
            <a:off x="442957" y="9666031"/>
            <a:ext cx="2051627" cy="45719"/>
          </a:xfrm>
          <a:custGeom>
            <a:avLst/>
            <a:gdLst/>
            <a:ahLst/>
            <a:cxnLst/>
            <a:rect l="l" t="t" r="r" b="b"/>
            <a:pathLst>
              <a:path w="2868929">
                <a:moveTo>
                  <a:pt x="0" y="0"/>
                </a:moveTo>
                <a:lnTo>
                  <a:pt x="2868841" y="0"/>
                </a:lnTo>
              </a:path>
            </a:pathLst>
          </a:custGeom>
          <a:ln w="6350">
            <a:solidFill>
              <a:srgbClr val="6FBF9A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2" name="object 94">
            <a:extLst>
              <a:ext uri="{FF2B5EF4-FFF2-40B4-BE49-F238E27FC236}">
                <a16:creationId xmlns:a16="http://schemas.microsoft.com/office/drawing/2014/main" id="{757F1EE8-D2AE-409F-893C-EE608A15851E}"/>
              </a:ext>
            </a:extLst>
          </p:cNvPr>
          <p:cNvSpPr txBox="1"/>
          <p:nvPr/>
        </p:nvSpPr>
        <p:spPr>
          <a:xfrm>
            <a:off x="334062" y="9374858"/>
            <a:ext cx="2197037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algn="ctr"/>
            <a:r>
              <a:rPr lang="fr-FR" sz="1600" b="1" spc="125" dirty="0">
                <a:solidFill>
                  <a:srgbClr val="6FBF9A"/>
                </a:solidFill>
                <a:cs typeface="Proxima Nova Rg"/>
              </a:rPr>
              <a:t>CENTRES D’INTERETS</a:t>
            </a:r>
            <a:r>
              <a:rPr sz="1600" b="1" spc="-254" dirty="0">
                <a:solidFill>
                  <a:srgbClr val="6FBF9A"/>
                </a:solidFill>
                <a:cs typeface="Proxima Nova Rg"/>
              </a:rPr>
              <a:t> </a:t>
            </a:r>
            <a:endParaRPr sz="1600" dirty="0">
              <a:cs typeface="Proxima Nova Rg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96D3717-559B-4D7F-9E0F-A31E529A3412}"/>
              </a:ext>
            </a:extLst>
          </p:cNvPr>
          <p:cNvSpPr txBox="1"/>
          <p:nvPr/>
        </p:nvSpPr>
        <p:spPr>
          <a:xfrm>
            <a:off x="385149" y="9800432"/>
            <a:ext cx="241391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50" dirty="0"/>
              <a:t>Sports (compétition) : Golf , running (trail), cyclisme, Tennis.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50"/>
              <a:t>Nouvelles </a:t>
            </a:r>
            <a:r>
              <a:rPr lang="fr-FR" sz="1050" dirty="0"/>
              <a:t>technologies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07D3356-6B4F-4F9F-B989-AC4485A98FC5}"/>
              </a:ext>
            </a:extLst>
          </p:cNvPr>
          <p:cNvSpPr txBox="1"/>
          <p:nvPr/>
        </p:nvSpPr>
        <p:spPr>
          <a:xfrm>
            <a:off x="187968" y="2625716"/>
            <a:ext cx="26700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17 ans d’expérience dans le domaine informatique système et réseau , J’ai élargi mon champs de compétences par 1 an de formation développeur web.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E7AE4B43-36A3-4D69-B9A3-5874CE7DA919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432000" y="396000"/>
            <a:ext cx="907249" cy="1135489"/>
          </a:xfrm>
          <a:prstGeom prst="rect">
            <a:avLst/>
          </a:prstGeom>
          <a:effectLst>
            <a:outerShdw blurRad="50800" dist="50800" dir="5400000" algn="ctr" rotWithShape="0">
              <a:schemeClr val="tx1">
                <a:lumMod val="75000"/>
                <a:lumOff val="25000"/>
              </a:schemeClr>
            </a:outerShdw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279542C-369B-41A1-82E8-16D55D530618}"/>
              </a:ext>
            </a:extLst>
          </p:cNvPr>
          <p:cNvSpPr/>
          <p:nvPr/>
        </p:nvSpPr>
        <p:spPr>
          <a:xfrm>
            <a:off x="3824485" y="749864"/>
            <a:ext cx="3253784" cy="1123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fr-FR" sz="1100" b="1" dirty="0"/>
              <a:t>Développeur web digital – Digital Campus à Rennes</a:t>
            </a:r>
          </a:p>
          <a:p>
            <a:pPr defTabSz="685800">
              <a:defRPr/>
            </a:pPr>
            <a:r>
              <a:rPr lang="fr-FR" sz="800" dirty="0">
                <a:solidFill>
                  <a:srgbClr val="000000"/>
                </a:solidFill>
                <a:latin typeface="Calibri" panose="020F0502020204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Bases du web : HTML, CSS (Sass, Less, Bootstrap).</a:t>
            </a:r>
          </a:p>
          <a:p>
            <a:pPr defTabSz="685800">
              <a:defRPr/>
            </a:pPr>
            <a:r>
              <a:rPr lang="fr-FR" sz="800" dirty="0">
                <a:solidFill>
                  <a:srgbClr val="000000"/>
                </a:solidFill>
                <a:latin typeface="Calibri" panose="020F0502020204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Bases du développement : Algorithmie, bases de données, SQL, Git.</a:t>
            </a:r>
          </a:p>
          <a:p>
            <a:pPr defTabSz="685800">
              <a:defRPr/>
            </a:pPr>
            <a:r>
              <a:rPr lang="fr-FR" sz="800" dirty="0">
                <a:solidFill>
                  <a:srgbClr val="000000"/>
                </a:solidFill>
                <a:latin typeface="Calibri" panose="020F0502020204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PHP : PHP orienté objet / PDO -MySQL, Framework Symfony.</a:t>
            </a:r>
            <a:endParaRPr lang="fr-FR" sz="800" dirty="0">
              <a:solidFill>
                <a:srgbClr val="FFFFFF"/>
              </a:solidFill>
              <a:latin typeface="Arial" panose="020B0604020202020204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defTabSz="685800">
              <a:defRPr/>
            </a:pPr>
            <a:r>
              <a:rPr lang="fr-FR" sz="800" dirty="0">
                <a:solidFill>
                  <a:srgbClr val="000000"/>
                </a:solidFill>
                <a:latin typeface="Calibri" panose="020F0502020204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JavaScript / ReactJS : jQuery, API, AJAX.</a:t>
            </a:r>
            <a:endParaRPr lang="fr-FR" sz="800" dirty="0">
              <a:solidFill>
                <a:srgbClr val="FFFFFF"/>
              </a:solidFill>
              <a:latin typeface="Arial" panose="020B0604020202020204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defTabSz="685800">
              <a:defRPr/>
            </a:pPr>
            <a:r>
              <a:rPr lang="fr-FR" sz="800" dirty="0">
                <a:solidFill>
                  <a:srgbClr val="000000"/>
                </a:solidFill>
                <a:latin typeface="Calibri" panose="020F0502020204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CMS / E-commerce : Wordpress, Drupal, Prestashop.</a:t>
            </a:r>
            <a:endParaRPr lang="fr-FR" sz="800" dirty="0">
              <a:solidFill>
                <a:srgbClr val="FFFFFF"/>
              </a:solidFill>
              <a:latin typeface="Arial" panose="020B0604020202020204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defTabSz="685800">
              <a:defRPr/>
            </a:pPr>
            <a:r>
              <a:rPr lang="fr-FR" sz="800" dirty="0">
                <a:solidFill>
                  <a:srgbClr val="000000"/>
                </a:solidFill>
                <a:latin typeface="Calibri" panose="020F0502020204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Application mobile : NodeJS, MongoDB, ExpressJS, React Native.</a:t>
            </a:r>
          </a:p>
          <a:p>
            <a:pPr defTabSz="685800">
              <a:defRPr/>
            </a:pPr>
            <a:r>
              <a:rPr lang="fr-FR" sz="800" dirty="0">
                <a:solidFill>
                  <a:srgbClr val="000000"/>
                </a:solidFill>
                <a:latin typeface="Calibri" panose="020F0502020204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Gestion de projet, webmarketing, référencement.</a:t>
            </a:r>
            <a:endParaRPr lang="fr-FR" sz="800" dirty="0">
              <a:solidFill>
                <a:srgbClr val="FFFFFF"/>
              </a:solidFill>
              <a:latin typeface="Arial" panose="020B0604020202020204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8F9451-7D1D-4EB4-92FD-AC24C79BA908}"/>
              </a:ext>
            </a:extLst>
          </p:cNvPr>
          <p:cNvSpPr/>
          <p:nvPr/>
        </p:nvSpPr>
        <p:spPr>
          <a:xfrm>
            <a:off x="3011877" y="3890576"/>
            <a:ext cx="4350919" cy="1284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tabLst>
                <a:tab pos="0" algn="l"/>
              </a:tabLst>
              <a:defRPr/>
            </a:pPr>
            <a:r>
              <a:rPr lang="fr-FR" sz="1050" b="1" dirty="0">
                <a:solidFill>
                  <a:prstClr val="black"/>
                </a:solidFill>
              </a:rPr>
              <a:t>		</a:t>
            </a:r>
            <a:r>
              <a:rPr lang="fr-FR" sz="900" b="1" dirty="0">
                <a:solidFill>
                  <a:prstClr val="black"/>
                </a:solidFill>
              </a:rPr>
              <a:t>2019| Développement d’un site internet| Digital-Campus - Rennes</a:t>
            </a:r>
          </a:p>
          <a:p>
            <a:pPr lvl="0" defTabSz="685800">
              <a:defRPr/>
            </a:pPr>
            <a:r>
              <a:rPr lang="fr-FR" sz="800" dirty="0">
                <a:solidFill>
                  <a:prstClr val="black"/>
                </a:solidFill>
              </a:rPr>
              <a:t>Réalisation d'un projet personnel dans le cadre de la formation - site web ou application,</a:t>
            </a:r>
          </a:p>
          <a:p>
            <a:pPr lvl="0" defTabSz="685800">
              <a:defRPr/>
            </a:pPr>
            <a:r>
              <a:rPr lang="fr-FR" sz="800" dirty="0">
                <a:solidFill>
                  <a:prstClr val="black"/>
                </a:solidFill>
              </a:rPr>
              <a:t>Le projet : Site de partage de prêts d'objets entre amis développé en PHP.</a:t>
            </a:r>
          </a:p>
          <a:p>
            <a:pPr lvl="0" defTabSz="685800">
              <a:defRPr/>
            </a:pPr>
            <a:endParaRPr lang="fr-FR" sz="300" dirty="0">
              <a:solidFill>
                <a:prstClr val="black"/>
              </a:solidFill>
            </a:endParaRPr>
          </a:p>
          <a:p>
            <a:pPr marL="171450" indent="-171450" defTabSz="685800">
              <a:buFont typeface="Arial" panose="020B0604020202020204" pitchFamily="34" charset="0"/>
              <a:buChar char="•"/>
              <a:defRPr/>
            </a:pPr>
            <a:r>
              <a:rPr lang="fr-FR" sz="800" dirty="0"/>
              <a:t>Réalisation d'un cahier des charges (présentation projet, description graphique et ergonomique, charte graphique et maquettes, descriptions fonctionnelles et techniques).</a:t>
            </a:r>
          </a:p>
          <a:p>
            <a:pPr marL="171450" indent="-171450" defTabSz="685800">
              <a:buFont typeface="Arial" panose="020B0604020202020204" pitchFamily="34" charset="0"/>
              <a:buChar char="•"/>
              <a:defRPr/>
            </a:pPr>
            <a:r>
              <a:rPr lang="fr-FR" sz="800" dirty="0">
                <a:solidFill>
                  <a:prstClr val="black"/>
                </a:solidFill>
              </a:rPr>
              <a:t>Développement Frontend : HTML, CSS, Bootstrap 4.</a:t>
            </a:r>
          </a:p>
          <a:p>
            <a:pPr marL="171450" indent="-171450" defTabSz="685800">
              <a:buFont typeface="Arial" panose="020B0604020202020204" pitchFamily="34" charset="0"/>
              <a:buChar char="•"/>
              <a:defRPr/>
            </a:pPr>
            <a:r>
              <a:rPr lang="fr-FR" sz="800" dirty="0">
                <a:solidFill>
                  <a:prstClr val="black"/>
                </a:solidFill>
              </a:rPr>
              <a:t>Développement backend PHP Symfony, twig.</a:t>
            </a:r>
          </a:p>
          <a:p>
            <a:pPr marL="171450" indent="-171450" defTabSz="685800">
              <a:buFont typeface="Arial" panose="020B0604020202020204" pitchFamily="34" charset="0"/>
              <a:buChar char="•"/>
              <a:defRPr/>
            </a:pPr>
            <a:r>
              <a:rPr lang="fr-FR" sz="800" dirty="0">
                <a:solidFill>
                  <a:prstClr val="black"/>
                </a:solidFill>
              </a:rPr>
              <a:t>Bases de données SQL , phpMyAdmin.</a:t>
            </a:r>
          </a:p>
          <a:p>
            <a:pPr marL="171450" indent="-171450" defTabSz="685800">
              <a:buFont typeface="Arial" panose="020B0604020202020204" pitchFamily="34" charset="0"/>
              <a:buChar char="•"/>
              <a:defRPr/>
            </a:pPr>
            <a:r>
              <a:rPr lang="fr-FR" sz="800" dirty="0">
                <a:solidFill>
                  <a:prstClr val="black"/>
                </a:solidFill>
              </a:rPr>
              <a:t>Git.</a:t>
            </a:r>
          </a:p>
        </p:txBody>
      </p:sp>
    </p:spTree>
    <p:extLst>
      <p:ext uri="{BB962C8B-B14F-4D97-AF65-F5344CB8AC3E}">
        <p14:creationId xmlns:p14="http://schemas.microsoft.com/office/powerpoint/2010/main" val="1229931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11724</TotalTime>
  <Words>628</Words>
  <Application>Microsoft Office PowerPoint</Application>
  <PresentationFormat>Personnalisé</PresentationFormat>
  <Paragraphs>105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-apple-system</vt:lpstr>
      <vt:lpstr>Arial</vt:lpstr>
      <vt:lpstr>Arial Rounded MT Bold</vt:lpstr>
      <vt:lpstr>Calibri</vt:lpstr>
      <vt:lpstr>Calibri Light</vt:lpstr>
      <vt:lpstr>Verdana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PcAssus-Yann</cp:lastModifiedBy>
  <cp:revision>61</cp:revision>
  <cp:lastPrinted>2020-02-03T11:25:09Z</cp:lastPrinted>
  <dcterms:created xsi:type="dcterms:W3CDTF">2017-09-29T15:38:21Z</dcterms:created>
  <dcterms:modified xsi:type="dcterms:W3CDTF">2020-02-03T11:29:18Z</dcterms:modified>
</cp:coreProperties>
</file>