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2" r:id="rId3"/>
    <p:sldId id="258" r:id="rId4"/>
    <p:sldId id="259" r:id="rId5"/>
    <p:sldId id="260" r:id="rId6"/>
    <p:sldId id="257" r:id="rId7"/>
    <p:sldId id="261" r:id="rId8"/>
    <p:sldId id="263" r:id="rId9"/>
    <p:sldId id="264" r:id="rId10"/>
    <p:sldId id="265" r:id="rId11"/>
    <p:sldId id="273" r:id="rId12"/>
    <p:sldId id="266" r:id="rId13"/>
    <p:sldId id="279" r:id="rId14"/>
    <p:sldId id="280" r:id="rId15"/>
    <p:sldId id="277" r:id="rId16"/>
    <p:sldId id="278" r:id="rId17"/>
    <p:sldId id="267" r:id="rId18"/>
    <p:sldId id="276" r:id="rId19"/>
    <p:sldId id="268" r:id="rId20"/>
    <p:sldId id="271" r:id="rId21"/>
    <p:sldId id="269" r:id="rId22"/>
    <p:sldId id="272" r:id="rId23"/>
    <p:sldId id="270" r:id="rId24"/>
    <p:sldId id="274" r:id="rId25"/>
    <p:sldId id="275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 ." initials="Y." lastIdx="1" clrIdx="0">
    <p:extLst>
      <p:ext uri="{19B8F6BF-5375-455C-9EA6-DF929625EA0E}">
        <p15:presenceInfo xmlns:p15="http://schemas.microsoft.com/office/powerpoint/2012/main" userId="db87698cf08673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82F"/>
    <a:srgbClr val="1B1F24"/>
    <a:srgbClr val="DCCDC5"/>
    <a:srgbClr val="16EE5E"/>
    <a:srgbClr val="8179FA"/>
    <a:srgbClr val="DCC7AA"/>
    <a:srgbClr val="6B7A8F"/>
    <a:srgbClr val="1B150C"/>
    <a:srgbClr val="56739A"/>
    <a:srgbClr val="8EA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45" autoAdjust="0"/>
    <p:restoredTop sz="85768" autoAdjust="0"/>
  </p:normalViewPr>
  <p:slideViewPr>
    <p:cSldViewPr snapToGrid="0">
      <p:cViewPr varScale="1">
        <p:scale>
          <a:sx n="82" d="100"/>
          <a:sy n="82" d="100"/>
        </p:scale>
        <p:origin x="8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7A37F-CFF2-4C68-B3C7-FACD1755E49D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16DC-5462-43DE-B942-9CB6F4F9F3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67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545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764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29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/>
              <a:t>Voici les 3 principales pages du sites</a:t>
            </a:r>
          </a:p>
          <a:p>
            <a:r>
              <a:rPr lang="fr-FR" sz="1800" dirty="0"/>
              <a:t>La 1ere la page </a:t>
            </a:r>
            <a:r>
              <a:rPr lang="fr-FR" sz="1800" b="1" dirty="0"/>
              <a:t>d’accueil</a:t>
            </a:r>
            <a:r>
              <a:rPr lang="fr-FR" sz="1800" dirty="0"/>
              <a:t> se veut </a:t>
            </a:r>
            <a:r>
              <a:rPr lang="fr-FR" sz="1800" b="1" dirty="0"/>
              <a:t>simple</a:t>
            </a:r>
            <a:r>
              <a:rPr lang="fr-FR" sz="1800" dirty="0"/>
              <a:t> et </a:t>
            </a:r>
            <a:r>
              <a:rPr lang="fr-FR" sz="1800" b="1" dirty="0"/>
              <a:t>attractive</a:t>
            </a:r>
            <a:r>
              <a:rPr lang="fr-FR" sz="1800" dirty="0"/>
              <a:t>, elle doit donner </a:t>
            </a:r>
            <a:r>
              <a:rPr lang="fr-FR" sz="1800" b="1" dirty="0"/>
              <a:t>envie</a:t>
            </a:r>
            <a:r>
              <a:rPr lang="fr-FR" sz="1800" dirty="0"/>
              <a:t> de voir la suite le but est de diriger vers </a:t>
            </a:r>
            <a:r>
              <a:rPr lang="fr-FR" sz="1800" dirty="0" err="1"/>
              <a:t>lalpage</a:t>
            </a:r>
            <a:r>
              <a:rPr lang="fr-FR" sz="1800" dirty="0"/>
              <a:t> des </a:t>
            </a:r>
            <a:r>
              <a:rPr lang="fr-FR" sz="1800" b="1" dirty="0"/>
              <a:t>groupes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446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482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262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410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764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400" b="1" dirty="0"/>
              <a:t>Tableau de suivi </a:t>
            </a:r>
            <a:r>
              <a:rPr lang="fr-FR" sz="1400" dirty="0"/>
              <a:t>: </a:t>
            </a:r>
            <a:r>
              <a:rPr lang="fr-FR" sz="1400" b="1" dirty="0"/>
              <a:t>nombre</a:t>
            </a:r>
            <a:r>
              <a:rPr lang="fr-FR" sz="1400" dirty="0"/>
              <a:t> d’objet nombre emprunts et prêts</a:t>
            </a:r>
          </a:p>
          <a:p>
            <a:r>
              <a:rPr lang="fr-FR" sz="1400" dirty="0"/>
              <a:t>Le cadre objet : la </a:t>
            </a:r>
            <a:r>
              <a:rPr lang="fr-FR" sz="1400" b="1" dirty="0"/>
              <a:t>photo le </a:t>
            </a:r>
            <a:r>
              <a:rPr lang="fr-FR" sz="1400" b="0" dirty="0"/>
              <a:t>nom de l’emprunteur ou du propriétaire si c’est un prêt ou un emprunt mais surtout date du prêt et date de retour vous remarquerez un bouton d’alerte </a:t>
            </a:r>
          </a:p>
          <a:p>
            <a:r>
              <a:rPr lang="fr-FR" sz="1400" b="0" dirty="0"/>
              <a:t>Demande prêts et emprunts demandes amis </a:t>
            </a:r>
            <a:r>
              <a:rPr lang="fr-FR" sz="1400" b="1" dirty="0"/>
              <a:t>bouton </a:t>
            </a:r>
            <a:r>
              <a:rPr lang="fr-FR" sz="1400" b="1" dirty="0" err="1"/>
              <a:t>acccepter</a:t>
            </a:r>
            <a:endParaRPr lang="fr-FR" sz="1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26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572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954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692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400" dirty="0" err="1"/>
              <a:t>Formuilaire</a:t>
            </a:r>
            <a:r>
              <a:rPr lang="fr-FR" sz="1400" dirty="0"/>
              <a:t> inscription au site  : infos standard login , photo tel adresse</a:t>
            </a:r>
          </a:p>
          <a:p>
            <a:r>
              <a:rPr lang="fr-FR" sz="1400" dirty="0"/>
              <a:t>Motif du profil permettant notamment de modifier photo de profil et mot de passe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508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Également création de nouveau objet avec possibilité d’afficher plusieurs photos</a:t>
            </a:r>
          </a:p>
          <a:p>
            <a:r>
              <a:rPr lang="fr-FR" dirty="0"/>
              <a:t>Et bien sur  postuler à un groupe avec un champ connaissance ou il faudra indique  la personne </a:t>
            </a:r>
            <a:r>
              <a:rPr lang="fr-FR" dirty="0" err="1"/>
              <a:t>qu</a:t>
            </a:r>
            <a:r>
              <a:rPr lang="fr-FR" dirty="0"/>
              <a:t> l’on connait dans le groupe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590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004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218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325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099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55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37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715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32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137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934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les titre une police </a:t>
            </a:r>
            <a:r>
              <a:rPr lang="fr-FR" b="1" dirty="0"/>
              <a:t>sobre</a:t>
            </a:r>
            <a:r>
              <a:rPr lang="fr-FR" dirty="0"/>
              <a:t> et </a:t>
            </a:r>
            <a:r>
              <a:rPr lang="fr-FR" b="1" dirty="0" err="1"/>
              <a:t>claqssique</a:t>
            </a:r>
            <a:endParaRPr lang="fr-FR" b="1" dirty="0"/>
          </a:p>
          <a:p>
            <a:r>
              <a:rPr lang="fr-FR" dirty="0"/>
              <a:t>Pour le texte une police agréable à lire une size et un interlignage qui augmente également la lisibilité des paragraphes</a:t>
            </a:r>
          </a:p>
          <a:p>
            <a:r>
              <a:rPr lang="fr-FR" dirty="0"/>
              <a:t>Également une police </a:t>
            </a:r>
            <a:r>
              <a:rPr lang="fr-FR" b="1" dirty="0"/>
              <a:t>fantaisie</a:t>
            </a:r>
            <a:r>
              <a:rPr lang="fr-FR" dirty="0"/>
              <a:t> pour égayer notamment pour le slogan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16DC-5462-43DE-B942-9CB6F4F9F3C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19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68F61-051B-4EE5-8EC6-5BF93BCB5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F2BE5D-2CBD-40A9-A64B-3B749C223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F34D1-185C-48FD-A1E9-9BD9B05E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083D-E71B-47A8-B769-6F78918C70D5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3498E-5C2F-4BF7-9AC9-817213F6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FEEA7-6418-4372-8B5E-F8FC5A49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D248-5405-48A8-BD45-BACBD03168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90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DE0D1-85EB-4F46-8A41-92B6F45A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5392BF-D9CE-448C-827F-463DE6042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64AFAE-5DB5-4380-80AA-BCD23525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083D-E71B-47A8-B769-6F78918C70D5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17FE49-734A-4DD2-A93D-F15A5C92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138CC2-1089-43EE-9B8C-32B40527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D248-5405-48A8-BD45-BACBD03168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1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80D237-FAE3-4767-80EE-745CF988D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E4988F-87F2-47EC-B617-2015A225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90719C-A8F7-4FB6-9460-4B334167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083D-E71B-47A8-B769-6F78918C70D5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3FAD8F-6EB4-45EC-B5D0-9F906565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57D005-34E6-4F87-AD05-64924480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D248-5405-48A8-BD45-BACBD03168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01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10003-5BC5-4F15-AC87-16D8849E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8152F9-9908-472D-8646-220A93441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C23D8B-FE56-4038-BEEC-0479835B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083D-E71B-47A8-B769-6F78918C70D5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83FA8F-1E55-4E22-B3C4-4E1C438E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820419-77FB-41F7-9E05-94A43D4C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D248-5405-48A8-BD45-BACBD03168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89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DC29D-993F-450B-BA37-8B8D3200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E0E331-CDE7-4C29-A519-E12CF838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27AAC7-DD29-485A-B3B6-A8B3DEF1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083D-E71B-47A8-B769-6F78918C70D5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813F15-477B-4E47-9C2C-A316CE83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BCADC2-9FDF-4321-B2DA-DB360BAE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D248-5405-48A8-BD45-BACBD03168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19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D4E2E-B3BB-4967-917D-3C3251C4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DCEEC8-4A54-4EEA-9665-C5B230EA3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404A36-450E-4605-A6AF-3D0108F10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AF1E8-2071-439C-842D-99F3D0F6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083D-E71B-47A8-B769-6F78918C70D5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725365-E8C1-4E9F-9A7E-6B7DDF84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937538-39F5-4AB3-BE8E-4EE16263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D248-5405-48A8-BD45-BACBD03168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63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EACB5-A1CA-4F4F-97A7-464316FD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572E3-9E04-4BBC-9AB3-6029FA675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2B4990-9164-4460-AC43-A2D1C17C2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71AC16-4915-4E08-BEB2-C8B73F99B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FA2AC6-1F9B-4178-9015-05CE6A7AA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4B29030-4706-4CE6-AC7D-C4B24AC3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083D-E71B-47A8-B769-6F78918C70D5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667DCD-63B8-4A67-8B67-5D66A738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AE28A4-1D1A-4968-8EBD-1F3BCFCC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D248-5405-48A8-BD45-BACBD03168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6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F0FEF-AA11-40EF-AB87-F19E56B2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758580-722C-430E-A2AF-DAE925D7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083D-E71B-47A8-B769-6F78918C70D5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2407E6-A711-4DEB-9BBD-1D60C270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A8CFC-D675-4317-BC11-D1774958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D248-5405-48A8-BD45-BACBD03168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61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CF9269-C628-4257-A31F-D53B64A0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083D-E71B-47A8-B769-6F78918C70D5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D6A021-9C5C-4BBD-8C35-505FEC6C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A33356-7EE4-42C5-B420-848873E5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D248-5405-48A8-BD45-BACBD03168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57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10D08-F109-4DAE-83D8-F9E65620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1F8298-9AE7-499B-93CA-150CCCD62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174326-71AA-4028-B15E-CC014FA3B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8EDE8F-7C49-41F6-A39D-A214326B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083D-E71B-47A8-B769-6F78918C70D5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22F7F6-19E1-4924-8A11-EA481107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5FAC03-BFDC-45B3-833B-077047B1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D248-5405-48A8-BD45-BACBD03168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1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8EE2E-8C21-4D97-99B3-255885B5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3B5042E-1299-48F6-8AB4-C8BA9C139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E6934A-78AC-406F-B04A-375CA63A0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79DDE7-BF35-417A-A8B2-7ABC2310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083D-E71B-47A8-B769-6F78918C70D5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63218A-03BD-4C42-8B47-9567A769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DD6688-8EEE-40C4-841A-4B47FF39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D248-5405-48A8-BD45-BACBD03168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48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2FB67D-ECE8-425F-A0A8-59947221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6638A0-FB55-4E86-AB6D-F78F5C3C4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063FBB-2455-4F20-8EE3-2153FBDBE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2083D-E71B-47A8-B769-6F78918C70D5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5FF58-2B05-48EE-AEB2-A1DD48197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A24C44-6EBF-4891-AC3F-BFE38E970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2D248-5405-48A8-BD45-BACBD03168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jp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quetes/shareamis-NEWCOLOR.x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7A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53769-C0B8-4A4B-8CE0-C90BC876B514}"/>
              </a:ext>
            </a:extLst>
          </p:cNvPr>
          <p:cNvSpPr/>
          <p:nvPr/>
        </p:nvSpPr>
        <p:spPr>
          <a:xfrm>
            <a:off x="348792" y="405354"/>
            <a:ext cx="11255603" cy="6089714"/>
          </a:xfrm>
          <a:prstGeom prst="rect">
            <a:avLst/>
          </a:prstGeom>
          <a:noFill/>
          <a:ln w="38100" cmpd="thinThick">
            <a:solidFill>
              <a:srgbClr val="F78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5D027E7-E7AF-4AAD-873A-5FA2AF071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707" y="2605182"/>
            <a:ext cx="2267771" cy="226777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3B38F79-1C4B-445A-8A9B-97AA94DEA342}"/>
              </a:ext>
            </a:extLst>
          </p:cNvPr>
          <p:cNvSpPr txBox="1"/>
          <p:nvPr/>
        </p:nvSpPr>
        <p:spPr>
          <a:xfrm>
            <a:off x="1252779" y="893379"/>
            <a:ext cx="9686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F7882F"/>
                </a:solidFill>
                <a:latin typeface="Georgia Pro" panose="020B0604020202020204" pitchFamily="18" charset="0"/>
                <a:ea typeface="+mj-ea"/>
                <a:cs typeface="+mj-cs"/>
              </a:rPr>
              <a:t>Share’s Amis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8941FA9-AEDF-46B2-84D1-2306066E67BD}"/>
              </a:ext>
            </a:extLst>
          </p:cNvPr>
          <p:cNvSpPr txBox="1"/>
          <p:nvPr/>
        </p:nvSpPr>
        <p:spPr>
          <a:xfrm>
            <a:off x="2867186" y="5015097"/>
            <a:ext cx="5897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>
                <a:solidFill>
                  <a:prstClr val="white"/>
                </a:solidFill>
                <a:latin typeface="Edwardian Script ITC" panose="030303020407070D0804" pitchFamily="66" charset="0"/>
                <a:ea typeface="+mj-ea"/>
                <a:cs typeface="+mj-cs"/>
              </a:rPr>
              <a:t>Petits prêts entre amis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3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E71EA-D9EE-4D2F-A9FA-F009685D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315987" cy="6858000"/>
          </a:xfrm>
          <a:solidFill>
            <a:srgbClr val="6B7A8F"/>
          </a:solidFill>
        </p:spPr>
        <p:txBody>
          <a:bodyPr>
            <a:normAutofit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53769-C0B8-4A4B-8CE0-C90BC876B514}"/>
              </a:ext>
            </a:extLst>
          </p:cNvPr>
          <p:cNvSpPr/>
          <p:nvPr/>
        </p:nvSpPr>
        <p:spPr>
          <a:xfrm>
            <a:off x="371959" y="224725"/>
            <a:ext cx="11696054" cy="6369803"/>
          </a:xfrm>
          <a:prstGeom prst="rect">
            <a:avLst/>
          </a:prstGeom>
          <a:noFill/>
          <a:ln w="38100" cmpd="thinThick">
            <a:solidFill>
              <a:srgbClr val="F78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1177AF-C2C9-484E-8827-C79ADBC2ACC6}"/>
              </a:ext>
            </a:extLst>
          </p:cNvPr>
          <p:cNvSpPr txBox="1"/>
          <p:nvPr/>
        </p:nvSpPr>
        <p:spPr>
          <a:xfrm>
            <a:off x="1570891" y="1453661"/>
            <a:ext cx="87766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rgbClr val="F7882F"/>
                </a:solidFill>
              </a:rPr>
              <a:t>Description fonctionnelle</a:t>
            </a:r>
          </a:p>
          <a:p>
            <a:pPr algn="ctr"/>
            <a:r>
              <a:rPr lang="fr-FR" sz="6600" dirty="0">
                <a:solidFill>
                  <a:srgbClr val="F7882F"/>
                </a:solidFill>
              </a:rPr>
              <a:t> et </a:t>
            </a:r>
          </a:p>
          <a:p>
            <a:pPr algn="ctr"/>
            <a:r>
              <a:rPr lang="fr-FR" sz="6600" dirty="0">
                <a:solidFill>
                  <a:srgbClr val="F7882F"/>
                </a:solidFill>
              </a:rPr>
              <a:t>technique</a:t>
            </a:r>
          </a:p>
        </p:txBody>
      </p:sp>
    </p:spTree>
    <p:extLst>
      <p:ext uri="{BB962C8B-B14F-4D97-AF65-F5344CB8AC3E}">
        <p14:creationId xmlns:p14="http://schemas.microsoft.com/office/powerpoint/2010/main" val="205625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E71EA-D9EE-4D2F-A9FA-F009685D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8957" y="-1"/>
            <a:ext cx="12239643" cy="6858000"/>
          </a:xfrm>
          <a:solidFill>
            <a:srgbClr val="6B7A8F"/>
          </a:solidFill>
        </p:spPr>
        <p:txBody>
          <a:bodyPr>
            <a:normAutofit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                                   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53769-C0B8-4A4B-8CE0-C90BC876B514}"/>
              </a:ext>
            </a:extLst>
          </p:cNvPr>
          <p:cNvSpPr/>
          <p:nvPr/>
        </p:nvSpPr>
        <p:spPr>
          <a:xfrm>
            <a:off x="247973" y="244098"/>
            <a:ext cx="11696054" cy="6369803"/>
          </a:xfrm>
          <a:prstGeom prst="rect">
            <a:avLst/>
          </a:prstGeom>
          <a:noFill/>
          <a:ln w="38100" cmpd="thinThick">
            <a:solidFill>
              <a:srgbClr val="F78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en biseau 5">
            <a:extLst>
              <a:ext uri="{FF2B5EF4-FFF2-40B4-BE49-F238E27FC236}">
                <a16:creationId xmlns:a16="http://schemas.microsoft.com/office/drawing/2014/main" id="{E2D4574D-A9DF-491C-ADB4-8C120C23A1DF}"/>
              </a:ext>
            </a:extLst>
          </p:cNvPr>
          <p:cNvSpPr/>
          <p:nvPr/>
        </p:nvSpPr>
        <p:spPr>
          <a:xfrm>
            <a:off x="2879387" y="407083"/>
            <a:ext cx="5865779" cy="964517"/>
          </a:xfrm>
          <a:prstGeom prst="bevel">
            <a:avLst/>
          </a:prstGeom>
          <a:solidFill>
            <a:srgbClr val="F788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Les technos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6521B32-08B4-4C3B-B5B2-EB1BBBC2002E}"/>
              </a:ext>
            </a:extLst>
          </p:cNvPr>
          <p:cNvCxnSpPr>
            <a:cxnSpLocks/>
          </p:cNvCxnSpPr>
          <p:nvPr/>
        </p:nvCxnSpPr>
        <p:spPr>
          <a:xfrm>
            <a:off x="6096000" y="1761067"/>
            <a:ext cx="0" cy="4852834"/>
          </a:xfrm>
          <a:prstGeom prst="line">
            <a:avLst/>
          </a:prstGeom>
          <a:ln w="38100">
            <a:solidFill>
              <a:srgbClr val="F78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FF1D0D1B-F730-4CA6-B810-B6CDAEB87E29}"/>
              </a:ext>
            </a:extLst>
          </p:cNvPr>
          <p:cNvSpPr txBox="1"/>
          <p:nvPr/>
        </p:nvSpPr>
        <p:spPr>
          <a:xfrm>
            <a:off x="1669502" y="1407124"/>
            <a:ext cx="2624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Front-End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DA0B145-673D-41F2-8414-C80CF6425F71}"/>
              </a:ext>
            </a:extLst>
          </p:cNvPr>
          <p:cNvSpPr txBox="1"/>
          <p:nvPr/>
        </p:nvSpPr>
        <p:spPr>
          <a:xfrm>
            <a:off x="8073628" y="1391430"/>
            <a:ext cx="2624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>
                <a:solidFill>
                  <a:schemeClr val="bg1"/>
                </a:solidFill>
              </a:rPr>
              <a:t>Back-End</a:t>
            </a:r>
            <a:endParaRPr lang="fr-FR" sz="4000" dirty="0">
              <a:solidFill>
                <a:schemeClr val="bg1"/>
              </a:solidFill>
            </a:endParaRPr>
          </a:p>
        </p:txBody>
      </p:sp>
      <p:pic>
        <p:nvPicPr>
          <p:cNvPr id="1030" name="Picture 6" descr="RÃ©sultat de recherche d'images pour &quot;PHP&quot;">
            <a:extLst>
              <a:ext uri="{FF2B5EF4-FFF2-40B4-BE49-F238E27FC236}">
                <a16:creationId xmlns:a16="http://schemas.microsoft.com/office/drawing/2014/main" id="{142AC830-F5F2-4BF3-A4F2-DD37A85F5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347" y="2060645"/>
            <a:ext cx="2299342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html wikipedia&quot;">
            <a:extLst>
              <a:ext uri="{FF2B5EF4-FFF2-40B4-BE49-F238E27FC236}">
                <a16:creationId xmlns:a16="http://schemas.microsoft.com/office/drawing/2014/main" id="{C5A36CE9-B393-4D2C-806B-D98AFDE5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91" y="2625848"/>
            <a:ext cx="1996057" cy="199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 de recherche d'images pour &quot;css wikipedia&quot;">
            <a:extLst>
              <a:ext uri="{FF2B5EF4-FFF2-40B4-BE49-F238E27FC236}">
                <a16:creationId xmlns:a16="http://schemas.microsoft.com/office/drawing/2014/main" id="{06E4BC13-2085-484E-8E89-0FE63C32F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904" y="2171805"/>
            <a:ext cx="1568184" cy="221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Ã©sultat de recherche d'images pour &quot;java script&quot;">
            <a:extLst>
              <a:ext uri="{FF2B5EF4-FFF2-40B4-BE49-F238E27FC236}">
                <a16:creationId xmlns:a16="http://schemas.microsoft.com/office/drawing/2014/main" id="{1FFCF66E-6D18-4549-92B3-1DD41E7EA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89" y="3278035"/>
            <a:ext cx="2021417" cy="202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Ã©sultat de recherche d'images pour &quot;logo bootstrap without background&quot;">
            <a:extLst>
              <a:ext uri="{FF2B5EF4-FFF2-40B4-BE49-F238E27FC236}">
                <a16:creationId xmlns:a16="http://schemas.microsoft.com/office/drawing/2014/main" id="{CFB42F57-DFAC-418D-B24E-46C1876AF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39" y="4424470"/>
            <a:ext cx="6234858" cy="224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Ã©sultat de recherche d'images pour &quot;symfony wikipedia&quot;">
            <a:extLst>
              <a:ext uri="{FF2B5EF4-FFF2-40B4-BE49-F238E27FC236}">
                <a16:creationId xmlns:a16="http://schemas.microsoft.com/office/drawing/2014/main" id="{CC7B3038-7D2F-4F7A-AC0D-DE69F59DC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971" y="2326172"/>
            <a:ext cx="3148210" cy="8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Ã©sultat de recherche d'images pour &quot;mysql wikipedia&quot;">
            <a:extLst>
              <a:ext uri="{FF2B5EF4-FFF2-40B4-BE49-F238E27FC236}">
                <a16:creationId xmlns:a16="http://schemas.microsoft.com/office/drawing/2014/main" id="{56F2C7F4-82D2-4EF9-8786-882EA790C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49" y="5043240"/>
            <a:ext cx="2588719" cy="133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Ã©sultat de recherche d'images pour &quot;phpmyadmin&quot;">
            <a:extLst>
              <a:ext uri="{FF2B5EF4-FFF2-40B4-BE49-F238E27FC236}">
                <a16:creationId xmlns:a16="http://schemas.microsoft.com/office/drawing/2014/main" id="{F3642327-17EB-4582-B7F1-B35745F52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961" y="4987334"/>
            <a:ext cx="20955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C9D7254-7992-43FE-ACF2-4ACF4D5511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966" y="3629077"/>
            <a:ext cx="1804372" cy="135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1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E71EA-D9EE-4D2F-A9FA-F009685D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347419" cy="6858000"/>
          </a:xfrm>
          <a:solidFill>
            <a:srgbClr val="6B7A8F"/>
          </a:solidFill>
        </p:spPr>
        <p:txBody>
          <a:bodyPr>
            <a:normAutofit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53769-C0B8-4A4B-8CE0-C90BC876B514}"/>
              </a:ext>
            </a:extLst>
          </p:cNvPr>
          <p:cNvSpPr/>
          <p:nvPr/>
        </p:nvSpPr>
        <p:spPr>
          <a:xfrm>
            <a:off x="224590" y="244098"/>
            <a:ext cx="11702716" cy="6369803"/>
          </a:xfrm>
          <a:prstGeom prst="rect">
            <a:avLst/>
          </a:prstGeom>
          <a:noFill/>
          <a:ln w="38100" cmpd="thinThick">
            <a:solidFill>
              <a:srgbClr val="F78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en biseau 4">
            <a:extLst>
              <a:ext uri="{FF2B5EF4-FFF2-40B4-BE49-F238E27FC236}">
                <a16:creationId xmlns:a16="http://schemas.microsoft.com/office/drawing/2014/main" id="{10E3BA51-1BAA-467C-B4EB-6E6D676691DA}"/>
              </a:ext>
            </a:extLst>
          </p:cNvPr>
          <p:cNvSpPr/>
          <p:nvPr/>
        </p:nvSpPr>
        <p:spPr>
          <a:xfrm>
            <a:off x="1445846" y="460322"/>
            <a:ext cx="9816124" cy="1114222"/>
          </a:xfrm>
          <a:prstGeom prst="bevel">
            <a:avLst/>
          </a:prstGeom>
          <a:solidFill>
            <a:srgbClr val="F788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AC674B-9ECF-4F57-91BD-A5CD65089A20}"/>
              </a:ext>
            </a:extLst>
          </p:cNvPr>
          <p:cNvSpPr txBox="1"/>
          <p:nvPr/>
        </p:nvSpPr>
        <p:spPr>
          <a:xfrm>
            <a:off x="1703757" y="460322"/>
            <a:ext cx="9744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Les pages principales du site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D3FBC55-7632-4F4B-9371-793D028BFCD7}"/>
              </a:ext>
            </a:extLst>
          </p:cNvPr>
          <p:cNvSpPr txBox="1"/>
          <p:nvPr/>
        </p:nvSpPr>
        <p:spPr>
          <a:xfrm>
            <a:off x="1150995" y="1794409"/>
            <a:ext cx="242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Page Accueil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0322405-2BC3-41C6-BAF7-152DFA872E2F}"/>
              </a:ext>
            </a:extLst>
          </p:cNvPr>
          <p:cNvSpPr txBox="1"/>
          <p:nvPr/>
        </p:nvSpPr>
        <p:spPr>
          <a:xfrm>
            <a:off x="8616351" y="1796246"/>
            <a:ext cx="242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Page Groupes</a:t>
            </a:r>
          </a:p>
        </p:txBody>
      </p:sp>
      <p:pic>
        <p:nvPicPr>
          <p:cNvPr id="14" name="Image 13">
            <a:hlinkClick r:id="rId3" action="ppaction://hlinkfile"/>
            <a:extLst>
              <a:ext uri="{FF2B5EF4-FFF2-40B4-BE49-F238E27FC236}">
                <a16:creationId xmlns:a16="http://schemas.microsoft.com/office/drawing/2014/main" id="{419D65F7-4F3C-4D4F-A429-424BB80D4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143" y="2349496"/>
            <a:ext cx="2311823" cy="259943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CC384B7-CEE2-4CE1-853A-86D287BD4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294" y="2349496"/>
            <a:ext cx="2904954" cy="1914629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EC942ABB-7E31-4096-8644-4E963710EE89}"/>
              </a:ext>
            </a:extLst>
          </p:cNvPr>
          <p:cNvSpPr txBox="1"/>
          <p:nvPr/>
        </p:nvSpPr>
        <p:spPr>
          <a:xfrm>
            <a:off x="5638800" y="277929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F761DC-17E6-4954-AA37-E5C309D75236}"/>
              </a:ext>
            </a:extLst>
          </p:cNvPr>
          <p:cNvSpPr txBox="1"/>
          <p:nvPr/>
        </p:nvSpPr>
        <p:spPr>
          <a:xfrm>
            <a:off x="1084898" y="5128857"/>
            <a:ext cx="274034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Vitrine du site  doit  être simple et attractive ,</a:t>
            </a:r>
          </a:p>
          <a:p>
            <a:r>
              <a:rPr lang="fr-FR" dirty="0"/>
              <a:t>Mise en avant  d’un groupe  pour amener à postuler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3C83949-04D5-4B91-B164-0E3516857E34}"/>
              </a:ext>
            </a:extLst>
          </p:cNvPr>
          <p:cNvSpPr txBox="1"/>
          <p:nvPr/>
        </p:nvSpPr>
        <p:spPr>
          <a:xfrm>
            <a:off x="8562874" y="4873565"/>
            <a:ext cx="295028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Présentation et recherche de groupes</a:t>
            </a:r>
          </a:p>
          <a:p>
            <a:r>
              <a:rPr lang="fr-FR" dirty="0"/>
              <a:t>Section de recherche</a:t>
            </a:r>
          </a:p>
          <a:p>
            <a:r>
              <a:rPr lang="fr-FR" dirty="0"/>
              <a:t>Groupe détaillés avec photo des membres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0798E4C-7B1A-4011-9C52-076D00034927}"/>
              </a:ext>
            </a:extLst>
          </p:cNvPr>
          <p:cNvSpPr txBox="1"/>
          <p:nvPr/>
        </p:nvSpPr>
        <p:spPr>
          <a:xfrm>
            <a:off x="4543277" y="1840444"/>
            <a:ext cx="2904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Page Mes activités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7540AFAD-48E9-4A06-9174-EB29DF9F2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2645" y="2526834"/>
            <a:ext cx="2546710" cy="1737291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20C8EC08-C094-447E-ADA1-374FD6566BA6}"/>
              </a:ext>
            </a:extLst>
          </p:cNvPr>
          <p:cNvSpPr txBox="1"/>
          <p:nvPr/>
        </p:nvSpPr>
        <p:spPr>
          <a:xfrm>
            <a:off x="4894567" y="5001286"/>
            <a:ext cx="2740342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Le cœur du site ! (accueil de l’utilisateur )</a:t>
            </a:r>
          </a:p>
          <a:p>
            <a:r>
              <a:rPr lang="fr-FR" dirty="0"/>
              <a:t>Suivi visuel et chiffré de l’activité de l’utilisateur connecté</a:t>
            </a:r>
          </a:p>
        </p:txBody>
      </p:sp>
    </p:spTree>
    <p:extLst>
      <p:ext uri="{BB962C8B-B14F-4D97-AF65-F5344CB8AC3E}">
        <p14:creationId xmlns:p14="http://schemas.microsoft.com/office/powerpoint/2010/main" val="308263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0" grpId="0" animBg="1"/>
      <p:bldP spid="21" grpId="0" animBg="1"/>
      <p:bldP spid="23" grpId="0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E71EA-D9EE-4D2F-A9FA-F009685D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"/>
            <a:ext cx="12347419" cy="6858000"/>
          </a:xfrm>
          <a:solidFill>
            <a:srgbClr val="6B7A8F"/>
          </a:solidFill>
        </p:spPr>
        <p:txBody>
          <a:bodyPr>
            <a:normAutofit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53769-C0B8-4A4B-8CE0-C90BC876B514}"/>
              </a:ext>
            </a:extLst>
          </p:cNvPr>
          <p:cNvSpPr/>
          <p:nvPr/>
        </p:nvSpPr>
        <p:spPr>
          <a:xfrm>
            <a:off x="224590" y="244098"/>
            <a:ext cx="11702716" cy="6369803"/>
          </a:xfrm>
          <a:prstGeom prst="rect">
            <a:avLst/>
          </a:prstGeom>
          <a:noFill/>
          <a:ln w="38100" cmpd="thinThick">
            <a:solidFill>
              <a:srgbClr val="F78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en biseau 4">
            <a:extLst>
              <a:ext uri="{FF2B5EF4-FFF2-40B4-BE49-F238E27FC236}">
                <a16:creationId xmlns:a16="http://schemas.microsoft.com/office/drawing/2014/main" id="{10E3BA51-1BAA-467C-B4EB-6E6D676691DA}"/>
              </a:ext>
            </a:extLst>
          </p:cNvPr>
          <p:cNvSpPr/>
          <p:nvPr/>
        </p:nvSpPr>
        <p:spPr>
          <a:xfrm>
            <a:off x="1514858" y="368951"/>
            <a:ext cx="7758539" cy="1015663"/>
          </a:xfrm>
          <a:prstGeom prst="bevel">
            <a:avLst/>
          </a:prstGeom>
          <a:solidFill>
            <a:srgbClr val="F788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AC674B-9ECF-4F57-91BD-A5CD65089A20}"/>
              </a:ext>
            </a:extLst>
          </p:cNvPr>
          <p:cNvSpPr txBox="1"/>
          <p:nvPr/>
        </p:nvSpPr>
        <p:spPr>
          <a:xfrm>
            <a:off x="1798843" y="343561"/>
            <a:ext cx="7190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La recherche d’objet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D3FBC55-7632-4F4B-9371-793D028BFCD7}"/>
              </a:ext>
            </a:extLst>
          </p:cNvPr>
          <p:cNvSpPr txBox="1"/>
          <p:nvPr/>
        </p:nvSpPr>
        <p:spPr>
          <a:xfrm>
            <a:off x="402163" y="2045758"/>
            <a:ext cx="46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Page Accueil  section recherche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C942ABB-7E31-4096-8644-4E963710EE89}"/>
              </a:ext>
            </a:extLst>
          </p:cNvPr>
          <p:cNvSpPr txBox="1"/>
          <p:nvPr/>
        </p:nvSpPr>
        <p:spPr>
          <a:xfrm>
            <a:off x="5638800" y="277929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258591-33D9-42DC-936C-DC1354182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63" y="2753817"/>
            <a:ext cx="4459226" cy="156368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A1FF652-7C9D-4B20-82F8-2D5E86F5884A}"/>
              </a:ext>
            </a:extLst>
          </p:cNvPr>
          <p:cNvSpPr txBox="1"/>
          <p:nvPr/>
        </p:nvSpPr>
        <p:spPr>
          <a:xfrm>
            <a:off x="6173709" y="1814529"/>
            <a:ext cx="444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Requête dans le repository article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0450693-3DBA-499B-8051-D32B4AF93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979" y="2653353"/>
            <a:ext cx="6633864" cy="265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E71EA-D9EE-4D2F-A9FA-F009685D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347419" cy="6858000"/>
          </a:xfrm>
          <a:solidFill>
            <a:srgbClr val="6B7A8F"/>
          </a:solidFill>
        </p:spPr>
        <p:txBody>
          <a:bodyPr>
            <a:normAutofit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53769-C0B8-4A4B-8CE0-C90BC876B514}"/>
              </a:ext>
            </a:extLst>
          </p:cNvPr>
          <p:cNvSpPr/>
          <p:nvPr/>
        </p:nvSpPr>
        <p:spPr>
          <a:xfrm>
            <a:off x="224590" y="244098"/>
            <a:ext cx="11702716" cy="6369803"/>
          </a:xfrm>
          <a:prstGeom prst="rect">
            <a:avLst/>
          </a:prstGeom>
          <a:noFill/>
          <a:ln w="38100" cmpd="thinThick">
            <a:solidFill>
              <a:srgbClr val="F78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D3FBC55-7632-4F4B-9371-793D028BFCD7}"/>
              </a:ext>
            </a:extLst>
          </p:cNvPr>
          <p:cNvSpPr txBox="1"/>
          <p:nvPr/>
        </p:nvSpPr>
        <p:spPr>
          <a:xfrm>
            <a:off x="224591" y="1398621"/>
            <a:ext cx="3345003" cy="46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Formulaire de recherche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C942ABB-7E31-4096-8644-4E963710EE89}"/>
              </a:ext>
            </a:extLst>
          </p:cNvPr>
          <p:cNvSpPr txBox="1"/>
          <p:nvPr/>
        </p:nvSpPr>
        <p:spPr>
          <a:xfrm>
            <a:off x="5638800" y="277929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A1FF652-7C9D-4B20-82F8-2D5E86F5884A}"/>
              </a:ext>
            </a:extLst>
          </p:cNvPr>
          <p:cNvSpPr txBox="1"/>
          <p:nvPr/>
        </p:nvSpPr>
        <p:spPr>
          <a:xfrm>
            <a:off x="178519" y="3901827"/>
            <a:ext cx="3391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Méthode </a:t>
            </a:r>
            <a:r>
              <a:rPr lang="fr-FR" sz="2400" dirty="0" err="1"/>
              <a:t>searchQuery</a:t>
            </a:r>
            <a:r>
              <a:rPr lang="fr-FR" sz="2400" dirty="0"/>
              <a:t> dans le ArticleController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062542C-B687-4552-A297-5226F2F27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108" y="2981391"/>
            <a:ext cx="6816308" cy="348566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BB0B32E-35AD-4EEE-919A-80F4884AB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545" y="465932"/>
            <a:ext cx="6805871" cy="227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0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E71EA-D9EE-4D2F-A9FA-F009685D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3709"/>
            <a:ext cx="12347419" cy="6858000"/>
          </a:xfrm>
          <a:solidFill>
            <a:srgbClr val="6B7A8F"/>
          </a:solidFill>
        </p:spPr>
        <p:txBody>
          <a:bodyPr>
            <a:normAutofit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53769-C0B8-4A4B-8CE0-C90BC876B514}"/>
              </a:ext>
            </a:extLst>
          </p:cNvPr>
          <p:cNvSpPr/>
          <p:nvPr/>
        </p:nvSpPr>
        <p:spPr>
          <a:xfrm>
            <a:off x="224590" y="244098"/>
            <a:ext cx="11702716" cy="6369803"/>
          </a:xfrm>
          <a:prstGeom prst="rect">
            <a:avLst/>
          </a:prstGeom>
          <a:noFill/>
          <a:ln w="38100" cmpd="thinThick">
            <a:solidFill>
              <a:srgbClr val="F78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CC384B7-CEE2-4CE1-853A-86D287BD4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52" y="295337"/>
            <a:ext cx="4400537" cy="2900354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A3C83949-04D5-4B91-B164-0E3516857E34}"/>
              </a:ext>
            </a:extLst>
          </p:cNvPr>
          <p:cNvSpPr txBox="1"/>
          <p:nvPr/>
        </p:nvSpPr>
        <p:spPr>
          <a:xfrm>
            <a:off x="6343023" y="600566"/>
            <a:ext cx="471673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Requête complexe pour afficher les articles de tous les membres d’un groupe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DCAB065-2FF6-4B61-9F30-D28E9A6E9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59" y="3355291"/>
            <a:ext cx="5331442" cy="3104696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55576F52-1E60-4503-B856-4311E48F28D9}"/>
              </a:ext>
            </a:extLst>
          </p:cNvPr>
          <p:cNvSpPr txBox="1"/>
          <p:nvPr/>
        </p:nvSpPr>
        <p:spPr>
          <a:xfrm>
            <a:off x="3618303" y="3439790"/>
            <a:ext cx="2252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Extrait de la base de donnée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DDEDA68-46D0-4704-8B30-AB9B97230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398" y="1682884"/>
            <a:ext cx="5997933" cy="465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4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E71EA-D9EE-4D2F-A9FA-F009685D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70986"/>
            <a:ext cx="12347419" cy="6858000"/>
          </a:xfrm>
          <a:solidFill>
            <a:srgbClr val="6B7A8F"/>
          </a:solidFill>
        </p:spPr>
        <p:txBody>
          <a:bodyPr>
            <a:normAutofit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53769-C0B8-4A4B-8CE0-C90BC876B514}"/>
              </a:ext>
            </a:extLst>
          </p:cNvPr>
          <p:cNvSpPr/>
          <p:nvPr/>
        </p:nvSpPr>
        <p:spPr>
          <a:xfrm>
            <a:off x="224590" y="244098"/>
            <a:ext cx="11702716" cy="6369803"/>
          </a:xfrm>
          <a:prstGeom prst="rect">
            <a:avLst/>
          </a:prstGeom>
          <a:noFill/>
          <a:ln w="38100" cmpd="thinThick">
            <a:solidFill>
              <a:srgbClr val="F78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5576F52-1E60-4503-B856-4311E48F28D9}"/>
              </a:ext>
            </a:extLst>
          </p:cNvPr>
          <p:cNvSpPr txBox="1"/>
          <p:nvPr/>
        </p:nvSpPr>
        <p:spPr>
          <a:xfrm>
            <a:off x="1209675" y="735500"/>
            <a:ext cx="5010132" cy="646331"/>
          </a:xfrm>
          <a:prstGeom prst="rect">
            <a:avLst/>
          </a:prstGeom>
          <a:solidFill>
            <a:srgbClr val="F7882F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Extrait du code provenant du contrôleur GroupeshareControlleur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74F1CE-BC19-4FDC-B71B-E40222B65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64" y="1796915"/>
            <a:ext cx="10972876" cy="411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7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E71EA-D9EE-4D2F-A9FA-F009685D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26"/>
            <a:ext cx="12315987" cy="6858000"/>
          </a:xfrm>
          <a:solidFill>
            <a:srgbClr val="6B7A8F"/>
          </a:solidFill>
        </p:spPr>
        <p:txBody>
          <a:bodyPr>
            <a:normAutofit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53769-C0B8-4A4B-8CE0-C90BC876B514}"/>
              </a:ext>
            </a:extLst>
          </p:cNvPr>
          <p:cNvSpPr/>
          <p:nvPr/>
        </p:nvSpPr>
        <p:spPr>
          <a:xfrm>
            <a:off x="371959" y="224725"/>
            <a:ext cx="11696054" cy="6488495"/>
          </a:xfrm>
          <a:prstGeom prst="rect">
            <a:avLst/>
          </a:prstGeom>
          <a:noFill/>
          <a:ln w="38100" cmpd="thinThick">
            <a:solidFill>
              <a:srgbClr val="F78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C0D6BF-1CD5-4D7C-9D29-FC0034B98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567" y="2865318"/>
            <a:ext cx="1932937" cy="206482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CAFDBE2-CB26-4C0E-9C4D-4D50771C0E17}"/>
              </a:ext>
            </a:extLst>
          </p:cNvPr>
          <p:cNvSpPr txBox="1"/>
          <p:nvPr/>
        </p:nvSpPr>
        <p:spPr>
          <a:xfrm>
            <a:off x="1319223" y="5413611"/>
            <a:ext cx="2300598" cy="923330"/>
          </a:xfrm>
          <a:prstGeom prst="rect">
            <a:avLst/>
          </a:prstGeom>
          <a:solidFill>
            <a:srgbClr val="DCC7AA">
              <a:alpha val="72000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Suivi chiffré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Traçabilité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Gestion des objets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B9C5A5D-4E81-4DF4-BF56-52CB0D926ED2}"/>
              </a:ext>
            </a:extLst>
          </p:cNvPr>
          <p:cNvSpPr txBox="1"/>
          <p:nvPr/>
        </p:nvSpPr>
        <p:spPr>
          <a:xfrm>
            <a:off x="1242702" y="2012382"/>
            <a:ext cx="2667000" cy="461665"/>
          </a:xfrm>
          <a:prstGeom prst="rect">
            <a:avLst/>
          </a:prstGeom>
          <a:solidFill>
            <a:srgbClr val="DCC7AA">
              <a:alpha val="79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Le tableau de suivi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6A2B0E6-74FC-4B58-985D-ADA371317C91}"/>
              </a:ext>
            </a:extLst>
          </p:cNvPr>
          <p:cNvSpPr txBox="1"/>
          <p:nvPr/>
        </p:nvSpPr>
        <p:spPr>
          <a:xfrm>
            <a:off x="4762500" y="1975534"/>
            <a:ext cx="2667000" cy="461665"/>
          </a:xfrm>
          <a:prstGeom prst="rect">
            <a:avLst/>
          </a:prstGeom>
          <a:solidFill>
            <a:srgbClr val="DCC7AA">
              <a:alpha val="7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Les cards objets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64E6A3-CAE1-48EC-B426-25398591D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452" y="2681299"/>
            <a:ext cx="1742691" cy="238813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DC1DCA-2523-4612-A889-05269E1F0E19}"/>
              </a:ext>
            </a:extLst>
          </p:cNvPr>
          <p:cNvSpPr txBox="1"/>
          <p:nvPr/>
        </p:nvSpPr>
        <p:spPr>
          <a:xfrm>
            <a:off x="4461317" y="5413611"/>
            <a:ext cx="3108959" cy="923330"/>
          </a:xfrm>
          <a:prstGeom prst="rect">
            <a:avLst/>
          </a:prstGeom>
          <a:solidFill>
            <a:srgbClr val="DCC7AA">
              <a:alpha val="72000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photo de l’objet + alerte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Nom emprunteur et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dates</a:t>
            </a:r>
          </a:p>
        </p:txBody>
      </p:sp>
      <p:sp>
        <p:nvSpPr>
          <p:cNvPr id="14" name="Rectangle : en biseau 13">
            <a:extLst>
              <a:ext uri="{FF2B5EF4-FFF2-40B4-BE49-F238E27FC236}">
                <a16:creationId xmlns:a16="http://schemas.microsoft.com/office/drawing/2014/main" id="{949922FD-072D-42D3-A631-DE398115BC14}"/>
              </a:ext>
            </a:extLst>
          </p:cNvPr>
          <p:cNvSpPr/>
          <p:nvPr/>
        </p:nvSpPr>
        <p:spPr>
          <a:xfrm>
            <a:off x="2377440" y="350520"/>
            <a:ext cx="6720840" cy="1404275"/>
          </a:xfrm>
          <a:prstGeom prst="bevel">
            <a:avLst/>
          </a:prstGeom>
          <a:solidFill>
            <a:srgbClr val="F788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FB5416-69B7-4613-9C1A-C879DAD3C8AF}"/>
              </a:ext>
            </a:extLst>
          </p:cNvPr>
          <p:cNvSpPr txBox="1"/>
          <p:nvPr/>
        </p:nvSpPr>
        <p:spPr>
          <a:xfrm>
            <a:off x="2377440" y="398399"/>
            <a:ext cx="6649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Mes activités</a:t>
            </a:r>
          </a:p>
          <a:p>
            <a:pPr algn="ctr"/>
            <a:r>
              <a:rPr lang="fr-FR" sz="3600" dirty="0"/>
              <a:t> Prêts et emprunts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87328E7-8EA1-4119-B791-903D07355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5370" y="2743095"/>
            <a:ext cx="2759029" cy="245642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275ACC4-0DA1-4980-ACF7-83CE3F4D1A2B}"/>
              </a:ext>
            </a:extLst>
          </p:cNvPr>
          <p:cNvSpPr txBox="1"/>
          <p:nvPr/>
        </p:nvSpPr>
        <p:spPr>
          <a:xfrm>
            <a:off x="8385243" y="1876026"/>
            <a:ext cx="3226824" cy="830997"/>
          </a:xfrm>
          <a:prstGeom prst="rect">
            <a:avLst/>
          </a:prstGeom>
          <a:solidFill>
            <a:srgbClr val="DCC7AA">
              <a:alpha val="7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Les demandes de prêts et d’emprunts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8C00268-840F-4B6D-8EB9-5F68B5AFDC53}"/>
              </a:ext>
            </a:extLst>
          </p:cNvPr>
          <p:cNvSpPr txBox="1"/>
          <p:nvPr/>
        </p:nvSpPr>
        <p:spPr>
          <a:xfrm>
            <a:off x="8500404" y="5320752"/>
            <a:ext cx="3108959" cy="1200329"/>
          </a:xfrm>
          <a:prstGeom prst="rect">
            <a:avLst/>
          </a:prstGeom>
          <a:solidFill>
            <a:srgbClr val="DCC7AA">
              <a:alpha val="72000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demandes de prêts  provenant d’amis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Lien permettant d’accepter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Mes demandes d’emprunts</a:t>
            </a:r>
          </a:p>
        </p:txBody>
      </p:sp>
    </p:spTree>
    <p:extLst>
      <p:ext uri="{BB962C8B-B14F-4D97-AF65-F5344CB8AC3E}">
        <p14:creationId xmlns:p14="http://schemas.microsoft.com/office/powerpoint/2010/main" val="3901601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E71EA-D9EE-4D2F-A9FA-F009685D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315987" cy="6858000"/>
          </a:xfrm>
          <a:solidFill>
            <a:srgbClr val="6B7A8F"/>
          </a:solidFill>
        </p:spPr>
        <p:txBody>
          <a:bodyPr>
            <a:normAutofit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53769-C0B8-4A4B-8CE0-C90BC876B514}"/>
              </a:ext>
            </a:extLst>
          </p:cNvPr>
          <p:cNvSpPr/>
          <p:nvPr/>
        </p:nvSpPr>
        <p:spPr>
          <a:xfrm>
            <a:off x="371959" y="224725"/>
            <a:ext cx="11696054" cy="6488495"/>
          </a:xfrm>
          <a:prstGeom prst="rect">
            <a:avLst/>
          </a:prstGeom>
          <a:noFill/>
          <a:ln w="38100" cmpd="thinThick">
            <a:solidFill>
              <a:srgbClr val="F78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C0D6BF-1CD5-4D7C-9D29-FC0034B98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58" y="1341124"/>
            <a:ext cx="2548063" cy="272191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B9C5A5D-4E81-4DF4-BF56-52CB0D926ED2}"/>
              </a:ext>
            </a:extLst>
          </p:cNvPr>
          <p:cNvSpPr txBox="1"/>
          <p:nvPr/>
        </p:nvSpPr>
        <p:spPr>
          <a:xfrm>
            <a:off x="664733" y="442374"/>
            <a:ext cx="2667000" cy="461665"/>
          </a:xfrm>
          <a:prstGeom prst="rect">
            <a:avLst/>
          </a:prstGeom>
          <a:solidFill>
            <a:srgbClr val="DCC7AA">
              <a:alpha val="79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Le tableau de suivi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42E66AC-E21B-4500-8004-10FCE444F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780" y="995023"/>
            <a:ext cx="8564057" cy="2980974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BC1EDAB-478C-48AB-ABC5-7233EB7F5925}"/>
              </a:ext>
            </a:extLst>
          </p:cNvPr>
          <p:cNvCxnSpPr/>
          <p:nvPr/>
        </p:nvCxnSpPr>
        <p:spPr>
          <a:xfrm flipV="1">
            <a:off x="1863306" y="2001328"/>
            <a:ext cx="1647645" cy="905774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45A3ED8D-F7DF-4963-948C-18573193B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648" y="4393905"/>
            <a:ext cx="8384189" cy="108276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5A37186-12FD-4283-8FC5-7431A6705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316630">
            <a:off x="1250476" y="2930392"/>
            <a:ext cx="2609825" cy="16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04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E71EA-D9EE-4D2F-A9FA-F009685D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4" y="0"/>
            <a:ext cx="12315987" cy="6858000"/>
          </a:xfrm>
          <a:solidFill>
            <a:srgbClr val="6B7A8F"/>
          </a:solidFill>
        </p:spPr>
        <p:txBody>
          <a:bodyPr>
            <a:normAutofit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                                                                 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53769-C0B8-4A4B-8CE0-C90BC876B514}"/>
              </a:ext>
            </a:extLst>
          </p:cNvPr>
          <p:cNvSpPr/>
          <p:nvPr/>
        </p:nvSpPr>
        <p:spPr>
          <a:xfrm>
            <a:off x="0" y="97278"/>
            <a:ext cx="12068013" cy="6673174"/>
          </a:xfrm>
          <a:prstGeom prst="rect">
            <a:avLst/>
          </a:prstGeom>
          <a:noFill/>
          <a:ln w="38100" cmpd="thinThick">
            <a:solidFill>
              <a:srgbClr val="F78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en biseau 7">
            <a:extLst>
              <a:ext uri="{FF2B5EF4-FFF2-40B4-BE49-F238E27FC236}">
                <a16:creationId xmlns:a16="http://schemas.microsoft.com/office/drawing/2014/main" id="{2C1B319E-CF42-4704-BEE5-CFE7CD9FFFBB}"/>
              </a:ext>
            </a:extLst>
          </p:cNvPr>
          <p:cNvSpPr/>
          <p:nvPr/>
        </p:nvSpPr>
        <p:spPr>
          <a:xfrm>
            <a:off x="2772382" y="377900"/>
            <a:ext cx="5865779" cy="1404275"/>
          </a:xfrm>
          <a:prstGeom prst="bevel">
            <a:avLst/>
          </a:prstGeom>
          <a:solidFill>
            <a:srgbClr val="F788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57B328-6894-4807-9ABC-E19FB00AD5F7}"/>
              </a:ext>
            </a:extLst>
          </p:cNvPr>
          <p:cNvSpPr txBox="1"/>
          <p:nvPr/>
        </p:nvSpPr>
        <p:spPr>
          <a:xfrm>
            <a:off x="2772383" y="479872"/>
            <a:ext cx="5992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Mes activités</a:t>
            </a:r>
          </a:p>
          <a:p>
            <a:pPr algn="ctr"/>
            <a:r>
              <a:rPr lang="fr-FR" sz="3600" dirty="0"/>
              <a:t> Gestion de mes objets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60D637-F28C-48BD-898C-CC1D4D241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46" y="1988135"/>
            <a:ext cx="4892800" cy="36344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3233AA3-BE3C-47F5-AE50-F56DD3E1D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959" y="2068633"/>
            <a:ext cx="1731537" cy="2720733"/>
          </a:xfrm>
          <a:prstGeom prst="rect">
            <a:avLst/>
          </a:prstGeom>
        </p:spPr>
      </p:pic>
      <p:sp>
        <p:nvSpPr>
          <p:cNvPr id="14" name="Bulle narrative : ronde 13">
            <a:extLst>
              <a:ext uri="{FF2B5EF4-FFF2-40B4-BE49-F238E27FC236}">
                <a16:creationId xmlns:a16="http://schemas.microsoft.com/office/drawing/2014/main" id="{F4A58C33-10C5-4A7C-B619-BFD62BF979AA}"/>
              </a:ext>
            </a:extLst>
          </p:cNvPr>
          <p:cNvSpPr/>
          <p:nvPr/>
        </p:nvSpPr>
        <p:spPr>
          <a:xfrm rot="164340">
            <a:off x="10109390" y="1114417"/>
            <a:ext cx="1873536" cy="521317"/>
          </a:xfrm>
          <a:prstGeom prst="wedgeEllipseCallout">
            <a:avLst>
              <a:gd name="adj1" fmla="val -18704"/>
              <a:gd name="adj2" fmla="val 173311"/>
            </a:avLst>
          </a:prstGeom>
          <a:solidFill>
            <a:srgbClr val="817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Nombre fois emprunté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8D88EDD-8ED0-4457-B3B3-3766814A8936}"/>
              </a:ext>
            </a:extLst>
          </p:cNvPr>
          <p:cNvSpPr txBox="1"/>
          <p:nvPr/>
        </p:nvSpPr>
        <p:spPr>
          <a:xfrm>
            <a:off x="9202353" y="1597507"/>
            <a:ext cx="132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Card objet</a:t>
            </a:r>
          </a:p>
        </p:txBody>
      </p:sp>
      <p:sp>
        <p:nvSpPr>
          <p:cNvPr id="17" name="Bulle narrative : ronde 16">
            <a:extLst>
              <a:ext uri="{FF2B5EF4-FFF2-40B4-BE49-F238E27FC236}">
                <a16:creationId xmlns:a16="http://schemas.microsoft.com/office/drawing/2014/main" id="{59322255-4432-4B4D-86B4-8DB6C36152B1}"/>
              </a:ext>
            </a:extLst>
          </p:cNvPr>
          <p:cNvSpPr/>
          <p:nvPr/>
        </p:nvSpPr>
        <p:spPr>
          <a:xfrm rot="164340">
            <a:off x="8906822" y="373830"/>
            <a:ext cx="2111123" cy="706658"/>
          </a:xfrm>
          <a:prstGeom prst="wedgeEllipseCallout">
            <a:avLst>
              <a:gd name="adj1" fmla="val -8969"/>
              <a:gd name="adj2" fmla="val 212607"/>
            </a:avLst>
          </a:prstGeom>
          <a:solidFill>
            <a:srgbClr val="16E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Statut :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Dispo / en prêt</a:t>
            </a:r>
          </a:p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B6127CA-0E2C-42D4-99B8-6C14B61ABFED}"/>
              </a:ext>
            </a:extLst>
          </p:cNvPr>
          <p:cNvSpPr txBox="1"/>
          <p:nvPr/>
        </p:nvSpPr>
        <p:spPr>
          <a:xfrm>
            <a:off x="7019057" y="2818991"/>
            <a:ext cx="199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B1F24"/>
                </a:solidFill>
              </a:rPr>
              <a:t>Je modifie l’objet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DAB0413-B307-4E59-A25D-825793509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167" y="4073854"/>
            <a:ext cx="3154994" cy="2376202"/>
          </a:xfrm>
          <a:prstGeom prst="rect">
            <a:avLst/>
          </a:prstGeom>
        </p:spPr>
      </p:pic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5B3ACB7A-8888-4823-991E-05222E17B204}"/>
              </a:ext>
            </a:extLst>
          </p:cNvPr>
          <p:cNvCxnSpPr>
            <a:cxnSpLocks/>
          </p:cNvCxnSpPr>
          <p:nvPr/>
        </p:nvCxnSpPr>
        <p:spPr>
          <a:xfrm>
            <a:off x="8172817" y="3302055"/>
            <a:ext cx="0" cy="878191"/>
          </a:xfrm>
          <a:prstGeom prst="straightConnector1">
            <a:avLst/>
          </a:prstGeom>
          <a:ln w="25400">
            <a:solidFill>
              <a:srgbClr val="1B1F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B55BC08-4115-4811-9D2E-149412E48E8B}"/>
              </a:ext>
            </a:extLst>
          </p:cNvPr>
          <p:cNvCxnSpPr/>
          <p:nvPr/>
        </p:nvCxnSpPr>
        <p:spPr>
          <a:xfrm flipV="1">
            <a:off x="8187690" y="3285601"/>
            <a:ext cx="1676735" cy="32909"/>
          </a:xfrm>
          <a:prstGeom prst="line">
            <a:avLst/>
          </a:prstGeom>
          <a:ln w="25400">
            <a:solidFill>
              <a:srgbClr val="1B1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53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E71EA-D9EE-4D2F-A9FA-F009685D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315987" cy="6858000"/>
          </a:xfrm>
          <a:solidFill>
            <a:srgbClr val="6B7A8F"/>
          </a:solidFill>
        </p:spPr>
        <p:txBody>
          <a:bodyPr>
            <a:normAutofit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53769-C0B8-4A4B-8CE0-C90BC876B514}"/>
              </a:ext>
            </a:extLst>
          </p:cNvPr>
          <p:cNvSpPr/>
          <p:nvPr/>
        </p:nvSpPr>
        <p:spPr>
          <a:xfrm>
            <a:off x="371959" y="224725"/>
            <a:ext cx="11696054" cy="6369803"/>
          </a:xfrm>
          <a:prstGeom prst="rect">
            <a:avLst/>
          </a:prstGeom>
          <a:noFill/>
          <a:ln w="38100" cmpd="thinThick">
            <a:solidFill>
              <a:srgbClr val="F78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4D52047-7F07-45EA-9F0C-C2D9F59F34C2}"/>
              </a:ext>
            </a:extLst>
          </p:cNvPr>
          <p:cNvSpPr txBox="1"/>
          <p:nvPr/>
        </p:nvSpPr>
        <p:spPr>
          <a:xfrm>
            <a:off x="1828800" y="760542"/>
            <a:ext cx="9007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u="sng" dirty="0">
                <a:solidFill>
                  <a:srgbClr val="F7882F"/>
                </a:solidFill>
                <a:latin typeface="Georgia" panose="02040502050405020303" pitchFamily="18" charset="0"/>
              </a:rPr>
              <a:t>Présentation du projet</a:t>
            </a:r>
            <a:endParaRPr lang="fr-FR" sz="6000" dirty="0">
              <a:solidFill>
                <a:srgbClr val="F7882F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Image 4" descr="Une image contenant personne, ciel&#10;&#10;Description générée automatiquement">
            <a:extLst>
              <a:ext uri="{FF2B5EF4-FFF2-40B4-BE49-F238E27FC236}">
                <a16:creationId xmlns:a16="http://schemas.microsoft.com/office/drawing/2014/main" id="{125013D4-A866-445E-BA0D-1DC19918C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9" y="2000930"/>
            <a:ext cx="11622245" cy="459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6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E71EA-D9EE-4D2F-A9FA-F009685D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464542" cy="6814264"/>
          </a:xfrm>
          <a:solidFill>
            <a:srgbClr val="6B7A8F"/>
          </a:solidFill>
        </p:spPr>
        <p:txBody>
          <a:bodyPr>
            <a:normAutofit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53769-C0B8-4A4B-8CE0-C90BC876B514}"/>
              </a:ext>
            </a:extLst>
          </p:cNvPr>
          <p:cNvSpPr/>
          <p:nvPr/>
        </p:nvSpPr>
        <p:spPr>
          <a:xfrm>
            <a:off x="172720" y="224725"/>
            <a:ext cx="12141199" cy="6369803"/>
          </a:xfrm>
          <a:prstGeom prst="rect">
            <a:avLst/>
          </a:prstGeom>
          <a:noFill/>
          <a:ln w="38100" cmpd="thinThick">
            <a:solidFill>
              <a:srgbClr val="F78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en biseau 4">
            <a:extLst>
              <a:ext uri="{FF2B5EF4-FFF2-40B4-BE49-F238E27FC236}">
                <a16:creationId xmlns:a16="http://schemas.microsoft.com/office/drawing/2014/main" id="{C42F425C-B9B9-45B9-9B69-CB598421A4E3}"/>
              </a:ext>
            </a:extLst>
          </p:cNvPr>
          <p:cNvSpPr/>
          <p:nvPr/>
        </p:nvSpPr>
        <p:spPr>
          <a:xfrm>
            <a:off x="2879387" y="407083"/>
            <a:ext cx="5865779" cy="964517"/>
          </a:xfrm>
          <a:prstGeom prst="bevel">
            <a:avLst/>
          </a:prstGeom>
          <a:solidFill>
            <a:srgbClr val="F788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Actions utilisateurs-</a:t>
            </a:r>
            <a:r>
              <a:rPr lang="fr-FR" sz="3200" dirty="0"/>
              <a:t>1</a:t>
            </a:r>
            <a:endParaRPr lang="fr-FR" sz="4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014E38-6DC9-40BE-95D2-418E541B7349}"/>
              </a:ext>
            </a:extLst>
          </p:cNvPr>
          <p:cNvSpPr txBox="1"/>
          <p:nvPr/>
        </p:nvSpPr>
        <p:spPr>
          <a:xfrm>
            <a:off x="2250843" y="1998205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7882F"/>
                </a:solidFill>
              </a:rPr>
              <a:t>Inscription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DF5DC0C-6E43-43E0-8720-438B1DD8680B}"/>
              </a:ext>
            </a:extLst>
          </p:cNvPr>
          <p:cNvSpPr txBox="1"/>
          <p:nvPr/>
        </p:nvSpPr>
        <p:spPr>
          <a:xfrm>
            <a:off x="7518545" y="2019986"/>
            <a:ext cx="297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7882F"/>
                </a:solidFill>
              </a:rPr>
              <a:t>Modification du profil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A1A2BC9-8FF0-4E49-9B0E-4AC9B92ADEBE}"/>
              </a:ext>
            </a:extLst>
          </p:cNvPr>
          <p:cNvSpPr txBox="1"/>
          <p:nvPr/>
        </p:nvSpPr>
        <p:spPr>
          <a:xfrm>
            <a:off x="9428306" y="788481"/>
            <a:ext cx="213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Postuler à un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538CCA4-F05A-455D-9720-983818756D4C}"/>
              </a:ext>
            </a:extLst>
          </p:cNvPr>
          <p:cNvSpPr txBox="1"/>
          <p:nvPr/>
        </p:nvSpPr>
        <p:spPr>
          <a:xfrm>
            <a:off x="9854449" y="1137012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Créer des objets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9260F45-79E7-4916-91BA-6B5E9F48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92" y="2534270"/>
            <a:ext cx="5750765" cy="289758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BA87FC4-5881-4140-9A76-F050A4151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580" y="2624810"/>
            <a:ext cx="5674359" cy="288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04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E71EA-D9EE-4D2F-A9FA-F009685D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615167" cy="6838626"/>
          </a:xfrm>
          <a:solidFill>
            <a:srgbClr val="6B7A8F"/>
          </a:solidFill>
        </p:spPr>
        <p:txBody>
          <a:bodyPr>
            <a:normAutofit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53769-C0B8-4A4B-8CE0-C90BC876B514}"/>
              </a:ext>
            </a:extLst>
          </p:cNvPr>
          <p:cNvSpPr/>
          <p:nvPr/>
        </p:nvSpPr>
        <p:spPr>
          <a:xfrm>
            <a:off x="172720" y="224725"/>
            <a:ext cx="12141199" cy="6369803"/>
          </a:xfrm>
          <a:prstGeom prst="rect">
            <a:avLst/>
          </a:prstGeom>
          <a:noFill/>
          <a:ln w="38100" cmpd="thinThick">
            <a:solidFill>
              <a:srgbClr val="F78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en biseau 4">
            <a:extLst>
              <a:ext uri="{FF2B5EF4-FFF2-40B4-BE49-F238E27FC236}">
                <a16:creationId xmlns:a16="http://schemas.microsoft.com/office/drawing/2014/main" id="{C42F425C-B9B9-45B9-9B69-CB598421A4E3}"/>
              </a:ext>
            </a:extLst>
          </p:cNvPr>
          <p:cNvSpPr/>
          <p:nvPr/>
        </p:nvSpPr>
        <p:spPr>
          <a:xfrm>
            <a:off x="2879387" y="407083"/>
            <a:ext cx="5865779" cy="964517"/>
          </a:xfrm>
          <a:prstGeom prst="bevel">
            <a:avLst/>
          </a:prstGeom>
          <a:solidFill>
            <a:srgbClr val="F788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Actions utilisateurs-</a:t>
            </a:r>
            <a:r>
              <a:rPr lang="fr-FR" sz="3200" dirty="0"/>
              <a:t>2</a:t>
            </a:r>
            <a:endParaRPr lang="fr-FR" sz="4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A1A2BC9-8FF0-4E49-9B0E-4AC9B92ADEBE}"/>
              </a:ext>
            </a:extLst>
          </p:cNvPr>
          <p:cNvSpPr txBox="1"/>
          <p:nvPr/>
        </p:nvSpPr>
        <p:spPr>
          <a:xfrm>
            <a:off x="7587433" y="2029758"/>
            <a:ext cx="277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Postuler à un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538CCA4-F05A-455D-9720-983818756D4C}"/>
              </a:ext>
            </a:extLst>
          </p:cNvPr>
          <p:cNvSpPr txBox="1"/>
          <p:nvPr/>
        </p:nvSpPr>
        <p:spPr>
          <a:xfrm>
            <a:off x="1827973" y="1937240"/>
            <a:ext cx="2213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Créer des objets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E2190AA-9E50-45CB-AD91-D8B21FFCC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523" y="2964545"/>
            <a:ext cx="3945255" cy="294904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05D3450-F86A-449D-9800-DAB02A6C4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0" y="2788818"/>
            <a:ext cx="2610167" cy="281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00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E71EA-D9EE-4D2F-A9FA-F009685D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87" y="0"/>
            <a:ext cx="12192000" cy="6858000"/>
          </a:xfrm>
          <a:solidFill>
            <a:srgbClr val="6B7A8F"/>
          </a:solidFill>
        </p:spPr>
        <p:txBody>
          <a:bodyPr>
            <a:normAutofit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53769-C0B8-4A4B-8CE0-C90BC876B514}"/>
              </a:ext>
            </a:extLst>
          </p:cNvPr>
          <p:cNvSpPr/>
          <p:nvPr/>
        </p:nvSpPr>
        <p:spPr>
          <a:xfrm>
            <a:off x="371959" y="224725"/>
            <a:ext cx="11696054" cy="6369803"/>
          </a:xfrm>
          <a:prstGeom prst="rect">
            <a:avLst/>
          </a:prstGeom>
          <a:noFill/>
          <a:ln w="38100" cmpd="thinThick">
            <a:solidFill>
              <a:srgbClr val="F78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0F296F0-E4DF-43D4-8397-BAD76B798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15987" cy="6858000"/>
          </a:xfrm>
          <a:prstGeom prst="rect">
            <a:avLst/>
          </a:prstGeom>
        </p:spPr>
      </p:pic>
      <p:sp>
        <p:nvSpPr>
          <p:cNvPr id="5" name="Rectangle : en biseau 4">
            <a:extLst>
              <a:ext uri="{FF2B5EF4-FFF2-40B4-BE49-F238E27FC236}">
                <a16:creationId xmlns:a16="http://schemas.microsoft.com/office/drawing/2014/main" id="{068C2B4F-21EA-4EBB-90EE-449616125B99}"/>
              </a:ext>
            </a:extLst>
          </p:cNvPr>
          <p:cNvSpPr/>
          <p:nvPr/>
        </p:nvSpPr>
        <p:spPr>
          <a:xfrm>
            <a:off x="6384442" y="0"/>
            <a:ext cx="5577839" cy="964517"/>
          </a:xfrm>
          <a:prstGeom prst="bevel">
            <a:avLst/>
          </a:prstGeom>
          <a:solidFill>
            <a:srgbClr val="F788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Arborescence du site</a:t>
            </a:r>
          </a:p>
        </p:txBody>
      </p:sp>
    </p:spTree>
    <p:extLst>
      <p:ext uri="{BB962C8B-B14F-4D97-AF65-F5344CB8AC3E}">
        <p14:creationId xmlns:p14="http://schemas.microsoft.com/office/powerpoint/2010/main" val="2454761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E71EA-D9EE-4D2F-A9FA-F009685D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315987" cy="6858000"/>
          </a:xfrm>
          <a:solidFill>
            <a:srgbClr val="6B7A8F"/>
          </a:solidFill>
        </p:spPr>
        <p:txBody>
          <a:bodyPr>
            <a:normAutofit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53769-C0B8-4A4B-8CE0-C90BC876B514}"/>
              </a:ext>
            </a:extLst>
          </p:cNvPr>
          <p:cNvSpPr/>
          <p:nvPr/>
        </p:nvSpPr>
        <p:spPr>
          <a:xfrm>
            <a:off x="371959" y="224725"/>
            <a:ext cx="11696054" cy="6369803"/>
          </a:xfrm>
          <a:prstGeom prst="rect">
            <a:avLst/>
          </a:prstGeom>
          <a:noFill/>
          <a:ln w="38100" cmpd="thinThick">
            <a:solidFill>
              <a:srgbClr val="F78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E094F01-5440-4DD8-B94C-2C397D7A6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62" y="263472"/>
            <a:ext cx="8782050" cy="6248400"/>
          </a:xfrm>
          <a:prstGeom prst="rect">
            <a:avLst/>
          </a:prstGeom>
        </p:spPr>
      </p:pic>
      <p:sp>
        <p:nvSpPr>
          <p:cNvPr id="5" name="Rectangle : en biseau 4">
            <a:extLst>
              <a:ext uri="{FF2B5EF4-FFF2-40B4-BE49-F238E27FC236}">
                <a16:creationId xmlns:a16="http://schemas.microsoft.com/office/drawing/2014/main" id="{068C2B4F-21EA-4EBB-90EE-449616125B99}"/>
              </a:ext>
            </a:extLst>
          </p:cNvPr>
          <p:cNvSpPr/>
          <p:nvPr/>
        </p:nvSpPr>
        <p:spPr>
          <a:xfrm>
            <a:off x="488154" y="1175568"/>
            <a:ext cx="2576059" cy="3415888"/>
          </a:xfrm>
          <a:prstGeom prst="bevel">
            <a:avLst/>
          </a:prstGeom>
          <a:solidFill>
            <a:srgbClr val="F788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La base de donnée</a:t>
            </a:r>
          </a:p>
        </p:txBody>
      </p:sp>
    </p:spTree>
    <p:extLst>
      <p:ext uri="{BB962C8B-B14F-4D97-AF65-F5344CB8AC3E}">
        <p14:creationId xmlns:p14="http://schemas.microsoft.com/office/powerpoint/2010/main" val="1989802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E71EA-D9EE-4D2F-A9FA-F009685D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354428" cy="6858000"/>
          </a:xfrm>
          <a:solidFill>
            <a:srgbClr val="6B7A8F"/>
          </a:solidFill>
        </p:spPr>
        <p:txBody>
          <a:bodyPr>
            <a:normAutofit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53769-C0B8-4A4B-8CE0-C90BC876B514}"/>
              </a:ext>
            </a:extLst>
          </p:cNvPr>
          <p:cNvSpPr/>
          <p:nvPr/>
        </p:nvSpPr>
        <p:spPr>
          <a:xfrm>
            <a:off x="371959" y="224725"/>
            <a:ext cx="11696054" cy="6369803"/>
          </a:xfrm>
          <a:prstGeom prst="rect">
            <a:avLst/>
          </a:prstGeom>
          <a:noFill/>
          <a:ln w="38100" cmpd="thinThick">
            <a:solidFill>
              <a:srgbClr val="F78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en biseau 4">
            <a:extLst>
              <a:ext uri="{FF2B5EF4-FFF2-40B4-BE49-F238E27FC236}">
                <a16:creationId xmlns:a16="http://schemas.microsoft.com/office/drawing/2014/main" id="{F595E000-D406-4E74-8D1F-97E2A9257AA7}"/>
              </a:ext>
            </a:extLst>
          </p:cNvPr>
          <p:cNvSpPr/>
          <p:nvPr/>
        </p:nvSpPr>
        <p:spPr>
          <a:xfrm>
            <a:off x="2237875" y="407083"/>
            <a:ext cx="7387388" cy="964517"/>
          </a:xfrm>
          <a:prstGeom prst="bevel">
            <a:avLst/>
          </a:prstGeom>
          <a:solidFill>
            <a:srgbClr val="F788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Conclusion et perspectives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5021479-3015-40AA-AE1A-79A3C5A8464D}"/>
              </a:ext>
            </a:extLst>
          </p:cNvPr>
          <p:cNvSpPr txBox="1"/>
          <p:nvPr/>
        </p:nvSpPr>
        <p:spPr>
          <a:xfrm>
            <a:off x="1218859" y="1739111"/>
            <a:ext cx="10002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Share’s amis site de partage se  veut sympa convivial et amical.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E627EC-13F1-4502-8DE8-F0CF3B8DADE3}"/>
              </a:ext>
            </a:extLst>
          </p:cNvPr>
          <p:cNvSpPr txBox="1"/>
          <p:nvPr/>
        </p:nvSpPr>
        <p:spPr>
          <a:xfrm>
            <a:off x="1218859" y="2214326"/>
            <a:ext cx="9344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Permet de trouver de prêter facilement les objets dont on a pas besoin,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9C8D396-4EA6-4B5E-AB81-CE1C5C20E25D}"/>
              </a:ext>
            </a:extLst>
          </p:cNvPr>
          <p:cNvSpPr txBox="1"/>
          <p:nvPr/>
        </p:nvSpPr>
        <p:spPr>
          <a:xfrm>
            <a:off x="1218859" y="3081600"/>
            <a:ext cx="9754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Un groupe une communauté de personnes qui se connaissent et s’apprécie mais ce groupe restera ouvert.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D877683-0EC9-4CF9-ACEB-36F06EE97CAA}"/>
              </a:ext>
            </a:extLst>
          </p:cNvPr>
          <p:cNvSpPr txBox="1"/>
          <p:nvPr/>
        </p:nvSpPr>
        <p:spPr>
          <a:xfrm>
            <a:off x="1259306" y="4123391"/>
            <a:ext cx="934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Suivi et traçabilité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D10DBE3-31DB-4BBB-B40F-EFBE7C90AF22}"/>
              </a:ext>
            </a:extLst>
          </p:cNvPr>
          <p:cNvSpPr txBox="1"/>
          <p:nvPr/>
        </p:nvSpPr>
        <p:spPr>
          <a:xfrm>
            <a:off x="1218859" y="4860216"/>
            <a:ext cx="9344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Mettre en place une messagerie interne pour augmenter l’attractivité de la plateforme ( en projet )</a:t>
            </a:r>
          </a:p>
        </p:txBody>
      </p:sp>
    </p:spTree>
    <p:extLst>
      <p:ext uri="{BB962C8B-B14F-4D97-AF65-F5344CB8AC3E}">
        <p14:creationId xmlns:p14="http://schemas.microsoft.com/office/powerpoint/2010/main" val="4158839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E71EA-D9EE-4D2F-A9FA-F009685D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87" y="0"/>
            <a:ext cx="12192000" cy="6858000"/>
          </a:xfrm>
          <a:solidFill>
            <a:srgbClr val="6B7A8F"/>
          </a:solidFill>
        </p:spPr>
        <p:txBody>
          <a:bodyPr>
            <a:normAutofit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53769-C0B8-4A4B-8CE0-C90BC876B514}"/>
              </a:ext>
            </a:extLst>
          </p:cNvPr>
          <p:cNvSpPr/>
          <p:nvPr/>
        </p:nvSpPr>
        <p:spPr>
          <a:xfrm>
            <a:off x="371959" y="224725"/>
            <a:ext cx="11696054" cy="6369803"/>
          </a:xfrm>
          <a:prstGeom prst="rect">
            <a:avLst/>
          </a:prstGeom>
          <a:noFill/>
          <a:ln w="38100" cmpd="thinThick">
            <a:solidFill>
              <a:srgbClr val="F78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F96C4F-77BE-4AE1-A6C0-8BC70EA26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585" y="1335753"/>
            <a:ext cx="8667383" cy="365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2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E71EA-D9EE-4D2F-A9FA-F009685D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solidFill>
            <a:srgbClr val="6B7A8F"/>
          </a:solidFill>
        </p:spPr>
        <p:txBody>
          <a:bodyPr>
            <a:normAutofit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53769-C0B8-4A4B-8CE0-C90BC876B514}"/>
              </a:ext>
            </a:extLst>
          </p:cNvPr>
          <p:cNvSpPr/>
          <p:nvPr/>
        </p:nvSpPr>
        <p:spPr>
          <a:xfrm>
            <a:off x="232475" y="224725"/>
            <a:ext cx="11693471" cy="6369803"/>
          </a:xfrm>
          <a:prstGeom prst="rect">
            <a:avLst/>
          </a:prstGeom>
          <a:noFill/>
          <a:ln w="38100" cmpd="thinThick">
            <a:solidFill>
              <a:srgbClr val="F78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674086A-C66F-4A8B-B272-B8FD3FE76D9D}"/>
              </a:ext>
            </a:extLst>
          </p:cNvPr>
          <p:cNvSpPr txBox="1"/>
          <p:nvPr/>
        </p:nvSpPr>
        <p:spPr>
          <a:xfrm>
            <a:off x="1697066" y="732445"/>
            <a:ext cx="9205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u="sng" dirty="0">
                <a:solidFill>
                  <a:srgbClr val="F7882F"/>
                </a:solidFill>
                <a:latin typeface="Georgia" panose="02040502050405020303" pitchFamily="18" charset="0"/>
              </a:rPr>
              <a:t>Mais , </a:t>
            </a:r>
            <a:r>
              <a:rPr lang="fr-FR" sz="4800" u="sng" dirty="0" err="1">
                <a:solidFill>
                  <a:srgbClr val="F7882F"/>
                </a:solidFill>
                <a:latin typeface="Georgia" panose="02040502050405020303" pitchFamily="18" charset="0"/>
              </a:rPr>
              <a:t>share’s</a:t>
            </a:r>
            <a:r>
              <a:rPr lang="fr-FR" sz="4800" u="sng" dirty="0">
                <a:solidFill>
                  <a:srgbClr val="F7882F"/>
                </a:solidFill>
                <a:latin typeface="Georgia" panose="02040502050405020303" pitchFamily="18" charset="0"/>
              </a:rPr>
              <a:t> amis c’est quoi </a:t>
            </a:r>
            <a:r>
              <a:rPr lang="fr-FR" sz="4800" dirty="0">
                <a:solidFill>
                  <a:srgbClr val="F7882F"/>
                </a:solidFill>
                <a:latin typeface="Georgia" panose="02040502050405020303" pitchFamily="18" charset="0"/>
              </a:rPr>
              <a:t>?</a:t>
            </a:r>
          </a:p>
        </p:txBody>
      </p:sp>
      <p:pic>
        <p:nvPicPr>
          <p:cNvPr id="8" name="Image 7" descr="Une image contenant personne, terrain, femme, mur&#10;&#10;Description générée automatiquement">
            <a:extLst>
              <a:ext uri="{FF2B5EF4-FFF2-40B4-BE49-F238E27FC236}">
                <a16:creationId xmlns:a16="http://schemas.microsoft.com/office/drawing/2014/main" id="{12005AD9-D736-42DA-9D02-FE6F2E431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67" y="2529635"/>
            <a:ext cx="3487119" cy="247198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8789A2C-F9D6-45EF-B45D-2489450C076C}"/>
              </a:ext>
            </a:extLst>
          </p:cNvPr>
          <p:cNvSpPr txBox="1"/>
          <p:nvPr/>
        </p:nvSpPr>
        <p:spPr>
          <a:xfrm>
            <a:off x="4050223" y="2156874"/>
            <a:ext cx="7547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dirty="0">
                <a:solidFill>
                  <a:schemeClr val="bg1"/>
                </a:solidFill>
              </a:rPr>
              <a:t>Site de  partage et d’échanges.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D634FAE-6B33-4F8F-9103-84F17D6C7EFC}"/>
              </a:ext>
            </a:extLst>
          </p:cNvPr>
          <p:cNvSpPr txBox="1"/>
          <p:nvPr/>
        </p:nvSpPr>
        <p:spPr>
          <a:xfrm>
            <a:off x="4020520" y="3099339"/>
            <a:ext cx="7946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dirty="0">
                <a:solidFill>
                  <a:schemeClr val="bg1"/>
                </a:solidFill>
              </a:rPr>
              <a:t>Entre amis collègues et famille.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7029EA-6EF8-49D9-9BCD-0660F26A07E1}"/>
              </a:ext>
            </a:extLst>
          </p:cNvPr>
          <p:cNvSpPr txBox="1"/>
          <p:nvPr/>
        </p:nvSpPr>
        <p:spPr>
          <a:xfrm>
            <a:off x="4016646" y="4086575"/>
            <a:ext cx="790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dirty="0">
                <a:solidFill>
                  <a:schemeClr val="bg1"/>
                </a:solidFill>
              </a:rPr>
              <a:t>Trouver l’objet  qui vous manque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612F3DA-BBB6-4912-8EE3-AA5985B7745F}"/>
              </a:ext>
            </a:extLst>
          </p:cNvPr>
          <p:cNvSpPr txBox="1"/>
          <p:nvPr/>
        </p:nvSpPr>
        <p:spPr>
          <a:xfrm>
            <a:off x="4050222" y="5055645"/>
            <a:ext cx="7875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dirty="0">
                <a:solidFill>
                  <a:schemeClr val="bg1"/>
                </a:solidFill>
              </a:rPr>
              <a:t>Suivi et traçabilité des échanges.</a:t>
            </a:r>
          </a:p>
        </p:txBody>
      </p:sp>
    </p:spTree>
    <p:extLst>
      <p:ext uri="{BB962C8B-B14F-4D97-AF65-F5344CB8AC3E}">
        <p14:creationId xmlns:p14="http://schemas.microsoft.com/office/powerpoint/2010/main" val="97536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E71EA-D9EE-4D2F-A9FA-F009685D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315987" cy="6858000"/>
          </a:xfrm>
          <a:solidFill>
            <a:srgbClr val="6B7A8F"/>
          </a:solidFill>
        </p:spPr>
        <p:txBody>
          <a:bodyPr>
            <a:normAutofit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53769-C0B8-4A4B-8CE0-C90BC876B514}"/>
              </a:ext>
            </a:extLst>
          </p:cNvPr>
          <p:cNvSpPr/>
          <p:nvPr/>
        </p:nvSpPr>
        <p:spPr>
          <a:xfrm>
            <a:off x="371959" y="224725"/>
            <a:ext cx="11696054" cy="6369803"/>
          </a:xfrm>
          <a:prstGeom prst="rect">
            <a:avLst/>
          </a:prstGeom>
          <a:noFill/>
          <a:ln w="38100" cmpd="thinThick">
            <a:solidFill>
              <a:srgbClr val="F78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EA8E5E9-4132-4379-875E-99C553ED6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72" y="2222715"/>
            <a:ext cx="1943908" cy="194390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4D52047-7F07-45EA-9F0C-C2D9F59F34C2}"/>
              </a:ext>
            </a:extLst>
          </p:cNvPr>
          <p:cNvSpPr txBox="1"/>
          <p:nvPr/>
        </p:nvSpPr>
        <p:spPr>
          <a:xfrm>
            <a:off x="3649851" y="2598003"/>
            <a:ext cx="9205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u="sng" dirty="0">
                <a:solidFill>
                  <a:srgbClr val="F7882F"/>
                </a:solidFill>
                <a:latin typeface="Georgia" panose="02040502050405020303" pitchFamily="18" charset="0"/>
              </a:rPr>
              <a:t>Mais d’où vient cette idée ..</a:t>
            </a:r>
            <a:r>
              <a:rPr lang="fr-FR" sz="4800" dirty="0">
                <a:solidFill>
                  <a:srgbClr val="F7882F"/>
                </a:solidFill>
                <a:latin typeface="Georgia" panose="02040502050405020303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379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7A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53769-C0B8-4A4B-8CE0-C90BC876B514}"/>
              </a:ext>
            </a:extLst>
          </p:cNvPr>
          <p:cNvSpPr/>
          <p:nvPr/>
        </p:nvSpPr>
        <p:spPr>
          <a:xfrm>
            <a:off x="243191" y="224725"/>
            <a:ext cx="11576850" cy="6369803"/>
          </a:xfrm>
          <a:prstGeom prst="rect">
            <a:avLst/>
          </a:prstGeom>
          <a:noFill/>
          <a:ln w="38100" cmpd="thinThick">
            <a:solidFill>
              <a:srgbClr val="F78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4D52047-7F07-45EA-9F0C-C2D9F59F34C2}"/>
              </a:ext>
            </a:extLst>
          </p:cNvPr>
          <p:cNvSpPr txBox="1"/>
          <p:nvPr/>
        </p:nvSpPr>
        <p:spPr>
          <a:xfrm>
            <a:off x="1913594" y="470663"/>
            <a:ext cx="9205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u="sng" dirty="0">
                <a:solidFill>
                  <a:srgbClr val="F7882F"/>
                </a:solidFill>
                <a:latin typeface="Georgia" panose="02040502050405020303" pitchFamily="18" charset="0"/>
              </a:rPr>
              <a:t>La concurrence</a:t>
            </a:r>
            <a:endParaRPr lang="fr-FR" sz="4800" dirty="0">
              <a:solidFill>
                <a:srgbClr val="F7882F"/>
              </a:solidFill>
              <a:latin typeface="Georgia" panose="02040502050405020303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F54DC1-1BD6-40B9-96FB-DDF9CBEAD2E9}"/>
              </a:ext>
            </a:extLst>
          </p:cNvPr>
          <p:cNvSpPr txBox="1"/>
          <p:nvPr/>
        </p:nvSpPr>
        <p:spPr>
          <a:xfrm>
            <a:off x="5172079" y="1990809"/>
            <a:ext cx="58243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>
                <a:solidFill>
                  <a:schemeClr val="bg1"/>
                </a:solidFill>
              </a:rPr>
              <a:t>Share</a:t>
            </a:r>
            <a:r>
              <a:rPr lang="fr-FR" dirty="0"/>
              <a:t> </a:t>
            </a:r>
            <a:r>
              <a:rPr lang="fr-FR" sz="4400" dirty="0">
                <a:solidFill>
                  <a:schemeClr val="bg1"/>
                </a:solidFill>
              </a:rPr>
              <a:t>Voisins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EFD9397-E45C-4008-B9D3-08B72EF72290}"/>
              </a:ext>
            </a:extLst>
          </p:cNvPr>
          <p:cNvSpPr txBox="1"/>
          <p:nvPr/>
        </p:nvSpPr>
        <p:spPr>
          <a:xfrm>
            <a:off x="5172079" y="2925841"/>
            <a:ext cx="57629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>
                <a:solidFill>
                  <a:schemeClr val="bg1"/>
                </a:solidFill>
              </a:rPr>
              <a:t>Pretik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568AF48-2457-48A2-A783-7BBB7591E9B4}"/>
              </a:ext>
            </a:extLst>
          </p:cNvPr>
          <p:cNvSpPr txBox="1"/>
          <p:nvPr/>
        </p:nvSpPr>
        <p:spPr>
          <a:xfrm>
            <a:off x="5172079" y="3882885"/>
            <a:ext cx="5704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>
                <a:solidFill>
                  <a:schemeClr val="bg1"/>
                </a:solidFill>
              </a:rPr>
              <a:t>Mutum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F2FB9C7-E245-48BB-B950-D91D2027AD4F}"/>
              </a:ext>
            </a:extLst>
          </p:cNvPr>
          <p:cNvSpPr txBox="1"/>
          <p:nvPr/>
        </p:nvSpPr>
        <p:spPr>
          <a:xfrm>
            <a:off x="5172079" y="4839929"/>
            <a:ext cx="5947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>
                <a:solidFill>
                  <a:schemeClr val="bg1"/>
                </a:solidFill>
              </a:rPr>
              <a:t>smile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BF6C1C5-A168-4156-A90F-3C2E0844CE4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8105">
            <a:off x="1685356" y="2278676"/>
            <a:ext cx="3058995" cy="1826208"/>
          </a:xfrm>
          <a:prstGeom prst="rect">
            <a:avLst/>
          </a:prstGeom>
        </p:spPr>
      </p:pic>
      <p:pic>
        <p:nvPicPr>
          <p:cNvPr id="18" name="Image 1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4D18E6F-6FAA-43A5-A930-70E89D1A044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19240">
            <a:off x="349592" y="1622803"/>
            <a:ext cx="3235096" cy="210470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D9B240A-4D04-4AB4-AD6F-7A86F83E1C8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5177">
            <a:off x="866676" y="3438623"/>
            <a:ext cx="3401092" cy="236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7A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en biseau 2">
            <a:extLst>
              <a:ext uri="{FF2B5EF4-FFF2-40B4-BE49-F238E27FC236}">
                <a16:creationId xmlns:a16="http://schemas.microsoft.com/office/drawing/2014/main" id="{B4D604B2-8DAD-4D46-B741-93A49B79EBDE}"/>
              </a:ext>
            </a:extLst>
          </p:cNvPr>
          <p:cNvSpPr/>
          <p:nvPr/>
        </p:nvSpPr>
        <p:spPr>
          <a:xfrm>
            <a:off x="1040859" y="437744"/>
            <a:ext cx="10583694" cy="1410511"/>
          </a:xfrm>
          <a:prstGeom prst="bevel">
            <a:avLst/>
          </a:prstGeom>
          <a:solidFill>
            <a:srgbClr val="F788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C34E75-CE90-440C-A0E5-520262AD10A5}"/>
              </a:ext>
            </a:extLst>
          </p:cNvPr>
          <p:cNvSpPr txBox="1"/>
          <p:nvPr/>
        </p:nvSpPr>
        <p:spPr>
          <a:xfrm>
            <a:off x="1108953" y="819833"/>
            <a:ext cx="10437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Georgia" panose="02040502050405020303" pitchFamily="18" charset="0"/>
              </a:rPr>
              <a:t>Pourquoi </a:t>
            </a:r>
            <a:r>
              <a:rPr lang="fr-FR" sz="3600" dirty="0" err="1">
                <a:solidFill>
                  <a:schemeClr val="bg1"/>
                </a:solidFill>
                <a:latin typeface="Georgia" panose="02040502050405020303" pitchFamily="18" charset="0"/>
              </a:rPr>
              <a:t>share’s</a:t>
            </a:r>
            <a:r>
              <a:rPr lang="fr-FR" sz="3600" dirty="0">
                <a:solidFill>
                  <a:schemeClr val="bg1"/>
                </a:solidFill>
                <a:latin typeface="Georgia" panose="02040502050405020303" pitchFamily="18" charset="0"/>
              </a:rPr>
              <a:t> amis si d’autre site existe déjà ?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96BD8B-4BD5-4219-8460-8C4C59DB1F3D}"/>
              </a:ext>
            </a:extLst>
          </p:cNvPr>
          <p:cNvSpPr txBox="1"/>
          <p:nvPr/>
        </p:nvSpPr>
        <p:spPr>
          <a:xfrm>
            <a:off x="1499680" y="2060087"/>
            <a:ext cx="9192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Georgia" panose="02040502050405020303" pitchFamily="18" charset="0"/>
              </a:rPr>
              <a:t>Si le concept de base est le même  le prêts d’objet .</a:t>
            </a:r>
          </a:p>
          <a:p>
            <a:r>
              <a:rPr lang="fr-FR" sz="2400" dirty="0">
                <a:solidFill>
                  <a:schemeClr val="bg1"/>
                </a:solidFill>
                <a:latin typeface="Georgia" panose="02040502050405020303" pitchFamily="18" charset="0"/>
              </a:rPr>
              <a:t>La notion de groupe de communauté et d’amis est moins présent,</a:t>
            </a:r>
          </a:p>
          <a:p>
            <a:r>
              <a:rPr lang="fr-FR" sz="2400" dirty="0">
                <a:solidFill>
                  <a:schemeClr val="bg1"/>
                </a:solidFill>
                <a:latin typeface="Georgia" panose="02040502050405020303" pitchFamily="18" charset="0"/>
              </a:rPr>
              <a:t>Share’s Amis apporte en plus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B7F34D-318C-4A81-BE82-4BDB53A25536}"/>
              </a:ext>
            </a:extLst>
          </p:cNvPr>
          <p:cNvSpPr txBox="1"/>
          <p:nvPr/>
        </p:nvSpPr>
        <p:spPr>
          <a:xfrm>
            <a:off x="2425426" y="3920750"/>
            <a:ext cx="6686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Georgia" panose="02040502050405020303" pitchFamily="18" charset="0"/>
              </a:rPr>
              <a:t>Une bonne ambiance une certaine convivialité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69B239-5582-4EEA-83F8-75CAA0B41C55}"/>
              </a:ext>
            </a:extLst>
          </p:cNvPr>
          <p:cNvSpPr txBox="1"/>
          <p:nvPr/>
        </p:nvSpPr>
        <p:spPr>
          <a:xfrm>
            <a:off x="2425426" y="4594247"/>
            <a:ext cx="8690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Georgia" panose="02040502050405020303" pitchFamily="18" charset="0"/>
              </a:rPr>
              <a:t>L ’assurance d’être en relation avec une personne de confiance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2EA346-AC4C-4D64-958C-6DC909281E21}"/>
              </a:ext>
            </a:extLst>
          </p:cNvPr>
          <p:cNvSpPr txBox="1"/>
          <p:nvPr/>
        </p:nvSpPr>
        <p:spPr>
          <a:xfrm>
            <a:off x="2425428" y="5721047"/>
            <a:ext cx="443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Georgia" panose="02040502050405020303" pitchFamily="18" charset="0"/>
              </a:rPr>
              <a:t>Une Traçabilité des échanges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3C773B8-C742-4E9E-8381-9EE48530096B}"/>
              </a:ext>
            </a:extLst>
          </p:cNvPr>
          <p:cNvSpPr txBox="1"/>
          <p:nvPr/>
        </p:nvSpPr>
        <p:spPr>
          <a:xfrm>
            <a:off x="2494437" y="3325386"/>
            <a:ext cx="6686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Georgia" panose="02040502050405020303" pitchFamily="18" charset="0"/>
              </a:rPr>
              <a:t>Cette notion de groupe de communauté </a:t>
            </a:r>
          </a:p>
        </p:txBody>
      </p:sp>
    </p:spTree>
    <p:extLst>
      <p:ext uri="{BB962C8B-B14F-4D97-AF65-F5344CB8AC3E}">
        <p14:creationId xmlns:p14="http://schemas.microsoft.com/office/powerpoint/2010/main" val="398358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3BE82A9A-C3BE-4D8A-8CB8-CCC261EC3A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" t="122" r="9780" b="-122"/>
          <a:stretch/>
        </p:blipFill>
        <p:spPr>
          <a:xfrm>
            <a:off x="319297" y="223736"/>
            <a:ext cx="11748715" cy="640953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2EE71EA-D9EE-4D2F-A9FA-F009685D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solidFill>
            <a:srgbClr val="6B7A8F">
              <a:alpha val="24000"/>
            </a:srgbClr>
          </a:solidFill>
        </p:spPr>
        <p:txBody>
          <a:bodyPr>
            <a:normAutofit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53769-C0B8-4A4B-8CE0-C90BC876B514}"/>
              </a:ext>
            </a:extLst>
          </p:cNvPr>
          <p:cNvSpPr/>
          <p:nvPr/>
        </p:nvSpPr>
        <p:spPr>
          <a:xfrm>
            <a:off x="311285" y="224725"/>
            <a:ext cx="11756728" cy="6409539"/>
          </a:xfrm>
          <a:prstGeom prst="rect">
            <a:avLst/>
          </a:prstGeom>
          <a:noFill/>
          <a:ln w="38100" cmpd="thinThick">
            <a:solidFill>
              <a:srgbClr val="F78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75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E71EA-D9EE-4D2F-A9FA-F009685D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393809" cy="6858000"/>
          </a:xfrm>
          <a:solidFill>
            <a:srgbClr val="6B7A8F"/>
          </a:solidFill>
        </p:spPr>
        <p:txBody>
          <a:bodyPr>
            <a:normAutofit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53769-C0B8-4A4B-8CE0-C90BC876B514}"/>
              </a:ext>
            </a:extLst>
          </p:cNvPr>
          <p:cNvSpPr/>
          <p:nvPr/>
        </p:nvSpPr>
        <p:spPr>
          <a:xfrm>
            <a:off x="311285" y="224725"/>
            <a:ext cx="11756728" cy="6409539"/>
          </a:xfrm>
          <a:prstGeom prst="rect">
            <a:avLst/>
          </a:prstGeom>
          <a:noFill/>
          <a:ln w="38100" cmpd="thinThick">
            <a:solidFill>
              <a:srgbClr val="F78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798ECC9-27A7-474E-8FB4-5CCF6DD1A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1255370" y="3297597"/>
            <a:ext cx="5138095" cy="128636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7E9C5DB-B34E-41CC-A9E4-397A5CF6A4EA}"/>
              </a:ext>
            </a:extLst>
          </p:cNvPr>
          <p:cNvSpPr txBox="1"/>
          <p:nvPr/>
        </p:nvSpPr>
        <p:spPr>
          <a:xfrm>
            <a:off x="2655651" y="399048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98E4EB-8D54-4788-812A-FAA5171E8993}"/>
              </a:ext>
            </a:extLst>
          </p:cNvPr>
          <p:cNvSpPr txBox="1"/>
          <p:nvPr/>
        </p:nvSpPr>
        <p:spPr>
          <a:xfrm>
            <a:off x="2808051" y="414288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AE1B6BE-E1F7-4F0D-A308-85381E221E1D}"/>
              </a:ext>
            </a:extLst>
          </p:cNvPr>
          <p:cNvSpPr txBox="1"/>
          <p:nvPr/>
        </p:nvSpPr>
        <p:spPr>
          <a:xfrm>
            <a:off x="2960451" y="429528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92E2869-F5BA-4754-BECC-CA5B5059F9B5}"/>
              </a:ext>
            </a:extLst>
          </p:cNvPr>
          <p:cNvSpPr txBox="1"/>
          <p:nvPr/>
        </p:nvSpPr>
        <p:spPr>
          <a:xfrm>
            <a:off x="3150222" y="444768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C2098F-D123-46CF-B92D-186C02BBDCA0}"/>
              </a:ext>
            </a:extLst>
          </p:cNvPr>
          <p:cNvSpPr txBox="1"/>
          <p:nvPr/>
        </p:nvSpPr>
        <p:spPr>
          <a:xfrm>
            <a:off x="2712477" y="379272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3D754DC-922B-475B-8791-EB0426AA2078}"/>
              </a:ext>
            </a:extLst>
          </p:cNvPr>
          <p:cNvSpPr txBox="1"/>
          <p:nvPr/>
        </p:nvSpPr>
        <p:spPr>
          <a:xfrm>
            <a:off x="856478" y="27572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F7C331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66B5493-06B5-4BF3-ACE6-CE3E58ACB089}"/>
              </a:ext>
            </a:extLst>
          </p:cNvPr>
          <p:cNvSpPr txBox="1"/>
          <p:nvPr/>
        </p:nvSpPr>
        <p:spPr>
          <a:xfrm>
            <a:off x="856478" y="18144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6B7A8F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2EE5E63-715A-44D9-A668-84EE494D34C1}"/>
              </a:ext>
            </a:extLst>
          </p:cNvPr>
          <p:cNvSpPr txBox="1"/>
          <p:nvPr/>
        </p:nvSpPr>
        <p:spPr>
          <a:xfrm>
            <a:off x="844193" y="37267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F7882F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B085761-7038-40E9-B58C-BBCF4A249EF6}"/>
              </a:ext>
            </a:extLst>
          </p:cNvPr>
          <p:cNvSpPr txBox="1"/>
          <p:nvPr/>
        </p:nvSpPr>
        <p:spPr>
          <a:xfrm>
            <a:off x="820299" y="4687954"/>
            <a:ext cx="1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DCC7AA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2F656A5-27FE-4D92-99F5-C794064207EE}"/>
              </a:ext>
            </a:extLst>
          </p:cNvPr>
          <p:cNvSpPr txBox="1"/>
          <p:nvPr/>
        </p:nvSpPr>
        <p:spPr>
          <a:xfrm>
            <a:off x="820299" y="56679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6B7A8F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0E6695D-834A-4698-A5C3-5DBD6B8F3CC4}"/>
              </a:ext>
            </a:extLst>
          </p:cNvPr>
          <p:cNvSpPr txBox="1"/>
          <p:nvPr/>
        </p:nvSpPr>
        <p:spPr>
          <a:xfrm>
            <a:off x="2169268" y="329245"/>
            <a:ext cx="8677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F7882F"/>
                </a:solidFill>
              </a:rPr>
              <a:t>La p</a:t>
            </a:r>
            <a:r>
              <a:rPr lang="fr-FR" sz="6000" dirty="0">
                <a:solidFill>
                  <a:srgbClr val="F7C229"/>
                </a:solidFill>
              </a:rPr>
              <a:t>alette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>
                <a:solidFill>
                  <a:srgbClr val="DCC7AA"/>
                </a:solidFill>
              </a:rPr>
              <a:t>de co</a:t>
            </a:r>
            <a:r>
              <a:rPr lang="fr-FR" sz="6000" dirty="0">
                <a:solidFill>
                  <a:srgbClr val="1B150C"/>
                </a:solidFill>
              </a:rPr>
              <a:t>uleurs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985CEB-FC6A-42AC-B922-4E57D5A4B484}"/>
              </a:ext>
            </a:extLst>
          </p:cNvPr>
          <p:cNvSpPr txBox="1"/>
          <p:nvPr/>
        </p:nvSpPr>
        <p:spPr>
          <a:xfrm>
            <a:off x="2454612" y="1772548"/>
            <a:ext cx="919912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56739A"/>
                </a:solidFill>
              </a:rPr>
              <a:t>Bleu  (bleu gris): </a:t>
            </a:r>
            <a:r>
              <a:rPr lang="fr-FR" sz="3600" dirty="0"/>
              <a:t>Sérénité, vérité et loyauté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841F518-B079-43D4-9321-6F6AA491B02A}"/>
              </a:ext>
            </a:extLst>
          </p:cNvPr>
          <p:cNvSpPr txBox="1"/>
          <p:nvPr/>
        </p:nvSpPr>
        <p:spPr>
          <a:xfrm>
            <a:off x="2454613" y="2538326"/>
            <a:ext cx="9218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9C331"/>
                </a:solidFill>
              </a:rPr>
              <a:t>Ambre jaune : </a:t>
            </a:r>
            <a:r>
              <a:rPr lang="fr-FR" sz="3600" dirty="0">
                <a:solidFill>
                  <a:srgbClr val="1B150C"/>
                </a:solidFill>
              </a:rPr>
              <a:t>Chaleureuse , joyeuse , rassurante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9162AE2-4CFC-49FE-9A62-35EE37B434AD}"/>
              </a:ext>
            </a:extLst>
          </p:cNvPr>
          <p:cNvSpPr txBox="1"/>
          <p:nvPr/>
        </p:nvSpPr>
        <p:spPr>
          <a:xfrm>
            <a:off x="2454613" y="3387345"/>
            <a:ext cx="9426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7882F"/>
                </a:solidFill>
              </a:rPr>
              <a:t>Orange tangerine : </a:t>
            </a:r>
            <a:r>
              <a:rPr lang="fr-FR" sz="3600" dirty="0">
                <a:solidFill>
                  <a:srgbClr val="1B150C"/>
                </a:solidFill>
              </a:rPr>
              <a:t>Bienveillance , bonne humeur et dynamisme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C24BB1E-E044-4470-B2F1-8564BCC226CD}"/>
              </a:ext>
            </a:extLst>
          </p:cNvPr>
          <p:cNvSpPr txBox="1"/>
          <p:nvPr/>
        </p:nvSpPr>
        <p:spPr>
          <a:xfrm>
            <a:off x="2454612" y="4789331"/>
            <a:ext cx="6188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DCC7AA"/>
                </a:solidFill>
              </a:rPr>
              <a:t>Beige pale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FC11C94-F60E-4A63-8A85-D68B890A205C}"/>
              </a:ext>
            </a:extLst>
          </p:cNvPr>
          <p:cNvSpPr txBox="1"/>
          <p:nvPr/>
        </p:nvSpPr>
        <p:spPr>
          <a:xfrm>
            <a:off x="2454612" y="5623696"/>
            <a:ext cx="864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1B150C"/>
                </a:solidFill>
              </a:rPr>
              <a:t>Noir ( légère nuance de rouge )</a:t>
            </a:r>
          </a:p>
        </p:txBody>
      </p:sp>
    </p:spTree>
    <p:extLst>
      <p:ext uri="{BB962C8B-B14F-4D97-AF65-F5344CB8AC3E}">
        <p14:creationId xmlns:p14="http://schemas.microsoft.com/office/powerpoint/2010/main" val="95784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E71EA-D9EE-4D2F-A9FA-F009685D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447181" cy="6848360"/>
          </a:xfrm>
          <a:solidFill>
            <a:srgbClr val="6B7A8F"/>
          </a:solidFill>
        </p:spPr>
        <p:txBody>
          <a:bodyPr>
            <a:normAutofit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53769-C0B8-4A4B-8CE0-C90BC876B514}"/>
              </a:ext>
            </a:extLst>
          </p:cNvPr>
          <p:cNvSpPr/>
          <p:nvPr/>
        </p:nvSpPr>
        <p:spPr>
          <a:xfrm>
            <a:off x="311285" y="224725"/>
            <a:ext cx="11756728" cy="6409539"/>
          </a:xfrm>
          <a:prstGeom prst="rect">
            <a:avLst/>
          </a:prstGeom>
          <a:noFill/>
          <a:ln w="38100" cmpd="thinThick">
            <a:solidFill>
              <a:srgbClr val="F78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30A7826-757D-4F04-9661-1C612BBBF158}"/>
              </a:ext>
            </a:extLst>
          </p:cNvPr>
          <p:cNvSpPr txBox="1"/>
          <p:nvPr/>
        </p:nvSpPr>
        <p:spPr>
          <a:xfrm>
            <a:off x="1249869" y="223736"/>
            <a:ext cx="9205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u="sng" dirty="0">
                <a:solidFill>
                  <a:srgbClr val="F7882F"/>
                </a:solidFill>
                <a:latin typeface="Georgia" panose="02040502050405020303" pitchFamily="18" charset="0"/>
              </a:rPr>
              <a:t>La Typographie</a:t>
            </a:r>
            <a:endParaRPr lang="fr-FR" sz="4800" dirty="0">
              <a:solidFill>
                <a:srgbClr val="F7882F"/>
              </a:solidFill>
              <a:latin typeface="Georgia" panose="02040502050405020303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7C8E45-264E-4BB4-BA6F-CDAC29605257}"/>
              </a:ext>
            </a:extLst>
          </p:cNvPr>
          <p:cNvSpPr txBox="1"/>
          <p:nvPr/>
        </p:nvSpPr>
        <p:spPr>
          <a:xfrm>
            <a:off x="812509" y="1121186"/>
            <a:ext cx="9643352" cy="584775"/>
          </a:xfrm>
          <a:prstGeom prst="rect">
            <a:avLst/>
          </a:prstGeom>
          <a:solidFill>
            <a:srgbClr val="DCC7AA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Pour les titres: Police </a:t>
            </a:r>
            <a:r>
              <a:rPr lang="fr-FR" sz="3200" b="1" dirty="0"/>
              <a:t>Robot slab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E7E5DB5-6398-4999-A652-FBEDF7924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12" y="4553331"/>
            <a:ext cx="4677246" cy="17793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2939B78-C17F-468B-AAFE-E906D75A913A}"/>
              </a:ext>
            </a:extLst>
          </p:cNvPr>
          <p:cNvSpPr txBox="1"/>
          <p:nvPr/>
        </p:nvSpPr>
        <p:spPr>
          <a:xfrm>
            <a:off x="600641" y="3337588"/>
            <a:ext cx="5333230" cy="1015663"/>
          </a:xfrm>
          <a:prstGeom prst="rect">
            <a:avLst/>
          </a:prstGeom>
          <a:solidFill>
            <a:srgbClr val="DCC7AA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Corps de texte : </a:t>
            </a:r>
            <a:r>
              <a:rPr lang="fr-FR" sz="3200" b="1" dirty="0"/>
              <a:t>Open Sans </a:t>
            </a:r>
          </a:p>
          <a:p>
            <a:pPr algn="ctr"/>
            <a:r>
              <a:rPr lang="fr-FR" sz="2800" dirty="0"/>
              <a:t>14px regular line-</a:t>
            </a:r>
            <a:r>
              <a:rPr lang="fr-FR" sz="2800" dirty="0" err="1"/>
              <a:t>height</a:t>
            </a:r>
            <a:r>
              <a:rPr lang="fr-FR" sz="2800" dirty="0"/>
              <a:t> 1.6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D30DB1B-CCF1-4E24-A9DF-E66891FA3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253" y="1810238"/>
            <a:ext cx="6245008" cy="1447441"/>
          </a:xfrm>
          <a:prstGeom prst="rect">
            <a:avLst/>
          </a:prstGeom>
          <a:solidFill>
            <a:srgbClr val="DCC7AA"/>
          </a:solidFill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79491A4-0A5B-4C7D-8086-FEA212732ED3}"/>
              </a:ext>
            </a:extLst>
          </p:cNvPr>
          <p:cNvSpPr txBox="1"/>
          <p:nvPr/>
        </p:nvSpPr>
        <p:spPr>
          <a:xfrm>
            <a:off x="6504556" y="3374862"/>
            <a:ext cx="5424920" cy="584775"/>
          </a:xfrm>
          <a:prstGeom prst="rect">
            <a:avLst/>
          </a:prstGeom>
          <a:solidFill>
            <a:srgbClr val="DCC7AA">
              <a:alpha val="67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3200" dirty="0"/>
              <a:t>Police fantaisie : </a:t>
            </a:r>
            <a:r>
              <a:rPr lang="fr-FR" sz="3200" b="1" dirty="0"/>
              <a:t>Great </a:t>
            </a:r>
            <a:r>
              <a:rPr lang="fr-FR" sz="3200" b="1" dirty="0" err="1"/>
              <a:t>Vibes</a:t>
            </a:r>
            <a:r>
              <a:rPr lang="fr-FR" sz="3200" b="1" dirty="0"/>
              <a:t> </a:t>
            </a:r>
            <a:endParaRPr lang="fr-FR" sz="3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CDEB8CD-08A2-4058-9422-FCEF73A77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343" y="4337813"/>
            <a:ext cx="542492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49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821</Words>
  <Application>Microsoft Office PowerPoint</Application>
  <PresentationFormat>Grand écran</PresentationFormat>
  <Paragraphs>160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Edwardian Script ITC</vt:lpstr>
      <vt:lpstr>Georgia</vt:lpstr>
      <vt:lpstr>Georgia Pro</vt:lpstr>
      <vt:lpstr>Thème Office</vt:lpstr>
      <vt:lpstr>Présentation PowerPoint</vt:lpstr>
      <vt:lpstr>      </vt:lpstr>
      <vt:lpstr>      </vt:lpstr>
      <vt:lpstr>      </vt:lpstr>
      <vt:lpstr>Présentation PowerPoint</vt:lpstr>
      <vt:lpstr>Présentation PowerPoint</vt:lpstr>
      <vt:lpstr>      </vt:lpstr>
      <vt:lpstr>      </vt:lpstr>
      <vt:lpstr>      </vt:lpstr>
      <vt:lpstr>      </vt:lpstr>
      <vt:lpstr>                                         </vt:lpstr>
      <vt:lpstr>                                           </vt:lpstr>
      <vt:lpstr>                                           </vt:lpstr>
      <vt:lpstr>                                           </vt:lpstr>
      <vt:lpstr>                                           </vt:lpstr>
      <vt:lpstr>                                           </vt:lpstr>
      <vt:lpstr>      </vt:lpstr>
      <vt:lpstr>      </vt:lpstr>
      <vt:lpstr>                                                                                                                     </vt:lpstr>
      <vt:lpstr>      </vt:lpstr>
      <vt:lpstr>      </vt:lpstr>
      <vt:lpstr>      </vt:lpstr>
      <vt:lpstr>      </vt:lpstr>
      <vt:lpstr>      </vt:lpstr>
      <vt:lpstr>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Bonjour Share’s Amis  Petits prêts entre amis</dc:title>
  <dc:creator>YAN .</dc:creator>
  <cp:lastModifiedBy>PcAssus-Yann</cp:lastModifiedBy>
  <cp:revision>140</cp:revision>
  <dcterms:created xsi:type="dcterms:W3CDTF">2019-04-02T13:15:23Z</dcterms:created>
  <dcterms:modified xsi:type="dcterms:W3CDTF">2020-02-21T16:13:20Z</dcterms:modified>
</cp:coreProperties>
</file>