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1435"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A2D0-4F4F-4B36-90FB-73E716248202}" type="datetimeFigureOut">
              <a:rPr lang="en-US" smtClean="0"/>
              <a:t>3/4/2020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1D182-DA01-44CA-90E0-0CD36C30BBAC}" type="slidenum">
              <a:rPr lang="en-US" smtClean="0"/>
              <a:t>‹#›</a:t>
            </a:fld>
            <a:endParaRPr lang="en-US"/>
          </a:p>
        </p:txBody>
      </p:sp>
    </p:spTree>
    <p:extLst>
      <p:ext uri="{BB962C8B-B14F-4D97-AF65-F5344CB8AC3E}">
        <p14:creationId xmlns:p14="http://schemas.microsoft.com/office/powerpoint/2010/main" val="407611316"/>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77746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52639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76958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B400-8C54-47DE-B6D9-33703C97B65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81120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FB400-8C54-47DE-B6D9-33703C97B65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82147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FB400-8C54-47DE-B6D9-33703C97B65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49002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FB400-8C54-47DE-B6D9-33703C97B657}"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3380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FB400-8C54-47DE-B6D9-33703C97B657}"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89445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FB400-8C54-47DE-B6D9-33703C97B657}"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35902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4FFB400-8C54-47DE-B6D9-33703C97B65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174158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4FFB400-8C54-47DE-B6D9-33703C97B65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DFFB6-4511-4297-97B7-3599CE0ED682}" type="slidenum">
              <a:rPr lang="en-US" smtClean="0"/>
              <a:t>‹#›</a:t>
            </a:fld>
            <a:endParaRPr lang="en-US"/>
          </a:p>
        </p:txBody>
      </p:sp>
    </p:spTree>
    <p:extLst>
      <p:ext uri="{BB962C8B-B14F-4D97-AF65-F5344CB8AC3E}">
        <p14:creationId xmlns:p14="http://schemas.microsoft.com/office/powerpoint/2010/main" val="255196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4FFB400-8C54-47DE-B6D9-33703C97B657}" type="datetimeFigureOut">
              <a:rPr lang="en-US" smtClean="0"/>
              <a:t>3/4/2020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4FDFFB6-4511-4297-97B7-3599CE0ED682}" type="slidenum">
              <a:rPr lang="en-US" smtClean="0"/>
              <a:t>‹#›</a:t>
            </a:fld>
            <a:endParaRPr lang="en-US"/>
          </a:p>
        </p:txBody>
      </p:sp>
    </p:spTree>
    <p:extLst>
      <p:ext uri="{BB962C8B-B14F-4D97-AF65-F5344CB8AC3E}">
        <p14:creationId xmlns:p14="http://schemas.microsoft.com/office/powerpoint/2010/main" val="1046955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D9001-F021-4150-A5BF-8BF789326803}"/>
              </a:ext>
            </a:extLst>
          </p:cNvPr>
          <p:cNvSpPr txBox="1"/>
          <p:nvPr/>
        </p:nvSpPr>
        <p:spPr>
          <a:xfrm>
            <a:off x="17868900" y="424543"/>
            <a:ext cx="8153400" cy="2062103"/>
          </a:xfrm>
          <a:prstGeom prst="rect">
            <a:avLst/>
          </a:prstGeom>
          <a:noFill/>
        </p:spPr>
        <p:txBody>
          <a:bodyPr wrap="square" rtlCol="0">
            <a:spAutoFit/>
          </a:bodyPr>
          <a:lstStyle/>
          <a:p>
            <a:r>
              <a:rPr lang="en-US" sz="12800" dirty="0" err="1"/>
              <a:t>Socialendar</a:t>
            </a:r>
            <a:endParaRPr lang="en-US" sz="12800" dirty="0"/>
          </a:p>
        </p:txBody>
      </p:sp>
      <p:sp>
        <p:nvSpPr>
          <p:cNvPr id="7" name="TextBox 6">
            <a:extLst>
              <a:ext uri="{FF2B5EF4-FFF2-40B4-BE49-F238E27FC236}">
                <a16:creationId xmlns:a16="http://schemas.microsoft.com/office/drawing/2014/main" id="{43FD96BC-0FEF-46AE-8A9A-528C8B4AF2ED}"/>
              </a:ext>
            </a:extLst>
          </p:cNvPr>
          <p:cNvSpPr txBox="1"/>
          <p:nvPr/>
        </p:nvSpPr>
        <p:spPr>
          <a:xfrm>
            <a:off x="1001485" y="8235350"/>
            <a:ext cx="3396343" cy="830997"/>
          </a:xfrm>
          <a:prstGeom prst="rect">
            <a:avLst/>
          </a:prstGeom>
          <a:noFill/>
        </p:spPr>
        <p:txBody>
          <a:bodyPr wrap="square" rtlCol="0">
            <a:spAutoFit/>
          </a:bodyPr>
          <a:lstStyle/>
          <a:p>
            <a:r>
              <a:rPr lang="en-US" sz="4800" dirty="0"/>
              <a:t>Nick Chonko</a:t>
            </a:r>
          </a:p>
        </p:txBody>
      </p:sp>
      <p:sp>
        <p:nvSpPr>
          <p:cNvPr id="8" name="TextBox 7">
            <a:extLst>
              <a:ext uri="{FF2B5EF4-FFF2-40B4-BE49-F238E27FC236}">
                <a16:creationId xmlns:a16="http://schemas.microsoft.com/office/drawing/2014/main" id="{2A857F2D-12FA-4AE2-B7E3-FC411C1A41DD}"/>
              </a:ext>
            </a:extLst>
          </p:cNvPr>
          <p:cNvSpPr txBox="1"/>
          <p:nvPr/>
        </p:nvSpPr>
        <p:spPr>
          <a:xfrm>
            <a:off x="2464754" y="1286317"/>
            <a:ext cx="4920344" cy="1200329"/>
          </a:xfrm>
          <a:prstGeom prst="rect">
            <a:avLst/>
          </a:prstGeom>
          <a:noFill/>
        </p:spPr>
        <p:txBody>
          <a:bodyPr wrap="square" rtlCol="0">
            <a:spAutoFit/>
          </a:bodyPr>
          <a:lstStyle/>
          <a:p>
            <a:r>
              <a:rPr lang="en-US" sz="7200" dirty="0"/>
              <a:t>Who We Are</a:t>
            </a:r>
          </a:p>
        </p:txBody>
      </p:sp>
      <p:sp>
        <p:nvSpPr>
          <p:cNvPr id="9" name="Rectangle 8">
            <a:extLst>
              <a:ext uri="{FF2B5EF4-FFF2-40B4-BE49-F238E27FC236}">
                <a16:creationId xmlns:a16="http://schemas.microsoft.com/office/drawing/2014/main" id="{EDC659F3-106A-49C4-BCFE-02CD798430B6}"/>
              </a:ext>
            </a:extLst>
          </p:cNvPr>
          <p:cNvSpPr/>
          <p:nvPr/>
        </p:nvSpPr>
        <p:spPr>
          <a:xfrm>
            <a:off x="1349829" y="3701143"/>
            <a:ext cx="2569028" cy="3788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A07053-57D6-48F1-BE6A-16501B9FCBE5}"/>
              </a:ext>
            </a:extLst>
          </p:cNvPr>
          <p:cNvSpPr txBox="1"/>
          <p:nvPr/>
        </p:nvSpPr>
        <p:spPr>
          <a:xfrm>
            <a:off x="6466115" y="8235350"/>
            <a:ext cx="2895599" cy="830997"/>
          </a:xfrm>
          <a:prstGeom prst="rect">
            <a:avLst/>
          </a:prstGeom>
          <a:noFill/>
        </p:spPr>
        <p:txBody>
          <a:bodyPr wrap="square" rtlCol="0">
            <a:spAutoFit/>
          </a:bodyPr>
          <a:lstStyle/>
          <a:p>
            <a:r>
              <a:rPr lang="en-US" sz="4800" dirty="0"/>
              <a:t>Tim Walsh</a:t>
            </a:r>
          </a:p>
        </p:txBody>
      </p:sp>
      <p:sp>
        <p:nvSpPr>
          <p:cNvPr id="11" name="Rectangle 10">
            <a:extLst>
              <a:ext uri="{FF2B5EF4-FFF2-40B4-BE49-F238E27FC236}">
                <a16:creationId xmlns:a16="http://schemas.microsoft.com/office/drawing/2014/main" id="{553943DB-7165-40DD-A346-D93EB000982A}"/>
              </a:ext>
            </a:extLst>
          </p:cNvPr>
          <p:cNvSpPr/>
          <p:nvPr/>
        </p:nvSpPr>
        <p:spPr>
          <a:xfrm>
            <a:off x="6466115" y="3701143"/>
            <a:ext cx="2569028" cy="3788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F5818C3-5269-4A90-B64C-EFCC7E520668}"/>
              </a:ext>
            </a:extLst>
          </p:cNvPr>
          <p:cNvCxnSpPr>
            <a:cxnSpLocks/>
          </p:cNvCxnSpPr>
          <p:nvPr/>
        </p:nvCxnSpPr>
        <p:spPr>
          <a:xfrm>
            <a:off x="9797143" y="0"/>
            <a:ext cx="0" cy="3291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FF37E1-4CCB-4B04-8911-61E695D4513A}"/>
              </a:ext>
            </a:extLst>
          </p:cNvPr>
          <p:cNvSpPr txBox="1"/>
          <p:nvPr/>
        </p:nvSpPr>
        <p:spPr>
          <a:xfrm>
            <a:off x="2518038" y="9048055"/>
            <a:ext cx="5283579" cy="830997"/>
          </a:xfrm>
          <a:prstGeom prst="rect">
            <a:avLst/>
          </a:prstGeom>
          <a:noFill/>
        </p:spPr>
        <p:txBody>
          <a:bodyPr wrap="square" rtlCol="0">
            <a:spAutoFit/>
          </a:bodyPr>
          <a:lstStyle/>
          <a:p>
            <a:r>
              <a:rPr lang="en-US" sz="4800" dirty="0"/>
              <a:t>Advised by Nan </a:t>
            </a:r>
            <a:r>
              <a:rPr lang="en-US" sz="4800" dirty="0" err="1"/>
              <a:t>Niu</a:t>
            </a:r>
            <a:endParaRPr lang="en-US" sz="4800" dirty="0"/>
          </a:p>
        </p:txBody>
      </p:sp>
      <p:cxnSp>
        <p:nvCxnSpPr>
          <p:cNvPr id="17" name="Straight Connector 16">
            <a:extLst>
              <a:ext uri="{FF2B5EF4-FFF2-40B4-BE49-F238E27FC236}">
                <a16:creationId xmlns:a16="http://schemas.microsoft.com/office/drawing/2014/main" id="{747E53F0-BF80-493F-B40A-26991DE67516}"/>
              </a:ext>
            </a:extLst>
          </p:cNvPr>
          <p:cNvCxnSpPr/>
          <p:nvPr/>
        </p:nvCxnSpPr>
        <p:spPr>
          <a:xfrm>
            <a:off x="0" y="10635916"/>
            <a:ext cx="9797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6085B9-70F1-4B0C-AF59-3275D6956E48}"/>
              </a:ext>
            </a:extLst>
          </p:cNvPr>
          <p:cNvSpPr txBox="1"/>
          <p:nvPr/>
        </p:nvSpPr>
        <p:spPr>
          <a:xfrm>
            <a:off x="2758668" y="11392781"/>
            <a:ext cx="4588041" cy="1200329"/>
          </a:xfrm>
          <a:prstGeom prst="rect">
            <a:avLst/>
          </a:prstGeom>
          <a:noFill/>
        </p:spPr>
        <p:txBody>
          <a:bodyPr wrap="square" rtlCol="0">
            <a:spAutoFit/>
          </a:bodyPr>
          <a:lstStyle/>
          <a:p>
            <a:r>
              <a:rPr lang="en-US" sz="7200" dirty="0"/>
              <a:t>Background</a:t>
            </a:r>
          </a:p>
        </p:txBody>
      </p:sp>
      <p:sp>
        <p:nvSpPr>
          <p:cNvPr id="20" name="TextBox 19">
            <a:extLst>
              <a:ext uri="{FF2B5EF4-FFF2-40B4-BE49-F238E27FC236}">
                <a16:creationId xmlns:a16="http://schemas.microsoft.com/office/drawing/2014/main" id="{936FC6FB-04D8-4C9A-9D0B-7D03D90C28B4}"/>
              </a:ext>
            </a:extLst>
          </p:cNvPr>
          <p:cNvSpPr txBox="1"/>
          <p:nvPr/>
        </p:nvSpPr>
        <p:spPr>
          <a:xfrm>
            <a:off x="482410" y="12622251"/>
            <a:ext cx="8832321" cy="11172289"/>
          </a:xfrm>
          <a:prstGeom prst="rect">
            <a:avLst/>
          </a:prstGeom>
          <a:noFill/>
        </p:spPr>
        <p:txBody>
          <a:bodyPr wrap="square" rtlCol="0">
            <a:spAutoFit/>
          </a:bodyPr>
          <a:lstStyle/>
          <a:p>
            <a:r>
              <a:rPr lang="en-US" sz="6000" dirty="0" err="1"/>
              <a:t>Socialendar</a:t>
            </a:r>
            <a:r>
              <a:rPr lang="en-US" sz="6000" dirty="0"/>
              <a:t> is a social media calendar mobile application. Users are able to make and share events with their friends.  The app includes the option to dynamically schedule events in a user’s calendar around their existing events.  </a:t>
            </a:r>
            <a:r>
              <a:rPr lang="en-US" sz="6000" dirty="0" err="1"/>
              <a:t>Socialendar</a:t>
            </a:r>
            <a:r>
              <a:rPr lang="en-US" sz="6000" dirty="0"/>
              <a:t> also will pull events from online to suggest to users.</a:t>
            </a:r>
          </a:p>
        </p:txBody>
      </p:sp>
      <p:cxnSp>
        <p:nvCxnSpPr>
          <p:cNvPr id="21" name="Straight Connector 20">
            <a:extLst>
              <a:ext uri="{FF2B5EF4-FFF2-40B4-BE49-F238E27FC236}">
                <a16:creationId xmlns:a16="http://schemas.microsoft.com/office/drawing/2014/main" id="{FEA64F8D-BDD0-4BE8-8CD9-9085E9ED8C58}"/>
              </a:ext>
            </a:extLst>
          </p:cNvPr>
          <p:cNvCxnSpPr/>
          <p:nvPr/>
        </p:nvCxnSpPr>
        <p:spPr>
          <a:xfrm>
            <a:off x="62735" y="24793076"/>
            <a:ext cx="9797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6323E20B-833A-4F68-BC1B-E92EC4229336}"/>
              </a:ext>
            </a:extLst>
          </p:cNvPr>
          <p:cNvPicPr>
            <a:picLocks noChangeAspect="1"/>
          </p:cNvPicPr>
          <p:nvPr/>
        </p:nvPicPr>
        <p:blipFill>
          <a:blip r:embed="rId2"/>
          <a:stretch>
            <a:fillRect/>
          </a:stretch>
        </p:blipFill>
        <p:spPr>
          <a:xfrm>
            <a:off x="1154820" y="30326919"/>
            <a:ext cx="3363683" cy="1530476"/>
          </a:xfrm>
          <a:prstGeom prst="rect">
            <a:avLst/>
          </a:prstGeom>
        </p:spPr>
      </p:pic>
      <p:pic>
        <p:nvPicPr>
          <p:cNvPr id="23" name="Picture 22">
            <a:extLst>
              <a:ext uri="{FF2B5EF4-FFF2-40B4-BE49-F238E27FC236}">
                <a16:creationId xmlns:a16="http://schemas.microsoft.com/office/drawing/2014/main" id="{998BF089-7707-49F2-AFF6-78EB6BFECC1B}"/>
              </a:ext>
            </a:extLst>
          </p:cNvPr>
          <p:cNvPicPr>
            <a:picLocks noChangeAspect="1"/>
          </p:cNvPicPr>
          <p:nvPr/>
        </p:nvPicPr>
        <p:blipFill>
          <a:blip r:embed="rId3"/>
          <a:stretch>
            <a:fillRect/>
          </a:stretch>
        </p:blipFill>
        <p:spPr>
          <a:xfrm>
            <a:off x="5775804" y="29982495"/>
            <a:ext cx="3333750" cy="2219325"/>
          </a:xfrm>
          <a:prstGeom prst="rect">
            <a:avLst/>
          </a:prstGeom>
        </p:spPr>
      </p:pic>
      <p:pic>
        <p:nvPicPr>
          <p:cNvPr id="24" name="Picture 23">
            <a:extLst>
              <a:ext uri="{FF2B5EF4-FFF2-40B4-BE49-F238E27FC236}">
                <a16:creationId xmlns:a16="http://schemas.microsoft.com/office/drawing/2014/main" id="{6950CC90-059F-42C4-A8D2-570BA32A19D4}"/>
              </a:ext>
            </a:extLst>
          </p:cNvPr>
          <p:cNvPicPr>
            <a:picLocks noChangeAspect="1"/>
          </p:cNvPicPr>
          <p:nvPr/>
        </p:nvPicPr>
        <p:blipFill>
          <a:blip r:embed="rId4"/>
          <a:stretch>
            <a:fillRect/>
          </a:stretch>
        </p:blipFill>
        <p:spPr>
          <a:xfrm>
            <a:off x="988834" y="25780875"/>
            <a:ext cx="3887965" cy="2186980"/>
          </a:xfrm>
          <a:prstGeom prst="rect">
            <a:avLst/>
          </a:prstGeom>
        </p:spPr>
      </p:pic>
      <p:pic>
        <p:nvPicPr>
          <p:cNvPr id="25" name="Picture 24">
            <a:extLst>
              <a:ext uri="{FF2B5EF4-FFF2-40B4-BE49-F238E27FC236}">
                <a16:creationId xmlns:a16="http://schemas.microsoft.com/office/drawing/2014/main" id="{99A27735-B6A0-4911-87F4-C349E8D74595}"/>
              </a:ext>
            </a:extLst>
          </p:cNvPr>
          <p:cNvPicPr>
            <a:picLocks noChangeAspect="1"/>
          </p:cNvPicPr>
          <p:nvPr/>
        </p:nvPicPr>
        <p:blipFill>
          <a:blip r:embed="rId5"/>
          <a:stretch>
            <a:fillRect/>
          </a:stretch>
        </p:blipFill>
        <p:spPr>
          <a:xfrm>
            <a:off x="11209744" y="5034843"/>
            <a:ext cx="6981825" cy="12715875"/>
          </a:xfrm>
          <a:prstGeom prst="rect">
            <a:avLst/>
          </a:prstGeom>
        </p:spPr>
      </p:pic>
      <p:cxnSp>
        <p:nvCxnSpPr>
          <p:cNvPr id="27" name="Straight Connector 26">
            <a:extLst>
              <a:ext uri="{FF2B5EF4-FFF2-40B4-BE49-F238E27FC236}">
                <a16:creationId xmlns:a16="http://schemas.microsoft.com/office/drawing/2014/main" id="{2D9616A1-9BD5-42F2-B52B-2F253960411E}"/>
              </a:ext>
            </a:extLst>
          </p:cNvPr>
          <p:cNvCxnSpPr>
            <a:cxnSpLocks/>
          </p:cNvCxnSpPr>
          <p:nvPr/>
        </p:nvCxnSpPr>
        <p:spPr>
          <a:xfrm>
            <a:off x="9797143" y="2935705"/>
            <a:ext cx="34094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F29B9AA-5B4F-472A-ADF0-233A547DCE5A}"/>
              </a:ext>
            </a:extLst>
          </p:cNvPr>
          <p:cNvSpPr txBox="1"/>
          <p:nvPr/>
        </p:nvSpPr>
        <p:spPr>
          <a:xfrm>
            <a:off x="17236795" y="3149894"/>
            <a:ext cx="2996183" cy="1200329"/>
          </a:xfrm>
          <a:prstGeom prst="rect">
            <a:avLst/>
          </a:prstGeom>
          <a:noFill/>
        </p:spPr>
        <p:txBody>
          <a:bodyPr wrap="square" rtlCol="0">
            <a:spAutoFit/>
          </a:bodyPr>
          <a:lstStyle/>
          <a:p>
            <a:r>
              <a:rPr lang="en-US" sz="7200" dirty="0"/>
              <a:t>Design</a:t>
            </a:r>
          </a:p>
        </p:txBody>
      </p:sp>
      <p:pic>
        <p:nvPicPr>
          <p:cNvPr id="29" name="Picture 28">
            <a:extLst>
              <a:ext uri="{FF2B5EF4-FFF2-40B4-BE49-F238E27FC236}">
                <a16:creationId xmlns:a16="http://schemas.microsoft.com/office/drawing/2014/main" id="{4C32415D-D998-45C0-8367-9131ACF53D46}"/>
              </a:ext>
            </a:extLst>
          </p:cNvPr>
          <p:cNvPicPr>
            <a:picLocks noChangeAspect="1"/>
          </p:cNvPicPr>
          <p:nvPr/>
        </p:nvPicPr>
        <p:blipFill>
          <a:blip r:embed="rId6"/>
          <a:stretch>
            <a:fillRect/>
          </a:stretch>
        </p:blipFill>
        <p:spPr>
          <a:xfrm>
            <a:off x="19408477" y="4968168"/>
            <a:ext cx="7000875" cy="12782550"/>
          </a:xfrm>
          <a:prstGeom prst="rect">
            <a:avLst/>
          </a:prstGeom>
        </p:spPr>
      </p:pic>
      <p:sp>
        <p:nvSpPr>
          <p:cNvPr id="30" name="TextBox 29">
            <a:extLst>
              <a:ext uri="{FF2B5EF4-FFF2-40B4-BE49-F238E27FC236}">
                <a16:creationId xmlns:a16="http://schemas.microsoft.com/office/drawing/2014/main" id="{C9E8169C-A61F-4FBD-AF80-F179EFBE8630}"/>
              </a:ext>
            </a:extLst>
          </p:cNvPr>
          <p:cNvSpPr txBox="1"/>
          <p:nvPr/>
        </p:nvSpPr>
        <p:spPr>
          <a:xfrm>
            <a:off x="11209744" y="17825444"/>
            <a:ext cx="6981818" cy="2862322"/>
          </a:xfrm>
          <a:prstGeom prst="rect">
            <a:avLst/>
          </a:prstGeom>
          <a:noFill/>
        </p:spPr>
        <p:txBody>
          <a:bodyPr wrap="square" rtlCol="0">
            <a:spAutoFit/>
          </a:bodyPr>
          <a:lstStyle/>
          <a:p>
            <a:r>
              <a:rPr lang="en-US" sz="6000" dirty="0"/>
              <a:t>The calendar view allows users to view and create events.</a:t>
            </a:r>
          </a:p>
        </p:txBody>
      </p:sp>
      <p:sp>
        <p:nvSpPr>
          <p:cNvPr id="31" name="TextBox 30">
            <a:extLst>
              <a:ext uri="{FF2B5EF4-FFF2-40B4-BE49-F238E27FC236}">
                <a16:creationId xmlns:a16="http://schemas.microsoft.com/office/drawing/2014/main" id="{DF7B7BF0-F63F-4465-8A2F-CB01578EB5C9}"/>
              </a:ext>
            </a:extLst>
          </p:cNvPr>
          <p:cNvSpPr txBox="1"/>
          <p:nvPr/>
        </p:nvSpPr>
        <p:spPr>
          <a:xfrm>
            <a:off x="19408476" y="17825444"/>
            <a:ext cx="7000875" cy="4708981"/>
          </a:xfrm>
          <a:prstGeom prst="rect">
            <a:avLst/>
          </a:prstGeom>
          <a:noFill/>
        </p:spPr>
        <p:txBody>
          <a:bodyPr wrap="square" rtlCol="0">
            <a:spAutoFit/>
          </a:bodyPr>
          <a:lstStyle/>
          <a:p>
            <a:r>
              <a:rPr lang="en-US" sz="6000" dirty="0"/>
              <a:t>The discover tab(WIP) allows users to view community created events, and events pulled from online.</a:t>
            </a:r>
          </a:p>
        </p:txBody>
      </p:sp>
      <p:cxnSp>
        <p:nvCxnSpPr>
          <p:cNvPr id="33" name="Straight Connector 32">
            <a:extLst>
              <a:ext uri="{FF2B5EF4-FFF2-40B4-BE49-F238E27FC236}">
                <a16:creationId xmlns:a16="http://schemas.microsoft.com/office/drawing/2014/main" id="{075141B8-F504-4878-ADE8-1A32B9AB746A}"/>
              </a:ext>
            </a:extLst>
          </p:cNvPr>
          <p:cNvCxnSpPr>
            <a:cxnSpLocks/>
          </p:cNvCxnSpPr>
          <p:nvPr/>
        </p:nvCxnSpPr>
        <p:spPr>
          <a:xfrm>
            <a:off x="27672632" y="2935705"/>
            <a:ext cx="0" cy="29982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9D2ACCD-D4A1-458D-AF2C-5EA47B1AA139}"/>
              </a:ext>
            </a:extLst>
          </p:cNvPr>
          <p:cNvSpPr txBox="1"/>
          <p:nvPr/>
        </p:nvSpPr>
        <p:spPr>
          <a:xfrm>
            <a:off x="33661401" y="3225458"/>
            <a:ext cx="4241030" cy="1200329"/>
          </a:xfrm>
          <a:prstGeom prst="rect">
            <a:avLst/>
          </a:prstGeom>
          <a:noFill/>
        </p:spPr>
        <p:txBody>
          <a:bodyPr wrap="square" rtlCol="0">
            <a:spAutoFit/>
          </a:bodyPr>
          <a:lstStyle/>
          <a:p>
            <a:r>
              <a:rPr lang="en-US" sz="7200" dirty="0"/>
              <a:t>Challenges</a:t>
            </a:r>
          </a:p>
        </p:txBody>
      </p:sp>
      <p:sp>
        <p:nvSpPr>
          <p:cNvPr id="26" name="TextBox 25">
            <a:extLst>
              <a:ext uri="{FF2B5EF4-FFF2-40B4-BE49-F238E27FC236}">
                <a16:creationId xmlns:a16="http://schemas.microsoft.com/office/drawing/2014/main" id="{176B2A84-B8EA-42A3-BA39-CEF57097AAAD}"/>
              </a:ext>
            </a:extLst>
          </p:cNvPr>
          <p:cNvSpPr txBox="1"/>
          <p:nvPr/>
        </p:nvSpPr>
        <p:spPr>
          <a:xfrm>
            <a:off x="11209744" y="23746969"/>
            <a:ext cx="15199606" cy="7478970"/>
          </a:xfrm>
          <a:prstGeom prst="rect">
            <a:avLst/>
          </a:prstGeom>
          <a:noFill/>
        </p:spPr>
        <p:txBody>
          <a:bodyPr wrap="square" rtlCol="0">
            <a:spAutoFit/>
          </a:bodyPr>
          <a:lstStyle/>
          <a:p>
            <a:r>
              <a:rPr lang="en-US" sz="6000" dirty="0"/>
              <a:t>We want our application to have 3 main tabs, the calendar tab, the discover tab, and the messaging tab.  The calendar tab allows the user to view their calendar and any events they have.  The discover tab is used for finding public events, such as a concert.  The messaging tab (WIP) is used to communicate with friends with the intent on planning events to attend.</a:t>
            </a:r>
          </a:p>
        </p:txBody>
      </p:sp>
      <p:sp>
        <p:nvSpPr>
          <p:cNvPr id="32" name="TextBox 31">
            <a:extLst>
              <a:ext uri="{FF2B5EF4-FFF2-40B4-BE49-F238E27FC236}">
                <a16:creationId xmlns:a16="http://schemas.microsoft.com/office/drawing/2014/main" id="{16D8E4BB-9242-4058-AB5A-DC95B745C62C}"/>
              </a:ext>
            </a:extLst>
          </p:cNvPr>
          <p:cNvSpPr txBox="1"/>
          <p:nvPr/>
        </p:nvSpPr>
        <p:spPr>
          <a:xfrm>
            <a:off x="28935913" y="4968168"/>
            <a:ext cx="13605451" cy="10248960"/>
          </a:xfrm>
          <a:prstGeom prst="rect">
            <a:avLst/>
          </a:prstGeom>
          <a:noFill/>
        </p:spPr>
        <p:txBody>
          <a:bodyPr wrap="square" rtlCol="0">
            <a:spAutoFit/>
          </a:bodyPr>
          <a:lstStyle/>
          <a:p>
            <a:pPr marL="857250" indent="-857250">
              <a:buFont typeface="Arial" panose="020B0604020202020204" pitchFamily="34" charset="0"/>
              <a:buChar char="•"/>
            </a:pPr>
            <a:r>
              <a:rPr lang="en-US" sz="6000" dirty="0"/>
              <a:t>By far the biggest challenge is keeping testing up to date.  Nothing gets added into the code without thorough testing.</a:t>
            </a:r>
          </a:p>
          <a:p>
            <a:pPr marL="857250" indent="-857250">
              <a:buFont typeface="Arial" panose="020B0604020202020204" pitchFamily="34" charset="0"/>
              <a:buChar char="•"/>
            </a:pPr>
            <a:r>
              <a:rPr lang="en-US" sz="6000" dirty="0"/>
              <a:t>Other commitments, such as school, and homework take a lot of time away from the project.</a:t>
            </a:r>
          </a:p>
          <a:p>
            <a:pPr marL="857250" indent="-857250">
              <a:buFont typeface="Arial" panose="020B0604020202020204" pitchFamily="34" charset="0"/>
              <a:buChar char="•"/>
            </a:pPr>
            <a:r>
              <a:rPr lang="en-US" sz="6000" dirty="0"/>
              <a:t>Agreement between group on API routes was another challenge.</a:t>
            </a:r>
          </a:p>
          <a:p>
            <a:pPr marL="857250" indent="-857250">
              <a:buFont typeface="Arial" panose="020B0604020202020204" pitchFamily="34" charset="0"/>
              <a:buChar char="•"/>
            </a:pPr>
            <a:r>
              <a:rPr lang="en-US" sz="6000" dirty="0"/>
              <a:t>Django Rest Framework makes writing the API easier, but there is a lot to know in order to do everything properly.</a:t>
            </a:r>
          </a:p>
        </p:txBody>
      </p:sp>
      <p:cxnSp>
        <p:nvCxnSpPr>
          <p:cNvPr id="4" name="Straight Connector 3">
            <a:extLst>
              <a:ext uri="{FF2B5EF4-FFF2-40B4-BE49-F238E27FC236}">
                <a16:creationId xmlns:a16="http://schemas.microsoft.com/office/drawing/2014/main" id="{12BC9785-43F5-4407-B3D3-D57E0D99A624}"/>
              </a:ext>
            </a:extLst>
          </p:cNvPr>
          <p:cNvCxnSpPr/>
          <p:nvPr/>
        </p:nvCxnSpPr>
        <p:spPr>
          <a:xfrm>
            <a:off x="27672631" y="16023771"/>
            <a:ext cx="16218569"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0C84E805-388C-4C22-81AF-792B7831CFB5}"/>
              </a:ext>
            </a:extLst>
          </p:cNvPr>
          <p:cNvSpPr txBox="1"/>
          <p:nvPr/>
        </p:nvSpPr>
        <p:spPr>
          <a:xfrm>
            <a:off x="33007005" y="16529446"/>
            <a:ext cx="5463265" cy="1200329"/>
          </a:xfrm>
          <a:prstGeom prst="rect">
            <a:avLst/>
          </a:prstGeom>
          <a:noFill/>
        </p:spPr>
        <p:txBody>
          <a:bodyPr wrap="square" rtlCol="0">
            <a:spAutoFit/>
          </a:bodyPr>
          <a:lstStyle/>
          <a:p>
            <a:r>
              <a:rPr lang="en-US" sz="7200" dirty="0"/>
              <a:t>Achievements</a:t>
            </a:r>
          </a:p>
        </p:txBody>
      </p:sp>
      <p:sp>
        <p:nvSpPr>
          <p:cNvPr id="37" name="TextBox 36">
            <a:extLst>
              <a:ext uri="{FF2B5EF4-FFF2-40B4-BE49-F238E27FC236}">
                <a16:creationId xmlns:a16="http://schemas.microsoft.com/office/drawing/2014/main" id="{DC433625-E846-4C26-8764-7E356E54D25F}"/>
              </a:ext>
            </a:extLst>
          </p:cNvPr>
          <p:cNvSpPr txBox="1"/>
          <p:nvPr/>
        </p:nvSpPr>
        <p:spPr>
          <a:xfrm>
            <a:off x="28935911" y="17989818"/>
            <a:ext cx="13605451" cy="8402300"/>
          </a:xfrm>
          <a:prstGeom prst="rect">
            <a:avLst/>
          </a:prstGeom>
          <a:noFill/>
        </p:spPr>
        <p:txBody>
          <a:bodyPr wrap="square" rtlCol="0">
            <a:spAutoFit/>
          </a:bodyPr>
          <a:lstStyle/>
          <a:p>
            <a:pPr marL="857250" indent="-857250">
              <a:buFont typeface="Arial" panose="020B0604020202020204" pitchFamily="34" charset="0"/>
              <a:buChar char="•"/>
            </a:pPr>
            <a:r>
              <a:rPr lang="en-US" sz="6000" dirty="0"/>
              <a:t>Fully planned out API ahead of time.  This allows each member in the group to work independently without constantly stopping to consult other members.</a:t>
            </a:r>
          </a:p>
          <a:p>
            <a:pPr marL="857250" indent="-857250">
              <a:buFont typeface="Arial" panose="020B0604020202020204" pitchFamily="34" charset="0"/>
              <a:buChar char="•"/>
            </a:pPr>
            <a:r>
              <a:rPr lang="en-US" sz="6000" dirty="0"/>
              <a:t>RESTful API</a:t>
            </a:r>
          </a:p>
          <a:p>
            <a:pPr marL="857250" indent="-857250">
              <a:buFont typeface="Arial" panose="020B0604020202020204" pitchFamily="34" charset="0"/>
              <a:buChar char="•"/>
            </a:pPr>
            <a:r>
              <a:rPr lang="en-US" sz="6000" dirty="0"/>
              <a:t>Very well tested front end and back end code</a:t>
            </a:r>
          </a:p>
          <a:p>
            <a:pPr marL="857250" indent="-857250">
              <a:buFont typeface="Arial" panose="020B0604020202020204" pitchFamily="34" charset="0"/>
              <a:buChar char="•"/>
            </a:pPr>
            <a:r>
              <a:rPr lang="en-US" sz="6000" dirty="0"/>
              <a:t>Well thought out database schema</a:t>
            </a:r>
          </a:p>
        </p:txBody>
      </p:sp>
      <p:pic>
        <p:nvPicPr>
          <p:cNvPr id="5" name="Picture 4">
            <a:extLst>
              <a:ext uri="{FF2B5EF4-FFF2-40B4-BE49-F238E27FC236}">
                <a16:creationId xmlns:a16="http://schemas.microsoft.com/office/drawing/2014/main" id="{60E7B254-0CDA-4E8B-97D9-5A725A831A41}"/>
              </a:ext>
            </a:extLst>
          </p:cNvPr>
          <p:cNvPicPr>
            <a:picLocks noChangeAspect="1"/>
          </p:cNvPicPr>
          <p:nvPr/>
        </p:nvPicPr>
        <p:blipFill>
          <a:blip r:embed="rId7"/>
          <a:stretch>
            <a:fillRect/>
          </a:stretch>
        </p:blipFill>
        <p:spPr>
          <a:xfrm>
            <a:off x="5909158" y="26529633"/>
            <a:ext cx="3112630" cy="1634131"/>
          </a:xfrm>
          <a:prstGeom prst="rect">
            <a:avLst/>
          </a:prstGeom>
        </p:spPr>
      </p:pic>
    </p:spTree>
    <p:extLst>
      <p:ext uri="{BB962C8B-B14F-4D97-AF65-F5344CB8AC3E}">
        <p14:creationId xmlns:p14="http://schemas.microsoft.com/office/powerpoint/2010/main" val="18648122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FD3837DCDEFE44B5E2E77ABA929239" ma:contentTypeVersion="6" ma:contentTypeDescription="Create a new document." ma:contentTypeScope="" ma:versionID="0e30e9ed8776833014da8c6f20359aae">
  <xsd:schema xmlns:xsd="http://www.w3.org/2001/XMLSchema" xmlns:xs="http://www.w3.org/2001/XMLSchema" xmlns:p="http://schemas.microsoft.com/office/2006/metadata/properties" xmlns:ns3="5deb6c97-c936-4308-81a8-b8a75559ecd6" xmlns:ns4="a032c742-003c-4072-a5d2-2b436e1cb932" targetNamespace="http://schemas.microsoft.com/office/2006/metadata/properties" ma:root="true" ma:fieldsID="c7093c9ff76ebe117513bca3fe9b67a0" ns3:_="" ns4:_="">
    <xsd:import namespace="5deb6c97-c936-4308-81a8-b8a75559ecd6"/>
    <xsd:import namespace="a032c742-003c-4072-a5d2-2b436e1cb93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b6c97-c936-4308-81a8-b8a75559ec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2c742-003c-4072-a5d2-2b436e1cb9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436A5E-D277-4EBA-B0C9-273F4E27D50F}">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032c742-003c-4072-a5d2-2b436e1cb932"/>
    <ds:schemaRef ds:uri="5deb6c97-c936-4308-81a8-b8a75559ecd6"/>
    <ds:schemaRef ds:uri="http://www.w3.org/XML/1998/namespace"/>
    <ds:schemaRef ds:uri="http://purl.org/dc/terms/"/>
  </ds:schemaRefs>
</ds:datastoreItem>
</file>

<file path=customXml/itemProps2.xml><?xml version="1.0" encoding="utf-8"?>
<ds:datastoreItem xmlns:ds="http://schemas.openxmlformats.org/officeDocument/2006/customXml" ds:itemID="{D39053AB-9771-4119-B83C-6D6BB2DF7E9B}">
  <ds:schemaRefs>
    <ds:schemaRef ds:uri="http://schemas.microsoft.com/sharepoint/v3/contenttype/forms"/>
  </ds:schemaRefs>
</ds:datastoreItem>
</file>

<file path=customXml/itemProps3.xml><?xml version="1.0" encoding="utf-8"?>
<ds:datastoreItem xmlns:ds="http://schemas.openxmlformats.org/officeDocument/2006/customXml" ds:itemID="{A5624972-8BD1-4577-A2D7-B828D0B15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eb6c97-c936-4308-81a8-b8a75559ecd6"/>
    <ds:schemaRef ds:uri="a032c742-003c-4072-a5d2-2b436e1cb9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1538</TotalTime>
  <Words>289</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Chonko, Nicholas (chonkona)</dc:creator>
  <cp:lastModifiedBy>Chonko, Nicholas (chonkona)</cp:lastModifiedBy>
  <cp:revision>8</cp:revision>
  <dcterms:created xsi:type="dcterms:W3CDTF">2020-03-01T04:12:04Z</dcterms:created>
  <dcterms:modified xsi:type="dcterms:W3CDTF">2020-03-04T19:29:36Z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0x01010087FD3837DCDEFE44B5E2E77ABA929239</vt:lpwstr>
  </property>
</Properties>
</file>