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A56BA-4759-4FC9-80F4-FE35F13C420D}" v="5775" dt="2020-04-04T03:51:54.275"/>
    <p1510:client id="{C793318F-E4CA-ACF3-C4A0-1315C89E612F}" v="20" dt="2020-04-03T23:17:27.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68095" autoAdjust="0"/>
  </p:normalViewPr>
  <p:slideViewPr>
    <p:cSldViewPr snapToGrid="0">
      <p:cViewPr>
        <p:scale>
          <a:sx n="20" d="100"/>
          <a:sy n="20" d="100"/>
        </p:scale>
        <p:origin x="1034"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6A2D0-4F4F-4B36-90FB-73E716248202}" type="datetimeFigureOut">
              <a:rPr lang="en-US" smtClean="0"/>
              <a:t>4/3/2020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1D182-DA01-44CA-90E0-0CD36C30BBAC}" type="slidenum">
              <a:rPr lang="en-US" smtClean="0"/>
              <a:t>‹#›</a:t>
            </a:fld>
            <a:endParaRPr lang="en-US"/>
          </a:p>
        </p:txBody>
      </p:sp>
    </p:spTree>
    <p:extLst>
      <p:ext uri="{BB962C8B-B14F-4D97-AF65-F5344CB8AC3E}">
        <p14:creationId xmlns:p14="http://schemas.microsoft.com/office/powerpoint/2010/main" val="407611316"/>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77746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52639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76958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81120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FFB400-8C54-47DE-B6D9-33703C97B657}"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82147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FFB400-8C54-47DE-B6D9-33703C97B657}"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49002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FFB400-8C54-47DE-B6D9-33703C97B657}" type="datetimeFigureOut">
              <a:rPr lang="en-US" smtClean="0"/>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33808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FB400-8C54-47DE-B6D9-33703C97B657}" type="datetimeFigureOut">
              <a:rPr lang="en-US" smtClean="0"/>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89445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FB400-8C54-47DE-B6D9-33703C97B657}" type="datetimeFigureOut">
              <a:rPr lang="en-US" smtClean="0"/>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35902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4FFB400-8C54-47DE-B6D9-33703C97B657}"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74158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4FFB400-8C54-47DE-B6D9-33703C97B657}"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255196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4FFB400-8C54-47DE-B6D9-33703C97B657}" type="datetimeFigureOut">
              <a:rPr lang="en-US" smtClean="0"/>
              <a:t>4/3/2020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4FDFFB6-4511-4297-97B7-3599CE0ED682}" type="slidenum">
              <a:rPr lang="en-US" smtClean="0"/>
              <a:t>‹#›</a:t>
            </a:fld>
            <a:endParaRPr lang="en-US"/>
          </a:p>
        </p:txBody>
      </p:sp>
    </p:spTree>
    <p:extLst>
      <p:ext uri="{BB962C8B-B14F-4D97-AF65-F5344CB8AC3E}">
        <p14:creationId xmlns:p14="http://schemas.microsoft.com/office/powerpoint/2010/main" val="10469552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14" name="Rectangle: Rounded Corners 113">
            <a:extLst>
              <a:ext uri="{FF2B5EF4-FFF2-40B4-BE49-F238E27FC236}">
                <a16:creationId xmlns:a16="http://schemas.microsoft.com/office/drawing/2014/main" id="{1919CC57-C014-4203-AA51-0633424AACDE}"/>
              </a:ext>
            </a:extLst>
          </p:cNvPr>
          <p:cNvSpPr/>
          <p:nvPr/>
        </p:nvSpPr>
        <p:spPr>
          <a:xfrm>
            <a:off x="19217641" y="19535171"/>
            <a:ext cx="5455918" cy="1015663"/>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0CDC84D3-5769-4A8B-8F30-519A7563819A}"/>
              </a:ext>
            </a:extLst>
          </p:cNvPr>
          <p:cNvSpPr txBox="1"/>
          <p:nvPr/>
        </p:nvSpPr>
        <p:spPr>
          <a:xfrm>
            <a:off x="19267925" y="19535172"/>
            <a:ext cx="5455918" cy="1015663"/>
          </a:xfrm>
          <a:prstGeom prst="rect">
            <a:avLst/>
          </a:prstGeom>
          <a:noFill/>
        </p:spPr>
        <p:txBody>
          <a:bodyPr wrap="square" rtlCol="0">
            <a:spAutoFit/>
          </a:bodyPr>
          <a:lstStyle/>
          <a:p>
            <a:r>
              <a:rPr lang="en-US" sz="6000">
                <a:solidFill>
                  <a:schemeClr val="bg1"/>
                </a:solidFill>
              </a:rPr>
              <a:t>Design Decisions</a:t>
            </a:r>
          </a:p>
        </p:txBody>
      </p:sp>
      <p:sp>
        <p:nvSpPr>
          <p:cNvPr id="113" name="Rectangle: Rounded Corners 112">
            <a:extLst>
              <a:ext uri="{FF2B5EF4-FFF2-40B4-BE49-F238E27FC236}">
                <a16:creationId xmlns:a16="http://schemas.microsoft.com/office/drawing/2014/main" id="{129FC724-7F40-41BF-B778-3BDFA923AFDC}"/>
              </a:ext>
            </a:extLst>
          </p:cNvPr>
          <p:cNvSpPr/>
          <p:nvPr/>
        </p:nvSpPr>
        <p:spPr>
          <a:xfrm>
            <a:off x="8337364" y="22159765"/>
            <a:ext cx="9901656" cy="8720700"/>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6B72A78-9618-4162-AAB9-393A01D710A7}"/>
              </a:ext>
            </a:extLst>
          </p:cNvPr>
          <p:cNvSpPr/>
          <p:nvPr/>
        </p:nvSpPr>
        <p:spPr>
          <a:xfrm>
            <a:off x="17961428" y="499682"/>
            <a:ext cx="7968343" cy="1569660"/>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C2A05B7-287B-4B16-8F17-3DD176E2F698}"/>
              </a:ext>
            </a:extLst>
          </p:cNvPr>
          <p:cNvSpPr txBox="1"/>
          <p:nvPr/>
        </p:nvSpPr>
        <p:spPr>
          <a:xfrm>
            <a:off x="19013199" y="499682"/>
            <a:ext cx="5965371" cy="1569660"/>
          </a:xfrm>
          <a:prstGeom prst="rect">
            <a:avLst/>
          </a:prstGeom>
          <a:noFill/>
        </p:spPr>
        <p:txBody>
          <a:bodyPr wrap="square" rtlCol="0">
            <a:spAutoFit/>
          </a:bodyPr>
          <a:lstStyle/>
          <a:p>
            <a:r>
              <a:rPr lang="en-US" sz="9600" dirty="0" err="1">
                <a:solidFill>
                  <a:schemeClr val="bg1"/>
                </a:solidFill>
              </a:rPr>
              <a:t>SoCalendar</a:t>
            </a:r>
            <a:endParaRPr lang="en-US" sz="9600" dirty="0">
              <a:solidFill>
                <a:schemeClr val="bg1"/>
              </a:solidFill>
            </a:endParaRPr>
          </a:p>
        </p:txBody>
      </p:sp>
      <p:pic>
        <p:nvPicPr>
          <p:cNvPr id="12" name="Picture 11">
            <a:extLst>
              <a:ext uri="{FF2B5EF4-FFF2-40B4-BE49-F238E27FC236}">
                <a16:creationId xmlns:a16="http://schemas.microsoft.com/office/drawing/2014/main" id="{3505D727-9116-425E-9BBF-4F82B7EF3230}"/>
              </a:ext>
            </a:extLst>
          </p:cNvPr>
          <p:cNvPicPr>
            <a:picLocks noChangeAspect="1"/>
          </p:cNvPicPr>
          <p:nvPr/>
        </p:nvPicPr>
        <p:blipFill>
          <a:blip r:embed="rId2"/>
          <a:stretch>
            <a:fillRect/>
          </a:stretch>
        </p:blipFill>
        <p:spPr>
          <a:xfrm>
            <a:off x="30674153" y="670525"/>
            <a:ext cx="5590949" cy="5590949"/>
          </a:xfrm>
          <a:prstGeom prst="rect">
            <a:avLst/>
          </a:prstGeom>
        </p:spPr>
      </p:pic>
      <p:pic>
        <p:nvPicPr>
          <p:cNvPr id="14" name="Picture 13">
            <a:extLst>
              <a:ext uri="{FF2B5EF4-FFF2-40B4-BE49-F238E27FC236}">
                <a16:creationId xmlns:a16="http://schemas.microsoft.com/office/drawing/2014/main" id="{70110D82-40E6-48BE-802E-8680058E0123}"/>
              </a:ext>
            </a:extLst>
          </p:cNvPr>
          <p:cNvPicPr>
            <a:picLocks noChangeAspect="1"/>
          </p:cNvPicPr>
          <p:nvPr/>
        </p:nvPicPr>
        <p:blipFill>
          <a:blip r:embed="rId3"/>
          <a:stretch>
            <a:fillRect/>
          </a:stretch>
        </p:blipFill>
        <p:spPr>
          <a:xfrm>
            <a:off x="7726668" y="662258"/>
            <a:ext cx="5590947" cy="5590947"/>
          </a:xfrm>
          <a:prstGeom prst="rect">
            <a:avLst/>
          </a:prstGeom>
        </p:spPr>
      </p:pic>
      <p:sp>
        <p:nvSpPr>
          <p:cNvPr id="40" name="TextBox 39">
            <a:extLst>
              <a:ext uri="{FF2B5EF4-FFF2-40B4-BE49-F238E27FC236}">
                <a16:creationId xmlns:a16="http://schemas.microsoft.com/office/drawing/2014/main" id="{67ECB9D6-842C-47C4-BD6D-706AA68823C8}"/>
              </a:ext>
            </a:extLst>
          </p:cNvPr>
          <p:cNvSpPr txBox="1"/>
          <p:nvPr/>
        </p:nvSpPr>
        <p:spPr>
          <a:xfrm>
            <a:off x="13535765" y="2363354"/>
            <a:ext cx="2827417" cy="646331"/>
          </a:xfrm>
          <a:prstGeom prst="rect">
            <a:avLst/>
          </a:prstGeom>
          <a:noFill/>
        </p:spPr>
        <p:txBody>
          <a:bodyPr wrap="square" rtlCol="0">
            <a:spAutoFit/>
          </a:bodyPr>
          <a:lstStyle/>
          <a:p>
            <a:r>
              <a:rPr lang="en-US" sz="3600"/>
              <a:t>Nick Chonko</a:t>
            </a:r>
          </a:p>
        </p:txBody>
      </p:sp>
      <p:sp>
        <p:nvSpPr>
          <p:cNvPr id="41" name="TextBox 40">
            <a:extLst>
              <a:ext uri="{FF2B5EF4-FFF2-40B4-BE49-F238E27FC236}">
                <a16:creationId xmlns:a16="http://schemas.microsoft.com/office/drawing/2014/main" id="{9AE6235D-AFD8-4434-B3EC-FB59081A9DBF}"/>
              </a:ext>
            </a:extLst>
          </p:cNvPr>
          <p:cNvSpPr txBox="1"/>
          <p:nvPr/>
        </p:nvSpPr>
        <p:spPr>
          <a:xfrm>
            <a:off x="28405905" y="2363354"/>
            <a:ext cx="2440047" cy="646331"/>
          </a:xfrm>
          <a:prstGeom prst="rect">
            <a:avLst/>
          </a:prstGeom>
          <a:noFill/>
        </p:spPr>
        <p:txBody>
          <a:bodyPr wrap="square" rtlCol="0">
            <a:spAutoFit/>
          </a:bodyPr>
          <a:lstStyle/>
          <a:p>
            <a:r>
              <a:rPr lang="en-US" sz="3600"/>
              <a:t>Tim Walsh</a:t>
            </a:r>
          </a:p>
        </p:txBody>
      </p:sp>
      <p:sp>
        <p:nvSpPr>
          <p:cNvPr id="42" name="TextBox 41">
            <a:extLst>
              <a:ext uri="{FF2B5EF4-FFF2-40B4-BE49-F238E27FC236}">
                <a16:creationId xmlns:a16="http://schemas.microsoft.com/office/drawing/2014/main" id="{1C9C8E30-132D-4208-85C4-EF38631570C0}"/>
              </a:ext>
            </a:extLst>
          </p:cNvPr>
          <p:cNvSpPr txBox="1"/>
          <p:nvPr/>
        </p:nvSpPr>
        <p:spPr>
          <a:xfrm>
            <a:off x="19855723" y="2342865"/>
            <a:ext cx="4280322" cy="646331"/>
          </a:xfrm>
          <a:prstGeom prst="rect">
            <a:avLst/>
          </a:prstGeom>
          <a:noFill/>
        </p:spPr>
        <p:txBody>
          <a:bodyPr wrap="square" rtlCol="0">
            <a:spAutoFit/>
          </a:bodyPr>
          <a:lstStyle/>
          <a:p>
            <a:r>
              <a:rPr lang="en-US" sz="3600"/>
              <a:t>Advised By Nan </a:t>
            </a:r>
            <a:r>
              <a:rPr lang="en-US" sz="3600" err="1"/>
              <a:t>Niu</a:t>
            </a:r>
            <a:endParaRPr lang="en-US" sz="3600"/>
          </a:p>
        </p:txBody>
      </p:sp>
      <p:pic>
        <p:nvPicPr>
          <p:cNvPr id="50" name="Picture 49">
            <a:extLst>
              <a:ext uri="{FF2B5EF4-FFF2-40B4-BE49-F238E27FC236}">
                <a16:creationId xmlns:a16="http://schemas.microsoft.com/office/drawing/2014/main" id="{950C2D05-4D26-42CB-B3BB-6EC64FA395F1}"/>
              </a:ext>
            </a:extLst>
          </p:cNvPr>
          <p:cNvPicPr>
            <a:picLocks noChangeAspect="1"/>
          </p:cNvPicPr>
          <p:nvPr/>
        </p:nvPicPr>
        <p:blipFill>
          <a:blip r:embed="rId4"/>
          <a:stretch>
            <a:fillRect/>
          </a:stretch>
        </p:blipFill>
        <p:spPr>
          <a:xfrm>
            <a:off x="22065172" y="31177443"/>
            <a:ext cx="3364699" cy="1530938"/>
          </a:xfrm>
          <a:prstGeom prst="rect">
            <a:avLst/>
          </a:prstGeom>
        </p:spPr>
      </p:pic>
      <p:pic>
        <p:nvPicPr>
          <p:cNvPr id="51" name="Picture 50">
            <a:extLst>
              <a:ext uri="{FF2B5EF4-FFF2-40B4-BE49-F238E27FC236}">
                <a16:creationId xmlns:a16="http://schemas.microsoft.com/office/drawing/2014/main" id="{111829C9-C701-400F-8A1D-9A31A7AD14BF}"/>
              </a:ext>
            </a:extLst>
          </p:cNvPr>
          <p:cNvPicPr>
            <a:picLocks noChangeAspect="1"/>
          </p:cNvPicPr>
          <p:nvPr/>
        </p:nvPicPr>
        <p:blipFill>
          <a:blip r:embed="rId5"/>
          <a:stretch>
            <a:fillRect/>
          </a:stretch>
        </p:blipFill>
        <p:spPr>
          <a:xfrm>
            <a:off x="26600874" y="31177443"/>
            <a:ext cx="2293850" cy="1527048"/>
          </a:xfrm>
          <a:prstGeom prst="rect">
            <a:avLst/>
          </a:prstGeom>
        </p:spPr>
      </p:pic>
      <p:pic>
        <p:nvPicPr>
          <p:cNvPr id="52" name="Picture 51">
            <a:extLst>
              <a:ext uri="{FF2B5EF4-FFF2-40B4-BE49-F238E27FC236}">
                <a16:creationId xmlns:a16="http://schemas.microsoft.com/office/drawing/2014/main" id="{A635B94E-BFCE-400E-8608-0EF190DD3C73}"/>
              </a:ext>
            </a:extLst>
          </p:cNvPr>
          <p:cNvPicPr>
            <a:picLocks noChangeAspect="1"/>
          </p:cNvPicPr>
          <p:nvPr/>
        </p:nvPicPr>
        <p:blipFill>
          <a:blip r:embed="rId6"/>
          <a:stretch>
            <a:fillRect/>
          </a:stretch>
        </p:blipFill>
        <p:spPr>
          <a:xfrm>
            <a:off x="7819385" y="31177443"/>
            <a:ext cx="2721670" cy="1530939"/>
          </a:xfrm>
          <a:prstGeom prst="rect">
            <a:avLst/>
          </a:prstGeom>
        </p:spPr>
      </p:pic>
      <p:pic>
        <p:nvPicPr>
          <p:cNvPr id="53" name="Picture 52">
            <a:extLst>
              <a:ext uri="{FF2B5EF4-FFF2-40B4-BE49-F238E27FC236}">
                <a16:creationId xmlns:a16="http://schemas.microsoft.com/office/drawing/2014/main" id="{8876FC0F-BBC6-4081-8A70-F56B1BBAAD32}"/>
              </a:ext>
            </a:extLst>
          </p:cNvPr>
          <p:cNvPicPr>
            <a:picLocks noChangeAspect="1"/>
          </p:cNvPicPr>
          <p:nvPr/>
        </p:nvPicPr>
        <p:blipFill>
          <a:blip r:embed="rId7"/>
          <a:stretch>
            <a:fillRect/>
          </a:stretch>
        </p:blipFill>
        <p:spPr>
          <a:xfrm>
            <a:off x="30079250" y="31177443"/>
            <a:ext cx="2854729" cy="1527048"/>
          </a:xfrm>
          <a:prstGeom prst="rect">
            <a:avLst/>
          </a:prstGeom>
        </p:spPr>
      </p:pic>
      <p:sp>
        <p:nvSpPr>
          <p:cNvPr id="56" name="Rectangle: Rounded Corners 55">
            <a:extLst>
              <a:ext uri="{FF2B5EF4-FFF2-40B4-BE49-F238E27FC236}">
                <a16:creationId xmlns:a16="http://schemas.microsoft.com/office/drawing/2014/main" id="{BE0578F5-42F3-4173-ADE7-AC42A495F9E1}"/>
              </a:ext>
            </a:extLst>
          </p:cNvPr>
          <p:cNvSpPr/>
          <p:nvPr/>
        </p:nvSpPr>
        <p:spPr>
          <a:xfrm>
            <a:off x="19522649" y="3438754"/>
            <a:ext cx="4946470" cy="1012436"/>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Design</a:t>
            </a:r>
            <a:endParaRPr lang="en-US" sz="5400" dirty="0"/>
          </a:p>
        </p:txBody>
      </p:sp>
      <p:sp>
        <p:nvSpPr>
          <p:cNvPr id="60" name="Rectangle: Rounded Corners 59">
            <a:extLst>
              <a:ext uri="{FF2B5EF4-FFF2-40B4-BE49-F238E27FC236}">
                <a16:creationId xmlns:a16="http://schemas.microsoft.com/office/drawing/2014/main" id="{950A6643-54B9-4DB5-AC8A-2C58A3367F75}"/>
              </a:ext>
            </a:extLst>
          </p:cNvPr>
          <p:cNvSpPr/>
          <p:nvPr/>
        </p:nvSpPr>
        <p:spPr>
          <a:xfrm>
            <a:off x="1201321" y="1752641"/>
            <a:ext cx="4946470" cy="101243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6000" dirty="0">
                <a:solidFill>
                  <a:prstClr val="white"/>
                </a:solidFill>
              </a:rPr>
              <a:t>Background</a:t>
            </a:r>
          </a:p>
        </p:txBody>
      </p:sp>
      <p:cxnSp>
        <p:nvCxnSpPr>
          <p:cNvPr id="64" name="Straight Connector 63">
            <a:extLst>
              <a:ext uri="{FF2B5EF4-FFF2-40B4-BE49-F238E27FC236}">
                <a16:creationId xmlns:a16="http://schemas.microsoft.com/office/drawing/2014/main" id="{5A58E6D3-7940-4361-8533-CBB5A1883D95}"/>
              </a:ext>
            </a:extLst>
          </p:cNvPr>
          <p:cNvCxnSpPr>
            <a:cxnSpLocks/>
          </p:cNvCxnSpPr>
          <p:nvPr/>
        </p:nvCxnSpPr>
        <p:spPr>
          <a:xfrm>
            <a:off x="7358743" y="0"/>
            <a:ext cx="0" cy="3291840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CAE948BB-8C50-44FF-91FE-A53222FD1E46}"/>
              </a:ext>
            </a:extLst>
          </p:cNvPr>
          <p:cNvSpPr/>
          <p:nvPr/>
        </p:nvSpPr>
        <p:spPr>
          <a:xfrm>
            <a:off x="37824808" y="1752641"/>
            <a:ext cx="4946470" cy="1012436"/>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solidFill>
                  <a:prstClr val="white"/>
                </a:solidFill>
              </a:rPr>
              <a:t>Challenges</a:t>
            </a:r>
            <a:endParaRPr lang="en-US" dirty="0"/>
          </a:p>
        </p:txBody>
      </p:sp>
      <p:sp>
        <p:nvSpPr>
          <p:cNvPr id="79" name="Rectangle: Rounded Corners 78">
            <a:extLst>
              <a:ext uri="{FF2B5EF4-FFF2-40B4-BE49-F238E27FC236}">
                <a16:creationId xmlns:a16="http://schemas.microsoft.com/office/drawing/2014/main" id="{C5D71DCD-FDD6-4784-A401-620ACA784B2D}"/>
              </a:ext>
            </a:extLst>
          </p:cNvPr>
          <p:cNvSpPr/>
          <p:nvPr/>
        </p:nvSpPr>
        <p:spPr>
          <a:xfrm>
            <a:off x="37824808" y="16227438"/>
            <a:ext cx="4946470" cy="1012436"/>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6000" dirty="0">
                <a:solidFill>
                  <a:prstClr val="white"/>
                </a:solidFill>
              </a:rPr>
              <a:t>Achievements</a:t>
            </a:r>
          </a:p>
        </p:txBody>
      </p:sp>
      <p:cxnSp>
        <p:nvCxnSpPr>
          <p:cNvPr id="82" name="Straight Connector 81">
            <a:extLst>
              <a:ext uri="{FF2B5EF4-FFF2-40B4-BE49-F238E27FC236}">
                <a16:creationId xmlns:a16="http://schemas.microsoft.com/office/drawing/2014/main" id="{DCE95D2F-7835-4092-AABC-F6C11612C595}"/>
              </a:ext>
            </a:extLst>
          </p:cNvPr>
          <p:cNvCxnSpPr>
            <a:cxnSpLocks/>
          </p:cNvCxnSpPr>
          <p:nvPr/>
        </p:nvCxnSpPr>
        <p:spPr>
          <a:xfrm flipH="1">
            <a:off x="36452401" y="0"/>
            <a:ext cx="80056" cy="3291840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F7BD59CE-62E1-45A9-8C1E-3129F0CB3324}"/>
              </a:ext>
            </a:extLst>
          </p:cNvPr>
          <p:cNvSpPr/>
          <p:nvPr/>
        </p:nvSpPr>
        <p:spPr>
          <a:xfrm>
            <a:off x="37554843" y="17932371"/>
            <a:ext cx="5486400" cy="11980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4000" dirty="0">
                <a:solidFill>
                  <a:schemeClr val="tx1"/>
                </a:solidFill>
              </a:rPr>
              <a:t>Developed a phone application and docker container</a:t>
            </a:r>
          </a:p>
          <a:p>
            <a:pPr marL="571500" indent="-571500">
              <a:buFont typeface="Arial" panose="020B0604020202020204" pitchFamily="34" charset="0"/>
              <a:buChar char="•"/>
            </a:pPr>
            <a:r>
              <a:rPr lang="en-US" sz="4000" dirty="0">
                <a:solidFill>
                  <a:schemeClr val="tx1"/>
                </a:solidFill>
              </a:rPr>
              <a:t>Used React Native and Django to create a client-server architecture</a:t>
            </a:r>
          </a:p>
          <a:p>
            <a:pPr marL="571500" indent="-571500">
              <a:buFont typeface="Arial" panose="020B0604020202020204" pitchFamily="34" charset="0"/>
              <a:buChar char="•"/>
            </a:pPr>
            <a:r>
              <a:rPr lang="en-US" sz="4000" dirty="0">
                <a:solidFill>
                  <a:schemeClr val="tx1"/>
                </a:solidFill>
              </a:rPr>
              <a:t>Utilized several open source libraries</a:t>
            </a:r>
          </a:p>
          <a:p>
            <a:pPr marL="571500" indent="-571500">
              <a:buFont typeface="Arial" panose="020B0604020202020204" pitchFamily="34" charset="0"/>
              <a:buChar char="•"/>
            </a:pPr>
            <a:r>
              <a:rPr lang="en-US" sz="4000" dirty="0">
                <a:solidFill>
                  <a:schemeClr val="tx1"/>
                </a:solidFill>
              </a:rPr>
              <a:t>Researched many technologies and chose the most effective one to meet the constraints of our solution</a:t>
            </a:r>
          </a:p>
          <a:p>
            <a:pPr marL="571500" indent="-571500">
              <a:buFont typeface="Arial" panose="020B0604020202020204" pitchFamily="34" charset="0"/>
              <a:buChar char="•"/>
            </a:pPr>
            <a:r>
              <a:rPr lang="en-US" sz="4000" dirty="0">
                <a:solidFill>
                  <a:schemeClr val="tx1"/>
                </a:solidFill>
              </a:rPr>
              <a:t>Worked as a team to effectively communicate and develop a solution on time </a:t>
            </a:r>
          </a:p>
        </p:txBody>
      </p:sp>
      <p:sp>
        <p:nvSpPr>
          <p:cNvPr id="95" name="TextBox 94">
            <a:extLst>
              <a:ext uri="{FF2B5EF4-FFF2-40B4-BE49-F238E27FC236}">
                <a16:creationId xmlns:a16="http://schemas.microsoft.com/office/drawing/2014/main" id="{F8EA754B-0365-44C4-9245-324F86F683D9}"/>
              </a:ext>
            </a:extLst>
          </p:cNvPr>
          <p:cNvSpPr txBox="1"/>
          <p:nvPr/>
        </p:nvSpPr>
        <p:spPr>
          <a:xfrm>
            <a:off x="931356" y="3438754"/>
            <a:ext cx="5486400" cy="11172289"/>
          </a:xfrm>
          <a:prstGeom prst="rect">
            <a:avLst/>
          </a:prstGeom>
          <a:noFill/>
        </p:spPr>
        <p:txBody>
          <a:bodyPr wrap="square" rtlCol="0">
            <a:spAutoFit/>
          </a:bodyPr>
          <a:lstStyle/>
          <a:p>
            <a:r>
              <a:rPr lang="en-US" sz="4000" dirty="0" err="1"/>
              <a:t>SoCalendar</a:t>
            </a:r>
            <a:r>
              <a:rPr lang="en-US" sz="4000" dirty="0"/>
              <a:t> is a social media application based on a user’s schedule. A user inputs his or her scheduled events and/or tasks. </a:t>
            </a:r>
            <a:r>
              <a:rPr lang="en-US" sz="4000" dirty="0" err="1"/>
              <a:t>SoCalendar</a:t>
            </a:r>
            <a:r>
              <a:rPr lang="en-US" sz="4000" dirty="0"/>
              <a:t> provides the user an interface to discover fun activities and add them to his or her schedule. The user can chat with friends within the application to easily make plans. </a:t>
            </a:r>
            <a:r>
              <a:rPr lang="en-US" sz="4000" dirty="0" err="1"/>
              <a:t>SoCalendar</a:t>
            </a:r>
            <a:r>
              <a:rPr lang="en-US" sz="4000" dirty="0"/>
              <a:t> will then schedule the user’s upcoming tasks freeing the user’s valuable time.</a:t>
            </a:r>
          </a:p>
        </p:txBody>
      </p:sp>
      <p:sp>
        <p:nvSpPr>
          <p:cNvPr id="96" name="TextBox 95">
            <a:extLst>
              <a:ext uri="{FF2B5EF4-FFF2-40B4-BE49-F238E27FC236}">
                <a16:creationId xmlns:a16="http://schemas.microsoft.com/office/drawing/2014/main" id="{B706269C-32DC-4939-9D1A-403B4F85AFF2}"/>
              </a:ext>
            </a:extLst>
          </p:cNvPr>
          <p:cNvSpPr txBox="1"/>
          <p:nvPr/>
        </p:nvSpPr>
        <p:spPr>
          <a:xfrm>
            <a:off x="37554843" y="3457731"/>
            <a:ext cx="5486400" cy="11172289"/>
          </a:xfrm>
          <a:prstGeom prst="rect">
            <a:avLst/>
          </a:prstGeom>
          <a:noFill/>
        </p:spPr>
        <p:txBody>
          <a:bodyPr wrap="square" rtlCol="0">
            <a:spAutoFit/>
          </a:bodyPr>
          <a:lstStyle/>
          <a:p>
            <a:r>
              <a:rPr lang="en-US" sz="4000" dirty="0"/>
              <a:t>By far the biggest challenge for the developers is keeping testing up-to-date.  Nothing is added into the code before thorough testing.  Other commitments, such as school and homework, take time away from the project.  Django Rest Framework makes writing the API easier, but it is a complex framework.  Moving off campus created remote work across multiple time zones.</a:t>
            </a:r>
          </a:p>
        </p:txBody>
      </p:sp>
      <p:pic>
        <p:nvPicPr>
          <p:cNvPr id="4" name="Picture 4" descr="A screenshot of a cell phone&#10;&#10;Description generated with very high confidence">
            <a:extLst>
              <a:ext uri="{FF2B5EF4-FFF2-40B4-BE49-F238E27FC236}">
                <a16:creationId xmlns:a16="http://schemas.microsoft.com/office/drawing/2014/main" id="{50DCF7DB-7977-4CFE-A884-C150931210A1}"/>
              </a:ext>
            </a:extLst>
          </p:cNvPr>
          <p:cNvPicPr>
            <a:picLocks noChangeAspect="1"/>
          </p:cNvPicPr>
          <p:nvPr/>
        </p:nvPicPr>
        <p:blipFill>
          <a:blip r:embed="rId8"/>
          <a:stretch>
            <a:fillRect/>
          </a:stretch>
        </p:blipFill>
        <p:spPr>
          <a:xfrm>
            <a:off x="8693387" y="6991170"/>
            <a:ext cx="4628749" cy="8031962"/>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B5345CCA-C132-4BEE-B621-4459F214B8F3}"/>
              </a:ext>
            </a:extLst>
          </p:cNvPr>
          <p:cNvPicPr>
            <a:picLocks noChangeAspect="1"/>
          </p:cNvPicPr>
          <p:nvPr/>
        </p:nvPicPr>
        <p:blipFill>
          <a:blip r:embed="rId9"/>
          <a:stretch>
            <a:fillRect/>
          </a:stretch>
        </p:blipFill>
        <p:spPr>
          <a:xfrm>
            <a:off x="15906997" y="6991170"/>
            <a:ext cx="4522041" cy="8031962"/>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3185FE39-96F6-4250-A847-C26397BDE88F}"/>
              </a:ext>
            </a:extLst>
          </p:cNvPr>
          <p:cNvPicPr>
            <a:picLocks noChangeAspect="1"/>
          </p:cNvPicPr>
          <p:nvPr/>
        </p:nvPicPr>
        <p:blipFill>
          <a:blip r:embed="rId10"/>
          <a:stretch>
            <a:fillRect/>
          </a:stretch>
        </p:blipFill>
        <p:spPr>
          <a:xfrm>
            <a:off x="23013899" y="6991170"/>
            <a:ext cx="4797417" cy="8031962"/>
          </a:xfrm>
          <a:prstGeom prst="rect">
            <a:avLst/>
          </a:prstGeom>
        </p:spPr>
      </p:pic>
      <p:pic>
        <p:nvPicPr>
          <p:cNvPr id="111" name="Picture 110">
            <a:extLst>
              <a:ext uri="{FF2B5EF4-FFF2-40B4-BE49-F238E27FC236}">
                <a16:creationId xmlns:a16="http://schemas.microsoft.com/office/drawing/2014/main" id="{DBA04780-6373-4E25-9F34-2E59DBDCA6E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7737" y="22527710"/>
            <a:ext cx="8837468" cy="7725693"/>
          </a:xfrm>
          <a:prstGeom prst="rect">
            <a:avLst/>
          </a:prstGeom>
        </p:spPr>
      </p:pic>
      <p:sp>
        <p:nvSpPr>
          <p:cNvPr id="116" name="TextBox 115">
            <a:extLst>
              <a:ext uri="{FF2B5EF4-FFF2-40B4-BE49-F238E27FC236}">
                <a16:creationId xmlns:a16="http://schemas.microsoft.com/office/drawing/2014/main" id="{3E5D1F88-63A8-4D2A-AA6D-06B5B66B0655}"/>
              </a:ext>
            </a:extLst>
          </p:cNvPr>
          <p:cNvSpPr txBox="1"/>
          <p:nvPr/>
        </p:nvSpPr>
        <p:spPr>
          <a:xfrm>
            <a:off x="19160408" y="20914774"/>
            <a:ext cx="16640946" cy="9510296"/>
          </a:xfrm>
          <a:prstGeom prst="rect">
            <a:avLst/>
          </a:prstGeom>
          <a:noFill/>
        </p:spPr>
        <p:txBody>
          <a:bodyPr wrap="square" rtlCol="0">
            <a:spAutoFit/>
          </a:bodyPr>
          <a:lstStyle/>
          <a:p>
            <a:pPr algn="just"/>
            <a:r>
              <a:rPr lang="en-US" sz="3600" b="1" dirty="0"/>
              <a:t>Frontend:</a:t>
            </a:r>
          </a:p>
          <a:p>
            <a:pPr algn="just"/>
            <a:r>
              <a:rPr lang="en-US" sz="3600" dirty="0"/>
              <a:t>For the frontend we are using the React Native framework with several additional libraries in order to expand functionality. The main reason we are using React Native is that it supports Android and IOS platforms; this significantly reduces the development time necessary to support both platforms. We utilize react-native-calendars (an open source library developed by WIX) to complete the Calendar rendering quickly. React-navigation is the library available to support our navigation needs. We were able to quickly focus on the custom needs of our application, such as the discovery page, because of its pre-built functionality.</a:t>
            </a:r>
          </a:p>
          <a:p>
            <a:pPr algn="just"/>
            <a:r>
              <a:rPr lang="en-US" sz="3600" b="1" dirty="0"/>
              <a:t>Backend:</a:t>
            </a:r>
          </a:p>
          <a:p>
            <a:pPr algn="just"/>
            <a:r>
              <a:rPr lang="en-US" sz="3600" dirty="0"/>
              <a:t>For the backend, we are running a Django server with Django Rest Framework to implement our API.  We use Celery to run some of our automated processes asynchronously. We use a PostgreSQL database to handle all of our data storage.</a:t>
            </a:r>
          </a:p>
          <a:p>
            <a:pPr algn="just"/>
            <a:r>
              <a:rPr lang="en-US" sz="3600" dirty="0"/>
              <a:t>Our backend runs within Docker Containers which allow for easy deployment to AWS.  We use </a:t>
            </a:r>
            <a:r>
              <a:rPr lang="en-US" sz="3600" dirty="0" err="1"/>
              <a:t>pytest</a:t>
            </a:r>
            <a:r>
              <a:rPr lang="en-US" sz="3600" dirty="0"/>
              <a:t> to test our backend to make sure that all of our functionality works properly.  Finally, we use Flake8 to lint our code and to ensure that the entire backend follows the same quality standards.</a:t>
            </a:r>
          </a:p>
        </p:txBody>
      </p:sp>
      <p:sp>
        <p:nvSpPr>
          <p:cNvPr id="117" name="TextBox 116">
            <a:extLst>
              <a:ext uri="{FF2B5EF4-FFF2-40B4-BE49-F238E27FC236}">
                <a16:creationId xmlns:a16="http://schemas.microsoft.com/office/drawing/2014/main" id="{E8ADAD5B-27BF-4268-BDAB-0C6F6C8B8C30}"/>
              </a:ext>
            </a:extLst>
          </p:cNvPr>
          <p:cNvSpPr txBox="1"/>
          <p:nvPr/>
        </p:nvSpPr>
        <p:spPr>
          <a:xfrm>
            <a:off x="10065848" y="21173711"/>
            <a:ext cx="6297334" cy="646331"/>
          </a:xfrm>
          <a:prstGeom prst="rect">
            <a:avLst/>
          </a:prstGeom>
          <a:noFill/>
        </p:spPr>
        <p:txBody>
          <a:bodyPr wrap="square" rtlCol="0">
            <a:spAutoFit/>
          </a:bodyPr>
          <a:lstStyle/>
          <a:p>
            <a:r>
              <a:rPr lang="en-US" sz="3600"/>
              <a:t>Our lowest level Design Diagram</a:t>
            </a:r>
          </a:p>
        </p:txBody>
      </p:sp>
      <p:sp>
        <p:nvSpPr>
          <p:cNvPr id="118" name="Rectangle: Rounded Corners 117">
            <a:extLst>
              <a:ext uri="{FF2B5EF4-FFF2-40B4-BE49-F238E27FC236}">
                <a16:creationId xmlns:a16="http://schemas.microsoft.com/office/drawing/2014/main" id="{CFB5C336-31F1-4728-A181-B7EACDC59CBE}"/>
              </a:ext>
            </a:extLst>
          </p:cNvPr>
          <p:cNvSpPr/>
          <p:nvPr/>
        </p:nvSpPr>
        <p:spPr>
          <a:xfrm>
            <a:off x="1201321" y="16227438"/>
            <a:ext cx="4946470" cy="101243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solidFill>
                  <a:prstClr val="white"/>
                </a:solidFill>
              </a:rPr>
              <a:t>Goals</a:t>
            </a:r>
            <a:endParaRPr lang="en-US"/>
          </a:p>
        </p:txBody>
      </p:sp>
      <p:pic>
        <p:nvPicPr>
          <p:cNvPr id="5" name="Picture 4">
            <a:extLst>
              <a:ext uri="{FF2B5EF4-FFF2-40B4-BE49-F238E27FC236}">
                <a16:creationId xmlns:a16="http://schemas.microsoft.com/office/drawing/2014/main" id="{1B990C35-E5A4-4EF2-A80D-217257189EED}"/>
              </a:ext>
            </a:extLst>
          </p:cNvPr>
          <p:cNvPicPr>
            <a:picLocks noChangeAspect="1"/>
          </p:cNvPicPr>
          <p:nvPr/>
        </p:nvPicPr>
        <p:blipFill>
          <a:blip r:embed="rId12"/>
          <a:stretch>
            <a:fillRect/>
          </a:stretch>
        </p:blipFill>
        <p:spPr>
          <a:xfrm>
            <a:off x="30396176" y="6991170"/>
            <a:ext cx="4645958" cy="8043610"/>
          </a:xfrm>
          <a:prstGeom prst="rect">
            <a:avLst/>
          </a:prstGeom>
        </p:spPr>
      </p:pic>
      <p:sp>
        <p:nvSpPr>
          <p:cNvPr id="70" name="Rectangle: Rounded Corners 69">
            <a:extLst>
              <a:ext uri="{FF2B5EF4-FFF2-40B4-BE49-F238E27FC236}">
                <a16:creationId xmlns:a16="http://schemas.microsoft.com/office/drawing/2014/main" id="{9995C14C-A20E-4C9E-B343-2CFAAEC62B7D}"/>
              </a:ext>
            </a:extLst>
          </p:cNvPr>
          <p:cNvSpPr/>
          <p:nvPr/>
        </p:nvSpPr>
        <p:spPr>
          <a:xfrm>
            <a:off x="14558585" y="4840598"/>
            <a:ext cx="14874598" cy="1136321"/>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EASY USER-FRIENDLY DESIGN ALLOWS THE USER TO MAKE PLANS EASILY</a:t>
            </a:r>
          </a:p>
        </p:txBody>
      </p:sp>
      <p:sp>
        <p:nvSpPr>
          <p:cNvPr id="22" name="TextBox 21">
            <a:extLst>
              <a:ext uri="{FF2B5EF4-FFF2-40B4-BE49-F238E27FC236}">
                <a16:creationId xmlns:a16="http://schemas.microsoft.com/office/drawing/2014/main" id="{FF10E790-0DB0-451A-8FD9-FAC727E69CA0}"/>
              </a:ext>
            </a:extLst>
          </p:cNvPr>
          <p:cNvSpPr txBox="1"/>
          <p:nvPr/>
        </p:nvSpPr>
        <p:spPr>
          <a:xfrm>
            <a:off x="8225542" y="15337392"/>
            <a:ext cx="5486400" cy="4524315"/>
          </a:xfrm>
          <a:prstGeom prst="rect">
            <a:avLst/>
          </a:prstGeom>
          <a:noFill/>
        </p:spPr>
        <p:txBody>
          <a:bodyPr wrap="square" rtlCol="0">
            <a:spAutoFit/>
          </a:bodyPr>
          <a:lstStyle/>
          <a:p>
            <a:r>
              <a:rPr lang="en-US" sz="3600" b="1" dirty="0"/>
              <a:t>Plan and Schedule:</a:t>
            </a:r>
          </a:p>
          <a:p>
            <a:r>
              <a:rPr lang="en-US" sz="3600" dirty="0"/>
              <a:t>At its core, </a:t>
            </a:r>
            <a:r>
              <a:rPr lang="en-US" sz="3600" dirty="0" err="1"/>
              <a:t>SoCalendar</a:t>
            </a:r>
            <a:r>
              <a:rPr lang="en-US" sz="3600" dirty="0"/>
              <a:t> is designed to help a user organize his or her schedule. </a:t>
            </a:r>
            <a:r>
              <a:rPr lang="en-US" sz="3600" dirty="0" err="1"/>
              <a:t>SoCalendar</a:t>
            </a:r>
            <a:r>
              <a:rPr lang="en-US" sz="3600" dirty="0"/>
              <a:t> intuitively schedules events and tasks at the times a user needs to attend or complete them.</a:t>
            </a:r>
          </a:p>
        </p:txBody>
      </p:sp>
      <p:sp>
        <p:nvSpPr>
          <p:cNvPr id="72" name="TextBox 71">
            <a:extLst>
              <a:ext uri="{FF2B5EF4-FFF2-40B4-BE49-F238E27FC236}">
                <a16:creationId xmlns:a16="http://schemas.microsoft.com/office/drawing/2014/main" id="{55A8DD32-AC91-479B-B960-FE777B2F9DEB}"/>
              </a:ext>
            </a:extLst>
          </p:cNvPr>
          <p:cNvSpPr txBox="1"/>
          <p:nvPr/>
        </p:nvSpPr>
        <p:spPr>
          <a:xfrm>
            <a:off x="15418921" y="15337392"/>
            <a:ext cx="5486400" cy="3970318"/>
          </a:xfrm>
          <a:prstGeom prst="rect">
            <a:avLst/>
          </a:prstGeom>
          <a:noFill/>
        </p:spPr>
        <p:txBody>
          <a:bodyPr wrap="square" rtlCol="0">
            <a:spAutoFit/>
          </a:bodyPr>
          <a:lstStyle/>
          <a:p>
            <a:r>
              <a:rPr lang="en-US" sz="3600" b="1" dirty="0"/>
              <a:t>Search and discover:</a:t>
            </a:r>
          </a:p>
          <a:p>
            <a:r>
              <a:rPr lang="en-US" sz="3600" dirty="0" err="1"/>
              <a:t>SoCalendar</a:t>
            </a:r>
            <a:r>
              <a:rPr lang="en-US" sz="3600" dirty="0"/>
              <a:t> is designed to help a user maximize his or her schedule. Through the Discovery page, a user may simply browse things to do by category. </a:t>
            </a:r>
          </a:p>
        </p:txBody>
      </p:sp>
      <p:sp>
        <p:nvSpPr>
          <p:cNvPr id="73" name="TextBox 72">
            <a:extLst>
              <a:ext uri="{FF2B5EF4-FFF2-40B4-BE49-F238E27FC236}">
                <a16:creationId xmlns:a16="http://schemas.microsoft.com/office/drawing/2014/main" id="{5CF1EBAB-A160-4ED5-BF26-DD0ED5A0FB0B}"/>
              </a:ext>
            </a:extLst>
          </p:cNvPr>
          <p:cNvSpPr txBox="1"/>
          <p:nvPr/>
        </p:nvSpPr>
        <p:spPr>
          <a:xfrm>
            <a:off x="22606121" y="15337392"/>
            <a:ext cx="5486400" cy="3416320"/>
          </a:xfrm>
          <a:prstGeom prst="rect">
            <a:avLst/>
          </a:prstGeom>
          <a:noFill/>
        </p:spPr>
        <p:txBody>
          <a:bodyPr wrap="square" rtlCol="0">
            <a:spAutoFit/>
          </a:bodyPr>
          <a:lstStyle/>
          <a:p>
            <a:r>
              <a:rPr lang="en-US" sz="3600" b="1" dirty="0"/>
              <a:t>Add it to the Calendar:</a:t>
            </a:r>
          </a:p>
          <a:p>
            <a:r>
              <a:rPr lang="en-US" sz="3600" dirty="0"/>
              <a:t>Worried there is no time to do something fun? Fear not! </a:t>
            </a:r>
            <a:r>
              <a:rPr lang="en-US" sz="3600" dirty="0" err="1"/>
              <a:t>SoCalendar</a:t>
            </a:r>
            <a:r>
              <a:rPr lang="en-US" sz="3600" dirty="0"/>
              <a:t> will rework a user’s schedule to fit his or her needs.</a:t>
            </a:r>
          </a:p>
        </p:txBody>
      </p:sp>
      <p:sp>
        <p:nvSpPr>
          <p:cNvPr id="121" name="TextBox 120">
            <a:extLst>
              <a:ext uri="{FF2B5EF4-FFF2-40B4-BE49-F238E27FC236}">
                <a16:creationId xmlns:a16="http://schemas.microsoft.com/office/drawing/2014/main" id="{46DE51FB-62B2-4229-80E6-3527AD7673BB}"/>
              </a:ext>
            </a:extLst>
          </p:cNvPr>
          <p:cNvSpPr txBox="1"/>
          <p:nvPr/>
        </p:nvSpPr>
        <p:spPr>
          <a:xfrm>
            <a:off x="931356" y="17932371"/>
            <a:ext cx="5486400" cy="11787842"/>
          </a:xfrm>
          <a:prstGeom prst="rect">
            <a:avLst/>
          </a:prstGeom>
          <a:noFill/>
        </p:spPr>
        <p:txBody>
          <a:bodyPr wrap="square" rtlCol="0">
            <a:spAutoFit/>
          </a:bodyPr>
          <a:lstStyle/>
          <a:p>
            <a:pPr marL="571500" indent="-571500">
              <a:buFont typeface="Arial" panose="020B0604020202020204" pitchFamily="34" charset="0"/>
              <a:buChar char="•"/>
            </a:pPr>
            <a:r>
              <a:rPr lang="en-US" sz="4000" dirty="0"/>
              <a:t>Well maintained and tested code</a:t>
            </a:r>
          </a:p>
          <a:p>
            <a:pPr marL="571500" indent="-571500">
              <a:buFont typeface="Arial" panose="020B0604020202020204" pitchFamily="34" charset="0"/>
              <a:buChar char="•"/>
            </a:pPr>
            <a:r>
              <a:rPr lang="en-US" sz="4000" dirty="0"/>
              <a:t>Intuitive UI and UX</a:t>
            </a:r>
          </a:p>
          <a:p>
            <a:pPr marL="571500" indent="-571500">
              <a:buFont typeface="Arial" panose="020B0604020202020204" pitchFamily="34" charset="0"/>
              <a:buChar char="•"/>
            </a:pPr>
            <a:r>
              <a:rPr lang="en-US" sz="4000" dirty="0"/>
              <a:t>User sign up and login capabilities</a:t>
            </a:r>
          </a:p>
          <a:p>
            <a:pPr marL="571500" indent="-571500">
              <a:buFont typeface="Arial" panose="020B0604020202020204" pitchFamily="34" charset="0"/>
              <a:buChar char="•"/>
            </a:pPr>
            <a:r>
              <a:rPr lang="en-US" sz="4000" dirty="0"/>
              <a:t>Working Calendar</a:t>
            </a:r>
          </a:p>
          <a:p>
            <a:pPr marL="571500" indent="-571500">
              <a:buFont typeface="Arial" panose="020B0604020202020204" pitchFamily="34" charset="0"/>
              <a:buChar char="•"/>
            </a:pPr>
            <a:r>
              <a:rPr lang="en-US" sz="4000" dirty="0"/>
              <a:t>Automatic Event Scheduling</a:t>
            </a:r>
          </a:p>
          <a:p>
            <a:pPr marL="571500" indent="-571500">
              <a:buFont typeface="Arial" panose="020B0604020202020204" pitchFamily="34" charset="0"/>
              <a:buChar char="•"/>
            </a:pPr>
            <a:r>
              <a:rPr lang="en-US" sz="4000" dirty="0"/>
              <a:t>Discover page with recommended events</a:t>
            </a:r>
          </a:p>
          <a:p>
            <a:pPr marL="571500" indent="-571500">
              <a:buFont typeface="Arial" panose="020B0604020202020204" pitchFamily="34" charset="0"/>
              <a:buChar char="•"/>
            </a:pPr>
            <a:r>
              <a:rPr lang="en-US" sz="4000" dirty="0"/>
              <a:t>Messaging capabilities</a:t>
            </a:r>
          </a:p>
          <a:p>
            <a:pPr marL="571500" indent="-571500">
              <a:buFont typeface="Arial" panose="020B0604020202020204" pitchFamily="34" charset="0"/>
              <a:buChar char="•"/>
            </a:pPr>
            <a:r>
              <a:rPr lang="en-US" sz="4000" dirty="0"/>
              <a:t>Cloud deployed backend</a:t>
            </a:r>
          </a:p>
          <a:p>
            <a:pPr marL="571500" indent="-571500">
              <a:buFont typeface="Arial" panose="020B0604020202020204" pitchFamily="34" charset="0"/>
              <a:buChar char="•"/>
            </a:pPr>
            <a:r>
              <a:rPr lang="en-US" sz="4000" dirty="0"/>
              <a:t>Google Play Store front end application</a:t>
            </a:r>
          </a:p>
          <a:p>
            <a:pPr marL="571500" indent="-571500">
              <a:buFont typeface="Arial" panose="020B0604020202020204" pitchFamily="34" charset="0"/>
              <a:buChar char="•"/>
            </a:pPr>
            <a:r>
              <a:rPr lang="en-US" sz="4000" dirty="0"/>
              <a:t>Improved planning, time management, architecture and development skills</a:t>
            </a:r>
          </a:p>
        </p:txBody>
      </p:sp>
      <p:sp>
        <p:nvSpPr>
          <p:cNvPr id="75" name="TextBox 74">
            <a:extLst>
              <a:ext uri="{FF2B5EF4-FFF2-40B4-BE49-F238E27FC236}">
                <a16:creationId xmlns:a16="http://schemas.microsoft.com/office/drawing/2014/main" id="{88A524A8-89CE-4625-8D4C-06A41A1A7B1B}"/>
              </a:ext>
            </a:extLst>
          </p:cNvPr>
          <p:cNvSpPr txBox="1"/>
          <p:nvPr/>
        </p:nvSpPr>
        <p:spPr>
          <a:xfrm>
            <a:off x="29982272" y="15337392"/>
            <a:ext cx="5486400" cy="3970318"/>
          </a:xfrm>
          <a:prstGeom prst="rect">
            <a:avLst/>
          </a:prstGeom>
          <a:noFill/>
        </p:spPr>
        <p:txBody>
          <a:bodyPr wrap="square" rtlCol="0">
            <a:spAutoFit/>
          </a:bodyPr>
          <a:lstStyle/>
          <a:p>
            <a:r>
              <a:rPr lang="en-US" sz="3600" b="1" dirty="0"/>
              <a:t>Squad Up:</a:t>
            </a:r>
          </a:p>
          <a:p>
            <a:r>
              <a:rPr lang="en-US" sz="3600" dirty="0"/>
              <a:t>Messaging capability within the app.  Users have no excuses to miss out on fun with friends because </a:t>
            </a:r>
            <a:r>
              <a:rPr lang="en-US" sz="3600" dirty="0" err="1"/>
              <a:t>SoCalendar</a:t>
            </a:r>
            <a:r>
              <a:rPr lang="en-US" sz="3600" dirty="0"/>
              <a:t> will free up their calendars.</a:t>
            </a:r>
          </a:p>
        </p:txBody>
      </p:sp>
      <p:cxnSp>
        <p:nvCxnSpPr>
          <p:cNvPr id="90" name="Connector: Curved 89">
            <a:extLst>
              <a:ext uri="{FF2B5EF4-FFF2-40B4-BE49-F238E27FC236}">
                <a16:creationId xmlns:a16="http://schemas.microsoft.com/office/drawing/2014/main" id="{73857877-988F-43CE-BC7C-94F98AC0D84A}"/>
              </a:ext>
            </a:extLst>
          </p:cNvPr>
          <p:cNvCxnSpPr/>
          <p:nvPr/>
        </p:nvCxnSpPr>
        <p:spPr>
          <a:xfrm rot="5400000" flipH="1" flipV="1">
            <a:off x="29080545" y="3591220"/>
            <a:ext cx="4526" cy="6765045"/>
          </a:xfrm>
          <a:prstGeom prst="curvedConnector3">
            <a:avLst>
              <a:gd name="adj1" fmla="val 11885241"/>
            </a:avLst>
          </a:prstGeom>
          <a:ln w="63500">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060A529-8D2B-49BD-9095-7D26796B96A2}"/>
              </a:ext>
            </a:extLst>
          </p:cNvPr>
          <p:cNvPicPr>
            <a:picLocks noChangeAspect="1"/>
          </p:cNvPicPr>
          <p:nvPr/>
        </p:nvPicPr>
        <p:blipFill>
          <a:blip r:embed="rId13"/>
          <a:stretch>
            <a:fillRect/>
          </a:stretch>
        </p:blipFill>
        <p:spPr>
          <a:xfrm>
            <a:off x="33962548" y="31177443"/>
            <a:ext cx="1784720" cy="1527048"/>
          </a:xfrm>
          <a:prstGeom prst="rect">
            <a:avLst/>
          </a:prstGeom>
        </p:spPr>
      </p:pic>
      <p:pic>
        <p:nvPicPr>
          <p:cNvPr id="1026" name="Picture 2" descr="Creating a custom dropdown header component with React Navigation">
            <a:extLst>
              <a:ext uri="{FF2B5EF4-FFF2-40B4-BE49-F238E27FC236}">
                <a16:creationId xmlns:a16="http://schemas.microsoft.com/office/drawing/2014/main" id="{C7FF385A-F43E-4AF2-BDAA-521FFB119FB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09622" y="31177443"/>
            <a:ext cx="4116032"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ilding React Native Mobile Apps with NativeBase [Sponsor] | AppCoda">
            <a:extLst>
              <a:ext uri="{FF2B5EF4-FFF2-40B4-BE49-F238E27FC236}">
                <a16:creationId xmlns:a16="http://schemas.microsoft.com/office/drawing/2014/main" id="{869198E5-BF4F-4059-A97A-403EDCDCE82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792910" y="31177443"/>
            <a:ext cx="4164676" cy="1527048"/>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Connector: Curved 92">
            <a:extLst>
              <a:ext uri="{FF2B5EF4-FFF2-40B4-BE49-F238E27FC236}">
                <a16:creationId xmlns:a16="http://schemas.microsoft.com/office/drawing/2014/main" id="{3B58E1D8-07EA-4669-B00E-56509A3B4D28}"/>
              </a:ext>
            </a:extLst>
          </p:cNvPr>
          <p:cNvCxnSpPr/>
          <p:nvPr/>
        </p:nvCxnSpPr>
        <p:spPr>
          <a:xfrm rot="5400000" flipH="1" flipV="1">
            <a:off x="14328225" y="3591220"/>
            <a:ext cx="4526" cy="6765045"/>
          </a:xfrm>
          <a:prstGeom prst="curvedConnector3">
            <a:avLst>
              <a:gd name="adj1" fmla="val 11885241"/>
            </a:avLst>
          </a:prstGeom>
          <a:ln w="63500">
            <a:tailEnd type="triangle" w="lg" len="lg"/>
          </a:ln>
        </p:spPr>
        <p:style>
          <a:lnRef idx="1">
            <a:schemeClr val="accent1"/>
          </a:lnRef>
          <a:fillRef idx="0">
            <a:schemeClr val="accent1"/>
          </a:fillRef>
          <a:effectRef idx="0">
            <a:schemeClr val="accent1"/>
          </a:effectRef>
          <a:fontRef idx="minor">
            <a:schemeClr val="tx1"/>
          </a:fontRef>
        </p:style>
      </p:cxnSp>
      <p:cxnSp>
        <p:nvCxnSpPr>
          <p:cNvPr id="94" name="Connector: Curved 93">
            <a:extLst>
              <a:ext uri="{FF2B5EF4-FFF2-40B4-BE49-F238E27FC236}">
                <a16:creationId xmlns:a16="http://schemas.microsoft.com/office/drawing/2014/main" id="{2205A4A4-E216-4B75-BB8C-62E59A25325A}"/>
              </a:ext>
            </a:extLst>
          </p:cNvPr>
          <p:cNvCxnSpPr/>
          <p:nvPr/>
        </p:nvCxnSpPr>
        <p:spPr>
          <a:xfrm rot="5400000" flipH="1" flipV="1">
            <a:off x="21643425" y="3591220"/>
            <a:ext cx="4526" cy="6765045"/>
          </a:xfrm>
          <a:prstGeom prst="curvedConnector3">
            <a:avLst>
              <a:gd name="adj1" fmla="val 11885241"/>
            </a:avLst>
          </a:prstGeom>
          <a:ln w="635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8122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FD3837DCDEFE44B5E2E77ABA929239" ma:contentTypeVersion="6" ma:contentTypeDescription="Create a new document." ma:contentTypeScope="" ma:versionID="0e30e9ed8776833014da8c6f20359aae">
  <xsd:schema xmlns:xsd="http://www.w3.org/2001/XMLSchema" xmlns:xs="http://www.w3.org/2001/XMLSchema" xmlns:p="http://schemas.microsoft.com/office/2006/metadata/properties" xmlns:ns3="5deb6c97-c936-4308-81a8-b8a75559ecd6" xmlns:ns4="a032c742-003c-4072-a5d2-2b436e1cb932" targetNamespace="http://schemas.microsoft.com/office/2006/metadata/properties" ma:root="true" ma:fieldsID="c7093c9ff76ebe117513bca3fe9b67a0" ns3:_="" ns4:_="">
    <xsd:import namespace="5deb6c97-c936-4308-81a8-b8a75559ecd6"/>
    <xsd:import namespace="a032c742-003c-4072-a5d2-2b436e1cb93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eb6c97-c936-4308-81a8-b8a75559ec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2c742-003c-4072-a5d2-2b436e1cb9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436A5E-D277-4EBA-B0C9-273F4E27D50F}">
  <ds:schemaRefs>
    <ds:schemaRef ds:uri="5deb6c97-c936-4308-81a8-b8a75559ecd6"/>
    <ds:schemaRef ds:uri="http://schemas.openxmlformats.org/package/2006/metadata/core-properties"/>
    <ds:schemaRef ds:uri="http://purl.org/dc/term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a032c742-003c-4072-a5d2-2b436e1cb932"/>
  </ds:schemaRefs>
</ds:datastoreItem>
</file>

<file path=customXml/itemProps2.xml><?xml version="1.0" encoding="utf-8"?>
<ds:datastoreItem xmlns:ds="http://schemas.openxmlformats.org/officeDocument/2006/customXml" ds:itemID="{D39053AB-9771-4119-B83C-6D6BB2DF7E9B}">
  <ds:schemaRefs>
    <ds:schemaRef ds:uri="http://schemas.microsoft.com/sharepoint/v3/contenttype/forms"/>
  </ds:schemaRefs>
</ds:datastoreItem>
</file>

<file path=customXml/itemProps3.xml><?xml version="1.0" encoding="utf-8"?>
<ds:datastoreItem xmlns:ds="http://schemas.openxmlformats.org/officeDocument/2006/customXml" ds:itemID="{A5624972-8BD1-4577-A2D7-B828D0B15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eb6c97-c936-4308-81a8-b8a75559ecd6"/>
    <ds:schemaRef ds:uri="a032c742-003c-4072-a5d2-2b436e1cb9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2132</TotalTime>
  <Words>605</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Chonko, Nicholas (chonkona)</dc:creator>
  <cp:lastModifiedBy>Walsh, Timothy (walshtt)</cp:lastModifiedBy>
  <cp:revision>22</cp:revision>
  <dcterms:created xsi:type="dcterms:W3CDTF">2020-03-01T04:12:04Z</dcterms:created>
  <dcterms:modified xsi:type="dcterms:W3CDTF">2020-04-04T03:51:54Z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0x01010087FD3837DCDEFE44B5E2E77ABA929239</vt:lpwstr>
  </property>
</Properties>
</file>