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9" r:id="rId3"/>
    <p:sldId id="258" r:id="rId4"/>
    <p:sldId id="260" r:id="rId5"/>
    <p:sldId id="262" r:id="rId6"/>
    <p:sldId id="269" r:id="rId7"/>
    <p:sldId id="270" r:id="rId8"/>
    <p:sldId id="263" r:id="rId9"/>
    <p:sldId id="264" r:id="rId10"/>
    <p:sldId id="265" r:id="rId11"/>
    <p:sldId id="268"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128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442698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355907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3063337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9239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768563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2847824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3539471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46CE7D5-CF57-46EF-B807-FDD0502418D4}" type="datetimeFigureOut">
              <a:rPr lang="en-US" smtClean="0"/>
              <a:t>11/25/2019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2161011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46CE7D5-CF57-46EF-B807-FDD0502418D4}" type="datetimeFigureOut">
              <a:rPr lang="en-US" smtClean="0"/>
              <a:t>11/25/2019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30EA680-D336-4FF7-8B7A-9848BB0A1C32}" type="slidenum">
              <a:rPr lang="en-US" smtClean="0"/>
              <a:t>‹#›</a:t>
            </a:fld>
            <a:endParaRPr lang="en-US" dirty="0"/>
          </a:p>
        </p:txBody>
      </p:sp>
    </p:spTree>
    <p:extLst>
      <p:ext uri="{BB962C8B-B14F-4D97-AF65-F5344CB8AC3E}">
        <p14:creationId xmlns:p14="http://schemas.microsoft.com/office/powerpoint/2010/main" val="1356607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4173999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46CE7D5-CF57-46EF-B807-FDD0502418D4}" type="datetimeFigureOut">
              <a:rPr lang="en-US" smtClean="0"/>
              <a:t>11/25/2019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30EA680-D336-4FF7-8B7A-9848BB0A1C32}"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633872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chonkona@mail.uc.edu" TargetMode="External"/><Relationship Id="rId2" Type="http://schemas.openxmlformats.org/officeDocument/2006/relationships/hyperlink" Target="mailto:walshtt@mail.uc.edu" TargetMode="External"/><Relationship Id="rId1" Type="http://schemas.openxmlformats.org/officeDocument/2006/relationships/slideLayout" Target="../slideLayouts/slideLayout2.xml"/><Relationship Id="rId4" Type="http://schemas.openxmlformats.org/officeDocument/2006/relationships/hyperlink" Target="mailto:nan.niu@uc.edu"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Unnamed Social Media Application</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F7AFB-CB37-4B3A-A095-B58486E00D7B}"/>
              </a:ext>
            </a:extLst>
          </p:cNvPr>
          <p:cNvSpPr>
            <a:spLocks noGrp="1"/>
          </p:cNvSpPr>
          <p:nvPr>
            <p:ph type="title"/>
          </p:nvPr>
        </p:nvSpPr>
        <p:spPr>
          <a:xfrm>
            <a:off x="914400" y="273377"/>
            <a:ext cx="10058400" cy="794680"/>
          </a:xfrm>
        </p:spPr>
        <p:txBody>
          <a:bodyPr/>
          <a:lstStyle/>
          <a:p>
            <a:r>
              <a:rPr lang="en-US" dirty="0">
                <a:cs typeface="Calibri Light"/>
              </a:rPr>
              <a:t>Project Milestones</a:t>
            </a:r>
            <a:endParaRPr lang="en-US" dirty="0"/>
          </a:p>
        </p:txBody>
      </p:sp>
      <p:graphicFrame>
        <p:nvGraphicFramePr>
          <p:cNvPr id="4" name="Content Placeholder 3">
            <a:extLst>
              <a:ext uri="{FF2B5EF4-FFF2-40B4-BE49-F238E27FC236}">
                <a16:creationId xmlns:a16="http://schemas.microsoft.com/office/drawing/2014/main" id="{BBC86CBE-4DB0-482B-8207-A6DF69455683}"/>
              </a:ext>
            </a:extLst>
          </p:cNvPr>
          <p:cNvGraphicFramePr>
            <a:graphicFrameLocks noGrp="1"/>
          </p:cNvGraphicFramePr>
          <p:nvPr>
            <p:ph idx="1"/>
            <p:extLst>
              <p:ext uri="{D42A27DB-BD31-4B8C-83A1-F6EECF244321}">
                <p14:modId xmlns:p14="http://schemas.microsoft.com/office/powerpoint/2010/main" val="365165424"/>
              </p:ext>
            </p:extLst>
          </p:nvPr>
        </p:nvGraphicFramePr>
        <p:xfrm>
          <a:off x="876300" y="970960"/>
          <a:ext cx="10439400" cy="5331114"/>
        </p:xfrm>
        <a:graphic>
          <a:graphicData uri="http://schemas.openxmlformats.org/drawingml/2006/table">
            <a:tbl>
              <a:tblPr firstRow="1" firstCol="1" bandRow="1">
                <a:tableStyleId>{5C22544A-7EE6-4342-B048-85BDC9FD1C3A}</a:tableStyleId>
              </a:tblPr>
              <a:tblGrid>
                <a:gridCol w="3109490">
                  <a:extLst>
                    <a:ext uri="{9D8B030D-6E8A-4147-A177-3AD203B41FA5}">
                      <a16:colId xmlns:a16="http://schemas.microsoft.com/office/drawing/2014/main" val="1263822829"/>
                    </a:ext>
                  </a:extLst>
                </a:gridCol>
                <a:gridCol w="7329910">
                  <a:extLst>
                    <a:ext uri="{9D8B030D-6E8A-4147-A177-3AD203B41FA5}">
                      <a16:colId xmlns:a16="http://schemas.microsoft.com/office/drawing/2014/main" val="1891130631"/>
                    </a:ext>
                  </a:extLst>
                </a:gridCol>
              </a:tblGrid>
              <a:tr h="501773">
                <a:tc>
                  <a:txBody>
                    <a:bodyPr/>
                    <a:lstStyle/>
                    <a:p>
                      <a:pPr marL="0" marR="0">
                        <a:lnSpc>
                          <a:spcPct val="107000"/>
                        </a:lnSpc>
                        <a:spcBef>
                          <a:spcPts val="0"/>
                        </a:spcBef>
                        <a:spcAft>
                          <a:spcPts val="0"/>
                        </a:spcAft>
                      </a:pPr>
                      <a:r>
                        <a:rPr lang="en-US" sz="2400" dirty="0">
                          <a:effectLst/>
                        </a:rPr>
                        <a:t>Milestone</a:t>
                      </a:r>
                      <a:endParaRPr lang="en-US" sz="24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2400" dirty="0">
                          <a:effectLst/>
                        </a:rPr>
                        <a:t>Description</a:t>
                      </a:r>
                      <a:endParaRPr lang="en-US" sz="2400" dirty="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667882978"/>
                  </a:ext>
                </a:extLst>
              </a:tr>
              <a:tr h="501773">
                <a:tc>
                  <a:txBody>
                    <a:bodyPr/>
                    <a:lstStyle/>
                    <a:p>
                      <a:pPr marL="0" marR="0">
                        <a:lnSpc>
                          <a:spcPct val="107000"/>
                        </a:lnSpc>
                        <a:spcBef>
                          <a:spcPts val="0"/>
                        </a:spcBef>
                        <a:spcAft>
                          <a:spcPts val="0"/>
                        </a:spcAft>
                      </a:pPr>
                      <a:r>
                        <a:rPr lang="en-US" sz="2400" dirty="0">
                          <a:effectLst/>
                        </a:rPr>
                        <a:t>Get back end running</a:t>
                      </a:r>
                      <a:endParaRPr lang="en-US" sz="24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2400" dirty="0">
                          <a:effectLst/>
                        </a:rPr>
                        <a:t>The initial Django server should run</a:t>
                      </a:r>
                      <a:endParaRPr lang="en-US" sz="2400" dirty="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802549296"/>
                  </a:ext>
                </a:extLst>
              </a:tr>
              <a:tr h="501773">
                <a:tc>
                  <a:txBody>
                    <a:bodyPr/>
                    <a:lstStyle/>
                    <a:p>
                      <a:pPr marL="0" marR="0">
                        <a:lnSpc>
                          <a:spcPct val="107000"/>
                        </a:lnSpc>
                        <a:spcBef>
                          <a:spcPts val="0"/>
                        </a:spcBef>
                        <a:spcAft>
                          <a:spcPts val="0"/>
                        </a:spcAft>
                      </a:pPr>
                      <a:r>
                        <a:rPr lang="en-US" sz="2400" dirty="0">
                          <a:effectLst/>
                        </a:rPr>
                        <a:t>Rough UI/UX</a:t>
                      </a:r>
                      <a:endParaRPr lang="en-US" sz="24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2400" dirty="0">
                          <a:effectLst/>
                        </a:rPr>
                        <a:t>Not necessarily fleshed out.  Just bare minimum needed</a:t>
                      </a:r>
                      <a:endParaRPr lang="en-US" sz="2400" dirty="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788926716"/>
                  </a:ext>
                </a:extLst>
              </a:tr>
              <a:tr h="1029394">
                <a:tc>
                  <a:txBody>
                    <a:bodyPr/>
                    <a:lstStyle/>
                    <a:p>
                      <a:pPr marL="0" marR="0">
                        <a:lnSpc>
                          <a:spcPct val="107000"/>
                        </a:lnSpc>
                        <a:spcBef>
                          <a:spcPts val="0"/>
                        </a:spcBef>
                        <a:spcAft>
                          <a:spcPts val="0"/>
                        </a:spcAft>
                      </a:pPr>
                      <a:r>
                        <a:rPr lang="en-US" sz="2400" dirty="0">
                          <a:effectLst/>
                        </a:rPr>
                        <a:t>API planning</a:t>
                      </a:r>
                      <a:endParaRPr lang="en-US" sz="24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2400" dirty="0">
                          <a:effectLst/>
                        </a:rPr>
                        <a:t>Thorough planning of our API in RAML so that both of us know exactly what</a:t>
                      </a:r>
                      <a:endParaRPr lang="en-US" sz="2400" dirty="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416441453"/>
                  </a:ext>
                </a:extLst>
              </a:tr>
              <a:tr h="1029394">
                <a:tc>
                  <a:txBody>
                    <a:bodyPr/>
                    <a:lstStyle/>
                    <a:p>
                      <a:pPr marL="0" marR="0">
                        <a:lnSpc>
                          <a:spcPct val="107000"/>
                        </a:lnSpc>
                        <a:spcBef>
                          <a:spcPts val="0"/>
                        </a:spcBef>
                        <a:spcAft>
                          <a:spcPts val="0"/>
                        </a:spcAft>
                      </a:pPr>
                      <a:r>
                        <a:rPr lang="en-US" sz="2400" dirty="0">
                          <a:effectLst/>
                        </a:rPr>
                        <a:t>Hookup front end to back end</a:t>
                      </a:r>
                      <a:endParaRPr lang="en-US" sz="24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2400" dirty="0">
                          <a:effectLst/>
                        </a:rPr>
                        <a:t>Make sure the front end and backend are communicating properly using the details from the API planning</a:t>
                      </a:r>
                      <a:endParaRPr lang="en-US" sz="2400" dirty="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348709016"/>
                  </a:ext>
                </a:extLst>
              </a:tr>
              <a:tr h="501773">
                <a:tc>
                  <a:txBody>
                    <a:bodyPr/>
                    <a:lstStyle/>
                    <a:p>
                      <a:pPr marL="0" marR="0">
                        <a:lnSpc>
                          <a:spcPct val="107000"/>
                        </a:lnSpc>
                        <a:spcBef>
                          <a:spcPts val="0"/>
                        </a:spcBef>
                        <a:spcAft>
                          <a:spcPts val="0"/>
                        </a:spcAft>
                      </a:pPr>
                      <a:r>
                        <a:rPr lang="en-US" sz="2400" dirty="0">
                          <a:effectLst/>
                        </a:rPr>
                        <a:t>Messaging Capabilities</a:t>
                      </a:r>
                      <a:endParaRPr lang="en-US" sz="24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2400" dirty="0">
                          <a:effectLst/>
                        </a:rPr>
                        <a:t>Add the ability for users to message each other</a:t>
                      </a:r>
                      <a:endParaRPr lang="en-US" sz="2400" dirty="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4141616127"/>
                  </a:ext>
                </a:extLst>
              </a:tr>
              <a:tr h="501773">
                <a:tc>
                  <a:txBody>
                    <a:bodyPr/>
                    <a:lstStyle/>
                    <a:p>
                      <a:pPr marL="0" marR="0">
                        <a:lnSpc>
                          <a:spcPct val="107000"/>
                        </a:lnSpc>
                        <a:spcBef>
                          <a:spcPts val="0"/>
                        </a:spcBef>
                        <a:spcAft>
                          <a:spcPts val="0"/>
                        </a:spcAft>
                      </a:pPr>
                      <a:r>
                        <a:rPr lang="en-US" sz="2400" dirty="0">
                          <a:effectLst/>
                        </a:rPr>
                        <a:t>Location Services</a:t>
                      </a:r>
                      <a:endParaRPr lang="en-US" sz="24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2400" dirty="0">
                          <a:effectLst/>
                        </a:rPr>
                        <a:t>Add location services for location events</a:t>
                      </a:r>
                      <a:endParaRPr lang="en-US" sz="2400" dirty="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672142871"/>
                  </a:ext>
                </a:extLst>
              </a:tr>
              <a:tr h="501773">
                <a:tc>
                  <a:txBody>
                    <a:bodyPr/>
                    <a:lstStyle/>
                    <a:p>
                      <a:pPr marL="0" marR="0">
                        <a:lnSpc>
                          <a:spcPct val="107000"/>
                        </a:lnSpc>
                        <a:spcBef>
                          <a:spcPts val="0"/>
                        </a:spcBef>
                        <a:spcAft>
                          <a:spcPts val="0"/>
                        </a:spcAft>
                      </a:pPr>
                      <a:r>
                        <a:rPr lang="en-US" sz="2400" dirty="0">
                          <a:effectLst/>
                        </a:rPr>
                        <a:t>Google Play Store</a:t>
                      </a:r>
                      <a:endParaRPr lang="en-US" sz="24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2400" dirty="0">
                          <a:effectLst/>
                        </a:rPr>
                        <a:t>Our app should be on the app store available for download</a:t>
                      </a:r>
                      <a:endParaRPr lang="en-US" sz="2400" dirty="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734876908"/>
                  </a:ext>
                </a:extLst>
              </a:tr>
            </a:tbl>
          </a:graphicData>
        </a:graphic>
      </p:graphicFrame>
    </p:spTree>
    <p:extLst>
      <p:ext uri="{BB962C8B-B14F-4D97-AF65-F5344CB8AC3E}">
        <p14:creationId xmlns:p14="http://schemas.microsoft.com/office/powerpoint/2010/main" val="2084950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F7AFB-CB37-4B3A-A095-B58486E00D7B}"/>
              </a:ext>
            </a:extLst>
          </p:cNvPr>
          <p:cNvSpPr>
            <a:spLocks noGrp="1"/>
          </p:cNvSpPr>
          <p:nvPr>
            <p:ph type="title"/>
          </p:nvPr>
        </p:nvSpPr>
        <p:spPr>
          <a:xfrm>
            <a:off x="1097280" y="286603"/>
            <a:ext cx="10058400" cy="674931"/>
          </a:xfrm>
        </p:spPr>
        <p:txBody>
          <a:bodyPr>
            <a:normAutofit fontScale="90000"/>
          </a:bodyPr>
          <a:lstStyle/>
          <a:p>
            <a:r>
              <a:rPr lang="en-US" dirty="0">
                <a:cs typeface="Calibri Light"/>
              </a:rPr>
              <a:t>Project Timeline</a:t>
            </a:r>
            <a:endParaRPr lang="en-US" dirty="0"/>
          </a:p>
        </p:txBody>
      </p:sp>
      <p:graphicFrame>
        <p:nvGraphicFramePr>
          <p:cNvPr id="5" name="Content Placeholder 4">
            <a:extLst>
              <a:ext uri="{FF2B5EF4-FFF2-40B4-BE49-F238E27FC236}">
                <a16:creationId xmlns:a16="http://schemas.microsoft.com/office/drawing/2014/main" id="{A7EB652D-D593-4E03-B7E1-93C6CD65BCD3}"/>
              </a:ext>
            </a:extLst>
          </p:cNvPr>
          <p:cNvGraphicFramePr>
            <a:graphicFrameLocks noGrp="1"/>
          </p:cNvGraphicFramePr>
          <p:nvPr>
            <p:ph idx="1"/>
            <p:extLst>
              <p:ext uri="{D42A27DB-BD31-4B8C-83A1-F6EECF244321}">
                <p14:modId xmlns:p14="http://schemas.microsoft.com/office/powerpoint/2010/main" val="3975962702"/>
              </p:ext>
            </p:extLst>
          </p:nvPr>
        </p:nvGraphicFramePr>
        <p:xfrm>
          <a:off x="727042" y="1074656"/>
          <a:ext cx="10737915" cy="4946881"/>
        </p:xfrm>
        <a:graphic>
          <a:graphicData uri="http://schemas.openxmlformats.org/drawingml/2006/table">
            <a:tbl>
              <a:tblPr firstRow="1" firstCol="1" bandRow="1">
                <a:tableStyleId>{5C22544A-7EE6-4342-B048-85BDC9FD1C3A}</a:tableStyleId>
              </a:tblPr>
              <a:tblGrid>
                <a:gridCol w="4076962">
                  <a:extLst>
                    <a:ext uri="{9D8B030D-6E8A-4147-A177-3AD203B41FA5}">
                      <a16:colId xmlns:a16="http://schemas.microsoft.com/office/drawing/2014/main" val="2160884057"/>
                    </a:ext>
                  </a:extLst>
                </a:gridCol>
                <a:gridCol w="3683048">
                  <a:extLst>
                    <a:ext uri="{9D8B030D-6E8A-4147-A177-3AD203B41FA5}">
                      <a16:colId xmlns:a16="http://schemas.microsoft.com/office/drawing/2014/main" val="634194425"/>
                    </a:ext>
                  </a:extLst>
                </a:gridCol>
                <a:gridCol w="2977905">
                  <a:extLst>
                    <a:ext uri="{9D8B030D-6E8A-4147-A177-3AD203B41FA5}">
                      <a16:colId xmlns:a16="http://schemas.microsoft.com/office/drawing/2014/main" val="346414161"/>
                    </a:ext>
                  </a:extLst>
                </a:gridCol>
              </a:tblGrid>
              <a:tr h="290993">
                <a:tc>
                  <a:txBody>
                    <a:bodyPr/>
                    <a:lstStyle/>
                    <a:p>
                      <a:pPr marL="0" marR="0">
                        <a:lnSpc>
                          <a:spcPct val="107000"/>
                        </a:lnSpc>
                        <a:spcBef>
                          <a:spcPts val="0"/>
                        </a:spcBef>
                        <a:spcAft>
                          <a:spcPts val="0"/>
                        </a:spcAft>
                      </a:pPr>
                      <a:r>
                        <a:rPr lang="en-US" sz="1200" dirty="0">
                          <a:effectLst/>
                        </a:rPr>
                        <a:t>Tasks/Milestones</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Start Date</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Completion Date</a:t>
                      </a:r>
                      <a:endParaRPr lang="en-US" sz="1200" dirty="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889222477"/>
                  </a:ext>
                </a:extLst>
              </a:tr>
              <a:tr h="290993">
                <a:tc>
                  <a:txBody>
                    <a:bodyPr/>
                    <a:lstStyle/>
                    <a:p>
                      <a:pPr marL="0" marR="0">
                        <a:lnSpc>
                          <a:spcPct val="107000"/>
                        </a:lnSpc>
                        <a:spcBef>
                          <a:spcPts val="0"/>
                        </a:spcBef>
                        <a:spcAft>
                          <a:spcPts val="0"/>
                        </a:spcAft>
                      </a:pPr>
                      <a:r>
                        <a:rPr lang="en-US" sz="1200" b="1" dirty="0">
                          <a:effectLst/>
                        </a:rPr>
                        <a:t>Get back end running</a:t>
                      </a:r>
                      <a:endParaRPr lang="en-US" sz="1200" b="1"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200" b="1" dirty="0">
                          <a:effectLst/>
                        </a:rPr>
                        <a:t>11/1/19</a:t>
                      </a:r>
                      <a:endParaRPr lang="en-US" sz="1200" b="1"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200" b="1" dirty="0">
                          <a:effectLst/>
                        </a:rPr>
                        <a:t>11/24/19</a:t>
                      </a:r>
                      <a:endParaRPr lang="en-US" sz="1200" b="1" dirty="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402807128"/>
                  </a:ext>
                </a:extLst>
              </a:tr>
              <a:tr h="290993">
                <a:tc>
                  <a:txBody>
                    <a:bodyPr/>
                    <a:lstStyle/>
                    <a:p>
                      <a:pPr marL="0" marR="0">
                        <a:lnSpc>
                          <a:spcPct val="107000"/>
                        </a:lnSpc>
                        <a:spcBef>
                          <a:spcPts val="0"/>
                        </a:spcBef>
                        <a:spcAft>
                          <a:spcPts val="0"/>
                        </a:spcAft>
                      </a:pPr>
                      <a:r>
                        <a:rPr lang="en-US" sz="1200" b="1" dirty="0">
                          <a:effectLst/>
                        </a:rPr>
                        <a:t>Rough UI</a:t>
                      </a:r>
                      <a:endParaRPr lang="en-US" sz="1200" b="1"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200" b="1" dirty="0">
                          <a:effectLst/>
                        </a:rPr>
                        <a:t>11/1/19</a:t>
                      </a:r>
                      <a:endParaRPr lang="en-US" sz="1200" b="1"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200" b="1" dirty="0">
                          <a:effectLst/>
                        </a:rPr>
                        <a:t>12/6/19</a:t>
                      </a:r>
                      <a:endParaRPr lang="en-US" sz="1200" b="1" dirty="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804328252"/>
                  </a:ext>
                </a:extLst>
              </a:tr>
              <a:tr h="290993">
                <a:tc>
                  <a:txBody>
                    <a:bodyPr/>
                    <a:lstStyle/>
                    <a:p>
                      <a:pPr marL="0" marR="0">
                        <a:lnSpc>
                          <a:spcPct val="107000"/>
                        </a:lnSpc>
                        <a:spcBef>
                          <a:spcPts val="0"/>
                        </a:spcBef>
                        <a:spcAft>
                          <a:spcPts val="0"/>
                        </a:spcAft>
                      </a:pPr>
                      <a:r>
                        <a:rPr lang="en-US" sz="1200" b="1" dirty="0">
                          <a:effectLst/>
                        </a:rPr>
                        <a:t>Rough UX</a:t>
                      </a:r>
                      <a:endParaRPr lang="en-US" sz="1200" b="1"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200" b="1" dirty="0">
                          <a:effectLst/>
                        </a:rPr>
                        <a:t>12/6/19</a:t>
                      </a:r>
                      <a:endParaRPr lang="en-US" sz="1200" b="1"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200" b="1" dirty="0">
                          <a:effectLst/>
                        </a:rPr>
                        <a:t>12/25/19</a:t>
                      </a:r>
                      <a:endParaRPr lang="en-US" sz="1200" b="1" dirty="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057183212"/>
                  </a:ext>
                </a:extLst>
              </a:tr>
              <a:tr h="290993">
                <a:tc>
                  <a:txBody>
                    <a:bodyPr/>
                    <a:lstStyle/>
                    <a:p>
                      <a:pPr marL="0" marR="0">
                        <a:lnSpc>
                          <a:spcPct val="107000"/>
                        </a:lnSpc>
                        <a:spcBef>
                          <a:spcPts val="0"/>
                        </a:spcBef>
                        <a:spcAft>
                          <a:spcPts val="0"/>
                        </a:spcAft>
                      </a:pPr>
                      <a:r>
                        <a:rPr lang="en-US" sz="1200" dirty="0">
                          <a:effectLst/>
                        </a:rPr>
                        <a:t>Google Calendar API</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200" dirty="0">
                          <a:effectLst/>
                        </a:rPr>
                        <a:t>11/24/19</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200" dirty="0">
                          <a:effectLst/>
                        </a:rPr>
                        <a:t>12/6/19</a:t>
                      </a:r>
                      <a:endParaRPr lang="en-US" sz="1200" dirty="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839458298"/>
                  </a:ext>
                </a:extLst>
              </a:tr>
              <a:tr h="290993">
                <a:tc>
                  <a:txBody>
                    <a:bodyPr/>
                    <a:lstStyle/>
                    <a:p>
                      <a:pPr marL="0" marR="0">
                        <a:lnSpc>
                          <a:spcPct val="107000"/>
                        </a:lnSpc>
                        <a:spcBef>
                          <a:spcPts val="0"/>
                        </a:spcBef>
                        <a:spcAft>
                          <a:spcPts val="0"/>
                        </a:spcAft>
                      </a:pPr>
                      <a:r>
                        <a:rPr lang="en-US" sz="1200" dirty="0">
                          <a:effectLst/>
                        </a:rPr>
                        <a:t>Custom Users</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200" dirty="0">
                          <a:effectLst/>
                        </a:rPr>
                        <a:t>11/24/19</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200" dirty="0">
                          <a:effectLst/>
                        </a:rPr>
                        <a:t>12/6/19</a:t>
                      </a:r>
                      <a:endParaRPr lang="en-US" sz="1200" dirty="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410685786"/>
                  </a:ext>
                </a:extLst>
              </a:tr>
              <a:tr h="290993">
                <a:tc>
                  <a:txBody>
                    <a:bodyPr/>
                    <a:lstStyle/>
                    <a:p>
                      <a:pPr marL="0" marR="0">
                        <a:lnSpc>
                          <a:spcPct val="107000"/>
                        </a:lnSpc>
                        <a:spcBef>
                          <a:spcPts val="0"/>
                        </a:spcBef>
                        <a:spcAft>
                          <a:spcPts val="0"/>
                        </a:spcAft>
                      </a:pPr>
                      <a:r>
                        <a:rPr lang="en-US" sz="1200" b="1" dirty="0">
                          <a:effectLst/>
                        </a:rPr>
                        <a:t>API Planning</a:t>
                      </a:r>
                      <a:endParaRPr lang="en-US" sz="1200" b="1"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200" b="1" dirty="0">
                          <a:effectLst/>
                        </a:rPr>
                        <a:t>12/6/19</a:t>
                      </a:r>
                      <a:endParaRPr lang="en-US" sz="1200" b="1"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200" b="1" dirty="0">
                          <a:effectLst/>
                        </a:rPr>
                        <a:t>12/25/19</a:t>
                      </a:r>
                      <a:endParaRPr lang="en-US" sz="1200" b="1" dirty="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36614989"/>
                  </a:ext>
                </a:extLst>
              </a:tr>
              <a:tr h="290993">
                <a:tc>
                  <a:txBody>
                    <a:bodyPr/>
                    <a:lstStyle/>
                    <a:p>
                      <a:pPr marL="0" marR="0">
                        <a:lnSpc>
                          <a:spcPct val="107000"/>
                        </a:lnSpc>
                        <a:spcBef>
                          <a:spcPts val="0"/>
                        </a:spcBef>
                        <a:spcAft>
                          <a:spcPts val="0"/>
                        </a:spcAft>
                      </a:pPr>
                      <a:r>
                        <a:rPr lang="en-US" sz="1200" b="1" dirty="0">
                          <a:effectLst/>
                        </a:rPr>
                        <a:t>Hookup front end to back end</a:t>
                      </a:r>
                      <a:endParaRPr lang="en-US" sz="1200" b="1"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200" b="1" dirty="0">
                          <a:effectLst/>
                        </a:rPr>
                        <a:t>12/25/19</a:t>
                      </a:r>
                      <a:endParaRPr lang="en-US" sz="1200" b="1"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200" b="1" dirty="0">
                          <a:effectLst/>
                        </a:rPr>
                        <a:t>1/13/20</a:t>
                      </a:r>
                      <a:endParaRPr lang="en-US" sz="1200" b="1" dirty="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968336682"/>
                  </a:ext>
                </a:extLst>
              </a:tr>
              <a:tr h="290993">
                <a:tc>
                  <a:txBody>
                    <a:bodyPr/>
                    <a:lstStyle/>
                    <a:p>
                      <a:pPr marL="0" marR="0">
                        <a:lnSpc>
                          <a:spcPct val="107000"/>
                        </a:lnSpc>
                        <a:spcBef>
                          <a:spcPts val="0"/>
                        </a:spcBef>
                        <a:spcAft>
                          <a:spcPts val="0"/>
                        </a:spcAft>
                      </a:pPr>
                      <a:r>
                        <a:rPr lang="en-US" sz="1200" dirty="0">
                          <a:effectLst/>
                        </a:rPr>
                        <a:t>Scheduling Algorithm</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200" dirty="0">
                          <a:effectLst/>
                        </a:rPr>
                        <a:t>12/25/19</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200" dirty="0">
                          <a:effectLst/>
                        </a:rPr>
                        <a:t>1/13/20</a:t>
                      </a:r>
                      <a:endParaRPr lang="en-US" sz="1200" dirty="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639530145"/>
                  </a:ext>
                </a:extLst>
              </a:tr>
              <a:tr h="290993">
                <a:tc>
                  <a:txBody>
                    <a:bodyPr/>
                    <a:lstStyle/>
                    <a:p>
                      <a:pPr marL="0" marR="0">
                        <a:lnSpc>
                          <a:spcPct val="107000"/>
                        </a:lnSpc>
                        <a:spcBef>
                          <a:spcPts val="0"/>
                        </a:spcBef>
                        <a:spcAft>
                          <a:spcPts val="0"/>
                        </a:spcAft>
                      </a:pPr>
                      <a:r>
                        <a:rPr lang="en-US" sz="1200" b="1" dirty="0">
                          <a:effectLst/>
                        </a:rPr>
                        <a:t>Messaging Capabilities</a:t>
                      </a:r>
                      <a:endParaRPr lang="en-US" sz="1200" b="1"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200" b="1" dirty="0">
                          <a:effectLst/>
                        </a:rPr>
                        <a:t>1/13/20</a:t>
                      </a:r>
                      <a:endParaRPr lang="en-US" sz="1200" b="1"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200" b="1" dirty="0">
                          <a:effectLst/>
                        </a:rPr>
                        <a:t>2/16/20</a:t>
                      </a:r>
                      <a:endParaRPr lang="en-US" sz="1200" b="1" dirty="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4270148338"/>
                  </a:ext>
                </a:extLst>
              </a:tr>
              <a:tr h="290993">
                <a:tc>
                  <a:txBody>
                    <a:bodyPr/>
                    <a:lstStyle/>
                    <a:p>
                      <a:pPr marL="0" marR="0">
                        <a:lnSpc>
                          <a:spcPct val="107000"/>
                        </a:lnSpc>
                        <a:spcBef>
                          <a:spcPts val="0"/>
                        </a:spcBef>
                        <a:spcAft>
                          <a:spcPts val="0"/>
                        </a:spcAft>
                      </a:pPr>
                      <a:r>
                        <a:rPr lang="en-US" sz="1200" b="1" dirty="0">
                          <a:effectLst/>
                        </a:rPr>
                        <a:t>Location Services</a:t>
                      </a:r>
                      <a:endParaRPr lang="en-US" sz="1200" b="1"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200" b="1" dirty="0">
                          <a:effectLst/>
                        </a:rPr>
                        <a:t>1/13/20</a:t>
                      </a:r>
                      <a:endParaRPr lang="en-US" sz="1200" b="1"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200" b="1" dirty="0">
                          <a:effectLst/>
                        </a:rPr>
                        <a:t>2/1/20</a:t>
                      </a:r>
                      <a:endParaRPr lang="en-US" sz="1200" b="1" dirty="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94956523"/>
                  </a:ext>
                </a:extLst>
              </a:tr>
              <a:tr h="290993">
                <a:tc>
                  <a:txBody>
                    <a:bodyPr/>
                    <a:lstStyle/>
                    <a:p>
                      <a:pPr marL="0" marR="0">
                        <a:lnSpc>
                          <a:spcPct val="107000"/>
                        </a:lnSpc>
                        <a:spcBef>
                          <a:spcPts val="0"/>
                        </a:spcBef>
                        <a:spcAft>
                          <a:spcPts val="0"/>
                        </a:spcAft>
                      </a:pPr>
                      <a:r>
                        <a:rPr lang="en-US" sz="1200" dirty="0">
                          <a:effectLst/>
                        </a:rPr>
                        <a:t>Yelp Services</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200" dirty="0">
                          <a:effectLst/>
                        </a:rPr>
                        <a:t>2/1/20</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200" dirty="0">
                          <a:effectLst/>
                        </a:rPr>
                        <a:t>2/15/20</a:t>
                      </a:r>
                      <a:endParaRPr lang="en-US" sz="1200" dirty="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117502671"/>
                  </a:ext>
                </a:extLst>
              </a:tr>
              <a:tr h="290993">
                <a:tc>
                  <a:txBody>
                    <a:bodyPr/>
                    <a:lstStyle/>
                    <a:p>
                      <a:pPr marL="0" marR="0">
                        <a:lnSpc>
                          <a:spcPct val="107000"/>
                        </a:lnSpc>
                        <a:spcBef>
                          <a:spcPts val="0"/>
                        </a:spcBef>
                        <a:spcAft>
                          <a:spcPts val="0"/>
                        </a:spcAft>
                      </a:pPr>
                      <a:r>
                        <a:rPr lang="en-US" sz="1200" dirty="0">
                          <a:effectLst/>
                        </a:rPr>
                        <a:t>Concert Services</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200" dirty="0">
                          <a:effectLst/>
                        </a:rPr>
                        <a:t>2/16/20</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200" dirty="0">
                          <a:effectLst/>
                        </a:rPr>
                        <a:t>3/1/20</a:t>
                      </a:r>
                      <a:endParaRPr lang="en-US" sz="1200" dirty="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554531535"/>
                  </a:ext>
                </a:extLst>
              </a:tr>
              <a:tr h="290993">
                <a:tc>
                  <a:txBody>
                    <a:bodyPr/>
                    <a:lstStyle/>
                    <a:p>
                      <a:pPr marL="0" marR="0">
                        <a:lnSpc>
                          <a:spcPct val="107000"/>
                        </a:lnSpc>
                        <a:spcBef>
                          <a:spcPts val="0"/>
                        </a:spcBef>
                        <a:spcAft>
                          <a:spcPts val="0"/>
                        </a:spcAft>
                      </a:pPr>
                      <a:r>
                        <a:rPr lang="en-US" sz="1200" dirty="0">
                          <a:effectLst/>
                        </a:rPr>
                        <a:t>Twitter Services</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200" dirty="0">
                          <a:effectLst/>
                        </a:rPr>
                        <a:t>3/1/20</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200" dirty="0">
                          <a:effectLst/>
                        </a:rPr>
                        <a:t>3/16/20</a:t>
                      </a:r>
                      <a:endParaRPr lang="en-US" sz="1200" dirty="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4246120038"/>
                  </a:ext>
                </a:extLst>
              </a:tr>
              <a:tr h="290993">
                <a:tc>
                  <a:txBody>
                    <a:bodyPr/>
                    <a:lstStyle/>
                    <a:p>
                      <a:pPr marL="0" marR="0">
                        <a:lnSpc>
                          <a:spcPct val="107000"/>
                        </a:lnSpc>
                        <a:spcBef>
                          <a:spcPts val="0"/>
                        </a:spcBef>
                        <a:spcAft>
                          <a:spcPts val="0"/>
                        </a:spcAft>
                      </a:pPr>
                      <a:r>
                        <a:rPr lang="en-US" sz="1200" dirty="0">
                          <a:effectLst/>
                        </a:rPr>
                        <a:t>Facebook Services</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200" dirty="0">
                          <a:effectLst/>
                        </a:rPr>
                        <a:t>3/1/20</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200" dirty="0">
                          <a:effectLst/>
                        </a:rPr>
                        <a:t>3/16/20</a:t>
                      </a:r>
                      <a:endParaRPr lang="en-US" sz="1200" dirty="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063464841"/>
                  </a:ext>
                </a:extLst>
              </a:tr>
              <a:tr h="290993">
                <a:tc>
                  <a:txBody>
                    <a:bodyPr/>
                    <a:lstStyle/>
                    <a:p>
                      <a:pPr marL="0" marR="0">
                        <a:lnSpc>
                          <a:spcPct val="107000"/>
                        </a:lnSpc>
                        <a:spcBef>
                          <a:spcPts val="0"/>
                        </a:spcBef>
                        <a:spcAft>
                          <a:spcPts val="0"/>
                        </a:spcAft>
                      </a:pPr>
                      <a:r>
                        <a:rPr lang="en-US" sz="1200" b="1" dirty="0">
                          <a:effectLst/>
                        </a:rPr>
                        <a:t>Google Play Store</a:t>
                      </a:r>
                      <a:endParaRPr lang="en-US" sz="1200" b="1"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200" b="1" dirty="0">
                          <a:effectLst/>
                        </a:rPr>
                        <a:t>3/16/20</a:t>
                      </a:r>
                      <a:endParaRPr lang="en-US" sz="1200" b="1"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200" b="1" dirty="0">
                          <a:effectLst/>
                        </a:rPr>
                        <a:t>4/1/20</a:t>
                      </a:r>
                      <a:endParaRPr lang="en-US" sz="1200" b="1" dirty="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4121786106"/>
                  </a:ext>
                </a:extLst>
              </a:tr>
              <a:tr h="290993">
                <a:tc>
                  <a:txBody>
                    <a:bodyPr/>
                    <a:lstStyle/>
                    <a:p>
                      <a:pPr marL="0" marR="0">
                        <a:lnSpc>
                          <a:spcPct val="107000"/>
                        </a:lnSpc>
                        <a:spcBef>
                          <a:spcPts val="0"/>
                        </a:spcBef>
                        <a:spcAft>
                          <a:spcPts val="0"/>
                        </a:spcAft>
                      </a:pPr>
                      <a:r>
                        <a:rPr lang="en-US" sz="1200" dirty="0">
                          <a:effectLst/>
                        </a:rPr>
                        <a:t>Refining and Refactoring</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200" dirty="0">
                          <a:effectLst/>
                        </a:rPr>
                        <a:t>4/1/20</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1200" dirty="0">
                          <a:effectLst/>
                        </a:rPr>
                        <a:t>Expo</a:t>
                      </a:r>
                      <a:endParaRPr lang="en-US" sz="1200" dirty="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092405137"/>
                  </a:ext>
                </a:extLst>
              </a:tr>
            </a:tbl>
          </a:graphicData>
        </a:graphic>
      </p:graphicFrame>
    </p:spTree>
    <p:extLst>
      <p:ext uri="{BB962C8B-B14F-4D97-AF65-F5344CB8AC3E}">
        <p14:creationId xmlns:p14="http://schemas.microsoft.com/office/powerpoint/2010/main" val="3127800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623DB-A5C7-41D4-AAE4-3BE762A23C93}"/>
              </a:ext>
            </a:extLst>
          </p:cNvPr>
          <p:cNvSpPr>
            <a:spLocks noGrp="1"/>
          </p:cNvSpPr>
          <p:nvPr>
            <p:ph type="title"/>
          </p:nvPr>
        </p:nvSpPr>
        <p:spPr/>
        <p:txBody>
          <a:bodyPr/>
          <a:lstStyle/>
          <a:p>
            <a:r>
              <a:rPr lang="en-US" dirty="0">
                <a:cs typeface="Calibri Light"/>
              </a:rPr>
              <a:t>Who is Doing What</a:t>
            </a:r>
            <a:endParaRPr lang="en-US" dirty="0"/>
          </a:p>
        </p:txBody>
      </p:sp>
      <p:sp>
        <p:nvSpPr>
          <p:cNvPr id="3" name="Content Placeholder 2">
            <a:extLst>
              <a:ext uri="{FF2B5EF4-FFF2-40B4-BE49-F238E27FC236}">
                <a16:creationId xmlns:a16="http://schemas.microsoft.com/office/drawing/2014/main" id="{CF4CDF21-5A08-49B2-BFB3-A06472EF2961}"/>
              </a:ext>
            </a:extLst>
          </p:cNvPr>
          <p:cNvSpPr>
            <a:spLocks noGrp="1"/>
          </p:cNvSpPr>
          <p:nvPr>
            <p:ph idx="1"/>
          </p:nvPr>
        </p:nvSpPr>
        <p:spPr/>
        <p:txBody>
          <a:bodyPr vert="horz" lIns="91440" tIns="45720" rIns="91440" bIns="45720" rtlCol="0" anchor="t">
            <a:normAutofit fontScale="92500" lnSpcReduction="20000"/>
          </a:bodyPr>
          <a:lstStyle/>
          <a:p>
            <a:r>
              <a:rPr lang="en-US" dirty="0">
                <a:cs typeface="Calibri"/>
              </a:rPr>
              <a:t>Tim</a:t>
            </a:r>
          </a:p>
          <a:p>
            <a:pPr lvl="1"/>
            <a:r>
              <a:rPr lang="en-US" dirty="0"/>
              <a:t>Rough UI - Not necessarily fleshed out. Just bare minimum needed</a:t>
            </a:r>
          </a:p>
          <a:p>
            <a:pPr lvl="1"/>
            <a:r>
              <a:rPr lang="en-US" dirty="0"/>
              <a:t>Rough UX - Not necessarily fleshed out. Just bare minimum needed</a:t>
            </a:r>
          </a:p>
          <a:p>
            <a:pPr lvl="1"/>
            <a:r>
              <a:rPr lang="en-US" dirty="0"/>
              <a:t>Messaging Capabilities - Add the ability for users to message each other</a:t>
            </a:r>
          </a:p>
          <a:p>
            <a:pPr lvl="1"/>
            <a:r>
              <a:rPr lang="en-US" dirty="0"/>
              <a:t>Location Services - Add location services for location events</a:t>
            </a:r>
          </a:p>
          <a:p>
            <a:pPr lvl="1"/>
            <a:r>
              <a:rPr lang="en-US" dirty="0"/>
              <a:t>Concert Services - Add ways to automatically show nearby concerts available</a:t>
            </a:r>
          </a:p>
          <a:p>
            <a:pPr lvl="1"/>
            <a:r>
              <a:rPr lang="en-US" dirty="0"/>
              <a:t>Facebook - Ability to post to Facebook about events</a:t>
            </a:r>
          </a:p>
          <a:p>
            <a:r>
              <a:rPr lang="en-US" dirty="0">
                <a:cs typeface="Calibri"/>
              </a:rPr>
              <a:t>Nick</a:t>
            </a:r>
          </a:p>
          <a:p>
            <a:pPr lvl="1"/>
            <a:r>
              <a:rPr lang="en-US" dirty="0"/>
              <a:t>Get back end running - The initial Django server should run</a:t>
            </a:r>
          </a:p>
          <a:p>
            <a:pPr lvl="1"/>
            <a:r>
              <a:rPr lang="en-US" dirty="0"/>
              <a:t>Google Calendar API - Ability for our backend to use Google Calendar API</a:t>
            </a:r>
          </a:p>
          <a:p>
            <a:pPr lvl="1"/>
            <a:r>
              <a:rPr lang="en-US" dirty="0"/>
              <a:t>Custom Users - Allow the creation of users in our DB</a:t>
            </a:r>
          </a:p>
          <a:p>
            <a:pPr lvl="1"/>
            <a:r>
              <a:rPr lang="en-US" dirty="0"/>
              <a:t>Scheduling Algorithm - the algorithm used to schedule users’ events around other events, within their free time</a:t>
            </a:r>
          </a:p>
          <a:p>
            <a:pPr lvl="1"/>
            <a:r>
              <a:rPr lang="en-US" dirty="0"/>
              <a:t>Yelp Services - Add yelp reviews of businesses in which events are taking place</a:t>
            </a:r>
          </a:p>
          <a:p>
            <a:pPr lvl="1"/>
            <a:r>
              <a:rPr lang="en-US" dirty="0"/>
              <a:t>Twitter - Ability to tweet about events</a:t>
            </a:r>
          </a:p>
        </p:txBody>
      </p:sp>
    </p:spTree>
    <p:extLst>
      <p:ext uri="{BB962C8B-B14F-4D97-AF65-F5344CB8AC3E}">
        <p14:creationId xmlns:p14="http://schemas.microsoft.com/office/powerpoint/2010/main" val="2007131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E93D7-AB84-45D9-93E7-56F573D28792}"/>
              </a:ext>
            </a:extLst>
          </p:cNvPr>
          <p:cNvSpPr>
            <a:spLocks noGrp="1"/>
          </p:cNvSpPr>
          <p:nvPr>
            <p:ph type="title"/>
          </p:nvPr>
        </p:nvSpPr>
        <p:spPr/>
        <p:txBody>
          <a:bodyPr/>
          <a:lstStyle/>
          <a:p>
            <a:r>
              <a:rPr lang="en-US" dirty="0">
                <a:cs typeface="Calibri Light"/>
              </a:rPr>
              <a:t>Expected Demo at Expo</a:t>
            </a:r>
            <a:endParaRPr lang="en-US" dirty="0"/>
          </a:p>
        </p:txBody>
      </p:sp>
      <p:sp>
        <p:nvSpPr>
          <p:cNvPr id="3" name="Content Placeholder 2">
            <a:extLst>
              <a:ext uri="{FF2B5EF4-FFF2-40B4-BE49-F238E27FC236}">
                <a16:creationId xmlns:a16="http://schemas.microsoft.com/office/drawing/2014/main" id="{5971E6C0-C976-44DA-B70D-E0FB1817E3BC}"/>
              </a:ext>
            </a:extLst>
          </p:cNvPr>
          <p:cNvSpPr>
            <a:spLocks noGrp="1"/>
          </p:cNvSpPr>
          <p:nvPr>
            <p:ph idx="1"/>
          </p:nvPr>
        </p:nvSpPr>
        <p:spPr/>
        <p:txBody>
          <a:bodyPr vert="horz" lIns="91440" tIns="45720" rIns="91440" bIns="45720" rtlCol="0" anchor="t">
            <a:normAutofit/>
          </a:bodyPr>
          <a:lstStyle/>
          <a:p>
            <a:r>
              <a:rPr lang="en-US" dirty="0">
                <a:cs typeface="Calibri"/>
              </a:rPr>
              <a:t>Available app on Google Play Store and Apple App Store</a:t>
            </a:r>
          </a:p>
          <a:p>
            <a:r>
              <a:rPr lang="en-US" dirty="0">
                <a:cs typeface="Calibri"/>
              </a:rPr>
              <a:t>Actual user feedback and response</a:t>
            </a:r>
          </a:p>
          <a:p>
            <a:r>
              <a:rPr lang="en-US" dirty="0">
                <a:cs typeface="Calibri"/>
              </a:rPr>
              <a:t>Cloud deployed server</a:t>
            </a:r>
          </a:p>
          <a:p>
            <a:endParaRPr lang="en-US" dirty="0">
              <a:cs typeface="Calibri"/>
            </a:endParaRPr>
          </a:p>
        </p:txBody>
      </p:sp>
    </p:spTree>
    <p:extLst>
      <p:ext uri="{BB962C8B-B14F-4D97-AF65-F5344CB8AC3E}">
        <p14:creationId xmlns:p14="http://schemas.microsoft.com/office/powerpoint/2010/main" val="1271559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E9E13-0280-4D71-A015-FBC81E30CA8B}"/>
              </a:ext>
            </a:extLst>
          </p:cNvPr>
          <p:cNvSpPr>
            <a:spLocks noGrp="1"/>
          </p:cNvSpPr>
          <p:nvPr>
            <p:ph type="title"/>
          </p:nvPr>
        </p:nvSpPr>
        <p:spPr/>
        <p:txBody>
          <a:bodyPr/>
          <a:lstStyle/>
          <a:p>
            <a:r>
              <a:rPr lang="en-US" dirty="0">
                <a:cs typeface="Calibri Light"/>
              </a:rPr>
              <a:t>Who We Are</a:t>
            </a:r>
            <a:endParaRPr lang="en-US" dirty="0"/>
          </a:p>
        </p:txBody>
      </p:sp>
      <p:sp>
        <p:nvSpPr>
          <p:cNvPr id="3" name="Content Placeholder 2">
            <a:extLst>
              <a:ext uri="{FF2B5EF4-FFF2-40B4-BE49-F238E27FC236}">
                <a16:creationId xmlns:a16="http://schemas.microsoft.com/office/drawing/2014/main" id="{04AD5D20-963A-42C4-AB3A-15C31F228752}"/>
              </a:ext>
            </a:extLst>
          </p:cNvPr>
          <p:cNvSpPr>
            <a:spLocks noGrp="1"/>
          </p:cNvSpPr>
          <p:nvPr>
            <p:ph idx="1"/>
          </p:nvPr>
        </p:nvSpPr>
        <p:spPr/>
        <p:txBody>
          <a:bodyPr vert="horz" lIns="91440" tIns="45720" rIns="91440" bIns="45720" rtlCol="0" anchor="t">
            <a:normAutofit/>
          </a:bodyPr>
          <a:lstStyle/>
          <a:p>
            <a:r>
              <a:rPr lang="en-US" dirty="0">
                <a:cs typeface="Calibri"/>
              </a:rPr>
              <a:t>Tim Walsh - </a:t>
            </a:r>
            <a:r>
              <a:rPr lang="en-US" dirty="0">
                <a:cs typeface="Calibri"/>
                <a:hlinkClick r:id="rId2"/>
              </a:rPr>
              <a:t>walshtt@mail.uc.edu</a:t>
            </a:r>
            <a:endParaRPr lang="en-US" dirty="0">
              <a:cs typeface="Calibri"/>
            </a:endParaRPr>
          </a:p>
          <a:p>
            <a:r>
              <a:rPr lang="en-US" dirty="0">
                <a:cs typeface="Calibri"/>
              </a:rPr>
              <a:t>Nick Chonko – </a:t>
            </a:r>
            <a:r>
              <a:rPr lang="en-US" dirty="0">
                <a:cs typeface="Calibri"/>
                <a:hlinkClick r:id="rId3"/>
              </a:rPr>
              <a:t>chonkona@mail.uc.edu</a:t>
            </a:r>
          </a:p>
          <a:p>
            <a:r>
              <a:rPr lang="en-US" dirty="0">
                <a:cs typeface="Calibri"/>
              </a:rPr>
              <a:t>Nan Niu – </a:t>
            </a:r>
            <a:r>
              <a:rPr lang="en-US" dirty="0">
                <a:cs typeface="Calibri"/>
                <a:hlinkClick r:id="rId4"/>
              </a:rPr>
              <a:t>nan.niu@uc.edu</a:t>
            </a:r>
          </a:p>
        </p:txBody>
      </p:sp>
    </p:spTree>
    <p:extLst>
      <p:ext uri="{BB962C8B-B14F-4D97-AF65-F5344CB8AC3E}">
        <p14:creationId xmlns:p14="http://schemas.microsoft.com/office/powerpoint/2010/main" val="1918013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D24DF-3EF5-4AA0-ABFB-AD18214637F1}"/>
              </a:ext>
            </a:extLst>
          </p:cNvPr>
          <p:cNvSpPr>
            <a:spLocks noGrp="1"/>
          </p:cNvSpPr>
          <p:nvPr>
            <p:ph type="title"/>
          </p:nvPr>
        </p:nvSpPr>
        <p:spPr/>
        <p:txBody>
          <a:bodyPr/>
          <a:lstStyle/>
          <a:p>
            <a:r>
              <a:rPr lang="en-US" dirty="0">
                <a:cs typeface="Calibri Light"/>
              </a:rPr>
              <a:t>Goal Statement and Purpose</a:t>
            </a:r>
            <a:endParaRPr lang="en-US" dirty="0"/>
          </a:p>
        </p:txBody>
      </p:sp>
      <p:sp>
        <p:nvSpPr>
          <p:cNvPr id="3" name="Content Placeholder 2">
            <a:extLst>
              <a:ext uri="{FF2B5EF4-FFF2-40B4-BE49-F238E27FC236}">
                <a16:creationId xmlns:a16="http://schemas.microsoft.com/office/drawing/2014/main" id="{52A65BD6-BC31-4B2E-95F3-5909709D85E7}"/>
              </a:ext>
            </a:extLst>
          </p:cNvPr>
          <p:cNvSpPr>
            <a:spLocks noGrp="1"/>
          </p:cNvSpPr>
          <p:nvPr>
            <p:ph idx="1"/>
          </p:nvPr>
        </p:nvSpPr>
        <p:spPr/>
        <p:txBody>
          <a:bodyPr vert="horz" lIns="91440" tIns="45720" rIns="91440" bIns="45720" rtlCol="0" anchor="t">
            <a:normAutofit/>
          </a:bodyPr>
          <a:lstStyle/>
          <a:p>
            <a:r>
              <a:rPr lang="en-US" dirty="0">
                <a:ea typeface="+mn-lt"/>
                <a:cs typeface="+mn-lt"/>
              </a:rPr>
              <a:t>Today’s youth have a hard time juggling many things going on including scheduling classes, assignments, activities, and social gatherings. We would like to make an application that makes this simple and easy.</a:t>
            </a:r>
          </a:p>
          <a:p>
            <a:endParaRPr lang="en-US" dirty="0">
              <a:cs typeface="Calibri"/>
            </a:endParaRPr>
          </a:p>
        </p:txBody>
      </p:sp>
    </p:spTree>
    <p:extLst>
      <p:ext uri="{BB962C8B-B14F-4D97-AF65-F5344CB8AC3E}">
        <p14:creationId xmlns:p14="http://schemas.microsoft.com/office/powerpoint/2010/main" val="3291379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0C2FF-C2D5-4698-B898-2C4A53FF85E7}"/>
              </a:ext>
            </a:extLst>
          </p:cNvPr>
          <p:cNvSpPr>
            <a:spLocks noGrp="1"/>
          </p:cNvSpPr>
          <p:nvPr>
            <p:ph type="title"/>
          </p:nvPr>
        </p:nvSpPr>
        <p:spPr/>
        <p:txBody>
          <a:bodyPr/>
          <a:lstStyle/>
          <a:p>
            <a:r>
              <a:rPr lang="en-US" dirty="0">
                <a:cs typeface="Calibri Light"/>
              </a:rPr>
              <a:t>Project Description - Abstract</a:t>
            </a:r>
            <a:endParaRPr lang="en-US" dirty="0"/>
          </a:p>
        </p:txBody>
      </p:sp>
      <p:sp>
        <p:nvSpPr>
          <p:cNvPr id="3" name="Content Placeholder 2">
            <a:extLst>
              <a:ext uri="{FF2B5EF4-FFF2-40B4-BE49-F238E27FC236}">
                <a16:creationId xmlns:a16="http://schemas.microsoft.com/office/drawing/2014/main" id="{513EB566-BB23-4BE7-9D0D-F69DB1B79E1D}"/>
              </a:ext>
            </a:extLst>
          </p:cNvPr>
          <p:cNvSpPr>
            <a:spLocks noGrp="1"/>
          </p:cNvSpPr>
          <p:nvPr>
            <p:ph idx="1"/>
          </p:nvPr>
        </p:nvSpPr>
        <p:spPr/>
        <p:txBody>
          <a:bodyPr vert="horz" lIns="91440" tIns="45720" rIns="91440" bIns="45720" rtlCol="0" anchor="t">
            <a:normAutofit/>
          </a:bodyPr>
          <a:lstStyle/>
          <a:p>
            <a:pPr marL="0" indent="0">
              <a:buNone/>
            </a:pPr>
            <a:r>
              <a:rPr lang="en-US" dirty="0"/>
              <a:t>Our application is for a user to be able to put scheduled events into a calendar as well as times when they would like to do social activities. The user then can add tasks that need to be completed during daily life and the user’s tasks will be added to the calendar during available time slots. Finally, the social aspect is that the user will be recommended things to do during their social times, such as concerts, restaurant deals, and fitness classes. In addition, the user will be able to add friends and recommend that they participate in activities with them.</a:t>
            </a:r>
            <a:endParaRPr lang="en-US" dirty="0">
              <a:cs typeface="Calibri"/>
            </a:endParaRPr>
          </a:p>
          <a:p>
            <a:endParaRPr lang="en-US" dirty="0">
              <a:cs typeface="Calibri"/>
            </a:endParaRPr>
          </a:p>
        </p:txBody>
      </p:sp>
    </p:spTree>
    <p:extLst>
      <p:ext uri="{BB962C8B-B14F-4D97-AF65-F5344CB8AC3E}">
        <p14:creationId xmlns:p14="http://schemas.microsoft.com/office/powerpoint/2010/main" val="3326291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0FD64-EF08-4873-9B66-1C9CB10E13F3}"/>
              </a:ext>
            </a:extLst>
          </p:cNvPr>
          <p:cNvSpPr>
            <a:spLocks noGrp="1"/>
          </p:cNvSpPr>
          <p:nvPr>
            <p:ph type="title"/>
          </p:nvPr>
        </p:nvSpPr>
        <p:spPr/>
        <p:txBody>
          <a:bodyPr/>
          <a:lstStyle/>
          <a:p>
            <a:r>
              <a:rPr lang="en-US" dirty="0">
                <a:cs typeface="Calibri Light"/>
              </a:rPr>
              <a:t>Project Description - Constraints</a:t>
            </a:r>
            <a:endParaRPr lang="en-US" dirty="0"/>
          </a:p>
        </p:txBody>
      </p:sp>
      <p:sp>
        <p:nvSpPr>
          <p:cNvPr id="3" name="Content Placeholder 2">
            <a:extLst>
              <a:ext uri="{FF2B5EF4-FFF2-40B4-BE49-F238E27FC236}">
                <a16:creationId xmlns:a16="http://schemas.microsoft.com/office/drawing/2014/main" id="{CFFBFEA1-58C9-4219-B658-72A864107A00}"/>
              </a:ext>
            </a:extLst>
          </p:cNvPr>
          <p:cNvSpPr>
            <a:spLocks noGrp="1"/>
          </p:cNvSpPr>
          <p:nvPr>
            <p:ph idx="1"/>
          </p:nvPr>
        </p:nvSpPr>
        <p:spPr/>
        <p:txBody>
          <a:bodyPr vert="horz" lIns="91440" tIns="45720" rIns="91440" bIns="45720" rtlCol="0" anchor="t">
            <a:normAutofit/>
          </a:bodyPr>
          <a:lstStyle/>
          <a:p>
            <a:r>
              <a:rPr lang="en-US" dirty="0">
                <a:ea typeface="+mn-lt"/>
                <a:cs typeface="+mn-lt"/>
              </a:rPr>
              <a:t>Economical – We want to cloud host a server + IOS developer license</a:t>
            </a:r>
          </a:p>
          <a:p>
            <a:r>
              <a:rPr lang="en-US" dirty="0">
                <a:ea typeface="+mn-lt"/>
                <a:cs typeface="+mn-lt"/>
              </a:rPr>
              <a:t>Ethical – Data could be used to track people and we want to avoid that</a:t>
            </a:r>
            <a:endParaRPr lang="en-US" dirty="0">
              <a:cs typeface="Calibri"/>
            </a:endParaRPr>
          </a:p>
          <a:p>
            <a:r>
              <a:rPr lang="en-US" dirty="0">
                <a:ea typeface="+mn-lt"/>
                <a:cs typeface="+mn-lt"/>
              </a:rPr>
              <a:t>Security – We need to make all emails and schedules secured from other users and attackers</a:t>
            </a:r>
            <a:endParaRPr lang="en-US" dirty="0"/>
          </a:p>
          <a:p>
            <a:r>
              <a:rPr lang="en-US" dirty="0">
                <a:cs typeface="Calibri"/>
              </a:rPr>
              <a:t>Social – We want this to be for the benefit of people meeting up in person</a:t>
            </a:r>
          </a:p>
        </p:txBody>
      </p:sp>
    </p:spTree>
    <p:extLst>
      <p:ext uri="{BB962C8B-B14F-4D97-AF65-F5344CB8AC3E}">
        <p14:creationId xmlns:p14="http://schemas.microsoft.com/office/powerpoint/2010/main" val="3902537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53327-737D-4087-A1C1-36A13E42AE20}"/>
              </a:ext>
            </a:extLst>
          </p:cNvPr>
          <p:cNvSpPr>
            <a:spLocks noGrp="1"/>
          </p:cNvSpPr>
          <p:nvPr>
            <p:ph type="title"/>
          </p:nvPr>
        </p:nvSpPr>
        <p:spPr/>
        <p:txBody>
          <a:bodyPr/>
          <a:lstStyle/>
          <a:p>
            <a:r>
              <a:rPr lang="en-US" dirty="0">
                <a:cs typeface="Calibri Light"/>
              </a:rPr>
              <a:t>Project Description – Stories</a:t>
            </a:r>
            <a:endParaRPr lang="en-US" dirty="0"/>
          </a:p>
        </p:txBody>
      </p:sp>
      <p:sp>
        <p:nvSpPr>
          <p:cNvPr id="3" name="Content Placeholder 2">
            <a:extLst>
              <a:ext uri="{FF2B5EF4-FFF2-40B4-BE49-F238E27FC236}">
                <a16:creationId xmlns:a16="http://schemas.microsoft.com/office/drawing/2014/main" id="{C6BA517D-1711-4543-B09E-26274EAEDACC}"/>
              </a:ext>
            </a:extLst>
          </p:cNvPr>
          <p:cNvSpPr>
            <a:spLocks noGrp="1"/>
          </p:cNvSpPr>
          <p:nvPr>
            <p:ph idx="1"/>
          </p:nvPr>
        </p:nvSpPr>
        <p:spPr/>
        <p:txBody>
          <a:bodyPr vert="horz" lIns="91440" tIns="45720" rIns="91440" bIns="45720" rtlCol="0" anchor="t">
            <a:normAutofit fontScale="70000" lnSpcReduction="20000"/>
          </a:bodyPr>
          <a:lstStyle/>
          <a:p>
            <a:r>
              <a:rPr lang="en-US" b="1" dirty="0"/>
              <a:t>1 Create Month display</a:t>
            </a:r>
          </a:p>
          <a:p>
            <a:pPr marL="457200" lvl="1" indent="0">
              <a:buNone/>
            </a:pPr>
            <a:r>
              <a:rPr lang="en-US" b="1" dirty="0"/>
              <a:t>Description:</a:t>
            </a:r>
          </a:p>
          <a:p>
            <a:pPr marL="457200" lvl="1" indent="0">
              <a:buNone/>
            </a:pPr>
            <a:r>
              <a:rPr lang="en-US" dirty="0"/>
              <a:t>As a user, I want to view my calendar for the current month or a selected upcoming month, so that I can plan ahead.</a:t>
            </a:r>
          </a:p>
          <a:p>
            <a:r>
              <a:rPr lang="en-US" b="1" dirty="0"/>
              <a:t>2 Create Day display</a:t>
            </a:r>
          </a:p>
          <a:p>
            <a:pPr marL="457200" lvl="1" indent="0">
              <a:buNone/>
            </a:pPr>
            <a:r>
              <a:rPr lang="en-US" b="1" dirty="0"/>
              <a:t>Description:</a:t>
            </a:r>
          </a:p>
          <a:p>
            <a:pPr marL="457200" lvl="1" indent="0">
              <a:buNone/>
            </a:pPr>
            <a:r>
              <a:rPr lang="en-US" dirty="0"/>
              <a:t>As a user, I want to view my calendar for the current day or a selected upcoming day, so that I can know what I am going to be doing on a specific day.</a:t>
            </a:r>
          </a:p>
          <a:p>
            <a:r>
              <a:rPr lang="en-US" b="1" dirty="0"/>
              <a:t>3 User Login</a:t>
            </a:r>
          </a:p>
          <a:p>
            <a:pPr marL="457200" lvl="1" indent="0">
              <a:buNone/>
            </a:pPr>
            <a:r>
              <a:rPr lang="en-US" b="1" dirty="0"/>
              <a:t>Description:</a:t>
            </a:r>
          </a:p>
          <a:p>
            <a:pPr marL="457200" lvl="1" indent="0">
              <a:buNone/>
            </a:pPr>
            <a:r>
              <a:rPr lang="en-US" dirty="0"/>
              <a:t>As a user, I want to login via google calendar, so that I can load all of my events from google.</a:t>
            </a:r>
          </a:p>
          <a:p>
            <a:r>
              <a:rPr lang="en-US" b="1" dirty="0"/>
              <a:t>4 Create Scheduling Algorithm</a:t>
            </a:r>
          </a:p>
          <a:p>
            <a:pPr marL="457200" lvl="1" indent="0">
              <a:buNone/>
            </a:pPr>
            <a:r>
              <a:rPr lang="en-US" b="1" dirty="0"/>
              <a:t>Description:</a:t>
            </a:r>
          </a:p>
          <a:p>
            <a:pPr marL="457200" lvl="1" indent="0">
              <a:buNone/>
            </a:pPr>
            <a:r>
              <a:rPr lang="en-US" dirty="0"/>
              <a:t>As a user, I want to be able to put in the deadline of task, so that have my calendar schedule the task</a:t>
            </a:r>
          </a:p>
          <a:p>
            <a:r>
              <a:rPr lang="en-US" b="1" dirty="0"/>
              <a:t>5 Bulk Load Data From Google</a:t>
            </a:r>
          </a:p>
          <a:p>
            <a:pPr marL="457200" lvl="1" indent="0">
              <a:buNone/>
            </a:pPr>
            <a:r>
              <a:rPr lang="en-US" b="1" dirty="0"/>
              <a:t>Description:</a:t>
            </a:r>
          </a:p>
          <a:p>
            <a:pPr marL="457200" lvl="1" indent="0">
              <a:buNone/>
            </a:pPr>
            <a:r>
              <a:rPr lang="en-US" dirty="0"/>
              <a:t>As a developer, I want to be able to bulk load a users calendar data for the coming 6 months, so we do not make continuous calls to google calendar</a:t>
            </a:r>
          </a:p>
          <a:p>
            <a:pPr marL="0" indent="0">
              <a:buNone/>
            </a:pPr>
            <a:endParaRPr lang="en-US" b="1" dirty="0">
              <a:cs typeface="Calibri"/>
            </a:endParaRPr>
          </a:p>
        </p:txBody>
      </p:sp>
    </p:spTree>
    <p:extLst>
      <p:ext uri="{BB962C8B-B14F-4D97-AF65-F5344CB8AC3E}">
        <p14:creationId xmlns:p14="http://schemas.microsoft.com/office/powerpoint/2010/main" val="557065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E3D30-503F-4587-B54B-8DAEBD0E627C}"/>
              </a:ext>
            </a:extLst>
          </p:cNvPr>
          <p:cNvSpPr>
            <a:spLocks noGrp="1"/>
          </p:cNvSpPr>
          <p:nvPr>
            <p:ph type="title"/>
          </p:nvPr>
        </p:nvSpPr>
        <p:spPr/>
        <p:txBody>
          <a:bodyPr/>
          <a:lstStyle/>
          <a:p>
            <a:r>
              <a:rPr lang="en-US" dirty="0"/>
              <a:t>Project Description - Diagrams</a:t>
            </a:r>
          </a:p>
        </p:txBody>
      </p:sp>
      <p:pic>
        <p:nvPicPr>
          <p:cNvPr id="1026" name="Picture 2">
            <a:extLst>
              <a:ext uri="{FF2B5EF4-FFF2-40B4-BE49-F238E27FC236}">
                <a16:creationId xmlns:a16="http://schemas.microsoft.com/office/drawing/2014/main" id="{B2161611-C075-45CB-A6B8-60917460B2E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6058" y="1873947"/>
            <a:ext cx="4290154" cy="399911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screenshot of a social media post&#10;&#10;Description automatically generated">
            <a:extLst>
              <a:ext uri="{FF2B5EF4-FFF2-40B4-BE49-F238E27FC236}">
                <a16:creationId xmlns:a16="http://schemas.microsoft.com/office/drawing/2014/main" id="{6C7D8142-A559-42C6-BC00-1E7E502B74B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27038" y="1932495"/>
            <a:ext cx="2786599" cy="3940566"/>
          </a:xfrm>
          <a:prstGeom prst="rect">
            <a:avLst/>
          </a:prstGeom>
          <a:ln>
            <a:solidFill>
              <a:schemeClr val="tx1"/>
            </a:solidFill>
          </a:ln>
        </p:spPr>
      </p:pic>
    </p:spTree>
    <p:extLst>
      <p:ext uri="{BB962C8B-B14F-4D97-AF65-F5344CB8AC3E}">
        <p14:creationId xmlns:p14="http://schemas.microsoft.com/office/powerpoint/2010/main" val="2596387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7B750-6B17-454F-AFE9-38CD8304CCC9}"/>
              </a:ext>
            </a:extLst>
          </p:cNvPr>
          <p:cNvSpPr>
            <a:spLocks noGrp="1"/>
          </p:cNvSpPr>
          <p:nvPr>
            <p:ph type="title"/>
          </p:nvPr>
        </p:nvSpPr>
        <p:spPr/>
        <p:txBody>
          <a:bodyPr/>
          <a:lstStyle/>
          <a:p>
            <a:r>
              <a:rPr lang="en-US" dirty="0">
                <a:cs typeface="Calibri Light"/>
              </a:rPr>
              <a:t>Current State of the Project</a:t>
            </a:r>
            <a:endParaRPr lang="en-US" dirty="0"/>
          </a:p>
        </p:txBody>
      </p:sp>
      <p:pic>
        <p:nvPicPr>
          <p:cNvPr id="4" name="Picture 4" descr="A screenshot of a cell phone&#10;&#10;Description generated with very high confidence">
            <a:extLst>
              <a:ext uri="{FF2B5EF4-FFF2-40B4-BE49-F238E27FC236}">
                <a16:creationId xmlns:a16="http://schemas.microsoft.com/office/drawing/2014/main" id="{1C2CB2CE-A214-4F81-959D-F40199821168}"/>
              </a:ext>
            </a:extLst>
          </p:cNvPr>
          <p:cNvPicPr>
            <a:picLocks noGrp="1" noChangeAspect="1"/>
          </p:cNvPicPr>
          <p:nvPr>
            <p:ph idx="1"/>
          </p:nvPr>
        </p:nvPicPr>
        <p:blipFill>
          <a:blip r:embed="rId2"/>
          <a:stretch>
            <a:fillRect/>
          </a:stretch>
        </p:blipFill>
        <p:spPr>
          <a:xfrm>
            <a:off x="977054" y="1970202"/>
            <a:ext cx="2022777" cy="4071824"/>
          </a:xfrm>
        </p:spPr>
      </p:pic>
      <p:pic>
        <p:nvPicPr>
          <p:cNvPr id="3" name="Picture 2">
            <a:extLst>
              <a:ext uri="{FF2B5EF4-FFF2-40B4-BE49-F238E27FC236}">
                <a16:creationId xmlns:a16="http://schemas.microsoft.com/office/drawing/2014/main" id="{CECE3BAC-8F47-46F6-A87A-B83A5859EBB3}"/>
              </a:ext>
            </a:extLst>
          </p:cNvPr>
          <p:cNvPicPr>
            <a:picLocks noChangeAspect="1"/>
          </p:cNvPicPr>
          <p:nvPr/>
        </p:nvPicPr>
        <p:blipFill>
          <a:blip r:embed="rId3"/>
          <a:stretch>
            <a:fillRect/>
          </a:stretch>
        </p:blipFill>
        <p:spPr>
          <a:xfrm>
            <a:off x="3499751" y="2685706"/>
            <a:ext cx="7854049" cy="2358672"/>
          </a:xfrm>
          <a:prstGeom prst="rect">
            <a:avLst/>
          </a:prstGeom>
        </p:spPr>
      </p:pic>
    </p:spTree>
    <p:extLst>
      <p:ext uri="{BB962C8B-B14F-4D97-AF65-F5344CB8AC3E}">
        <p14:creationId xmlns:p14="http://schemas.microsoft.com/office/powerpoint/2010/main" val="3965230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E83CB-0AA1-4C37-A727-89654A2A1E54}"/>
              </a:ext>
            </a:extLst>
          </p:cNvPr>
          <p:cNvSpPr>
            <a:spLocks noGrp="1"/>
          </p:cNvSpPr>
          <p:nvPr>
            <p:ph type="title"/>
          </p:nvPr>
        </p:nvSpPr>
        <p:spPr/>
        <p:txBody>
          <a:bodyPr/>
          <a:lstStyle/>
          <a:p>
            <a:r>
              <a:rPr lang="en-US" dirty="0">
                <a:cs typeface="Calibri Light"/>
              </a:rPr>
              <a:t>End of Term Accomplishments</a:t>
            </a:r>
            <a:endParaRPr lang="en-US" dirty="0"/>
          </a:p>
        </p:txBody>
      </p:sp>
      <p:sp>
        <p:nvSpPr>
          <p:cNvPr id="3" name="Content Placeholder 2">
            <a:extLst>
              <a:ext uri="{FF2B5EF4-FFF2-40B4-BE49-F238E27FC236}">
                <a16:creationId xmlns:a16="http://schemas.microsoft.com/office/drawing/2014/main" id="{FB0CB29E-ED59-46FF-8D11-912C9E1D847E}"/>
              </a:ext>
            </a:extLst>
          </p:cNvPr>
          <p:cNvSpPr>
            <a:spLocks noGrp="1"/>
          </p:cNvSpPr>
          <p:nvPr>
            <p:ph idx="1"/>
          </p:nvPr>
        </p:nvSpPr>
        <p:spPr/>
        <p:txBody>
          <a:bodyPr vert="horz" lIns="91440" tIns="45720" rIns="91440" bIns="45720" rtlCol="0" anchor="t">
            <a:normAutofit/>
          </a:bodyPr>
          <a:lstStyle/>
          <a:p>
            <a:r>
              <a:rPr lang="en-US" dirty="0">
                <a:cs typeface="Calibri"/>
              </a:rPr>
              <a:t>Functional UI</a:t>
            </a:r>
          </a:p>
          <a:p>
            <a:r>
              <a:rPr lang="en-US" dirty="0">
                <a:cs typeface="Calibri"/>
              </a:rPr>
              <a:t>Ability to connect to Google Calendar</a:t>
            </a:r>
          </a:p>
          <a:p>
            <a:r>
              <a:rPr lang="en-US" dirty="0">
                <a:cs typeface="Calibri"/>
              </a:rPr>
              <a:t>Mapped out back end architecture</a:t>
            </a:r>
          </a:p>
        </p:txBody>
      </p:sp>
    </p:spTree>
    <p:extLst>
      <p:ext uri="{BB962C8B-B14F-4D97-AF65-F5344CB8AC3E}">
        <p14:creationId xmlns:p14="http://schemas.microsoft.com/office/powerpoint/2010/main" val="73976192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79</TotalTime>
  <Words>812</Words>
  <Application>Microsoft Office PowerPoint</Application>
  <PresentationFormat>Widescreen</PresentationFormat>
  <Paragraphs>124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Calibri Light</vt:lpstr>
      <vt:lpstr>Times New Roman</vt:lpstr>
      <vt:lpstr>Retrospect</vt:lpstr>
      <vt:lpstr>Unnamed Social Media Application</vt:lpstr>
      <vt:lpstr>Who We Are</vt:lpstr>
      <vt:lpstr>Goal Statement and Purpose</vt:lpstr>
      <vt:lpstr>Project Description - Abstract</vt:lpstr>
      <vt:lpstr>Project Description - Constraints</vt:lpstr>
      <vt:lpstr>Project Description – Stories</vt:lpstr>
      <vt:lpstr>Project Description - Diagrams</vt:lpstr>
      <vt:lpstr>Current State of the Project</vt:lpstr>
      <vt:lpstr>End of Term Accomplishments</vt:lpstr>
      <vt:lpstr>Project Milestones</vt:lpstr>
      <vt:lpstr>Project Timeline</vt:lpstr>
      <vt:lpstr>Who is Doing What</vt:lpstr>
      <vt:lpstr>Expected Demo at Expo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Nick</dc:creator>
  <cp:lastModifiedBy>Chonko, Nicholas (chonkona)</cp:lastModifiedBy>
  <cp:revision>10</cp:revision>
  <dcterms:created xsi:type="dcterms:W3CDTF">2019-11-19T00:51:40Z</dcterms:created>
  <dcterms:modified xsi:type="dcterms:W3CDTF">2019-11-26T01:45:46Z</dcterms:modified>
</cp:coreProperties>
</file>