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5" r:id="rId6"/>
    <p:sldId id="331" r:id="rId7"/>
    <p:sldId id="329" r:id="rId8"/>
    <p:sldId id="332" r:id="rId9"/>
    <p:sldId id="334" r:id="rId10"/>
    <p:sldId id="336" r:id="rId11"/>
    <p:sldId id="337" r:id="rId12"/>
    <p:sldId id="338" r:id="rId13"/>
    <p:sldId id="339" r:id="rId14"/>
    <p:sldId id="341" r:id="rId15"/>
    <p:sldId id="340" r:id="rId16"/>
    <p:sldId id="3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1E9ED-A878-8106-4B5F-AB70EC846CC3}" v="108" dt="2024-10-09T08:28:42.988"/>
    <p1510:client id="{8A5ABB19-238E-3841-5683-5478E93ABB3A}" v="460" dt="2024-10-08T09:23:44.918"/>
    <p1510:client id="{B11BE526-AE67-6776-DCCF-C8B46E2665AB}" v="795" dt="2024-10-08T06:26:41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34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288" y="-451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2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1901952"/>
            <a:ext cx="4078224" cy="205438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6">
                    <a:lumMod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0" y="3995928"/>
            <a:ext cx="4078224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accent6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840A27-9145-55C3-EC0D-067E580C7B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156699" y="4220465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1D271407-2A7C-722A-0103-FD07F037E5B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56699" y="4707873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29F36B0-6E5A-7750-4DF5-9BEC42E18D43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573225" y="4220465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812D4754-2232-0EF9-BC7B-55413FA8AE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73225" y="4707873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1EECEF9-D98F-A3BC-93AA-44D2853ABA6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156699" y="2491873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AD5EFBBC-536B-8A32-8171-F38F937A67A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56699" y="2979281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359258B1-6352-FB7C-BB2D-C35AB6EF332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73225" y="2491873"/>
            <a:ext cx="2185792" cy="457200"/>
          </a:xfrm>
        </p:spPr>
        <p:txBody>
          <a:bodyPr anchor="t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713DD997-1130-A778-0049-2767A4FFA9E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73225" y="2979281"/>
            <a:ext cx="2185792" cy="100712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ooter Placeholder 7">
            <a:extLst>
              <a:ext uri="{FF2B5EF4-FFF2-40B4-BE49-F238E27FC236}">
                <a16:creationId xmlns:a16="http://schemas.microsoft.com/office/drawing/2014/main" id="{BAF25DF6-9D20-554E-9847-0B63376D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42" name="Slide Number Placeholder 8">
            <a:extLst>
              <a:ext uri="{FF2B5EF4-FFF2-40B4-BE49-F238E27FC236}">
                <a16:creationId xmlns:a16="http://schemas.microsoft.com/office/drawing/2014/main" id="{286B9520-5DDF-23A3-3471-FF2E6464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2E19F58C-2700-2E0B-257C-F038C29BC5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1" y="0"/>
            <a:ext cx="5635532" cy="57150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39A64F-0E82-3B0B-A002-9E28DF1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3" y="1062164"/>
            <a:ext cx="4352862" cy="1062386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7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23615" cy="6858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34" y="1062164"/>
            <a:ext cx="5005466" cy="1325563"/>
          </a:xfrm>
        </p:spPr>
        <p:txBody>
          <a:bodyPr anchor="t"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6988" y="3429000"/>
            <a:ext cx="4953000" cy="2286000"/>
          </a:xfrm>
        </p:spPr>
        <p:txBody>
          <a:bodyPr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71EE8F4-CD75-FB20-B986-44B31703EF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724" y="1062164"/>
            <a:ext cx="5356211" cy="4652836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6B90EE8-69B7-0A01-B397-78E785B1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6988" y="2787650"/>
            <a:ext cx="4953000" cy="457200"/>
          </a:xfrm>
        </p:spPr>
        <p:txBody>
          <a:bodyPr anchor="ctr">
            <a:normAutofit/>
          </a:bodyPr>
          <a:lstStyle>
            <a:lvl1pPr marL="0" indent="0">
              <a:buNone/>
              <a:defRPr sz="2000" b="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81B7EA28-61E1-38E4-2650-A97BC8BB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E445CF1-3881-5B04-A9A4-282225CA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BFD7F-3FEB-C562-E94B-A5F0FE4489E6}"/>
              </a:ext>
            </a:extLst>
          </p:cNvPr>
          <p:cNvSpPr txBox="1"/>
          <p:nvPr userDrawn="1"/>
        </p:nvSpPr>
        <p:spPr>
          <a:xfrm>
            <a:off x="7189940" y="660121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8E178B-B813-0C29-61CD-48C0734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B16787D-82A9-4F46-6F4B-8A56E65C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80AC999E-9405-FC59-56E3-5E3B9F28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24" y="1062164"/>
            <a:ext cx="10112564" cy="749538"/>
          </a:xfrm>
        </p:spPr>
        <p:txBody>
          <a:bodyPr anchor="t"/>
          <a:lstStyle>
            <a:lvl1pPr algn="l"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32ED2CAA-D61C-0D90-423B-1682C789EFA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99566" y="4099394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5B584320-848A-F64B-B615-EC046F70F95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01156" y="4692968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550281F4-2F8B-07D5-132C-423E5364B4C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46500" y="1819657"/>
            <a:ext cx="4445500" cy="428847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6B5E911A-9199-8DBE-007F-795E11FFB4E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52633" y="4099394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DF521BEE-72B4-6D50-84EC-4DC55B8D0CD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54223" y="4692968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Text Placeholder 15">
            <a:extLst>
              <a:ext uri="{FF2B5EF4-FFF2-40B4-BE49-F238E27FC236}">
                <a16:creationId xmlns:a16="http://schemas.microsoft.com/office/drawing/2014/main" id="{239E5F18-6B32-3217-7951-A5BE7D507B0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99566" y="1819657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2" name="Text Placeholder 18">
            <a:extLst>
              <a:ext uri="{FF2B5EF4-FFF2-40B4-BE49-F238E27FC236}">
                <a16:creationId xmlns:a16="http://schemas.microsoft.com/office/drawing/2014/main" id="{EEA848A3-478E-51CC-CD84-6ED80DFCE9C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01156" y="2413231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3525A008-9785-1D0E-BAAC-F447EF1A8EE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52633" y="1819657"/>
            <a:ext cx="3200400" cy="593574"/>
          </a:xfrm>
          <a:solidFill>
            <a:schemeClr val="accent3">
              <a:lumMod val="50000"/>
              <a:alpha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3A7DA01A-DAC8-D5BA-54C4-59788BC6F60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54223" y="2413231"/>
            <a:ext cx="3198810" cy="1415162"/>
          </a:xfr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lIns="182880" tIns="182880" rIns="182880" anchor="ctr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41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68C6A-FCB6-3345-EE10-E21D3C9F0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614"/>
            <a:ext cx="10515600" cy="1044074"/>
          </a:xfrm>
        </p:spPr>
        <p:txBody>
          <a:bodyPr anchor="t"/>
          <a:lstStyle>
            <a:lvl1pPr algn="ctr"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1" y="1718402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8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198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74058" y="1718798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74057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4057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909916" y="1718402"/>
            <a:ext cx="3443883" cy="35661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09915" y="5394960"/>
            <a:ext cx="3443883" cy="36512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09915" y="5779008"/>
            <a:ext cx="3443883" cy="36512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02853C4A-0AC0-3EC4-2BC5-AEE3C8A4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21" name="Slide Number Placeholder 8">
            <a:extLst>
              <a:ext uri="{FF2B5EF4-FFF2-40B4-BE49-F238E27FC236}">
                <a16:creationId xmlns:a16="http://schemas.microsoft.com/office/drawing/2014/main" id="{3629D386-F559-A276-4443-C29678BA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dg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2164"/>
            <a:ext cx="2911867" cy="1725486"/>
          </a:xfrm>
        </p:spPr>
        <p:txBody>
          <a:bodyPr anchor="t"/>
          <a:lstStyle>
            <a:lvl1pPr>
              <a:defRPr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CEAE8A-9ADA-0B65-76CD-F0CC632DFB8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38200" y="3989514"/>
            <a:ext cx="10515600" cy="2118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CD0365C8-B6BF-A864-123B-A6F2EEC179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8600" y="1"/>
            <a:ext cx="7315200" cy="3698696"/>
          </a:xfrm>
          <a:noFill/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Footer Placeholder 7">
            <a:extLst>
              <a:ext uri="{FF2B5EF4-FFF2-40B4-BE49-F238E27FC236}">
                <a16:creationId xmlns:a16="http://schemas.microsoft.com/office/drawing/2014/main" id="{844692A4-EDC3-2E38-2AFD-41C6C923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6988" y="6356350"/>
            <a:ext cx="4445500" cy="365125"/>
          </a:xfrm>
        </p:spPr>
        <p:txBody>
          <a:bodyPr/>
          <a:lstStyle>
            <a:lvl1pPr algn="r"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C9B20B20-1FD1-EBDE-FA1C-D4AF930C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356350"/>
            <a:ext cx="490258" cy="365125"/>
          </a:xfrm>
        </p:spPr>
        <p:txBody>
          <a:bodyPr/>
          <a:lstStyle>
            <a:lvl1pPr algn="l">
              <a:defRPr b="1" i="0">
                <a:solidFill>
                  <a:schemeClr val="accent5">
                    <a:lumMod val="50000"/>
                  </a:schemeClr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71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1939E1B-F286-9912-6D4E-158007A092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33344" y="457200"/>
            <a:ext cx="8599932" cy="594360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024" y="2141919"/>
            <a:ext cx="3167636" cy="205438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6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024" y="4507992"/>
            <a:ext cx="2560320" cy="64767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1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Fundraising event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4" r:id="rId2"/>
    <p:sldLayoutId id="2147483690" r:id="rId3"/>
    <p:sldLayoutId id="2147483696" r:id="rId4"/>
    <p:sldLayoutId id="2147483654" r:id="rId5"/>
    <p:sldLayoutId id="2147483693" r:id="rId6"/>
    <p:sldLayoutId id="2147483692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21509" y="4866557"/>
            <a:ext cx="1820447" cy="11556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Times New Roman"/>
                <a:ea typeface="Source Sans Pro Light"/>
                <a:cs typeface="Times New Roman"/>
              </a:rPr>
              <a:t>By</a:t>
            </a:r>
          </a:p>
          <a:p>
            <a:r>
              <a:rPr lang="en-US" sz="2000" dirty="0">
                <a:latin typeface="Times New Roman"/>
                <a:ea typeface="Source Sans Pro Light"/>
                <a:cs typeface="Times New Roman"/>
              </a:rPr>
              <a:t>Nicy Job</a:t>
            </a:r>
          </a:p>
        </p:txBody>
      </p:sp>
      <p:pic>
        <p:nvPicPr>
          <p:cNvPr id="9" name="Picture Placeholder 8" descr="A group of people standing around a computer&#10;&#10;Description automatically generated">
            <a:extLst>
              <a:ext uri="{FF2B5EF4-FFF2-40B4-BE49-F238E27FC236}">
                <a16:creationId xmlns:a16="http://schemas.microsoft.com/office/drawing/2014/main" id="{DEE87115-C7D7-81CF-BEB5-56539A19C1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98" b="10398"/>
          <a:stretch/>
        </p:blipFill>
        <p:spPr>
          <a:xfrm>
            <a:off x="529813" y="457200"/>
            <a:ext cx="6875879" cy="5943600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/>
        </p:nvSpPr>
        <p:spPr>
          <a:xfrm>
            <a:off x="7835086" y="827914"/>
            <a:ext cx="4359646" cy="27623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accent6">
                    <a:lumMod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Task-1</a:t>
            </a:r>
          </a:p>
          <a:p>
            <a:endParaRPr lang="en-US" u="sng" dirty="0"/>
          </a:p>
          <a:p>
            <a:r>
              <a:rPr lang="en-US" sz="3200" dirty="0"/>
              <a:t>E-commerce Website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Admin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Sequence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1E9100-EFA9-51FD-4D43-CAFF0E37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620" y="264543"/>
            <a:ext cx="7343967" cy="608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4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Admin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Sequence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D8DDD95-59B6-3CAB-B6EE-67755A80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16" y="537713"/>
            <a:ext cx="6829731" cy="56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84D0BA85-E983-F9CA-45E9-4B3831752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103" y="379562"/>
            <a:ext cx="4018207" cy="569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3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E0A2-737E-BA68-ACC8-F8022B96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78" y="2255281"/>
            <a:ext cx="10515600" cy="1749629"/>
          </a:xfrm>
        </p:spPr>
        <p:txBody>
          <a:bodyPr>
            <a:normAutofit/>
          </a:bodyPr>
          <a:lstStyle/>
          <a:p>
            <a:r>
              <a:rPr lang="en-US" b="1" u="sng" dirty="0"/>
              <a:t>THANK YOU</a:t>
            </a:r>
            <a:br>
              <a:rPr lang="en-US" dirty="0"/>
            </a:br>
            <a:endParaRPr lang="en-US" sz="36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12E8C-3AAD-29F9-7B79-3D3CF3F2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Source Sans Pro Light"/>
              </a:rPr>
              <a:t>E-commerce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6E5D-6BBC-E33C-D692-29419D16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1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45" y="257831"/>
            <a:ext cx="8716688" cy="1325563"/>
          </a:xfrm>
        </p:spPr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Contents</a:t>
            </a:r>
            <a:endParaRPr lang="en-US" dirty="0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4E5C-0CB7-D011-5577-7266AABB5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2551" y="1577516"/>
            <a:ext cx="8720666" cy="4416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Task-1</a:t>
            </a:r>
            <a:endParaRPr lang="en-US" sz="2400">
              <a:latin typeface="Times New Roman"/>
              <a:ea typeface="Source Sans Pro Light"/>
              <a:cs typeface="Times New Roman"/>
            </a:endParaRPr>
          </a:p>
          <a:p>
            <a:pPr marL="457200" indent="-457200">
              <a:buFont typeface="Wingdings" panose="020B0604020202020204" pitchFamily="34" charset="0"/>
              <a:buChar char="q"/>
            </a:pPr>
            <a:endParaRPr lang="en-US" sz="2400" b="1" dirty="0">
              <a:latin typeface="Times New Roman"/>
              <a:ea typeface="Source Sans Pro Light"/>
              <a:cs typeface="Times New Roman"/>
            </a:endParaRPr>
          </a:p>
          <a:p>
            <a:pPr marL="914400" lvl="1" indent="-457200">
              <a:buChar char="•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Requirements</a:t>
            </a:r>
          </a:p>
          <a:p>
            <a:pPr marL="914400" lvl="1" indent="-457200">
              <a:buChar char="•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Analysis</a:t>
            </a:r>
          </a:p>
          <a:p>
            <a:pPr marL="914400" lvl="1" indent="-457200">
              <a:buChar char="•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Design</a:t>
            </a:r>
          </a:p>
          <a:p>
            <a:pPr lvl="1"/>
            <a:endParaRPr lang="en-US" sz="2400" b="1" dirty="0">
              <a:latin typeface="Times New Roman"/>
              <a:ea typeface="Source Sans Pro Light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Task-2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endParaRPr lang="en-US" sz="2400" b="1" dirty="0">
              <a:latin typeface="Times New Roman"/>
              <a:ea typeface="Source Sans Pro Light"/>
              <a:cs typeface="Times New Roman"/>
            </a:endParaRPr>
          </a:p>
          <a:p>
            <a:pPr marL="800100" lvl="1" indent="-342900">
              <a:buChar char="•"/>
            </a:pPr>
            <a:r>
              <a:rPr lang="en-US" sz="2400" b="1" dirty="0">
                <a:latin typeface="Times New Roman"/>
                <a:ea typeface="Source Sans Pro Light"/>
                <a:cs typeface="Times New Roman"/>
              </a:rPr>
              <a:t>Estimated time for an e-commerce website</a:t>
            </a:r>
          </a:p>
          <a:p>
            <a:endParaRPr lang="en-US" sz="3200" b="1" dirty="0">
              <a:ea typeface="Source Sans Pro Light"/>
              <a:cs typeface="Times New Roman"/>
            </a:endParaRPr>
          </a:p>
          <a:p>
            <a:pPr lvl="1"/>
            <a:endParaRPr lang="en-US" dirty="0">
              <a:ea typeface="Source Sans Pro Light"/>
            </a:endParaRPr>
          </a:p>
          <a:p>
            <a:r>
              <a:rPr lang="en-US" b="1" dirty="0">
                <a:ea typeface="Source Sans Pro Light"/>
              </a:rPr>
              <a:t>     </a:t>
            </a:r>
          </a:p>
          <a:p>
            <a:endParaRPr lang="en-US" b="1" dirty="0">
              <a:ea typeface="Source Sans Pro Light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ea typeface="Source Sans Pro Light"/>
            </a:endParaRPr>
          </a:p>
          <a:p>
            <a:endParaRPr lang="en-US" dirty="0">
              <a:ea typeface="Source Sans Pro Light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Source Sans Pro Light"/>
              </a:rPr>
              <a:t>E-commerce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45" y="257831"/>
            <a:ext cx="8716688" cy="1325563"/>
          </a:xfrm>
        </p:spPr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Requirements</a:t>
            </a:r>
            <a:endParaRPr lang="en-US" dirty="0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4E5C-0CB7-D011-5577-7266AABB5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5214" y="1185867"/>
            <a:ext cx="8861777" cy="5954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User Registration and Login</a:t>
            </a:r>
            <a:endParaRPr lang="en-US" sz="1800">
              <a:latin typeface="Times New Roman"/>
              <a:ea typeface="Source Sans Pro Ligh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Users must be able to create accounts, log in, and reset passwords.</a:t>
            </a:r>
            <a:endParaRPr lang="en-US" sz="1800">
              <a:latin typeface="Times New Roman"/>
              <a:cs typeface="Times New Roman"/>
            </a:endParaRPr>
          </a:p>
          <a:p>
            <a:pPr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Product Catalog</a:t>
            </a:r>
            <a:endParaRPr lang="en-US" sz="1800">
              <a:latin typeface="Times New Roman"/>
              <a:cs typeface="Times New Roman"/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Display products with images, descriptions, prices, and categories.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Shopping Cart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Allow users to add, remove, and update items in their cart.</a:t>
            </a:r>
            <a:endParaRPr lang="en-US" sz="180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Checkout Process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Source Sans Pro Light"/>
                <a:cs typeface="Times New Roman"/>
              </a:rPr>
              <a:t>Users can review their cart, enter shipping information(Address),and make payment</a:t>
            </a:r>
          </a:p>
          <a:p>
            <a:pPr>
              <a:buAutoNum type="arabicPeriod"/>
            </a:pPr>
            <a:r>
              <a:rPr lang="en-US" sz="1800" b="1" dirty="0">
                <a:latin typeface="Times New Roman"/>
                <a:ea typeface="Source Sans Pro Light"/>
                <a:cs typeface="Times New Roman"/>
              </a:rPr>
              <a:t>Payment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Source Sans Pro Light"/>
                <a:cs typeface="Times New Roman"/>
              </a:rPr>
              <a:t>Users can be able to pay through multiple methods</a:t>
            </a:r>
          </a:p>
          <a:p>
            <a:pPr>
              <a:buAutoNum type="arabicPeriod"/>
            </a:pPr>
            <a:r>
              <a:rPr lang="en-US" sz="1800" b="1" dirty="0">
                <a:latin typeface="Times New Roman"/>
                <a:ea typeface="Source Sans Pro Light"/>
                <a:cs typeface="Times New Roman"/>
              </a:rPr>
              <a:t>Order Management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Source Sans Pro Light"/>
                <a:cs typeface="Times New Roman"/>
              </a:rPr>
              <a:t>Users are able to view their order history and track the status of their orders.</a:t>
            </a:r>
            <a:endParaRPr lang="en-US">
              <a:ea typeface="Source Sans Pro Ligh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 b="1" dirty="0">
              <a:latin typeface="Times New Roman"/>
              <a:ea typeface="Source Sans Pro Light"/>
              <a:cs typeface="Times New Roman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>
              <a:buFont typeface="Arial" panose="020B0604020202020204" pitchFamily="34" charset="0"/>
              <a:buAutoNum type="arabicPeriod"/>
            </a:pPr>
            <a:endParaRPr lang="en-US" sz="1800" b="1" dirty="0">
              <a:latin typeface="Times New Roman"/>
              <a:ea typeface="Source Sans Pro Light"/>
              <a:cs typeface="Times New Roman"/>
            </a:endParaRPr>
          </a:p>
          <a:p>
            <a:r>
              <a:rPr lang="en-US" b="1" dirty="0">
                <a:ea typeface="Source Sans Pro Light"/>
              </a:rPr>
              <a:t>     </a:t>
            </a:r>
          </a:p>
          <a:p>
            <a:endParaRPr lang="en-US" b="1" dirty="0">
              <a:ea typeface="Source Sans Pro Light"/>
            </a:endParaRPr>
          </a:p>
          <a:p>
            <a:pPr>
              <a:buAutoNum type="arabicPeriod"/>
            </a:pPr>
            <a:endParaRPr lang="en-US" dirty="0">
              <a:ea typeface="Source Sans Pro Light"/>
            </a:endParaRPr>
          </a:p>
          <a:p>
            <a:endParaRPr lang="en-US" dirty="0">
              <a:ea typeface="Source Sans Pro Light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Fundraising event plan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3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4E5C-0CB7-D011-5577-7266AABB5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85214" y="677867"/>
            <a:ext cx="9002888" cy="60395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endParaRPr lang="en-US" sz="1800" b="1" dirty="0">
              <a:latin typeface="Times New Roman"/>
              <a:ea typeface="Source Sans Pro Light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6.User Profiles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Users can manage their profiles, including addresses and payment methods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7.Product Reviews and Ratings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Users can reviews and ratings for products.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8.Admin Panel</a:t>
            </a:r>
            <a:endParaRPr lang="en-US" sz="1800" dirty="0">
              <a:latin typeface="Times New Roman"/>
              <a:ea typeface="Source Sans Pro Light"/>
              <a:cs typeface="Times New Roman"/>
            </a:endParaRP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sz="1800" dirty="0">
                <a:latin typeface="Times New Roman"/>
                <a:ea typeface="+mn-lt"/>
                <a:cs typeface="+mn-lt"/>
              </a:rPr>
              <a:t>Create an interface for administrators to manage products, users, and orders.</a:t>
            </a:r>
            <a:endParaRPr lang="en-US" sz="1800">
              <a:latin typeface="Times New Roman"/>
              <a:ea typeface="Source Sans Pro Light"/>
              <a:cs typeface="Times New Roman"/>
            </a:endParaRPr>
          </a:p>
          <a:p>
            <a:endParaRPr lang="en-US" sz="1800" b="1" dirty="0">
              <a:latin typeface="Times New Roman"/>
              <a:ea typeface="Source Sans Pro Light"/>
              <a:cs typeface="Times New Roman"/>
            </a:endParaRPr>
          </a:p>
          <a:p>
            <a:pPr>
              <a:buAutoNum type="arabicPeriod"/>
            </a:pPr>
            <a:endParaRPr lang="en-US" b="1" dirty="0">
              <a:ea typeface="Source Sans Pro Light"/>
            </a:endParaRPr>
          </a:p>
          <a:p>
            <a:r>
              <a:rPr lang="en-US" b="1" dirty="0">
                <a:ea typeface="Source Sans Pro Light"/>
              </a:rPr>
              <a:t>     </a:t>
            </a:r>
          </a:p>
          <a:p>
            <a:endParaRPr lang="en-US" b="1" dirty="0">
              <a:ea typeface="Source Sans Pro Light"/>
            </a:endParaRPr>
          </a:p>
          <a:p>
            <a:pPr>
              <a:buAutoNum type="arabicPeriod"/>
            </a:pPr>
            <a:endParaRPr lang="en-US" dirty="0">
              <a:ea typeface="Source Sans Pro Light"/>
            </a:endParaRPr>
          </a:p>
          <a:p>
            <a:endParaRPr lang="en-US" dirty="0">
              <a:ea typeface="Source Sans Pro Light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Fundraising event plan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C539870-6E62-3F54-6471-38F1931F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335" y="286053"/>
            <a:ext cx="5005466" cy="1325563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4AB26-D1C7-2D20-E2DF-0ADB8692E026}"/>
              </a:ext>
            </a:extLst>
          </p:cNvPr>
          <p:cNvSpPr txBox="1"/>
          <p:nvPr/>
        </p:nvSpPr>
        <p:spPr>
          <a:xfrm>
            <a:off x="3217333" y="2497668"/>
            <a:ext cx="803486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Technical Feasibility:</a:t>
            </a:r>
            <a:endParaRPr lang="en-US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Assessment of technologies 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Economic Feasibility:</a:t>
            </a:r>
            <a:endParaRPr lang="en-US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Cost analysis (development, hosting, maintenance).</a:t>
            </a:r>
            <a:endParaRPr lang="en-US" dirty="0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Operational Feasibility:</a:t>
            </a:r>
            <a:endParaRPr lang="en-US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Evaluate if the current team has the necessary skills (e.g., web development, digital marketing, customer support).</a:t>
            </a:r>
            <a:endParaRPr lang="en-US" sz="2000" dirty="0">
              <a:latin typeface="Times New Roman"/>
              <a:ea typeface="Source Sans Pro Light"/>
              <a:cs typeface="Times New Roman"/>
            </a:endParaRPr>
          </a:p>
          <a:p>
            <a:pPr algn="l"/>
            <a:endParaRPr lang="en-US" sz="2000" dirty="0">
              <a:ea typeface="Source Sans Pro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5E66A-4EAA-E7D8-19E3-6343460FFDCC}"/>
              </a:ext>
            </a:extLst>
          </p:cNvPr>
          <p:cNvSpPr txBox="1"/>
          <p:nvPr/>
        </p:nvSpPr>
        <p:spPr>
          <a:xfrm>
            <a:off x="3457222" y="1608667"/>
            <a:ext cx="3364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ea typeface="Source Sans Pro Light"/>
                <a:cs typeface="Times New Roman"/>
              </a:rPr>
              <a:t>Feasibility Study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3035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Picture 2" descr="A black and white page with white text&#10;&#10;Description automatically generated">
            <a:extLst>
              <a:ext uri="{FF2B5EF4-FFF2-40B4-BE49-F238E27FC236}">
                <a16:creationId xmlns:a16="http://schemas.microsoft.com/office/drawing/2014/main" id="{5D404596-B567-8EB9-1560-3C23B987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39" y="129822"/>
            <a:ext cx="3733475" cy="64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1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Class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79E3161-3084-5591-19C8-DA033AB3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424" y="652732"/>
            <a:ext cx="7313416" cy="53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4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Admin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Activity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0866913-D177-C5E5-EE28-72E90681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50" y="1098268"/>
            <a:ext cx="7418716" cy="464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1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F0FCB-1E61-C00B-BA34-780E58203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User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Activity</a:t>
            </a: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Diagram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2252356-2E19-2FC4-7C5C-8662304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  <a:ea typeface="Source Sans Pro Light"/>
              </a:rPr>
              <a:t>E-commerce</a:t>
            </a:r>
            <a:endParaRPr lang="en-US" kern="1200" dirty="0">
              <a:solidFill>
                <a:schemeClr val="tx1">
                  <a:alpha val="80000"/>
                </a:schemeClr>
              </a:solidFill>
              <a:latin typeface="+mn-lt"/>
              <a:ea typeface="Source Sans Pro Light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E6BE829-E003-5D1A-04DB-381B9B9B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B5CEABB6-07DC-46E8-9B57-56EC44A396E5}" type="slidenum">
              <a:rPr lang="en-US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 algn="r"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9882E00-666B-04F8-9EA1-769700487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658" y="250166"/>
            <a:ext cx="5385703" cy="59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9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Fundraising-Planning_WIn32_EF_v8" id="{3C75CA2E-58EF-49B8-8E40-87DB707BC79C}" vid="{74A00044-2BDD-4FEC-B47F-E450AABF27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EE574E-4FA9-4ED5-854D-F9C662C39F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A351571-3421-455D-BD61-D851C8FDD7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65EC71-50B6-44F0-BEA8-1E31E4C2AD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163</Words>
  <Application>Microsoft Office PowerPoint</Application>
  <PresentationFormat>Widescreen</PresentationFormat>
  <Paragraphs>71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Contents</vt:lpstr>
      <vt:lpstr>Requirements</vt:lpstr>
      <vt:lpstr>PowerPoint Presentation</vt:lpstr>
      <vt:lpstr>Analysis</vt:lpstr>
      <vt:lpstr>Use Case Diagram</vt:lpstr>
      <vt:lpstr> Class Diagram</vt:lpstr>
      <vt:lpstr>Admin Activity Diagram</vt:lpstr>
      <vt:lpstr> User Activity Diagram</vt:lpstr>
      <vt:lpstr> Admin Sequence Diagram</vt:lpstr>
      <vt:lpstr> Admin Sequence Diagram</vt:lpstr>
      <vt:lpstr> ER Diagram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533</cp:revision>
  <dcterms:created xsi:type="dcterms:W3CDTF">2024-09-25T07:44:45Z</dcterms:created>
  <dcterms:modified xsi:type="dcterms:W3CDTF">2024-10-09T08:28:57Z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