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sldIdLst>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0" d="100"/>
          <a:sy n="70" d="100"/>
        </p:scale>
        <p:origin x="7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10/18/2021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10/18/2021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10/18/2021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s://www.oracle.com/fr/database/definition-base-de-donnee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RDMS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t>ARFAOUI Nidhal</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5AEE4-F952-43E9-A355-048600DC6F0F}"/>
              </a:ext>
            </a:extLst>
          </p:cNvPr>
          <p:cNvSpPr>
            <a:spLocks noGrp="1"/>
          </p:cNvSpPr>
          <p:nvPr>
            <p:ph type="title"/>
          </p:nvPr>
        </p:nvSpPr>
        <p:spPr>
          <a:xfrm>
            <a:off x="519900" y="1364076"/>
            <a:ext cx="6344161" cy="1257300"/>
          </a:xfrm>
        </p:spPr>
        <p:txBody>
          <a:bodyPr/>
          <a:lstStyle/>
          <a:p>
            <a:r>
              <a:rPr lang="fr-FR" dirty="0"/>
              <a:t>SQL SERVER</a:t>
            </a:r>
          </a:p>
        </p:txBody>
      </p:sp>
      <p:pic>
        <p:nvPicPr>
          <p:cNvPr id="9" name="Picture 8">
            <a:extLst>
              <a:ext uri="{FF2B5EF4-FFF2-40B4-BE49-F238E27FC236}">
                <a16:creationId xmlns:a16="http://schemas.microsoft.com/office/drawing/2014/main" id="{355DD9AD-7EFE-44D2-95F0-395F7BD2B752}"/>
              </a:ext>
            </a:extLst>
          </p:cNvPr>
          <p:cNvPicPr>
            <a:picLocks noChangeAspect="1"/>
          </p:cNvPicPr>
          <p:nvPr/>
        </p:nvPicPr>
        <p:blipFill>
          <a:blip r:embed="rId2"/>
          <a:stretch>
            <a:fillRect/>
          </a:stretch>
        </p:blipFill>
        <p:spPr>
          <a:xfrm>
            <a:off x="7131347" y="229675"/>
            <a:ext cx="4871983" cy="2391701"/>
          </a:xfrm>
          <a:prstGeom prst="rect">
            <a:avLst/>
          </a:prstGeom>
        </p:spPr>
      </p:pic>
      <p:sp>
        <p:nvSpPr>
          <p:cNvPr id="13" name="TextBox 12">
            <a:extLst>
              <a:ext uri="{FF2B5EF4-FFF2-40B4-BE49-F238E27FC236}">
                <a16:creationId xmlns:a16="http://schemas.microsoft.com/office/drawing/2014/main" id="{2B435EAC-004F-4D52-A0D7-FEE8B3C0818C}"/>
              </a:ext>
            </a:extLst>
          </p:cNvPr>
          <p:cNvSpPr txBox="1"/>
          <p:nvPr/>
        </p:nvSpPr>
        <p:spPr>
          <a:xfrm>
            <a:off x="519900" y="3081998"/>
            <a:ext cx="11128149" cy="1569660"/>
          </a:xfrm>
          <a:prstGeom prst="rect">
            <a:avLst/>
          </a:prstGeom>
          <a:noFill/>
        </p:spPr>
        <p:txBody>
          <a:bodyPr wrap="square">
            <a:spAutoFit/>
          </a:bodyPr>
          <a:lstStyle/>
          <a:p>
            <a:r>
              <a:rPr lang="en-US" sz="2400" b="1" dirty="0"/>
              <a:t>Microsoft SQL Server</a:t>
            </a:r>
            <a:r>
              <a:rPr lang="en-US" sz="2400" dirty="0"/>
              <a:t> is a </a:t>
            </a:r>
            <a:r>
              <a:rPr lang="en-US" sz="2400" dirty="0">
                <a:solidFill>
                  <a:srgbClr val="0070C0"/>
                </a:solidFill>
              </a:rPr>
              <a:t>relational database management system </a:t>
            </a:r>
            <a:r>
              <a:rPr lang="en-US" sz="2400" dirty="0"/>
              <a:t>developed by </a:t>
            </a:r>
            <a:r>
              <a:rPr lang="en-US" sz="2400" dirty="0">
                <a:solidFill>
                  <a:srgbClr val="0070C0"/>
                </a:solidFill>
              </a:rPr>
              <a:t>Microsoft</a:t>
            </a:r>
            <a:r>
              <a:rPr lang="en-US" sz="2400" dirty="0"/>
              <a:t>. As a </a:t>
            </a:r>
            <a:r>
              <a:rPr lang="en-US" sz="2400" dirty="0">
                <a:solidFill>
                  <a:srgbClr val="0070C0"/>
                </a:solidFill>
              </a:rPr>
              <a:t>database server</a:t>
            </a:r>
            <a:r>
              <a:rPr lang="en-US" sz="2400" dirty="0"/>
              <a:t>, it is a </a:t>
            </a:r>
            <a:r>
              <a:rPr lang="en-US" sz="2400" dirty="0">
                <a:solidFill>
                  <a:srgbClr val="0070C0"/>
                </a:solidFill>
              </a:rPr>
              <a:t>software product </a:t>
            </a:r>
            <a:r>
              <a:rPr lang="en-US" sz="2400" dirty="0"/>
              <a:t>with the primary function of storing and retrieving data as requested by other </a:t>
            </a:r>
            <a:r>
              <a:rPr lang="en-US" sz="2400" dirty="0">
                <a:solidFill>
                  <a:srgbClr val="0070C0"/>
                </a:solidFill>
              </a:rPr>
              <a:t>software applications</a:t>
            </a:r>
            <a:r>
              <a:rPr lang="en-US" sz="2400" dirty="0"/>
              <a:t>—which may run either on the same computer or on another computer across a network (including the Internet).</a:t>
            </a:r>
            <a:endParaRPr lang="fr-FR" sz="2400" dirty="0"/>
          </a:p>
        </p:txBody>
      </p:sp>
      <p:sp>
        <p:nvSpPr>
          <p:cNvPr id="16" name="Rectangle 1">
            <a:extLst>
              <a:ext uri="{FF2B5EF4-FFF2-40B4-BE49-F238E27FC236}">
                <a16:creationId xmlns:a16="http://schemas.microsoft.com/office/drawing/2014/main" id="{7B77B7CB-6689-440B-8C1E-28788386B65A}"/>
              </a:ext>
            </a:extLst>
          </p:cNvPr>
          <p:cNvSpPr>
            <a:spLocks noChangeArrowheads="1"/>
          </p:cNvSpPr>
          <p:nvPr/>
        </p:nvSpPr>
        <p:spPr bwMode="auto">
          <a:xfrm>
            <a:off x="182878" y="4768134"/>
            <a:ext cx="1163398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400" dirty="0"/>
              <a:t>Data storage </a:t>
            </a:r>
            <a:r>
              <a:rPr lang="fr-FR" altLang="fr-FR" sz="2400" dirty="0" err="1"/>
              <a:t>is</a:t>
            </a:r>
            <a:r>
              <a:rPr lang="fr-FR" altLang="fr-FR" sz="2400" dirty="0"/>
              <a:t> a </a:t>
            </a:r>
            <a:r>
              <a:rPr lang="fr-FR" altLang="fr-FR" sz="2400" dirty="0" err="1"/>
              <a:t>database</a:t>
            </a:r>
            <a:r>
              <a:rPr lang="fr-FR" altLang="fr-FR" sz="2400" dirty="0"/>
              <a:t>, </a:t>
            </a:r>
            <a:r>
              <a:rPr lang="fr-FR" altLang="fr-FR" sz="2400" dirty="0" err="1"/>
              <a:t>which</a:t>
            </a:r>
            <a:r>
              <a:rPr lang="fr-FR" altLang="fr-FR" sz="2400" dirty="0"/>
              <a:t> </a:t>
            </a:r>
            <a:r>
              <a:rPr lang="fr-FR" altLang="fr-FR" sz="2400" dirty="0" err="1"/>
              <a:t>is</a:t>
            </a:r>
            <a:r>
              <a:rPr lang="fr-FR" altLang="fr-FR" sz="2400" dirty="0"/>
              <a:t> a collection of tables </a:t>
            </a:r>
            <a:r>
              <a:rPr lang="fr-FR" altLang="fr-FR" sz="2400" dirty="0" err="1"/>
              <a:t>with</a:t>
            </a:r>
            <a:r>
              <a:rPr lang="fr-FR" altLang="fr-FR" sz="2400" dirty="0"/>
              <a:t> </a:t>
            </a:r>
            <a:r>
              <a:rPr lang="fr-FR" altLang="fr-FR" sz="2400" dirty="0" err="1"/>
              <a:t>typed</a:t>
            </a:r>
            <a:r>
              <a:rPr lang="fr-FR" altLang="fr-FR" sz="2400" dirty="0"/>
              <a:t> </a:t>
            </a:r>
            <a:r>
              <a:rPr lang="fr-FR" altLang="fr-FR" sz="2400" dirty="0" err="1"/>
              <a:t>columns</a:t>
            </a:r>
            <a:r>
              <a:rPr lang="fr-FR" altLang="fr-FR" sz="2400" dirty="0"/>
              <a: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2400"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400" dirty="0"/>
              <a:t>SQL Server supports </a:t>
            </a:r>
            <a:r>
              <a:rPr lang="fr-FR" altLang="fr-FR" sz="2400" dirty="0" err="1"/>
              <a:t>different</a:t>
            </a:r>
            <a:r>
              <a:rPr lang="fr-FR" altLang="fr-FR" sz="2400" dirty="0"/>
              <a:t> data types, </a:t>
            </a:r>
            <a:r>
              <a:rPr lang="fr-FR" altLang="fr-FR" sz="2400" dirty="0" err="1"/>
              <a:t>including</a:t>
            </a:r>
            <a:r>
              <a:rPr lang="fr-FR" altLang="fr-FR" sz="2400" dirty="0"/>
              <a:t> primitive types </a:t>
            </a:r>
            <a:r>
              <a:rPr lang="fr-FR" altLang="fr-FR" sz="2400" dirty="0" err="1"/>
              <a:t>such</a:t>
            </a:r>
            <a:r>
              <a:rPr lang="fr-FR" altLang="fr-FR" sz="2400" dirty="0"/>
              <a:t> as Integer, </a:t>
            </a:r>
            <a:r>
              <a:rPr lang="fr-FR" altLang="fr-FR" sz="2400" dirty="0" err="1"/>
              <a:t>Float</a:t>
            </a:r>
            <a:r>
              <a:rPr lang="fr-FR" altLang="fr-FR" sz="2400" dirty="0"/>
              <a:t>, </a:t>
            </a:r>
            <a:r>
              <a:rPr lang="fr-FR" altLang="fr-FR" sz="2400" dirty="0" err="1"/>
              <a:t>Decimal</a:t>
            </a:r>
            <a:r>
              <a:rPr lang="fr-FR" altLang="fr-FR" sz="2400" dirty="0"/>
              <a:t>, Char (</a:t>
            </a:r>
            <a:r>
              <a:rPr lang="fr-FR" altLang="fr-FR" sz="2400" dirty="0" err="1"/>
              <a:t>including</a:t>
            </a:r>
            <a:r>
              <a:rPr lang="fr-FR" altLang="fr-FR" sz="2400" dirty="0"/>
              <a:t> </a:t>
            </a:r>
            <a:r>
              <a:rPr lang="fr-FR" altLang="fr-FR" sz="2400" dirty="0" err="1"/>
              <a:t>character</a:t>
            </a:r>
            <a:r>
              <a:rPr lang="fr-FR" altLang="fr-FR" sz="2400" dirty="0"/>
              <a:t> strings), Varchar (variable </a:t>
            </a:r>
            <a:r>
              <a:rPr lang="fr-FR" altLang="fr-FR" sz="2400" dirty="0" err="1"/>
              <a:t>length</a:t>
            </a:r>
            <a:r>
              <a:rPr lang="fr-FR" altLang="fr-FR" sz="2400" dirty="0"/>
              <a:t> </a:t>
            </a:r>
            <a:r>
              <a:rPr lang="fr-FR" altLang="fr-FR" sz="2400" dirty="0" err="1"/>
              <a:t>character</a:t>
            </a:r>
            <a:r>
              <a:rPr lang="fr-FR" altLang="fr-FR" sz="2400" dirty="0"/>
              <a:t> strings), </a:t>
            </a:r>
            <a:r>
              <a:rPr lang="fr-FR" altLang="fr-FR" sz="2400" dirty="0" err="1"/>
              <a:t>binary</a:t>
            </a:r>
            <a:r>
              <a:rPr lang="fr-FR" altLang="fr-FR" sz="2400" dirty="0"/>
              <a:t> (for </a:t>
            </a:r>
            <a:r>
              <a:rPr lang="fr-FR" altLang="fr-FR" sz="2400" dirty="0" err="1"/>
              <a:t>unstructured</a:t>
            </a:r>
            <a:r>
              <a:rPr lang="fr-FR" altLang="fr-FR" sz="2400" dirty="0"/>
              <a:t> blobs of data), </a:t>
            </a:r>
            <a:r>
              <a:rPr lang="fr-FR" altLang="fr-FR" sz="2400" dirty="0" err="1"/>
              <a:t>Text</a:t>
            </a:r>
            <a:r>
              <a:rPr lang="fr-FR" altLang="fr-FR" sz="2400" dirty="0"/>
              <a:t> (for </a:t>
            </a:r>
            <a:r>
              <a:rPr lang="fr-FR" altLang="fr-FR" sz="2400" dirty="0" err="1"/>
              <a:t>textual</a:t>
            </a:r>
            <a:r>
              <a:rPr lang="fr-FR" altLang="fr-FR" sz="2400" dirty="0"/>
              <a:t> data) </a:t>
            </a:r>
            <a:r>
              <a:rPr lang="fr-FR" altLang="fr-FR" sz="2400" dirty="0" err="1"/>
              <a:t>among</a:t>
            </a:r>
            <a:r>
              <a:rPr lang="fr-FR" altLang="fr-FR" sz="2400" dirty="0"/>
              <a:t> </a:t>
            </a:r>
            <a:r>
              <a:rPr lang="fr-FR" altLang="fr-FR" sz="2400" dirty="0" err="1"/>
              <a:t>others</a:t>
            </a:r>
            <a:r>
              <a:rPr lang="fr-FR" altLang="fr-FR" sz="2400" dirty="0"/>
              <a:t>. </a:t>
            </a:r>
          </a:p>
        </p:txBody>
      </p:sp>
    </p:spTree>
    <p:extLst>
      <p:ext uri="{BB962C8B-B14F-4D97-AF65-F5344CB8AC3E}">
        <p14:creationId xmlns:p14="http://schemas.microsoft.com/office/powerpoint/2010/main" val="1171483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5AEE4-F952-43E9-A355-048600DC6F0F}"/>
              </a:ext>
            </a:extLst>
          </p:cNvPr>
          <p:cNvSpPr>
            <a:spLocks noGrp="1"/>
          </p:cNvSpPr>
          <p:nvPr>
            <p:ph type="title"/>
          </p:nvPr>
        </p:nvSpPr>
        <p:spPr>
          <a:xfrm>
            <a:off x="519900" y="1364076"/>
            <a:ext cx="6344161" cy="1257300"/>
          </a:xfrm>
        </p:spPr>
        <p:txBody>
          <a:bodyPr/>
          <a:lstStyle/>
          <a:p>
            <a:r>
              <a:rPr lang="fr-FR" dirty="0"/>
              <a:t>SQL SERVER</a:t>
            </a:r>
          </a:p>
        </p:txBody>
      </p:sp>
      <p:pic>
        <p:nvPicPr>
          <p:cNvPr id="9" name="Picture 8">
            <a:extLst>
              <a:ext uri="{FF2B5EF4-FFF2-40B4-BE49-F238E27FC236}">
                <a16:creationId xmlns:a16="http://schemas.microsoft.com/office/drawing/2014/main" id="{355DD9AD-7EFE-44D2-95F0-395F7BD2B752}"/>
              </a:ext>
            </a:extLst>
          </p:cNvPr>
          <p:cNvPicPr>
            <a:picLocks noChangeAspect="1"/>
          </p:cNvPicPr>
          <p:nvPr/>
        </p:nvPicPr>
        <p:blipFill>
          <a:blip r:embed="rId2"/>
          <a:stretch>
            <a:fillRect/>
          </a:stretch>
        </p:blipFill>
        <p:spPr>
          <a:xfrm>
            <a:off x="7131347" y="229675"/>
            <a:ext cx="4871983" cy="2391701"/>
          </a:xfrm>
          <a:prstGeom prst="rect">
            <a:avLst/>
          </a:prstGeom>
        </p:spPr>
      </p:pic>
      <p:sp>
        <p:nvSpPr>
          <p:cNvPr id="16" name="Rectangle 1">
            <a:extLst>
              <a:ext uri="{FF2B5EF4-FFF2-40B4-BE49-F238E27FC236}">
                <a16:creationId xmlns:a16="http://schemas.microsoft.com/office/drawing/2014/main" id="{7B77B7CB-6689-440B-8C1E-28788386B65A}"/>
              </a:ext>
            </a:extLst>
          </p:cNvPr>
          <p:cNvSpPr>
            <a:spLocks noChangeArrowheads="1"/>
          </p:cNvSpPr>
          <p:nvPr/>
        </p:nvSpPr>
        <p:spPr bwMode="auto">
          <a:xfrm>
            <a:off x="279008" y="2842673"/>
            <a:ext cx="1163398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400" dirty="0"/>
              <a:t>Data storage </a:t>
            </a:r>
            <a:r>
              <a:rPr lang="fr-FR" altLang="fr-FR" sz="2400" dirty="0" err="1"/>
              <a:t>is</a:t>
            </a:r>
            <a:r>
              <a:rPr lang="fr-FR" altLang="fr-FR" sz="2400" dirty="0"/>
              <a:t> a </a:t>
            </a:r>
            <a:r>
              <a:rPr lang="fr-FR" altLang="fr-FR" sz="2400" dirty="0" err="1"/>
              <a:t>database</a:t>
            </a:r>
            <a:r>
              <a:rPr lang="fr-FR" altLang="fr-FR" sz="2400" dirty="0"/>
              <a:t>, </a:t>
            </a:r>
            <a:r>
              <a:rPr lang="fr-FR" altLang="fr-FR" sz="2400" dirty="0" err="1"/>
              <a:t>which</a:t>
            </a:r>
            <a:r>
              <a:rPr lang="fr-FR" altLang="fr-FR" sz="2400" dirty="0"/>
              <a:t> </a:t>
            </a:r>
            <a:r>
              <a:rPr lang="fr-FR" altLang="fr-FR" sz="2400" dirty="0" err="1"/>
              <a:t>is</a:t>
            </a:r>
            <a:r>
              <a:rPr lang="fr-FR" altLang="fr-FR" sz="2400" dirty="0"/>
              <a:t> a collection of tables </a:t>
            </a:r>
            <a:r>
              <a:rPr lang="fr-FR" altLang="fr-FR" sz="2400" dirty="0" err="1"/>
              <a:t>with</a:t>
            </a:r>
            <a:r>
              <a:rPr lang="fr-FR" altLang="fr-FR" sz="2400" dirty="0"/>
              <a:t> </a:t>
            </a:r>
            <a:r>
              <a:rPr lang="fr-FR" altLang="fr-FR" sz="2400" dirty="0" err="1"/>
              <a:t>typed</a:t>
            </a:r>
            <a:r>
              <a:rPr lang="fr-FR" altLang="fr-FR" sz="2400" dirty="0"/>
              <a:t> </a:t>
            </a:r>
            <a:r>
              <a:rPr lang="fr-FR" altLang="fr-FR" sz="2400" dirty="0" err="1"/>
              <a:t>columns</a:t>
            </a:r>
            <a:r>
              <a:rPr lang="fr-FR" altLang="fr-FR" sz="2400" dirty="0"/>
              <a: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2400" dirty="0"/>
          </a:p>
          <a:p>
            <a:pPr marR="0" lvl="0" algn="l" defTabSz="914400" rtl="0" eaLnBrk="0" fontAlgn="base" latinLnBrk="0" hangingPunct="0">
              <a:lnSpc>
                <a:spcPct val="100000"/>
              </a:lnSpc>
              <a:spcBef>
                <a:spcPct val="0"/>
              </a:spcBef>
              <a:spcAft>
                <a:spcPct val="0"/>
              </a:spcAft>
              <a:buClrTx/>
              <a:buSzTx/>
              <a:tabLst/>
            </a:pPr>
            <a:r>
              <a:rPr lang="fr-FR" altLang="fr-FR" sz="2400" dirty="0"/>
              <a:t>SQL Server supports </a:t>
            </a:r>
            <a:r>
              <a:rPr lang="fr-FR" altLang="fr-FR" sz="2400" dirty="0" err="1"/>
              <a:t>different</a:t>
            </a:r>
            <a:r>
              <a:rPr lang="fr-FR" altLang="fr-FR" sz="2400" dirty="0"/>
              <a:t> data types: </a:t>
            </a:r>
          </a:p>
          <a:p>
            <a:pPr marL="800100" lvl="1" indent="-342900" eaLnBrk="0" fontAlgn="base" hangingPunct="0">
              <a:spcBef>
                <a:spcPct val="0"/>
              </a:spcBef>
              <a:spcAft>
                <a:spcPct val="0"/>
              </a:spcAft>
              <a:buFont typeface="Arial" panose="020B0604020202020204" pitchFamily="34" charset="0"/>
              <a:buChar char="•"/>
            </a:pPr>
            <a:r>
              <a:rPr lang="fr-FR" altLang="fr-FR" sz="2400" dirty="0"/>
              <a:t>Integer</a:t>
            </a:r>
          </a:p>
          <a:p>
            <a:pPr marL="800100" lvl="1" indent="-342900" eaLnBrk="0" fontAlgn="base" hangingPunct="0">
              <a:spcBef>
                <a:spcPct val="0"/>
              </a:spcBef>
              <a:spcAft>
                <a:spcPct val="0"/>
              </a:spcAft>
              <a:buFont typeface="Arial" panose="020B0604020202020204" pitchFamily="34" charset="0"/>
              <a:buChar char="•"/>
            </a:pPr>
            <a:r>
              <a:rPr lang="fr-FR" altLang="fr-FR" sz="2400" dirty="0" err="1"/>
              <a:t>Float</a:t>
            </a:r>
            <a:endParaRPr lang="fr-FR" altLang="fr-FR" sz="2400" dirty="0"/>
          </a:p>
          <a:p>
            <a:pPr marL="800100" lvl="1" indent="-342900" eaLnBrk="0" fontAlgn="base" hangingPunct="0">
              <a:spcBef>
                <a:spcPct val="0"/>
              </a:spcBef>
              <a:spcAft>
                <a:spcPct val="0"/>
              </a:spcAft>
              <a:buFont typeface="Arial" panose="020B0604020202020204" pitchFamily="34" charset="0"/>
              <a:buChar char="•"/>
            </a:pPr>
            <a:r>
              <a:rPr lang="fr-FR" altLang="fr-FR" sz="2400" dirty="0" err="1"/>
              <a:t>Decimal</a:t>
            </a:r>
            <a:endParaRPr lang="fr-FR" altLang="fr-FR" sz="2400" dirty="0"/>
          </a:p>
          <a:p>
            <a:pPr marL="800100" lvl="1" indent="-342900" eaLnBrk="0" fontAlgn="base" hangingPunct="0">
              <a:spcBef>
                <a:spcPct val="0"/>
              </a:spcBef>
              <a:spcAft>
                <a:spcPct val="0"/>
              </a:spcAft>
              <a:buFont typeface="Arial" panose="020B0604020202020204" pitchFamily="34" charset="0"/>
              <a:buChar char="•"/>
            </a:pPr>
            <a:r>
              <a:rPr lang="fr-FR" altLang="fr-FR" sz="2400" dirty="0"/>
              <a:t>Char (</a:t>
            </a:r>
            <a:r>
              <a:rPr lang="fr-FR" altLang="fr-FR" sz="2400" dirty="0" err="1"/>
              <a:t>including</a:t>
            </a:r>
            <a:r>
              <a:rPr lang="fr-FR" altLang="fr-FR" sz="2400" dirty="0"/>
              <a:t> </a:t>
            </a:r>
            <a:r>
              <a:rPr lang="fr-FR" altLang="fr-FR" sz="2400" dirty="0" err="1"/>
              <a:t>character</a:t>
            </a:r>
            <a:r>
              <a:rPr lang="fr-FR" altLang="fr-FR" sz="2400" dirty="0"/>
              <a:t> strings)</a:t>
            </a:r>
          </a:p>
          <a:p>
            <a:pPr marL="800100" lvl="1" indent="-342900" eaLnBrk="0" fontAlgn="base" hangingPunct="0">
              <a:spcBef>
                <a:spcPct val="0"/>
              </a:spcBef>
              <a:spcAft>
                <a:spcPct val="0"/>
              </a:spcAft>
              <a:buFont typeface="Arial" panose="020B0604020202020204" pitchFamily="34" charset="0"/>
              <a:buChar char="•"/>
            </a:pPr>
            <a:r>
              <a:rPr lang="fr-FR" altLang="fr-FR" sz="2400" dirty="0"/>
              <a:t>Varchar (variable </a:t>
            </a:r>
            <a:r>
              <a:rPr lang="fr-FR" altLang="fr-FR" sz="2400" dirty="0" err="1"/>
              <a:t>length</a:t>
            </a:r>
            <a:r>
              <a:rPr lang="fr-FR" altLang="fr-FR" sz="2400" dirty="0"/>
              <a:t> </a:t>
            </a:r>
            <a:r>
              <a:rPr lang="fr-FR" altLang="fr-FR" sz="2400" dirty="0" err="1"/>
              <a:t>character</a:t>
            </a:r>
            <a:r>
              <a:rPr lang="fr-FR" altLang="fr-FR" sz="2400" dirty="0"/>
              <a:t> strings)</a:t>
            </a:r>
          </a:p>
          <a:p>
            <a:pPr marL="800100" lvl="1" indent="-342900" eaLnBrk="0" fontAlgn="base" hangingPunct="0">
              <a:spcBef>
                <a:spcPct val="0"/>
              </a:spcBef>
              <a:spcAft>
                <a:spcPct val="0"/>
              </a:spcAft>
              <a:buFont typeface="Arial" panose="020B0604020202020204" pitchFamily="34" charset="0"/>
              <a:buChar char="•"/>
            </a:pPr>
            <a:r>
              <a:rPr lang="fr-FR" altLang="fr-FR" sz="2400" dirty="0" err="1"/>
              <a:t>binary</a:t>
            </a:r>
            <a:r>
              <a:rPr lang="fr-FR" altLang="fr-FR" sz="2400" dirty="0"/>
              <a:t> (for </a:t>
            </a:r>
            <a:r>
              <a:rPr lang="fr-FR" altLang="fr-FR" sz="2400" dirty="0" err="1"/>
              <a:t>unstructured</a:t>
            </a:r>
            <a:r>
              <a:rPr lang="fr-FR" altLang="fr-FR" sz="2400" dirty="0"/>
              <a:t> blobs of data) </a:t>
            </a:r>
          </a:p>
          <a:p>
            <a:pPr marL="800100" lvl="1" indent="-342900" eaLnBrk="0" fontAlgn="base" hangingPunct="0">
              <a:spcBef>
                <a:spcPct val="0"/>
              </a:spcBef>
              <a:spcAft>
                <a:spcPct val="0"/>
              </a:spcAft>
              <a:buFont typeface="Arial" panose="020B0604020202020204" pitchFamily="34" charset="0"/>
              <a:buChar char="•"/>
            </a:pPr>
            <a:r>
              <a:rPr lang="fr-FR" altLang="fr-FR" sz="2400" dirty="0" err="1"/>
              <a:t>Text</a:t>
            </a:r>
            <a:r>
              <a:rPr lang="fr-FR" altLang="fr-FR" sz="2400" dirty="0"/>
              <a:t> (for </a:t>
            </a:r>
            <a:r>
              <a:rPr lang="fr-FR" altLang="fr-FR" sz="2400" dirty="0" err="1"/>
              <a:t>textual</a:t>
            </a:r>
            <a:r>
              <a:rPr lang="fr-FR" altLang="fr-FR" sz="2400" dirty="0"/>
              <a:t> data) </a:t>
            </a:r>
            <a:r>
              <a:rPr lang="fr-FR" altLang="fr-FR" sz="2400" dirty="0" err="1"/>
              <a:t>among</a:t>
            </a:r>
            <a:r>
              <a:rPr lang="fr-FR" altLang="fr-FR" sz="2400" dirty="0"/>
              <a:t> </a:t>
            </a:r>
            <a:r>
              <a:rPr lang="fr-FR" altLang="fr-FR" sz="2400" dirty="0" err="1"/>
              <a:t>others</a:t>
            </a:r>
            <a:endParaRPr lang="fr-FR" altLang="fr-FR" sz="2400" dirty="0"/>
          </a:p>
        </p:txBody>
      </p:sp>
    </p:spTree>
    <p:extLst>
      <p:ext uri="{BB962C8B-B14F-4D97-AF65-F5344CB8AC3E}">
        <p14:creationId xmlns:p14="http://schemas.microsoft.com/office/powerpoint/2010/main" val="2249603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BE8C4-E930-4ABA-A91A-C031D22E2CE0}"/>
              </a:ext>
            </a:extLst>
          </p:cNvPr>
          <p:cNvSpPr>
            <a:spLocks noGrp="1"/>
          </p:cNvSpPr>
          <p:nvPr>
            <p:ph type="title"/>
          </p:nvPr>
        </p:nvSpPr>
        <p:spPr>
          <a:xfrm>
            <a:off x="919119" y="159433"/>
            <a:ext cx="10353762" cy="1257300"/>
          </a:xfrm>
        </p:spPr>
        <p:txBody>
          <a:bodyPr/>
          <a:lstStyle/>
          <a:p>
            <a:r>
              <a:rPr lang="fr-FR" dirty="0"/>
              <a:t>Comparaison</a:t>
            </a:r>
          </a:p>
        </p:txBody>
      </p:sp>
      <p:cxnSp>
        <p:nvCxnSpPr>
          <p:cNvPr id="5" name="Straight Connector 4">
            <a:extLst>
              <a:ext uri="{FF2B5EF4-FFF2-40B4-BE49-F238E27FC236}">
                <a16:creationId xmlns:a16="http://schemas.microsoft.com/office/drawing/2014/main" id="{85D75BC5-D76B-474A-AD6C-E3D81E1A8B95}"/>
              </a:ext>
            </a:extLst>
          </p:cNvPr>
          <p:cNvCxnSpPr>
            <a:cxnSpLocks/>
          </p:cNvCxnSpPr>
          <p:nvPr/>
        </p:nvCxnSpPr>
        <p:spPr>
          <a:xfrm>
            <a:off x="8299940" y="1241516"/>
            <a:ext cx="0" cy="56164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EEF6442-021C-41CB-90E7-BBE9688FCC6D}"/>
              </a:ext>
            </a:extLst>
          </p:cNvPr>
          <p:cNvCxnSpPr>
            <a:cxnSpLocks/>
          </p:cNvCxnSpPr>
          <p:nvPr/>
        </p:nvCxnSpPr>
        <p:spPr>
          <a:xfrm>
            <a:off x="3854535" y="1281643"/>
            <a:ext cx="14" cy="557635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A710A2B-8598-4B0B-B4DC-4A65DF0BF639}"/>
              </a:ext>
            </a:extLst>
          </p:cNvPr>
          <p:cNvSpPr txBox="1"/>
          <p:nvPr/>
        </p:nvSpPr>
        <p:spPr>
          <a:xfrm>
            <a:off x="1272484" y="1362514"/>
            <a:ext cx="1128835" cy="461665"/>
          </a:xfrm>
          <a:prstGeom prst="rect">
            <a:avLst/>
          </a:prstGeom>
          <a:noFill/>
        </p:spPr>
        <p:txBody>
          <a:bodyPr wrap="none" rtlCol="0">
            <a:spAutoFit/>
          </a:bodyPr>
          <a:lstStyle/>
          <a:p>
            <a:r>
              <a:rPr lang="fr-FR" sz="2400" dirty="0"/>
              <a:t>MySQL</a:t>
            </a:r>
          </a:p>
        </p:txBody>
      </p:sp>
      <p:sp>
        <p:nvSpPr>
          <p:cNvPr id="10" name="TextBox 9">
            <a:extLst>
              <a:ext uri="{FF2B5EF4-FFF2-40B4-BE49-F238E27FC236}">
                <a16:creationId xmlns:a16="http://schemas.microsoft.com/office/drawing/2014/main" id="{F9126EEA-3E7C-467D-A8A1-D18707F3BB52}"/>
              </a:ext>
            </a:extLst>
          </p:cNvPr>
          <p:cNvSpPr txBox="1"/>
          <p:nvPr/>
        </p:nvSpPr>
        <p:spPr>
          <a:xfrm>
            <a:off x="9784204" y="1308295"/>
            <a:ext cx="1926553" cy="461665"/>
          </a:xfrm>
          <a:prstGeom prst="rect">
            <a:avLst/>
          </a:prstGeom>
          <a:noFill/>
        </p:spPr>
        <p:txBody>
          <a:bodyPr wrap="none" rtlCol="0">
            <a:spAutoFit/>
          </a:bodyPr>
          <a:lstStyle/>
          <a:p>
            <a:r>
              <a:rPr lang="fr-FR" sz="2400" dirty="0"/>
              <a:t>SQL SERVER</a:t>
            </a:r>
          </a:p>
        </p:txBody>
      </p:sp>
      <p:sp>
        <p:nvSpPr>
          <p:cNvPr id="11" name="TextBox 10">
            <a:extLst>
              <a:ext uri="{FF2B5EF4-FFF2-40B4-BE49-F238E27FC236}">
                <a16:creationId xmlns:a16="http://schemas.microsoft.com/office/drawing/2014/main" id="{1763EDCB-9E6E-465D-9CD3-63D7937FEF60}"/>
              </a:ext>
            </a:extLst>
          </p:cNvPr>
          <p:cNvSpPr txBox="1"/>
          <p:nvPr/>
        </p:nvSpPr>
        <p:spPr>
          <a:xfrm>
            <a:off x="5545024" y="1332326"/>
            <a:ext cx="1603196" cy="461665"/>
          </a:xfrm>
          <a:prstGeom prst="rect">
            <a:avLst/>
          </a:prstGeom>
          <a:noFill/>
        </p:spPr>
        <p:txBody>
          <a:bodyPr wrap="none" rtlCol="0">
            <a:spAutoFit/>
          </a:bodyPr>
          <a:lstStyle/>
          <a:p>
            <a:r>
              <a:rPr lang="fr-FR" sz="2400" dirty="0"/>
              <a:t>PostgreSQL</a:t>
            </a:r>
          </a:p>
        </p:txBody>
      </p:sp>
      <p:sp>
        <p:nvSpPr>
          <p:cNvPr id="13" name="TextBox 12">
            <a:extLst>
              <a:ext uri="{FF2B5EF4-FFF2-40B4-BE49-F238E27FC236}">
                <a16:creationId xmlns:a16="http://schemas.microsoft.com/office/drawing/2014/main" id="{3B785B89-673B-4538-B127-A2D8C064FA7B}"/>
              </a:ext>
            </a:extLst>
          </p:cNvPr>
          <p:cNvSpPr txBox="1"/>
          <p:nvPr/>
        </p:nvSpPr>
        <p:spPr>
          <a:xfrm>
            <a:off x="50691" y="3100325"/>
            <a:ext cx="3688315" cy="1938992"/>
          </a:xfrm>
          <a:prstGeom prst="rect">
            <a:avLst/>
          </a:prstGeom>
          <a:noFill/>
        </p:spPr>
        <p:txBody>
          <a:bodyPr wrap="square">
            <a:spAutoFit/>
          </a:bodyPr>
          <a:lstStyle/>
          <a:p>
            <a:r>
              <a:rPr lang="en-US" sz="2000" b="1" dirty="0">
                <a:solidFill>
                  <a:srgbClr val="0070C0"/>
                </a:solidFill>
              </a:rPr>
              <a:t>Price</a:t>
            </a:r>
            <a:r>
              <a:rPr lang="en-US" sz="2000" dirty="0"/>
              <a:t>:  Free</a:t>
            </a:r>
          </a:p>
          <a:p>
            <a:endParaRPr lang="en-US" sz="2000" dirty="0"/>
          </a:p>
          <a:p>
            <a:r>
              <a:rPr lang="en-US" sz="2000" b="1" dirty="0">
                <a:solidFill>
                  <a:srgbClr val="0070C0"/>
                </a:solidFill>
              </a:rPr>
              <a:t>Language</a:t>
            </a:r>
            <a:r>
              <a:rPr lang="en-US" sz="2000" dirty="0"/>
              <a:t>: MySQL is written in C++; database management is done with Structured Query Language.</a:t>
            </a:r>
          </a:p>
        </p:txBody>
      </p:sp>
      <p:sp>
        <p:nvSpPr>
          <p:cNvPr id="15" name="TextBox 14">
            <a:extLst>
              <a:ext uri="{FF2B5EF4-FFF2-40B4-BE49-F238E27FC236}">
                <a16:creationId xmlns:a16="http://schemas.microsoft.com/office/drawing/2014/main" id="{DB1773E2-BDFD-4EDC-8B7B-7AE1690953A8}"/>
              </a:ext>
            </a:extLst>
          </p:cNvPr>
          <p:cNvSpPr txBox="1"/>
          <p:nvPr/>
        </p:nvSpPr>
        <p:spPr>
          <a:xfrm>
            <a:off x="4312196" y="3376968"/>
            <a:ext cx="4102418" cy="1015663"/>
          </a:xfrm>
          <a:prstGeom prst="rect">
            <a:avLst/>
          </a:prstGeom>
          <a:noFill/>
        </p:spPr>
        <p:txBody>
          <a:bodyPr wrap="square">
            <a:spAutoFit/>
          </a:bodyPr>
          <a:lstStyle/>
          <a:p>
            <a:r>
              <a:rPr lang="fr-FR" sz="2000" b="1" dirty="0">
                <a:solidFill>
                  <a:srgbClr val="0070C0"/>
                </a:solidFill>
              </a:rPr>
              <a:t>Price</a:t>
            </a:r>
            <a:r>
              <a:rPr lang="fr-FR" sz="2000" dirty="0"/>
              <a:t>: open-source</a:t>
            </a:r>
          </a:p>
          <a:p>
            <a:endParaRPr lang="fr-FR" sz="2000" dirty="0"/>
          </a:p>
          <a:p>
            <a:r>
              <a:rPr lang="fr-FR" sz="2000" b="1" dirty="0" err="1">
                <a:solidFill>
                  <a:srgbClr val="0070C0"/>
                </a:solidFill>
              </a:rPr>
              <a:t>Language</a:t>
            </a:r>
            <a:r>
              <a:rPr lang="fr-FR" sz="2000" dirty="0"/>
              <a:t>: C</a:t>
            </a:r>
          </a:p>
        </p:txBody>
      </p:sp>
      <p:sp>
        <p:nvSpPr>
          <p:cNvPr id="17" name="TextBox 16">
            <a:extLst>
              <a:ext uri="{FF2B5EF4-FFF2-40B4-BE49-F238E27FC236}">
                <a16:creationId xmlns:a16="http://schemas.microsoft.com/office/drawing/2014/main" id="{E1DFFBC1-DE26-4F59-96E7-CE1BE317DFD4}"/>
              </a:ext>
            </a:extLst>
          </p:cNvPr>
          <p:cNvSpPr txBox="1"/>
          <p:nvPr/>
        </p:nvSpPr>
        <p:spPr>
          <a:xfrm>
            <a:off x="8493402" y="2587818"/>
            <a:ext cx="3549088" cy="2923877"/>
          </a:xfrm>
          <a:prstGeom prst="rect">
            <a:avLst/>
          </a:prstGeom>
          <a:noFill/>
        </p:spPr>
        <p:txBody>
          <a:bodyPr wrap="square">
            <a:spAutoFit/>
          </a:bodyPr>
          <a:lstStyle/>
          <a:p>
            <a:r>
              <a:rPr lang="en-US" sz="2000" b="1" dirty="0">
                <a:solidFill>
                  <a:srgbClr val="0070C0"/>
                </a:solidFill>
              </a:rPr>
              <a:t>Price</a:t>
            </a:r>
            <a:r>
              <a:rPr lang="en-US" sz="2400" dirty="0">
                <a:solidFill>
                  <a:srgbClr val="0070C0"/>
                </a:solidFill>
              </a:rPr>
              <a:t>:</a:t>
            </a:r>
            <a:r>
              <a:rPr lang="en-US" sz="2000" dirty="0"/>
              <a:t> the database has a </a:t>
            </a:r>
            <a:r>
              <a:rPr lang="en-US" sz="2000" dirty="0">
                <a:solidFill>
                  <a:srgbClr val="0070C0"/>
                </a:solidFill>
              </a:rPr>
              <a:t>free edition </a:t>
            </a:r>
            <a:r>
              <a:rPr lang="en-US" sz="2000" dirty="0"/>
              <a:t>for developers and small businesses but only supports 1 processor, 1GB of maximum memory used by the database engine and 10GB maximum database size.</a:t>
            </a:r>
          </a:p>
          <a:p>
            <a:r>
              <a:rPr lang="en-US" sz="2000" dirty="0"/>
              <a:t>. For a server, users need to pay $931</a:t>
            </a:r>
            <a:r>
              <a:rPr lang="en-US" dirty="0"/>
              <a:t>.</a:t>
            </a:r>
          </a:p>
        </p:txBody>
      </p:sp>
      <p:cxnSp>
        <p:nvCxnSpPr>
          <p:cNvPr id="19" name="Straight Connector 18">
            <a:extLst>
              <a:ext uri="{FF2B5EF4-FFF2-40B4-BE49-F238E27FC236}">
                <a16:creationId xmlns:a16="http://schemas.microsoft.com/office/drawing/2014/main" id="{5DE10AF3-7911-40BB-885E-6218A54BE88B}"/>
              </a:ext>
            </a:extLst>
          </p:cNvPr>
          <p:cNvCxnSpPr>
            <a:cxnSpLocks/>
          </p:cNvCxnSpPr>
          <p:nvPr/>
        </p:nvCxnSpPr>
        <p:spPr>
          <a:xfrm flipV="1">
            <a:off x="0" y="1813141"/>
            <a:ext cx="12192000" cy="108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B98D5DC-08AB-4F18-9946-7E06EC3725FC}"/>
              </a:ext>
            </a:extLst>
          </p:cNvPr>
          <p:cNvCxnSpPr>
            <a:cxnSpLocks/>
          </p:cNvCxnSpPr>
          <p:nvPr/>
        </p:nvCxnSpPr>
        <p:spPr>
          <a:xfrm flipV="1">
            <a:off x="-352" y="1201389"/>
            <a:ext cx="12192352" cy="8025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4832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BE8C4-E930-4ABA-A91A-C031D22E2CE0}"/>
              </a:ext>
            </a:extLst>
          </p:cNvPr>
          <p:cNvSpPr>
            <a:spLocks noGrp="1"/>
          </p:cNvSpPr>
          <p:nvPr>
            <p:ph type="title"/>
          </p:nvPr>
        </p:nvSpPr>
        <p:spPr>
          <a:xfrm>
            <a:off x="919119" y="159433"/>
            <a:ext cx="10353762" cy="1257300"/>
          </a:xfrm>
        </p:spPr>
        <p:txBody>
          <a:bodyPr/>
          <a:lstStyle/>
          <a:p>
            <a:r>
              <a:rPr lang="fr-FR" dirty="0"/>
              <a:t>Comparaison</a:t>
            </a:r>
          </a:p>
        </p:txBody>
      </p:sp>
      <p:cxnSp>
        <p:nvCxnSpPr>
          <p:cNvPr id="5" name="Straight Connector 4">
            <a:extLst>
              <a:ext uri="{FF2B5EF4-FFF2-40B4-BE49-F238E27FC236}">
                <a16:creationId xmlns:a16="http://schemas.microsoft.com/office/drawing/2014/main" id="{85D75BC5-D76B-474A-AD6C-E3D81E1A8B95}"/>
              </a:ext>
            </a:extLst>
          </p:cNvPr>
          <p:cNvCxnSpPr>
            <a:cxnSpLocks/>
          </p:cNvCxnSpPr>
          <p:nvPr/>
        </p:nvCxnSpPr>
        <p:spPr>
          <a:xfrm>
            <a:off x="8299940" y="1241516"/>
            <a:ext cx="0" cy="56164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EEF6442-021C-41CB-90E7-BBE9688FCC6D}"/>
              </a:ext>
            </a:extLst>
          </p:cNvPr>
          <p:cNvCxnSpPr>
            <a:cxnSpLocks/>
          </p:cNvCxnSpPr>
          <p:nvPr/>
        </p:nvCxnSpPr>
        <p:spPr>
          <a:xfrm>
            <a:off x="3854535" y="1281643"/>
            <a:ext cx="14" cy="557635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A710A2B-8598-4B0B-B4DC-4A65DF0BF639}"/>
              </a:ext>
            </a:extLst>
          </p:cNvPr>
          <p:cNvSpPr txBox="1"/>
          <p:nvPr/>
        </p:nvSpPr>
        <p:spPr>
          <a:xfrm>
            <a:off x="1272484" y="1362514"/>
            <a:ext cx="1128835" cy="461665"/>
          </a:xfrm>
          <a:prstGeom prst="rect">
            <a:avLst/>
          </a:prstGeom>
          <a:noFill/>
        </p:spPr>
        <p:txBody>
          <a:bodyPr wrap="none" rtlCol="0">
            <a:spAutoFit/>
          </a:bodyPr>
          <a:lstStyle/>
          <a:p>
            <a:r>
              <a:rPr lang="fr-FR" sz="2400" dirty="0"/>
              <a:t>MySQL</a:t>
            </a:r>
          </a:p>
        </p:txBody>
      </p:sp>
      <p:sp>
        <p:nvSpPr>
          <p:cNvPr id="10" name="TextBox 9">
            <a:extLst>
              <a:ext uri="{FF2B5EF4-FFF2-40B4-BE49-F238E27FC236}">
                <a16:creationId xmlns:a16="http://schemas.microsoft.com/office/drawing/2014/main" id="{F9126EEA-3E7C-467D-A8A1-D18707F3BB52}"/>
              </a:ext>
            </a:extLst>
          </p:cNvPr>
          <p:cNvSpPr txBox="1"/>
          <p:nvPr/>
        </p:nvSpPr>
        <p:spPr>
          <a:xfrm>
            <a:off x="9784204" y="1308295"/>
            <a:ext cx="1926553" cy="461665"/>
          </a:xfrm>
          <a:prstGeom prst="rect">
            <a:avLst/>
          </a:prstGeom>
          <a:noFill/>
        </p:spPr>
        <p:txBody>
          <a:bodyPr wrap="none" rtlCol="0">
            <a:spAutoFit/>
          </a:bodyPr>
          <a:lstStyle/>
          <a:p>
            <a:r>
              <a:rPr lang="fr-FR" sz="2400" dirty="0"/>
              <a:t>SQL SERVER</a:t>
            </a:r>
          </a:p>
        </p:txBody>
      </p:sp>
      <p:sp>
        <p:nvSpPr>
          <p:cNvPr id="11" name="TextBox 10">
            <a:extLst>
              <a:ext uri="{FF2B5EF4-FFF2-40B4-BE49-F238E27FC236}">
                <a16:creationId xmlns:a16="http://schemas.microsoft.com/office/drawing/2014/main" id="{1763EDCB-9E6E-465D-9CD3-63D7937FEF60}"/>
              </a:ext>
            </a:extLst>
          </p:cNvPr>
          <p:cNvSpPr txBox="1"/>
          <p:nvPr/>
        </p:nvSpPr>
        <p:spPr>
          <a:xfrm>
            <a:off x="4998980" y="1362513"/>
            <a:ext cx="1603196" cy="461665"/>
          </a:xfrm>
          <a:prstGeom prst="rect">
            <a:avLst/>
          </a:prstGeom>
          <a:noFill/>
        </p:spPr>
        <p:txBody>
          <a:bodyPr wrap="none" rtlCol="0">
            <a:spAutoFit/>
          </a:bodyPr>
          <a:lstStyle/>
          <a:p>
            <a:r>
              <a:rPr lang="fr-FR" sz="2400" dirty="0"/>
              <a:t>PostgreSQL</a:t>
            </a:r>
          </a:p>
        </p:txBody>
      </p:sp>
      <p:cxnSp>
        <p:nvCxnSpPr>
          <p:cNvPr id="19" name="Straight Connector 18">
            <a:extLst>
              <a:ext uri="{FF2B5EF4-FFF2-40B4-BE49-F238E27FC236}">
                <a16:creationId xmlns:a16="http://schemas.microsoft.com/office/drawing/2014/main" id="{5DE10AF3-7911-40BB-885E-6218A54BE88B}"/>
              </a:ext>
            </a:extLst>
          </p:cNvPr>
          <p:cNvCxnSpPr>
            <a:cxnSpLocks/>
          </p:cNvCxnSpPr>
          <p:nvPr/>
        </p:nvCxnSpPr>
        <p:spPr>
          <a:xfrm flipV="1">
            <a:off x="0" y="1813141"/>
            <a:ext cx="12192000" cy="108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B98D5DC-08AB-4F18-9946-7E06EC3725FC}"/>
              </a:ext>
            </a:extLst>
          </p:cNvPr>
          <p:cNvCxnSpPr>
            <a:cxnSpLocks/>
          </p:cNvCxnSpPr>
          <p:nvPr/>
        </p:nvCxnSpPr>
        <p:spPr>
          <a:xfrm flipV="1">
            <a:off x="-352" y="1201389"/>
            <a:ext cx="12192352" cy="8025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BA2A390-4D02-4836-9F66-A01ACF87F20B}"/>
              </a:ext>
            </a:extLst>
          </p:cNvPr>
          <p:cNvSpPr txBox="1"/>
          <p:nvPr/>
        </p:nvSpPr>
        <p:spPr>
          <a:xfrm>
            <a:off x="730664" y="4182841"/>
            <a:ext cx="2837198" cy="2246769"/>
          </a:xfrm>
          <a:prstGeom prst="rect">
            <a:avLst/>
          </a:prstGeom>
          <a:noFill/>
        </p:spPr>
        <p:txBody>
          <a:bodyPr wrap="square">
            <a:spAutoFit/>
          </a:bodyPr>
          <a:lstStyle/>
          <a:p>
            <a:r>
              <a:rPr lang="en-US" sz="2000" b="1" dirty="0"/>
              <a:t>A solution</a:t>
            </a:r>
            <a:r>
              <a:rPr lang="en-US" sz="2000" dirty="0"/>
              <a:t> updates data automatically to the rollback storage. If something goes wrong, developers can always go back to the previous version.</a:t>
            </a:r>
            <a:endParaRPr lang="fr-FR" sz="2000" dirty="0"/>
          </a:p>
        </p:txBody>
      </p:sp>
      <p:sp>
        <p:nvSpPr>
          <p:cNvPr id="18" name="TextBox 17">
            <a:extLst>
              <a:ext uri="{FF2B5EF4-FFF2-40B4-BE49-F238E27FC236}">
                <a16:creationId xmlns:a16="http://schemas.microsoft.com/office/drawing/2014/main" id="{CBF5FD5C-FED8-4DFF-BEE5-BDC63AB242B2}"/>
              </a:ext>
            </a:extLst>
          </p:cNvPr>
          <p:cNvSpPr txBox="1"/>
          <p:nvPr/>
        </p:nvSpPr>
        <p:spPr>
          <a:xfrm>
            <a:off x="4650532" y="3875065"/>
            <a:ext cx="3620054" cy="2554545"/>
          </a:xfrm>
          <a:prstGeom prst="rect">
            <a:avLst/>
          </a:prstGeom>
          <a:noFill/>
        </p:spPr>
        <p:txBody>
          <a:bodyPr wrap="square">
            <a:spAutoFit/>
          </a:bodyPr>
          <a:lstStyle/>
          <a:p>
            <a:r>
              <a:rPr lang="en-US" sz="2000" dirty="0"/>
              <a:t>Developers insert a new column and row in order to update the database. All updated rows have unique IDs. This multiplies the number of columns and rows and increases the size of the database, but in turn, developers benefit from higher readability.</a:t>
            </a:r>
            <a:endParaRPr lang="fr-FR" sz="2000" dirty="0"/>
          </a:p>
        </p:txBody>
      </p:sp>
      <p:sp>
        <p:nvSpPr>
          <p:cNvPr id="21" name="TextBox 20">
            <a:extLst>
              <a:ext uri="{FF2B5EF4-FFF2-40B4-BE49-F238E27FC236}">
                <a16:creationId xmlns:a16="http://schemas.microsoft.com/office/drawing/2014/main" id="{F0E2E481-FF09-4CF5-A144-16F855756080}"/>
              </a:ext>
            </a:extLst>
          </p:cNvPr>
          <p:cNvSpPr txBox="1"/>
          <p:nvPr/>
        </p:nvSpPr>
        <p:spPr>
          <a:xfrm>
            <a:off x="8329295" y="3836245"/>
            <a:ext cx="3761990" cy="2862322"/>
          </a:xfrm>
          <a:prstGeom prst="rect">
            <a:avLst/>
          </a:prstGeom>
          <a:noFill/>
        </p:spPr>
        <p:txBody>
          <a:bodyPr wrap="square">
            <a:spAutoFit/>
          </a:bodyPr>
          <a:lstStyle/>
          <a:p>
            <a:r>
              <a:rPr lang="en-US" sz="2000" dirty="0"/>
              <a:t>the database has three engines that are responsible for row updates. The ROW Store handles the information on all previous row updates, IDs, and modified content. The in-memory engine allows analyzing the quality of an updated database with a garbage collector. </a:t>
            </a:r>
            <a:endParaRPr lang="fr-FR" sz="2000" dirty="0"/>
          </a:p>
        </p:txBody>
      </p:sp>
      <p:sp>
        <p:nvSpPr>
          <p:cNvPr id="22" name="TextBox 21">
            <a:extLst>
              <a:ext uri="{FF2B5EF4-FFF2-40B4-BE49-F238E27FC236}">
                <a16:creationId xmlns:a16="http://schemas.microsoft.com/office/drawing/2014/main" id="{262EEBB9-689F-443A-9C55-E33FCBD6753F}"/>
              </a:ext>
            </a:extLst>
          </p:cNvPr>
          <p:cNvSpPr txBox="1"/>
          <p:nvPr/>
        </p:nvSpPr>
        <p:spPr>
          <a:xfrm>
            <a:off x="931214" y="1978422"/>
            <a:ext cx="2239929" cy="461665"/>
          </a:xfrm>
          <a:prstGeom prst="rect">
            <a:avLst/>
          </a:prstGeom>
          <a:noFill/>
        </p:spPr>
        <p:txBody>
          <a:bodyPr wrap="square">
            <a:spAutoFit/>
          </a:bodyPr>
          <a:lstStyle/>
          <a:p>
            <a:r>
              <a:rPr lang="fr-FR" sz="2400" b="1" dirty="0">
                <a:solidFill>
                  <a:srgbClr val="0070C0"/>
                </a:solidFill>
              </a:rPr>
              <a:t>Row updates :</a:t>
            </a:r>
            <a:endParaRPr lang="fr-FR" sz="2400" dirty="0">
              <a:solidFill>
                <a:srgbClr val="0070C0"/>
              </a:solidFill>
            </a:endParaRPr>
          </a:p>
        </p:txBody>
      </p:sp>
      <p:sp>
        <p:nvSpPr>
          <p:cNvPr id="23" name="TextBox 22">
            <a:extLst>
              <a:ext uri="{FF2B5EF4-FFF2-40B4-BE49-F238E27FC236}">
                <a16:creationId xmlns:a16="http://schemas.microsoft.com/office/drawing/2014/main" id="{0BA3E894-95C9-47F2-AFCA-3924F0643060}"/>
              </a:ext>
            </a:extLst>
          </p:cNvPr>
          <p:cNvSpPr txBox="1"/>
          <p:nvPr/>
        </p:nvSpPr>
        <p:spPr>
          <a:xfrm>
            <a:off x="9277925" y="1907939"/>
            <a:ext cx="2432831" cy="461665"/>
          </a:xfrm>
          <a:prstGeom prst="rect">
            <a:avLst/>
          </a:prstGeom>
          <a:noFill/>
        </p:spPr>
        <p:txBody>
          <a:bodyPr wrap="square">
            <a:spAutoFit/>
          </a:bodyPr>
          <a:lstStyle/>
          <a:p>
            <a:r>
              <a:rPr lang="fr-FR" sz="2400" b="1" dirty="0">
                <a:solidFill>
                  <a:srgbClr val="0070C0"/>
                </a:solidFill>
              </a:rPr>
              <a:t>Row updates :</a:t>
            </a:r>
            <a:endParaRPr lang="fr-FR" sz="2400" dirty="0">
              <a:solidFill>
                <a:srgbClr val="0070C0"/>
              </a:solidFill>
            </a:endParaRPr>
          </a:p>
        </p:txBody>
      </p:sp>
      <p:sp>
        <p:nvSpPr>
          <p:cNvPr id="24" name="TextBox 23">
            <a:extLst>
              <a:ext uri="{FF2B5EF4-FFF2-40B4-BE49-F238E27FC236}">
                <a16:creationId xmlns:a16="http://schemas.microsoft.com/office/drawing/2014/main" id="{8A6BF7BB-F04F-43E7-A065-99C63BF6DD06}"/>
              </a:ext>
            </a:extLst>
          </p:cNvPr>
          <p:cNvSpPr txBox="1"/>
          <p:nvPr/>
        </p:nvSpPr>
        <p:spPr>
          <a:xfrm>
            <a:off x="4832534" y="1952052"/>
            <a:ext cx="2489421" cy="461665"/>
          </a:xfrm>
          <a:prstGeom prst="rect">
            <a:avLst/>
          </a:prstGeom>
          <a:noFill/>
        </p:spPr>
        <p:txBody>
          <a:bodyPr wrap="square">
            <a:spAutoFit/>
          </a:bodyPr>
          <a:lstStyle/>
          <a:p>
            <a:r>
              <a:rPr lang="fr-FR" sz="2400" b="1" dirty="0">
                <a:solidFill>
                  <a:srgbClr val="0070C0"/>
                </a:solidFill>
              </a:rPr>
              <a:t>Row updates :</a:t>
            </a:r>
            <a:endParaRPr lang="fr-FR" sz="2400" dirty="0">
              <a:solidFill>
                <a:srgbClr val="0070C0"/>
              </a:solidFill>
            </a:endParaRPr>
          </a:p>
        </p:txBody>
      </p:sp>
      <p:sp>
        <p:nvSpPr>
          <p:cNvPr id="26" name="TextBox 25">
            <a:extLst>
              <a:ext uri="{FF2B5EF4-FFF2-40B4-BE49-F238E27FC236}">
                <a16:creationId xmlns:a16="http://schemas.microsoft.com/office/drawing/2014/main" id="{A80C597C-E498-420E-9F76-AA182881ED5A}"/>
              </a:ext>
            </a:extLst>
          </p:cNvPr>
          <p:cNvSpPr txBox="1"/>
          <p:nvPr/>
        </p:nvSpPr>
        <p:spPr>
          <a:xfrm>
            <a:off x="117457" y="2355676"/>
            <a:ext cx="3737077" cy="923330"/>
          </a:xfrm>
          <a:prstGeom prst="rect">
            <a:avLst/>
          </a:prstGeom>
          <a:noFill/>
        </p:spPr>
        <p:txBody>
          <a:bodyPr wrap="square">
            <a:spAutoFit/>
          </a:bodyPr>
          <a:lstStyle/>
          <a:p>
            <a:r>
              <a:rPr lang="en-US" dirty="0"/>
              <a:t>This criterion refers to the algorithms that a database uses to update its contents, speed, and efficiency.</a:t>
            </a:r>
            <a:endParaRPr lang="fr-FR" dirty="0"/>
          </a:p>
        </p:txBody>
      </p:sp>
      <p:sp>
        <p:nvSpPr>
          <p:cNvPr id="27" name="TextBox 26">
            <a:extLst>
              <a:ext uri="{FF2B5EF4-FFF2-40B4-BE49-F238E27FC236}">
                <a16:creationId xmlns:a16="http://schemas.microsoft.com/office/drawing/2014/main" id="{9E308B1B-5725-41B2-A007-EB53A4E34EC0}"/>
              </a:ext>
            </a:extLst>
          </p:cNvPr>
          <p:cNvSpPr txBox="1"/>
          <p:nvPr/>
        </p:nvSpPr>
        <p:spPr>
          <a:xfrm>
            <a:off x="4141207" y="2362196"/>
            <a:ext cx="3737077" cy="923330"/>
          </a:xfrm>
          <a:prstGeom prst="rect">
            <a:avLst/>
          </a:prstGeom>
          <a:noFill/>
        </p:spPr>
        <p:txBody>
          <a:bodyPr wrap="square">
            <a:spAutoFit/>
          </a:bodyPr>
          <a:lstStyle/>
          <a:p>
            <a:r>
              <a:rPr lang="en-US" dirty="0"/>
              <a:t>This criterion refers to the algorithms that a database uses to update its contents, speed, and efficiency.</a:t>
            </a:r>
            <a:endParaRPr lang="fr-FR" dirty="0"/>
          </a:p>
        </p:txBody>
      </p:sp>
      <p:sp>
        <p:nvSpPr>
          <p:cNvPr id="28" name="TextBox 27">
            <a:extLst>
              <a:ext uri="{FF2B5EF4-FFF2-40B4-BE49-F238E27FC236}">
                <a16:creationId xmlns:a16="http://schemas.microsoft.com/office/drawing/2014/main" id="{FAE35B49-B726-4D54-A65A-9D20DBBA65A5}"/>
              </a:ext>
            </a:extLst>
          </p:cNvPr>
          <p:cNvSpPr txBox="1"/>
          <p:nvPr/>
        </p:nvSpPr>
        <p:spPr>
          <a:xfrm>
            <a:off x="8377432" y="2355676"/>
            <a:ext cx="3737077" cy="923330"/>
          </a:xfrm>
          <a:prstGeom prst="rect">
            <a:avLst/>
          </a:prstGeom>
          <a:noFill/>
        </p:spPr>
        <p:txBody>
          <a:bodyPr wrap="square">
            <a:spAutoFit/>
          </a:bodyPr>
          <a:lstStyle/>
          <a:p>
            <a:r>
              <a:rPr lang="en-US" dirty="0"/>
              <a:t>This criterion refers to the algorithms that a database uses to update its contents, speed, and efficiency.</a:t>
            </a:r>
            <a:endParaRPr lang="fr-FR" dirty="0"/>
          </a:p>
        </p:txBody>
      </p:sp>
    </p:spTree>
    <p:extLst>
      <p:ext uri="{BB962C8B-B14F-4D97-AF65-F5344CB8AC3E}">
        <p14:creationId xmlns:p14="http://schemas.microsoft.com/office/powerpoint/2010/main" val="3267200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BE8C4-E930-4ABA-A91A-C031D22E2CE0}"/>
              </a:ext>
            </a:extLst>
          </p:cNvPr>
          <p:cNvSpPr>
            <a:spLocks noGrp="1"/>
          </p:cNvSpPr>
          <p:nvPr>
            <p:ph type="title"/>
          </p:nvPr>
        </p:nvSpPr>
        <p:spPr>
          <a:xfrm>
            <a:off x="919119" y="159433"/>
            <a:ext cx="10353762" cy="1257300"/>
          </a:xfrm>
        </p:spPr>
        <p:txBody>
          <a:bodyPr/>
          <a:lstStyle/>
          <a:p>
            <a:r>
              <a:rPr lang="fr-FR" dirty="0"/>
              <a:t>Comparaison</a:t>
            </a:r>
          </a:p>
        </p:txBody>
      </p:sp>
      <p:cxnSp>
        <p:nvCxnSpPr>
          <p:cNvPr id="5" name="Straight Connector 4">
            <a:extLst>
              <a:ext uri="{FF2B5EF4-FFF2-40B4-BE49-F238E27FC236}">
                <a16:creationId xmlns:a16="http://schemas.microsoft.com/office/drawing/2014/main" id="{85D75BC5-D76B-474A-AD6C-E3D81E1A8B95}"/>
              </a:ext>
            </a:extLst>
          </p:cNvPr>
          <p:cNvCxnSpPr>
            <a:cxnSpLocks/>
          </p:cNvCxnSpPr>
          <p:nvPr/>
        </p:nvCxnSpPr>
        <p:spPr>
          <a:xfrm>
            <a:off x="8299940" y="1241516"/>
            <a:ext cx="0" cy="56164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EEF6442-021C-41CB-90E7-BBE9688FCC6D}"/>
              </a:ext>
            </a:extLst>
          </p:cNvPr>
          <p:cNvCxnSpPr>
            <a:cxnSpLocks/>
          </p:cNvCxnSpPr>
          <p:nvPr/>
        </p:nvCxnSpPr>
        <p:spPr>
          <a:xfrm>
            <a:off x="3854535" y="1281643"/>
            <a:ext cx="14" cy="557635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A710A2B-8598-4B0B-B4DC-4A65DF0BF639}"/>
              </a:ext>
            </a:extLst>
          </p:cNvPr>
          <p:cNvSpPr txBox="1"/>
          <p:nvPr/>
        </p:nvSpPr>
        <p:spPr>
          <a:xfrm>
            <a:off x="1272484" y="1362514"/>
            <a:ext cx="1128835" cy="461665"/>
          </a:xfrm>
          <a:prstGeom prst="rect">
            <a:avLst/>
          </a:prstGeom>
          <a:noFill/>
        </p:spPr>
        <p:txBody>
          <a:bodyPr wrap="none" rtlCol="0">
            <a:spAutoFit/>
          </a:bodyPr>
          <a:lstStyle/>
          <a:p>
            <a:r>
              <a:rPr lang="fr-FR" sz="2400" dirty="0"/>
              <a:t>MySQL</a:t>
            </a:r>
          </a:p>
        </p:txBody>
      </p:sp>
      <p:sp>
        <p:nvSpPr>
          <p:cNvPr id="10" name="TextBox 9">
            <a:extLst>
              <a:ext uri="{FF2B5EF4-FFF2-40B4-BE49-F238E27FC236}">
                <a16:creationId xmlns:a16="http://schemas.microsoft.com/office/drawing/2014/main" id="{F9126EEA-3E7C-467D-A8A1-D18707F3BB52}"/>
              </a:ext>
            </a:extLst>
          </p:cNvPr>
          <p:cNvSpPr txBox="1"/>
          <p:nvPr/>
        </p:nvSpPr>
        <p:spPr>
          <a:xfrm>
            <a:off x="9784204" y="1308295"/>
            <a:ext cx="1926553" cy="461665"/>
          </a:xfrm>
          <a:prstGeom prst="rect">
            <a:avLst/>
          </a:prstGeom>
          <a:noFill/>
        </p:spPr>
        <p:txBody>
          <a:bodyPr wrap="none" rtlCol="0">
            <a:spAutoFit/>
          </a:bodyPr>
          <a:lstStyle/>
          <a:p>
            <a:r>
              <a:rPr lang="fr-FR" sz="2400" dirty="0"/>
              <a:t>SQL SERVER</a:t>
            </a:r>
          </a:p>
        </p:txBody>
      </p:sp>
      <p:sp>
        <p:nvSpPr>
          <p:cNvPr id="11" name="TextBox 10">
            <a:extLst>
              <a:ext uri="{FF2B5EF4-FFF2-40B4-BE49-F238E27FC236}">
                <a16:creationId xmlns:a16="http://schemas.microsoft.com/office/drawing/2014/main" id="{1763EDCB-9E6E-465D-9CD3-63D7937FEF60}"/>
              </a:ext>
            </a:extLst>
          </p:cNvPr>
          <p:cNvSpPr txBox="1"/>
          <p:nvPr/>
        </p:nvSpPr>
        <p:spPr>
          <a:xfrm>
            <a:off x="4998980" y="1362513"/>
            <a:ext cx="1603196" cy="461665"/>
          </a:xfrm>
          <a:prstGeom prst="rect">
            <a:avLst/>
          </a:prstGeom>
          <a:noFill/>
        </p:spPr>
        <p:txBody>
          <a:bodyPr wrap="none" rtlCol="0">
            <a:spAutoFit/>
          </a:bodyPr>
          <a:lstStyle/>
          <a:p>
            <a:r>
              <a:rPr lang="fr-FR" sz="2400" dirty="0"/>
              <a:t>PostgreSQL</a:t>
            </a:r>
          </a:p>
        </p:txBody>
      </p:sp>
      <p:cxnSp>
        <p:nvCxnSpPr>
          <p:cNvPr id="19" name="Straight Connector 18">
            <a:extLst>
              <a:ext uri="{FF2B5EF4-FFF2-40B4-BE49-F238E27FC236}">
                <a16:creationId xmlns:a16="http://schemas.microsoft.com/office/drawing/2014/main" id="{5DE10AF3-7911-40BB-885E-6218A54BE88B}"/>
              </a:ext>
            </a:extLst>
          </p:cNvPr>
          <p:cNvCxnSpPr>
            <a:cxnSpLocks/>
          </p:cNvCxnSpPr>
          <p:nvPr/>
        </p:nvCxnSpPr>
        <p:spPr>
          <a:xfrm flipV="1">
            <a:off x="0" y="1813141"/>
            <a:ext cx="12192000" cy="108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B98D5DC-08AB-4F18-9946-7E06EC3725FC}"/>
              </a:ext>
            </a:extLst>
          </p:cNvPr>
          <p:cNvCxnSpPr>
            <a:cxnSpLocks/>
          </p:cNvCxnSpPr>
          <p:nvPr/>
        </p:nvCxnSpPr>
        <p:spPr>
          <a:xfrm flipV="1">
            <a:off x="-352" y="1201389"/>
            <a:ext cx="12192352" cy="80254"/>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62EEBB9-689F-443A-9C55-E33FCBD6753F}"/>
              </a:ext>
            </a:extLst>
          </p:cNvPr>
          <p:cNvSpPr txBox="1"/>
          <p:nvPr/>
        </p:nvSpPr>
        <p:spPr>
          <a:xfrm>
            <a:off x="42580" y="1978422"/>
            <a:ext cx="3605387" cy="830997"/>
          </a:xfrm>
          <a:prstGeom prst="rect">
            <a:avLst/>
          </a:prstGeom>
          <a:noFill/>
        </p:spPr>
        <p:txBody>
          <a:bodyPr wrap="square">
            <a:spAutoFit/>
          </a:bodyPr>
          <a:lstStyle/>
          <a:p>
            <a:r>
              <a:rPr lang="fr-FR" sz="2400" b="1" dirty="0">
                <a:solidFill>
                  <a:srgbClr val="0070C0"/>
                </a:solidFill>
              </a:rPr>
              <a:t>Memory-</a:t>
            </a:r>
            <a:r>
              <a:rPr lang="fr-FR" sz="2400" b="1" dirty="0" err="1">
                <a:solidFill>
                  <a:srgbClr val="0070C0"/>
                </a:solidFill>
              </a:rPr>
              <a:t>Optimized</a:t>
            </a:r>
            <a:r>
              <a:rPr lang="fr-FR" sz="2400" b="1" dirty="0">
                <a:solidFill>
                  <a:srgbClr val="0070C0"/>
                </a:solidFill>
              </a:rPr>
              <a:t> Tables:</a:t>
            </a:r>
          </a:p>
          <a:p>
            <a:endParaRPr lang="fr-FR" sz="2400" dirty="0">
              <a:solidFill>
                <a:srgbClr val="0070C0"/>
              </a:solidFill>
            </a:endParaRPr>
          </a:p>
        </p:txBody>
      </p:sp>
      <p:sp>
        <p:nvSpPr>
          <p:cNvPr id="23" name="TextBox 22">
            <a:extLst>
              <a:ext uri="{FF2B5EF4-FFF2-40B4-BE49-F238E27FC236}">
                <a16:creationId xmlns:a16="http://schemas.microsoft.com/office/drawing/2014/main" id="{0BA3E894-95C9-47F2-AFCA-3924F0643060}"/>
              </a:ext>
            </a:extLst>
          </p:cNvPr>
          <p:cNvSpPr txBox="1"/>
          <p:nvPr/>
        </p:nvSpPr>
        <p:spPr>
          <a:xfrm>
            <a:off x="8299940" y="1978422"/>
            <a:ext cx="4003412" cy="830997"/>
          </a:xfrm>
          <a:prstGeom prst="rect">
            <a:avLst/>
          </a:prstGeom>
          <a:noFill/>
        </p:spPr>
        <p:txBody>
          <a:bodyPr wrap="square">
            <a:spAutoFit/>
          </a:bodyPr>
          <a:lstStyle/>
          <a:p>
            <a:r>
              <a:rPr lang="fr-FR" sz="2400" b="1" dirty="0">
                <a:solidFill>
                  <a:srgbClr val="0070C0"/>
                </a:solidFill>
              </a:rPr>
              <a:t>Memory-</a:t>
            </a:r>
            <a:r>
              <a:rPr lang="fr-FR" sz="2400" b="1" dirty="0" err="1">
                <a:solidFill>
                  <a:srgbClr val="0070C0"/>
                </a:solidFill>
              </a:rPr>
              <a:t>Optimized</a:t>
            </a:r>
            <a:r>
              <a:rPr lang="fr-FR" sz="2400" b="1" dirty="0">
                <a:solidFill>
                  <a:srgbClr val="0070C0"/>
                </a:solidFill>
              </a:rPr>
              <a:t> Tables :</a:t>
            </a:r>
          </a:p>
          <a:p>
            <a:endParaRPr lang="fr-FR" sz="2400" dirty="0">
              <a:solidFill>
                <a:srgbClr val="0070C0"/>
              </a:solidFill>
            </a:endParaRPr>
          </a:p>
        </p:txBody>
      </p:sp>
      <p:sp>
        <p:nvSpPr>
          <p:cNvPr id="24" name="TextBox 23">
            <a:extLst>
              <a:ext uri="{FF2B5EF4-FFF2-40B4-BE49-F238E27FC236}">
                <a16:creationId xmlns:a16="http://schemas.microsoft.com/office/drawing/2014/main" id="{8A6BF7BB-F04F-43E7-A065-99C63BF6DD06}"/>
              </a:ext>
            </a:extLst>
          </p:cNvPr>
          <p:cNvSpPr txBox="1"/>
          <p:nvPr/>
        </p:nvSpPr>
        <p:spPr>
          <a:xfrm>
            <a:off x="4155272" y="1978422"/>
            <a:ext cx="3754093" cy="830997"/>
          </a:xfrm>
          <a:prstGeom prst="rect">
            <a:avLst/>
          </a:prstGeom>
          <a:noFill/>
        </p:spPr>
        <p:txBody>
          <a:bodyPr wrap="square">
            <a:spAutoFit/>
          </a:bodyPr>
          <a:lstStyle/>
          <a:p>
            <a:r>
              <a:rPr lang="fr-FR" sz="2400" b="1" dirty="0">
                <a:solidFill>
                  <a:srgbClr val="0070C0"/>
                </a:solidFill>
              </a:rPr>
              <a:t>Memory-</a:t>
            </a:r>
            <a:r>
              <a:rPr lang="fr-FR" sz="2400" b="1" dirty="0" err="1">
                <a:solidFill>
                  <a:srgbClr val="0070C0"/>
                </a:solidFill>
              </a:rPr>
              <a:t>Optimized</a:t>
            </a:r>
            <a:r>
              <a:rPr lang="fr-FR" sz="2400" b="1" dirty="0">
                <a:solidFill>
                  <a:srgbClr val="0070C0"/>
                </a:solidFill>
              </a:rPr>
              <a:t> Tables:</a:t>
            </a:r>
          </a:p>
          <a:p>
            <a:endParaRPr lang="fr-FR" sz="2400" dirty="0">
              <a:solidFill>
                <a:srgbClr val="0070C0"/>
              </a:solidFill>
            </a:endParaRPr>
          </a:p>
        </p:txBody>
      </p:sp>
      <p:sp>
        <p:nvSpPr>
          <p:cNvPr id="29" name="TextBox 28">
            <a:extLst>
              <a:ext uri="{FF2B5EF4-FFF2-40B4-BE49-F238E27FC236}">
                <a16:creationId xmlns:a16="http://schemas.microsoft.com/office/drawing/2014/main" id="{3F74C952-54E3-4C4C-9D99-33E8A58E12A7}"/>
              </a:ext>
            </a:extLst>
          </p:cNvPr>
          <p:cNvSpPr txBox="1"/>
          <p:nvPr/>
        </p:nvSpPr>
        <p:spPr>
          <a:xfrm>
            <a:off x="621642" y="3067745"/>
            <a:ext cx="2932170" cy="3785652"/>
          </a:xfrm>
          <a:prstGeom prst="rect">
            <a:avLst/>
          </a:prstGeom>
          <a:noFill/>
        </p:spPr>
        <p:txBody>
          <a:bodyPr wrap="square">
            <a:spAutoFit/>
          </a:bodyPr>
          <a:lstStyle/>
          <a:p>
            <a:r>
              <a:rPr lang="en-US" sz="2000" dirty="0"/>
              <a:t>Supports the memory-stored table, but it can’t participate in transactions, and its security is highly vulnerable. Such tables are used only for reading purposes and can simplify exclusively primitive operations. For now, MySQL doesn’t come close to making the most out of memory-optimized tables.</a:t>
            </a:r>
            <a:endParaRPr lang="fr-FR" sz="2000" dirty="0"/>
          </a:p>
        </p:txBody>
      </p:sp>
      <p:sp>
        <p:nvSpPr>
          <p:cNvPr id="7" name="Rectangle 6">
            <a:extLst>
              <a:ext uri="{FF2B5EF4-FFF2-40B4-BE49-F238E27FC236}">
                <a16:creationId xmlns:a16="http://schemas.microsoft.com/office/drawing/2014/main" id="{1C43BD08-A3A6-4084-AE25-2D5D8D01FEE9}"/>
              </a:ext>
            </a:extLst>
          </p:cNvPr>
          <p:cNvSpPr/>
          <p:nvPr/>
        </p:nvSpPr>
        <p:spPr>
          <a:xfrm>
            <a:off x="186167" y="2448283"/>
            <a:ext cx="11819313" cy="722272"/>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800" dirty="0"/>
              <a:t>Memory-optimized tables are mainly known as a </a:t>
            </a:r>
            <a:r>
              <a:rPr lang="en-US" sz="1800" dirty="0">
                <a:solidFill>
                  <a:srgbClr val="0070C0"/>
                </a:solidFill>
              </a:rPr>
              <a:t>SQL Server concept</a:t>
            </a:r>
            <a:r>
              <a:rPr lang="en-US" sz="1800" dirty="0"/>
              <a:t>, but they also exist in other database management solutions</a:t>
            </a:r>
            <a:r>
              <a:rPr lang="en-US" dirty="0"/>
              <a:t>. </a:t>
            </a:r>
            <a:endParaRPr lang="fr-FR" dirty="0"/>
          </a:p>
          <a:p>
            <a:pPr algn="ctr"/>
            <a:endParaRPr lang="fr-FR" dirty="0"/>
          </a:p>
        </p:txBody>
      </p:sp>
      <p:sp>
        <p:nvSpPr>
          <p:cNvPr id="30" name="TextBox 29">
            <a:extLst>
              <a:ext uri="{FF2B5EF4-FFF2-40B4-BE49-F238E27FC236}">
                <a16:creationId xmlns:a16="http://schemas.microsoft.com/office/drawing/2014/main" id="{398CE9DA-E386-41E6-BE5B-1576423E163F}"/>
              </a:ext>
            </a:extLst>
          </p:cNvPr>
          <p:cNvSpPr txBox="1"/>
          <p:nvPr/>
        </p:nvSpPr>
        <p:spPr>
          <a:xfrm>
            <a:off x="4340418" y="4305128"/>
            <a:ext cx="3568947" cy="707886"/>
          </a:xfrm>
          <a:prstGeom prst="rect">
            <a:avLst/>
          </a:prstGeom>
          <a:noFill/>
        </p:spPr>
        <p:txBody>
          <a:bodyPr wrap="square">
            <a:spAutoFit/>
          </a:bodyPr>
          <a:lstStyle/>
          <a:p>
            <a:r>
              <a:rPr lang="en-US" sz="2000" dirty="0"/>
              <a:t>Doesn’t support in-memory database creation.</a:t>
            </a:r>
            <a:endParaRPr lang="fr-FR" sz="2000" dirty="0"/>
          </a:p>
        </p:txBody>
      </p:sp>
      <p:sp>
        <p:nvSpPr>
          <p:cNvPr id="31" name="TextBox 30">
            <a:extLst>
              <a:ext uri="{FF2B5EF4-FFF2-40B4-BE49-F238E27FC236}">
                <a16:creationId xmlns:a16="http://schemas.microsoft.com/office/drawing/2014/main" id="{E21D9EFA-7A42-48C7-9591-006CA2671C43}"/>
              </a:ext>
            </a:extLst>
          </p:cNvPr>
          <p:cNvSpPr txBox="1"/>
          <p:nvPr/>
        </p:nvSpPr>
        <p:spPr>
          <a:xfrm>
            <a:off x="8621319" y="3335836"/>
            <a:ext cx="3062783" cy="3170099"/>
          </a:xfrm>
          <a:prstGeom prst="rect">
            <a:avLst/>
          </a:prstGeom>
          <a:noFill/>
        </p:spPr>
        <p:txBody>
          <a:bodyPr wrap="square">
            <a:spAutoFit/>
          </a:bodyPr>
          <a:lstStyle/>
          <a:p>
            <a:r>
              <a:rPr lang="en-US" sz="2000" dirty="0"/>
              <a:t>Uses an optimistic strategy to handle memory-optimized tables, which means they can participate in transactions along with ordinary tables. Memory-based transactions are faster than regular ones, and this allows a drastic increase in application speed.</a:t>
            </a:r>
            <a:endParaRPr lang="fr-FR" sz="2000" dirty="0"/>
          </a:p>
        </p:txBody>
      </p:sp>
    </p:spTree>
    <p:extLst>
      <p:ext uri="{BB962C8B-B14F-4D97-AF65-F5344CB8AC3E}">
        <p14:creationId xmlns:p14="http://schemas.microsoft.com/office/powerpoint/2010/main" val="2012100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DA1D10-D52A-42B9-99E0-3A4081A15E0A}"/>
              </a:ext>
            </a:extLst>
          </p:cNvPr>
          <p:cNvSpPr/>
          <p:nvPr/>
        </p:nvSpPr>
        <p:spPr>
          <a:xfrm>
            <a:off x="502257" y="2828835"/>
            <a:ext cx="11187486" cy="1200329"/>
          </a:xfrm>
          <a:prstGeom prst="rect">
            <a:avLst/>
          </a:prstGeom>
          <a:noFill/>
        </p:spPr>
        <p:txBody>
          <a:bodyPr wrap="none" lIns="91440" tIns="45720" rIns="91440" bIns="45720">
            <a:spAutoFit/>
          </a:bodyPr>
          <a:lstStyle/>
          <a:p>
            <a:pPr algn="ctr"/>
            <a:r>
              <a:rPr lang="en-US" sz="7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 for your attention</a:t>
            </a:r>
            <a:endParaRPr lang="en-US" sz="7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383171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400" dirty="0"/>
              <a:t>Plan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7596529" y="1906866"/>
            <a:ext cx="4403596" cy="3044267"/>
          </a:xfrm>
        </p:spPr>
        <p:txBody>
          <a:bodyPr anchor="t">
            <a:normAutofit lnSpcReduction="10000"/>
          </a:bodyPr>
          <a:lstStyle/>
          <a:p>
            <a:pPr marL="36900" lvl="0" indent="0">
              <a:buNone/>
            </a:pPr>
            <a:r>
              <a:rPr lang="en-US" sz="2800" i="1" dirty="0"/>
              <a:t>1-MySQL</a:t>
            </a:r>
          </a:p>
          <a:p>
            <a:pPr marL="36900" lvl="0" indent="0">
              <a:buNone/>
            </a:pPr>
            <a:endParaRPr lang="en-US" sz="2800" i="1" dirty="0"/>
          </a:p>
          <a:p>
            <a:pPr marL="36900" lvl="0" indent="0">
              <a:buNone/>
            </a:pPr>
            <a:r>
              <a:rPr lang="en-US" sz="2800" i="1" dirty="0"/>
              <a:t>2-PostgreSQL</a:t>
            </a:r>
          </a:p>
          <a:p>
            <a:pPr marL="36900" lvl="0" indent="0">
              <a:buNone/>
            </a:pPr>
            <a:endParaRPr lang="en-US" sz="2800" i="1" dirty="0"/>
          </a:p>
          <a:p>
            <a:pPr marL="36900" lvl="0" indent="0">
              <a:buNone/>
            </a:pPr>
            <a:r>
              <a:rPr lang="en-US" sz="2800" i="1" dirty="0"/>
              <a:t>3-SQL SERVER</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06F4F-20ED-4509-9115-CB89C590F53B}"/>
              </a:ext>
            </a:extLst>
          </p:cNvPr>
          <p:cNvSpPr>
            <a:spLocks noGrp="1"/>
          </p:cNvSpPr>
          <p:nvPr>
            <p:ph type="title"/>
          </p:nvPr>
        </p:nvSpPr>
        <p:spPr>
          <a:xfrm>
            <a:off x="913795" y="609600"/>
            <a:ext cx="7534169" cy="1257300"/>
          </a:xfrm>
        </p:spPr>
        <p:txBody>
          <a:bodyPr/>
          <a:lstStyle/>
          <a:p>
            <a:r>
              <a:rPr lang="fr-FR" dirty="0"/>
              <a:t>MySQL</a:t>
            </a:r>
          </a:p>
        </p:txBody>
      </p:sp>
      <p:pic>
        <p:nvPicPr>
          <p:cNvPr id="5" name="Content Placeholder 4">
            <a:extLst>
              <a:ext uri="{FF2B5EF4-FFF2-40B4-BE49-F238E27FC236}">
                <a16:creationId xmlns:a16="http://schemas.microsoft.com/office/drawing/2014/main" id="{8A5BEF90-5870-4701-9E87-C62538976B0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7996521" y="260871"/>
            <a:ext cx="3695700" cy="2514600"/>
          </a:xfrm>
        </p:spPr>
      </p:pic>
      <p:sp>
        <p:nvSpPr>
          <p:cNvPr id="7" name="TextBox 6">
            <a:extLst>
              <a:ext uri="{FF2B5EF4-FFF2-40B4-BE49-F238E27FC236}">
                <a16:creationId xmlns:a16="http://schemas.microsoft.com/office/drawing/2014/main" id="{B70FC6A8-0AF8-4AC0-B24B-9877F9153769}"/>
              </a:ext>
            </a:extLst>
          </p:cNvPr>
          <p:cNvSpPr txBox="1"/>
          <p:nvPr/>
        </p:nvSpPr>
        <p:spPr>
          <a:xfrm>
            <a:off x="574077" y="3114507"/>
            <a:ext cx="7762163" cy="707886"/>
          </a:xfrm>
          <a:prstGeom prst="rect">
            <a:avLst/>
          </a:prstGeom>
          <a:noFill/>
        </p:spPr>
        <p:txBody>
          <a:bodyPr wrap="square">
            <a:spAutoFit/>
          </a:bodyPr>
          <a:lstStyle/>
          <a:p>
            <a:r>
              <a:rPr lang="fr-FR" sz="2000" b="1" dirty="0">
                <a:solidFill>
                  <a:srgbClr val="0070C0"/>
                </a:solidFill>
              </a:rPr>
              <a:t>MySQL</a:t>
            </a:r>
            <a:r>
              <a:rPr lang="fr-FR" sz="2000" dirty="0"/>
              <a:t> est un système de gestion de bases de données relationnelles SQL open source développé et supporté par Oracle.</a:t>
            </a:r>
          </a:p>
        </p:txBody>
      </p:sp>
      <p:sp>
        <p:nvSpPr>
          <p:cNvPr id="9" name="TextBox 8">
            <a:extLst>
              <a:ext uri="{FF2B5EF4-FFF2-40B4-BE49-F238E27FC236}">
                <a16:creationId xmlns:a16="http://schemas.microsoft.com/office/drawing/2014/main" id="{285A3EF4-BB17-4D1D-95A3-00123D866A45}"/>
              </a:ext>
            </a:extLst>
          </p:cNvPr>
          <p:cNvSpPr txBox="1"/>
          <p:nvPr/>
        </p:nvSpPr>
        <p:spPr>
          <a:xfrm>
            <a:off x="574077" y="4668631"/>
            <a:ext cx="10849099" cy="707886"/>
          </a:xfrm>
          <a:prstGeom prst="rect">
            <a:avLst/>
          </a:prstGeom>
          <a:noFill/>
        </p:spPr>
        <p:txBody>
          <a:bodyPr wrap="square">
            <a:spAutoFit/>
          </a:bodyPr>
          <a:lstStyle/>
          <a:p>
            <a:r>
              <a:rPr lang="fr-FR" sz="2000" dirty="0"/>
              <a:t>Il stocke ces informations dans des « tables » séparées et les relie avec des « clés », c’est pourquoi il est </a:t>
            </a:r>
            <a:r>
              <a:rPr lang="fr-FR" sz="2000" b="1" dirty="0"/>
              <a:t>relationnel.</a:t>
            </a:r>
            <a:endParaRPr lang="fr-FR" sz="2000" dirty="0"/>
          </a:p>
        </p:txBody>
      </p:sp>
    </p:spTree>
    <p:extLst>
      <p:ext uri="{BB962C8B-B14F-4D97-AF65-F5344CB8AC3E}">
        <p14:creationId xmlns:p14="http://schemas.microsoft.com/office/powerpoint/2010/main" val="3354918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06F4F-20ED-4509-9115-CB89C590F53B}"/>
              </a:ext>
            </a:extLst>
          </p:cNvPr>
          <p:cNvSpPr>
            <a:spLocks noGrp="1"/>
          </p:cNvSpPr>
          <p:nvPr>
            <p:ph type="title"/>
          </p:nvPr>
        </p:nvSpPr>
        <p:spPr>
          <a:xfrm>
            <a:off x="913795" y="609600"/>
            <a:ext cx="7534169" cy="1257300"/>
          </a:xfrm>
        </p:spPr>
        <p:txBody>
          <a:bodyPr/>
          <a:lstStyle/>
          <a:p>
            <a:r>
              <a:rPr lang="fr-FR" dirty="0"/>
              <a:t>MySQL</a:t>
            </a:r>
          </a:p>
        </p:txBody>
      </p:sp>
      <p:pic>
        <p:nvPicPr>
          <p:cNvPr id="5" name="Content Placeholder 4">
            <a:extLst>
              <a:ext uri="{FF2B5EF4-FFF2-40B4-BE49-F238E27FC236}">
                <a16:creationId xmlns:a16="http://schemas.microsoft.com/office/drawing/2014/main" id="{8A5BEF90-5870-4701-9E87-C62538976B0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7996521" y="260871"/>
            <a:ext cx="3695700" cy="2514600"/>
          </a:xfrm>
        </p:spPr>
      </p:pic>
      <p:sp>
        <p:nvSpPr>
          <p:cNvPr id="11" name="TextBox 10">
            <a:extLst>
              <a:ext uri="{FF2B5EF4-FFF2-40B4-BE49-F238E27FC236}">
                <a16:creationId xmlns:a16="http://schemas.microsoft.com/office/drawing/2014/main" id="{995F8344-9877-4C6E-8E95-47BF67299F0F}"/>
              </a:ext>
            </a:extLst>
          </p:cNvPr>
          <p:cNvSpPr txBox="1"/>
          <p:nvPr/>
        </p:nvSpPr>
        <p:spPr>
          <a:xfrm>
            <a:off x="486131" y="3124200"/>
            <a:ext cx="10372904" cy="1631216"/>
          </a:xfrm>
          <a:prstGeom prst="rect">
            <a:avLst/>
          </a:prstGeom>
          <a:noFill/>
        </p:spPr>
        <p:txBody>
          <a:bodyPr wrap="square">
            <a:spAutoFit/>
          </a:bodyPr>
          <a:lstStyle/>
          <a:p>
            <a:r>
              <a:rPr lang="fr-FR" sz="2000" dirty="0"/>
              <a:t>Pour comprendre le fonctionnement de MySQL, il est important de connaître deux concepts liés :</a:t>
            </a:r>
          </a:p>
          <a:p>
            <a:endParaRPr lang="fr-FR" sz="2000" dirty="0"/>
          </a:p>
          <a:p>
            <a:pPr marL="342900" indent="-342900">
              <a:buFont typeface="Wingdings" panose="05000000000000000000" pitchFamily="2" charset="2"/>
              <a:buChar char="q"/>
            </a:pPr>
            <a:r>
              <a:rPr lang="fr-FR" sz="2000" b="1" dirty="0">
                <a:solidFill>
                  <a:srgbClr val="0070C0"/>
                </a:solidFill>
              </a:rPr>
              <a:t>Base de données relationnelle</a:t>
            </a:r>
          </a:p>
          <a:p>
            <a:pPr marL="342900" indent="-342900">
              <a:buFont typeface="Wingdings" panose="05000000000000000000" pitchFamily="2" charset="2"/>
              <a:buChar char="q"/>
            </a:pPr>
            <a:endParaRPr lang="fr-FR" sz="2000" b="1" dirty="0">
              <a:solidFill>
                <a:srgbClr val="0070C0"/>
              </a:solidFill>
            </a:endParaRPr>
          </a:p>
          <a:p>
            <a:pPr marL="342900" indent="-342900">
              <a:buFont typeface="Wingdings" panose="05000000000000000000" pitchFamily="2" charset="2"/>
              <a:buChar char="q"/>
            </a:pPr>
            <a:r>
              <a:rPr lang="fr-FR" sz="2000" b="1" dirty="0">
                <a:solidFill>
                  <a:srgbClr val="0070C0"/>
                </a:solidFill>
              </a:rPr>
              <a:t>Modèle client-serveur</a:t>
            </a:r>
          </a:p>
        </p:txBody>
      </p:sp>
    </p:spTree>
    <p:extLst>
      <p:ext uri="{BB962C8B-B14F-4D97-AF65-F5344CB8AC3E}">
        <p14:creationId xmlns:p14="http://schemas.microsoft.com/office/powerpoint/2010/main" val="2282253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06F4F-20ED-4509-9115-CB89C590F53B}"/>
              </a:ext>
            </a:extLst>
          </p:cNvPr>
          <p:cNvSpPr>
            <a:spLocks noGrp="1"/>
          </p:cNvSpPr>
          <p:nvPr>
            <p:ph type="title"/>
          </p:nvPr>
        </p:nvSpPr>
        <p:spPr>
          <a:xfrm>
            <a:off x="913795" y="609600"/>
            <a:ext cx="7534169" cy="1257300"/>
          </a:xfrm>
        </p:spPr>
        <p:txBody>
          <a:bodyPr/>
          <a:lstStyle/>
          <a:p>
            <a:r>
              <a:rPr lang="fr-FR" dirty="0"/>
              <a:t>MySQL</a:t>
            </a:r>
          </a:p>
        </p:txBody>
      </p:sp>
      <p:pic>
        <p:nvPicPr>
          <p:cNvPr id="5" name="Content Placeholder 4">
            <a:extLst>
              <a:ext uri="{FF2B5EF4-FFF2-40B4-BE49-F238E27FC236}">
                <a16:creationId xmlns:a16="http://schemas.microsoft.com/office/drawing/2014/main" id="{8A5BEF90-5870-4701-9E87-C62538976B0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7996521" y="260871"/>
            <a:ext cx="3695700" cy="2514600"/>
          </a:xfrm>
        </p:spPr>
      </p:pic>
      <p:sp>
        <p:nvSpPr>
          <p:cNvPr id="7" name="TextBox 6">
            <a:extLst>
              <a:ext uri="{FF2B5EF4-FFF2-40B4-BE49-F238E27FC236}">
                <a16:creationId xmlns:a16="http://schemas.microsoft.com/office/drawing/2014/main" id="{83C3353E-D314-4745-A497-DD5C35475284}"/>
              </a:ext>
            </a:extLst>
          </p:cNvPr>
          <p:cNvSpPr txBox="1"/>
          <p:nvPr/>
        </p:nvSpPr>
        <p:spPr>
          <a:xfrm>
            <a:off x="913795" y="2651369"/>
            <a:ext cx="8780697" cy="3477875"/>
          </a:xfrm>
          <a:prstGeom prst="rect">
            <a:avLst/>
          </a:prstGeom>
          <a:noFill/>
        </p:spPr>
        <p:txBody>
          <a:bodyPr wrap="square">
            <a:spAutoFit/>
          </a:bodyPr>
          <a:lstStyle/>
          <a:p>
            <a:r>
              <a:rPr lang="fr-FR" sz="2000" b="1" dirty="0">
                <a:solidFill>
                  <a:srgbClr val="0070C0"/>
                </a:solidFill>
              </a:rPr>
              <a:t>Base de données relationnelle:</a:t>
            </a:r>
          </a:p>
          <a:p>
            <a:endParaRPr lang="fr-FR" sz="2000" b="1" dirty="0">
              <a:solidFill>
                <a:srgbClr val="0070C0"/>
              </a:solidFill>
            </a:endParaRPr>
          </a:p>
          <a:p>
            <a:r>
              <a:rPr lang="fr-FR" sz="2000" dirty="0"/>
              <a:t>Lorsqu’il s’agit de stocker des données dans une base de données, il existe différentes approches que vous pouvez utiliser.</a:t>
            </a:r>
          </a:p>
          <a:p>
            <a:endParaRPr lang="fr-FR" sz="2000" dirty="0"/>
          </a:p>
          <a:p>
            <a:r>
              <a:rPr lang="fr-FR" sz="2000" dirty="0"/>
              <a:t>MySQL opte pour une approche appelée </a:t>
            </a:r>
            <a:r>
              <a:rPr lang="fr-FR" sz="2000" b="1" dirty="0"/>
              <a:t>base de données relationnelle.</a:t>
            </a:r>
          </a:p>
          <a:p>
            <a:endParaRPr lang="fr-FR" sz="2000" dirty="0"/>
          </a:p>
          <a:p>
            <a:r>
              <a:rPr lang="fr-FR" sz="2000" dirty="0"/>
              <a:t>Avec une base de données relationnelle, vos données sont divisées en plusieurs zones de stockage séparées – appelées </a:t>
            </a:r>
            <a:r>
              <a:rPr lang="fr-FR" sz="2000" b="1" dirty="0"/>
              <a:t>tables</a:t>
            </a:r>
            <a:r>
              <a:rPr lang="fr-FR" sz="2000" dirty="0"/>
              <a:t> – plutôt que de tout regrouper dans une seule grande unité de stockage.</a:t>
            </a:r>
          </a:p>
          <a:p>
            <a:endParaRPr lang="fr-FR" sz="2000" b="1" dirty="0">
              <a:solidFill>
                <a:srgbClr val="0070C0"/>
              </a:solidFill>
            </a:endParaRPr>
          </a:p>
        </p:txBody>
      </p:sp>
    </p:spTree>
    <p:extLst>
      <p:ext uri="{BB962C8B-B14F-4D97-AF65-F5344CB8AC3E}">
        <p14:creationId xmlns:p14="http://schemas.microsoft.com/office/powerpoint/2010/main" val="2936929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06F4F-20ED-4509-9115-CB89C590F53B}"/>
              </a:ext>
            </a:extLst>
          </p:cNvPr>
          <p:cNvSpPr>
            <a:spLocks noGrp="1"/>
          </p:cNvSpPr>
          <p:nvPr>
            <p:ph type="title"/>
          </p:nvPr>
        </p:nvSpPr>
        <p:spPr>
          <a:xfrm>
            <a:off x="913795" y="609600"/>
            <a:ext cx="7534169" cy="1257300"/>
          </a:xfrm>
        </p:spPr>
        <p:txBody>
          <a:bodyPr/>
          <a:lstStyle/>
          <a:p>
            <a:r>
              <a:rPr lang="fr-FR" dirty="0"/>
              <a:t>MySQL</a:t>
            </a:r>
          </a:p>
        </p:txBody>
      </p:sp>
      <p:pic>
        <p:nvPicPr>
          <p:cNvPr id="5" name="Content Placeholder 4">
            <a:extLst>
              <a:ext uri="{FF2B5EF4-FFF2-40B4-BE49-F238E27FC236}">
                <a16:creationId xmlns:a16="http://schemas.microsoft.com/office/drawing/2014/main" id="{8A5BEF90-5870-4701-9E87-C62538976B0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7996521" y="260871"/>
            <a:ext cx="3695700" cy="2514600"/>
          </a:xfrm>
        </p:spPr>
      </p:pic>
      <p:sp>
        <p:nvSpPr>
          <p:cNvPr id="7" name="TextBox 6">
            <a:extLst>
              <a:ext uri="{FF2B5EF4-FFF2-40B4-BE49-F238E27FC236}">
                <a16:creationId xmlns:a16="http://schemas.microsoft.com/office/drawing/2014/main" id="{83C3353E-D314-4745-A497-DD5C35475284}"/>
              </a:ext>
            </a:extLst>
          </p:cNvPr>
          <p:cNvSpPr txBox="1"/>
          <p:nvPr/>
        </p:nvSpPr>
        <p:spPr>
          <a:xfrm>
            <a:off x="695431" y="2462748"/>
            <a:ext cx="10468438" cy="3477875"/>
          </a:xfrm>
          <a:prstGeom prst="rect">
            <a:avLst/>
          </a:prstGeom>
          <a:noFill/>
        </p:spPr>
        <p:txBody>
          <a:bodyPr wrap="square">
            <a:spAutoFit/>
          </a:bodyPr>
          <a:lstStyle/>
          <a:p>
            <a:r>
              <a:rPr lang="fr-FR" sz="2000" b="1" dirty="0">
                <a:solidFill>
                  <a:srgbClr val="0070C0"/>
                </a:solidFill>
              </a:rPr>
              <a:t>Modèle client-serveur :</a:t>
            </a:r>
          </a:p>
          <a:p>
            <a:endParaRPr lang="fr-FR" sz="2000" b="1" dirty="0">
              <a:solidFill>
                <a:srgbClr val="0070C0"/>
              </a:solidFill>
            </a:endParaRPr>
          </a:p>
          <a:p>
            <a:r>
              <a:rPr lang="fr-FR" sz="2000" dirty="0"/>
              <a:t>En plus d’être un système de base de données </a:t>
            </a:r>
            <a:r>
              <a:rPr lang="fr-FR" sz="2000" b="1" dirty="0"/>
              <a:t>relationnelle</a:t>
            </a:r>
            <a:r>
              <a:rPr lang="fr-FR" sz="2000" dirty="0"/>
              <a:t>, MySQL utilise également quelque chose appelé le </a:t>
            </a:r>
            <a:r>
              <a:rPr lang="fr-FR" sz="2000" b="1" dirty="0"/>
              <a:t>modèle client-serveur.</a:t>
            </a:r>
          </a:p>
          <a:p>
            <a:endParaRPr lang="fr-FR" sz="2000" dirty="0"/>
          </a:p>
          <a:p>
            <a:r>
              <a:rPr lang="fr-FR" sz="2000" dirty="0"/>
              <a:t>La partie </a:t>
            </a:r>
            <a:r>
              <a:rPr lang="fr-FR" sz="2000" b="1" dirty="0"/>
              <a:t>serveur</a:t>
            </a:r>
            <a:r>
              <a:rPr lang="fr-FR" sz="2000" dirty="0"/>
              <a:t> est l’endroit où vos données résident réellement. Pour accéder à ces données, vous devez toutefois en faire la demande. C’est là que le </a:t>
            </a:r>
            <a:r>
              <a:rPr lang="fr-FR" sz="2000" b="1" dirty="0"/>
              <a:t>client</a:t>
            </a:r>
            <a:r>
              <a:rPr lang="fr-FR" sz="2000" dirty="0"/>
              <a:t> entre en jeu.</a:t>
            </a:r>
          </a:p>
          <a:p>
            <a:endParaRPr lang="fr-FR" sz="2000" dirty="0"/>
          </a:p>
          <a:p>
            <a:r>
              <a:rPr lang="fr-FR" sz="2000" dirty="0"/>
              <a:t>En utilisant SQL – le langage de programmation que nous avons mentionné plus haut – le </a:t>
            </a:r>
            <a:r>
              <a:rPr lang="fr-FR" sz="2000" b="1" dirty="0"/>
              <a:t>client</a:t>
            </a:r>
            <a:r>
              <a:rPr lang="fr-FR" sz="2000" dirty="0"/>
              <a:t> envoie une requête au </a:t>
            </a:r>
            <a:r>
              <a:rPr lang="fr-FR" sz="2000" b="1" dirty="0"/>
              <a:t>serveur de base de données</a:t>
            </a:r>
            <a:r>
              <a:rPr lang="fr-FR" sz="2000" dirty="0"/>
              <a:t> pour les données dont le client a besoin.</a:t>
            </a:r>
          </a:p>
          <a:p>
            <a:endParaRPr lang="fr-FR" sz="2000" b="1" dirty="0">
              <a:solidFill>
                <a:srgbClr val="0070C0"/>
              </a:solidFill>
            </a:endParaRPr>
          </a:p>
        </p:txBody>
      </p:sp>
    </p:spTree>
    <p:extLst>
      <p:ext uri="{BB962C8B-B14F-4D97-AF65-F5344CB8AC3E}">
        <p14:creationId xmlns:p14="http://schemas.microsoft.com/office/powerpoint/2010/main" val="1521339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51076-F7D4-4998-B7AB-050D27047B13}"/>
              </a:ext>
            </a:extLst>
          </p:cNvPr>
          <p:cNvSpPr>
            <a:spLocks noGrp="1"/>
          </p:cNvSpPr>
          <p:nvPr>
            <p:ph type="title"/>
          </p:nvPr>
        </p:nvSpPr>
        <p:spPr>
          <a:xfrm>
            <a:off x="286603" y="1355844"/>
            <a:ext cx="7432536" cy="1257300"/>
          </a:xfrm>
        </p:spPr>
        <p:txBody>
          <a:bodyPr/>
          <a:lstStyle/>
          <a:p>
            <a:r>
              <a:rPr lang="fr-FR" dirty="0"/>
              <a:t>PostgreSQL</a:t>
            </a:r>
          </a:p>
        </p:txBody>
      </p:sp>
      <p:pic>
        <p:nvPicPr>
          <p:cNvPr id="7" name="Picture 6">
            <a:extLst>
              <a:ext uri="{FF2B5EF4-FFF2-40B4-BE49-F238E27FC236}">
                <a16:creationId xmlns:a16="http://schemas.microsoft.com/office/drawing/2014/main" id="{42DC19FF-1D8C-4FDF-96B3-3842B60A3447}"/>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Lst>
          </a:blip>
          <a:stretch>
            <a:fillRect/>
          </a:stretch>
        </p:blipFill>
        <p:spPr>
          <a:xfrm>
            <a:off x="6941386" y="-8937"/>
            <a:ext cx="5223318" cy="2397589"/>
          </a:xfrm>
          <a:prstGeom prst="rect">
            <a:avLst/>
          </a:prstGeom>
        </p:spPr>
      </p:pic>
      <p:sp>
        <p:nvSpPr>
          <p:cNvPr id="11" name="TextBox 10">
            <a:extLst>
              <a:ext uri="{FF2B5EF4-FFF2-40B4-BE49-F238E27FC236}">
                <a16:creationId xmlns:a16="http://schemas.microsoft.com/office/drawing/2014/main" id="{B3646426-9CF5-423E-8C86-DDE6AABCA243}"/>
              </a:ext>
            </a:extLst>
          </p:cNvPr>
          <p:cNvSpPr txBox="1"/>
          <p:nvPr/>
        </p:nvSpPr>
        <p:spPr>
          <a:xfrm>
            <a:off x="286603" y="2916833"/>
            <a:ext cx="11905397" cy="3170099"/>
          </a:xfrm>
          <a:prstGeom prst="rect">
            <a:avLst/>
          </a:prstGeom>
          <a:noFill/>
        </p:spPr>
        <p:txBody>
          <a:bodyPr wrap="square">
            <a:spAutoFit/>
          </a:bodyPr>
          <a:lstStyle/>
          <a:p>
            <a:r>
              <a:rPr lang="fr-FR" sz="2000" dirty="0"/>
              <a:t>PostgreSQL est un</a:t>
            </a:r>
            <a:r>
              <a:rPr lang="fr-FR" sz="2000" dirty="0">
                <a:solidFill>
                  <a:srgbClr val="0070C0"/>
                </a:solidFill>
              </a:rPr>
              <a:t> système de gestion de base de données </a:t>
            </a:r>
            <a:r>
              <a:rPr lang="fr-FR" sz="2000" dirty="0"/>
              <a:t>relationnelle orienté objet puissant et open source qui est capable de prendre en charge en toute sécurité les charges de travail de données les plus complexes. Alors que MySQL donne la priorité à l'évolutivité et aux performances, </a:t>
            </a:r>
            <a:r>
              <a:rPr lang="fr-FR" sz="2000" dirty="0" err="1"/>
              <a:t>Postgres</a:t>
            </a:r>
            <a:r>
              <a:rPr lang="fr-FR" sz="2000" dirty="0"/>
              <a:t> donne la priorité à la conformité et à l'extensibilité SQL.</a:t>
            </a:r>
          </a:p>
          <a:p>
            <a:endParaRPr lang="fr-FR" sz="2000" dirty="0"/>
          </a:p>
          <a:p>
            <a:endParaRPr lang="fr-FR" sz="2000" dirty="0"/>
          </a:p>
          <a:p>
            <a:r>
              <a:rPr lang="fr-FR" sz="2000" dirty="0"/>
              <a:t>Les entreprises qui souhaitent maintenir un haut niveau d'intégrité et de personnalisation de leurs données choisissent généralement </a:t>
            </a:r>
            <a:r>
              <a:rPr lang="fr-FR" sz="2000" dirty="0" err="1"/>
              <a:t>Postgres</a:t>
            </a:r>
            <a:r>
              <a:rPr lang="fr-FR" sz="2000" dirty="0"/>
              <a:t> en raison de sa fiabilité, l'intégrité de ses données, la robustesse de ses fonctionnalités, et parce qu’il fournit des solutions toujours performantes et innovantes. PostgreSQL fonctionne sur tous les principaux systèmes d'exploitation et est conforme à </a:t>
            </a:r>
            <a:r>
              <a:rPr lang="fr-FR" sz="2000" dirty="0">
                <a:solidFill>
                  <a:srgbClr val="0070C0"/>
                </a:solidFill>
              </a:rPr>
              <a:t>ACID </a:t>
            </a:r>
            <a:r>
              <a:rPr lang="fr-FR" sz="2000" dirty="0"/>
              <a:t>depuis 2001.</a:t>
            </a:r>
          </a:p>
        </p:txBody>
      </p:sp>
    </p:spTree>
    <p:extLst>
      <p:ext uri="{BB962C8B-B14F-4D97-AF65-F5344CB8AC3E}">
        <p14:creationId xmlns:p14="http://schemas.microsoft.com/office/powerpoint/2010/main" val="275430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51076-F7D4-4998-B7AB-050D27047B13}"/>
              </a:ext>
            </a:extLst>
          </p:cNvPr>
          <p:cNvSpPr>
            <a:spLocks noGrp="1"/>
          </p:cNvSpPr>
          <p:nvPr>
            <p:ph type="title"/>
          </p:nvPr>
        </p:nvSpPr>
        <p:spPr>
          <a:xfrm>
            <a:off x="286603" y="1355844"/>
            <a:ext cx="7432536" cy="1257300"/>
          </a:xfrm>
        </p:spPr>
        <p:txBody>
          <a:bodyPr/>
          <a:lstStyle/>
          <a:p>
            <a:r>
              <a:rPr lang="fr-FR" dirty="0"/>
              <a:t>PostgreSQL</a:t>
            </a:r>
          </a:p>
        </p:txBody>
      </p:sp>
      <p:pic>
        <p:nvPicPr>
          <p:cNvPr id="7" name="Picture 6">
            <a:extLst>
              <a:ext uri="{FF2B5EF4-FFF2-40B4-BE49-F238E27FC236}">
                <a16:creationId xmlns:a16="http://schemas.microsoft.com/office/drawing/2014/main" id="{42DC19FF-1D8C-4FDF-96B3-3842B60A3447}"/>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Lst>
          </a:blip>
          <a:stretch>
            <a:fillRect/>
          </a:stretch>
        </p:blipFill>
        <p:spPr>
          <a:xfrm>
            <a:off x="6941386" y="-8937"/>
            <a:ext cx="5223318" cy="2397589"/>
          </a:xfrm>
          <a:prstGeom prst="rect">
            <a:avLst/>
          </a:prstGeom>
        </p:spPr>
      </p:pic>
      <p:sp>
        <p:nvSpPr>
          <p:cNvPr id="11" name="TextBox 10">
            <a:extLst>
              <a:ext uri="{FF2B5EF4-FFF2-40B4-BE49-F238E27FC236}">
                <a16:creationId xmlns:a16="http://schemas.microsoft.com/office/drawing/2014/main" id="{B3646426-9CF5-423E-8C86-DDE6AABCA243}"/>
              </a:ext>
            </a:extLst>
          </p:cNvPr>
          <p:cNvSpPr txBox="1"/>
          <p:nvPr/>
        </p:nvSpPr>
        <p:spPr>
          <a:xfrm>
            <a:off x="286603" y="2916833"/>
            <a:ext cx="11150221" cy="2862322"/>
          </a:xfrm>
          <a:prstGeom prst="rect">
            <a:avLst/>
          </a:prstGeom>
          <a:noFill/>
        </p:spPr>
        <p:txBody>
          <a:bodyPr wrap="square">
            <a:spAutoFit/>
          </a:bodyPr>
          <a:lstStyle/>
          <a:p>
            <a:r>
              <a:rPr lang="fr-FR" sz="2000" dirty="0"/>
              <a:t>Contrairement aux autres bases de données transactionnelles, PostgreSQL est implémenté sur un seul serveur et n'est généralement pas conçu pour distribuer ses fonctions de stockage ou de calcul sur plusieurs nœuds.</a:t>
            </a:r>
          </a:p>
          <a:p>
            <a:endParaRPr lang="fr-FR" sz="2000" dirty="0"/>
          </a:p>
          <a:p>
            <a:r>
              <a:rPr lang="fr-FR" sz="2000" dirty="0"/>
              <a:t> Bien qu'il soit possible d'utiliser des techniques de regroupement, de réplication et de mutualisation pour faire évoluer votre cluster </a:t>
            </a:r>
            <a:r>
              <a:rPr lang="fr-FR" sz="2000" dirty="0" err="1"/>
              <a:t>Postgres</a:t>
            </a:r>
            <a:r>
              <a:rPr lang="fr-FR" sz="2000" dirty="0"/>
              <a:t> en termes de performances et de capacité supplémentaire, ces solutions sont complexes et peu courantes. </a:t>
            </a:r>
          </a:p>
          <a:p>
            <a:endParaRPr lang="fr-FR" sz="2000" dirty="0"/>
          </a:p>
          <a:p>
            <a:r>
              <a:rPr lang="fr-FR" sz="2000" dirty="0"/>
              <a:t>De nombreuses entreprises choisissent d'augmenter la taille de </a:t>
            </a:r>
            <a:r>
              <a:rPr lang="fr-FR" sz="2000" dirty="0" err="1"/>
              <a:t>Postgres</a:t>
            </a:r>
            <a:r>
              <a:rPr lang="fr-FR" sz="2000" dirty="0"/>
              <a:t> en adaptant verticalement la base de données, ce qui implique l'achat d'un serveur plus grand et plus puissant.</a:t>
            </a:r>
          </a:p>
        </p:txBody>
      </p:sp>
    </p:spTree>
    <p:extLst>
      <p:ext uri="{BB962C8B-B14F-4D97-AF65-F5344CB8AC3E}">
        <p14:creationId xmlns:p14="http://schemas.microsoft.com/office/powerpoint/2010/main" val="2296351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51076-F7D4-4998-B7AB-050D27047B13}"/>
              </a:ext>
            </a:extLst>
          </p:cNvPr>
          <p:cNvSpPr>
            <a:spLocks noGrp="1"/>
          </p:cNvSpPr>
          <p:nvPr>
            <p:ph type="title"/>
          </p:nvPr>
        </p:nvSpPr>
        <p:spPr>
          <a:xfrm>
            <a:off x="286603" y="1355844"/>
            <a:ext cx="7432536" cy="1257300"/>
          </a:xfrm>
        </p:spPr>
        <p:txBody>
          <a:bodyPr/>
          <a:lstStyle/>
          <a:p>
            <a:r>
              <a:rPr lang="fr-FR" dirty="0"/>
              <a:t>PostgreSQL</a:t>
            </a:r>
          </a:p>
        </p:txBody>
      </p:sp>
      <p:pic>
        <p:nvPicPr>
          <p:cNvPr id="7" name="Picture 6">
            <a:extLst>
              <a:ext uri="{FF2B5EF4-FFF2-40B4-BE49-F238E27FC236}">
                <a16:creationId xmlns:a16="http://schemas.microsoft.com/office/drawing/2014/main" id="{42DC19FF-1D8C-4FDF-96B3-3842B60A3447}"/>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Lst>
          </a:blip>
          <a:stretch>
            <a:fillRect/>
          </a:stretch>
        </p:blipFill>
        <p:spPr>
          <a:xfrm>
            <a:off x="6941386" y="-8937"/>
            <a:ext cx="5223318" cy="2397589"/>
          </a:xfrm>
          <a:prstGeom prst="rect">
            <a:avLst/>
          </a:prstGeom>
        </p:spPr>
      </p:pic>
      <p:sp>
        <p:nvSpPr>
          <p:cNvPr id="11" name="TextBox 10">
            <a:extLst>
              <a:ext uri="{FF2B5EF4-FFF2-40B4-BE49-F238E27FC236}">
                <a16:creationId xmlns:a16="http://schemas.microsoft.com/office/drawing/2014/main" id="{B3646426-9CF5-423E-8C86-DDE6AABCA243}"/>
              </a:ext>
            </a:extLst>
          </p:cNvPr>
          <p:cNvSpPr txBox="1"/>
          <p:nvPr/>
        </p:nvSpPr>
        <p:spPr>
          <a:xfrm>
            <a:off x="286603" y="2916833"/>
            <a:ext cx="11150221" cy="3477875"/>
          </a:xfrm>
          <a:prstGeom prst="rect">
            <a:avLst/>
          </a:prstGeom>
          <a:noFill/>
        </p:spPr>
        <p:txBody>
          <a:bodyPr wrap="square">
            <a:spAutoFit/>
          </a:bodyPr>
          <a:lstStyle/>
          <a:p>
            <a:r>
              <a:rPr lang="fr-FR" sz="2000" dirty="0" err="1"/>
              <a:t>Postgres</a:t>
            </a:r>
            <a:r>
              <a:rPr lang="fr-FR" sz="2000" dirty="0"/>
              <a:t> est classé comme un système de gestion de base de données relationnelle-objet (ORDBMS). Cela signifie que contrairement aux systèmes traditionnels de gestion de bases de données relationnelles (SGBDR), </a:t>
            </a:r>
            <a:r>
              <a:rPr lang="fr-FR" sz="2000" dirty="0" err="1"/>
              <a:t>Postgres</a:t>
            </a:r>
            <a:r>
              <a:rPr lang="fr-FR" sz="2000" dirty="0"/>
              <a:t> possède une architecture orientée objet.</a:t>
            </a:r>
          </a:p>
          <a:p>
            <a:endParaRPr lang="fr-FR" sz="2000" dirty="0"/>
          </a:p>
          <a:p>
            <a:r>
              <a:rPr lang="fr-FR" sz="2000" dirty="0"/>
              <a:t>La plupart des SGBDR stockent des informations sur les données réelles contenues dans la base de données, telles que les tables. Cependant, les ORDBMS tels que </a:t>
            </a:r>
            <a:r>
              <a:rPr lang="fr-FR" sz="2000" dirty="0" err="1"/>
              <a:t>Postgres</a:t>
            </a:r>
            <a:r>
              <a:rPr lang="fr-FR" sz="2000" dirty="0"/>
              <a:t> stockeront beaucoup plus d'informations, telles que des informations sur différents types de données, des fonctions SQL, et bien plus encore. </a:t>
            </a:r>
          </a:p>
          <a:p>
            <a:endParaRPr lang="fr-FR" sz="2000" dirty="0"/>
          </a:p>
          <a:p>
            <a:r>
              <a:rPr lang="fr-FR" sz="2000" dirty="0" err="1"/>
              <a:t>Postgres</a:t>
            </a:r>
            <a:r>
              <a:rPr lang="fr-FR" sz="2000" dirty="0"/>
              <a:t> en particulier permet aux utilisateurs individuels d'éditer ces tables, leur permettant d'ajouter de nouveaux types de données, et des fonctions SQL pour personnaliser la façon dont leurs données sont stockées et interagissent avec la base de données</a:t>
            </a:r>
            <a:r>
              <a:rPr lang="fr-FR" sz="2000" dirty="0">
                <a:hlinkClick r:id="rId4"/>
              </a:rPr>
              <a:t>.</a:t>
            </a:r>
            <a:endParaRPr lang="fr-FR" sz="2000" dirty="0"/>
          </a:p>
        </p:txBody>
      </p:sp>
    </p:spTree>
    <p:extLst>
      <p:ext uri="{BB962C8B-B14F-4D97-AF65-F5344CB8AC3E}">
        <p14:creationId xmlns:p14="http://schemas.microsoft.com/office/powerpoint/2010/main" val="2171869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{304AB644-7E59-4642-8C1F-A4C542893C31}tf55705232_win32</Template>
  <TotalTime>66</TotalTime>
  <Words>1192</Words>
  <Application>Microsoft Office PowerPoint</Application>
  <PresentationFormat>Widescreen</PresentationFormat>
  <Paragraphs>104</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Goudy Old Style</vt:lpstr>
      <vt:lpstr>Wingdings</vt:lpstr>
      <vt:lpstr>Wingdings 2</vt:lpstr>
      <vt:lpstr>SlateVTI</vt:lpstr>
      <vt:lpstr>RDMS</vt:lpstr>
      <vt:lpstr>Plan </vt:lpstr>
      <vt:lpstr>MySQL</vt:lpstr>
      <vt:lpstr>MySQL</vt:lpstr>
      <vt:lpstr>MySQL</vt:lpstr>
      <vt:lpstr>MySQL</vt:lpstr>
      <vt:lpstr>PostgreSQL</vt:lpstr>
      <vt:lpstr>PostgreSQL</vt:lpstr>
      <vt:lpstr>PostgreSQL</vt:lpstr>
      <vt:lpstr>SQL SERVER</vt:lpstr>
      <vt:lpstr>SQL SERVER</vt:lpstr>
      <vt:lpstr>Comparaison</vt:lpstr>
      <vt:lpstr>Comparaison</vt:lpstr>
      <vt:lpstr>Comparaison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RDMS</dc:title>
  <dc:creator>Arfaoui nidhal</dc:creator>
  <cp:lastModifiedBy>Arfaoui nidhal</cp:lastModifiedBy>
  <cp:revision>3</cp:revision>
  <dcterms:created xsi:type="dcterms:W3CDTF">2021-10-18T13:35:51Z</dcterms:created>
  <dcterms:modified xsi:type="dcterms:W3CDTF">2021-10-18T14:42:18Z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