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38"/>
  </p:notesMasterIdLst>
  <p:sldIdLst>
    <p:sldId id="256" r:id="rId3"/>
    <p:sldId id="267" r:id="rId4"/>
    <p:sldId id="268" r:id="rId5"/>
    <p:sldId id="303" r:id="rId6"/>
    <p:sldId id="269" r:id="rId7"/>
    <p:sldId id="270" r:id="rId8"/>
    <p:sldId id="271" r:id="rId9"/>
    <p:sldId id="272" r:id="rId10"/>
    <p:sldId id="273" r:id="rId11"/>
    <p:sldId id="274" r:id="rId12"/>
    <p:sldId id="275" r:id="rId13"/>
    <p:sldId id="304" r:id="rId14"/>
    <p:sldId id="276" r:id="rId15"/>
    <p:sldId id="277" r:id="rId16"/>
    <p:sldId id="278" r:id="rId17"/>
    <p:sldId id="279" r:id="rId18"/>
    <p:sldId id="280" r:id="rId19"/>
    <p:sldId id="281" r:id="rId20"/>
    <p:sldId id="282" r:id="rId21"/>
    <p:sldId id="283" r:id="rId22"/>
    <p:sldId id="284" r:id="rId23"/>
    <p:sldId id="286" r:id="rId24"/>
    <p:sldId id="285" r:id="rId25"/>
    <p:sldId id="287" r:id="rId26"/>
    <p:sldId id="292" r:id="rId27"/>
    <p:sldId id="293" r:id="rId28"/>
    <p:sldId id="294" r:id="rId29"/>
    <p:sldId id="295" r:id="rId30"/>
    <p:sldId id="296" r:id="rId31"/>
    <p:sldId id="297" r:id="rId32"/>
    <p:sldId id="298" r:id="rId33"/>
    <p:sldId id="299" r:id="rId34"/>
    <p:sldId id="300" r:id="rId35"/>
    <p:sldId id="301" r:id="rId36"/>
    <p:sldId id="302" r:id="rId3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Varsayılan Bölüm" id="{D52E1F36-7E9C-4EBC-B7E6-FAF7158A7417}">
          <p14:sldIdLst>
            <p14:sldId id="256"/>
            <p14:sldId id="267"/>
            <p14:sldId id="268"/>
            <p14:sldId id="303"/>
            <p14:sldId id="269"/>
            <p14:sldId id="270"/>
            <p14:sldId id="271"/>
            <p14:sldId id="272"/>
            <p14:sldId id="273"/>
            <p14:sldId id="274"/>
            <p14:sldId id="275"/>
            <p14:sldId id="304"/>
            <p14:sldId id="276"/>
            <p14:sldId id="277"/>
            <p14:sldId id="278"/>
            <p14:sldId id="279"/>
            <p14:sldId id="280"/>
            <p14:sldId id="281"/>
            <p14:sldId id="282"/>
            <p14:sldId id="283"/>
            <p14:sldId id="284"/>
            <p14:sldId id="286"/>
            <p14:sldId id="285"/>
            <p14:sldId id="287"/>
            <p14:sldId id="292"/>
            <p14:sldId id="293"/>
            <p14:sldId id="294"/>
            <p14:sldId id="295"/>
            <p14:sldId id="296"/>
            <p14:sldId id="297"/>
            <p14:sldId id="298"/>
            <p14:sldId id="299"/>
            <p14:sldId id="300"/>
            <p14:sldId id="301"/>
            <p14:sldId id="30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9" roundtripDataSignature="AMtx7mhnFM6SO2KWymhp/zk8EMO+dC6G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6" name="Google Shape;23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12"/>
        <p:cNvGrpSpPr/>
        <p:nvPr/>
      </p:nvGrpSpPr>
      <p:grpSpPr>
        <a:xfrm>
          <a:off x="0" y="0"/>
          <a:ext cx="0" cy="0"/>
          <a:chOff x="0" y="0"/>
          <a:chExt cx="0" cy="0"/>
        </a:xfrm>
      </p:grpSpPr>
      <p:sp>
        <p:nvSpPr>
          <p:cNvPr id="13" name="Google Shape;13;p21"/>
          <p:cNvSpPr txBox="1">
            <a:spLocks noGrp="1"/>
          </p:cNvSpPr>
          <p:nvPr>
            <p:ph type="title"/>
          </p:nvPr>
        </p:nvSpPr>
        <p:spPr>
          <a:xfrm>
            <a:off x="6205182" y="2870337"/>
            <a:ext cx="4114800" cy="5051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 name="Google Shape;1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75"/>
        <p:cNvGrpSpPr/>
        <p:nvPr/>
      </p:nvGrpSpPr>
      <p:grpSpPr>
        <a:xfrm>
          <a:off x="0" y="0"/>
          <a:ext cx="0" cy="0"/>
          <a:chOff x="0" y="0"/>
          <a:chExt cx="0" cy="0"/>
        </a:xfrm>
      </p:grpSpPr>
      <p:sp>
        <p:nvSpPr>
          <p:cNvPr id="76" name="Google Shape;76;p6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6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0" name="Google Shape;80;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95"/>
        <p:cNvGrpSpPr/>
        <p:nvPr/>
      </p:nvGrpSpPr>
      <p:grpSpPr>
        <a:xfrm>
          <a:off x="0" y="0"/>
          <a:ext cx="0" cy="0"/>
          <a:chOff x="0" y="0"/>
          <a:chExt cx="0" cy="0"/>
        </a:xfrm>
      </p:grpSpPr>
      <p:sp>
        <p:nvSpPr>
          <p:cNvPr id="96" name="Google Shape;96;p4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7" name="Google Shape;97;p4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4D4D4D"/>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8" name="Google Shape;98;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0" name="Google Shape;100;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101"/>
        <p:cNvGrpSpPr/>
        <p:nvPr/>
      </p:nvGrpSpPr>
      <p:grpSpPr>
        <a:xfrm>
          <a:off x="0" y="0"/>
          <a:ext cx="0" cy="0"/>
          <a:chOff x="0" y="0"/>
          <a:chExt cx="0" cy="0"/>
        </a:xfrm>
      </p:grpSpPr>
      <p:sp>
        <p:nvSpPr>
          <p:cNvPr id="102" name="Google Shape;102;p4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3" name="Google Shape;103;p4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4" name="Google Shape;104;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5" name="Google Shape;105;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6" name="Google Shape;106;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107"/>
        <p:cNvGrpSpPr/>
        <p:nvPr/>
      </p:nvGrpSpPr>
      <p:grpSpPr>
        <a:xfrm>
          <a:off x="0" y="0"/>
          <a:ext cx="0" cy="0"/>
          <a:chOff x="0" y="0"/>
          <a:chExt cx="0" cy="0"/>
        </a:xfrm>
      </p:grpSpPr>
      <p:sp>
        <p:nvSpPr>
          <p:cNvPr id="108" name="Google Shape;108;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9" name="Google Shape;109;p5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5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2" name="Google Shape;112;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3" name="Google Shape;113;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114"/>
        <p:cNvGrpSpPr/>
        <p:nvPr/>
      </p:nvGrpSpPr>
      <p:grpSpPr>
        <a:xfrm>
          <a:off x="0" y="0"/>
          <a:ext cx="0" cy="0"/>
          <a:chOff x="0" y="0"/>
          <a:chExt cx="0" cy="0"/>
        </a:xfrm>
      </p:grpSpPr>
      <p:sp>
        <p:nvSpPr>
          <p:cNvPr id="115" name="Google Shape;115;p5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6" name="Google Shape;116;p5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4D4D4D"/>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7" name="Google Shape;117;p5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5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4D4D4D"/>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9" name="Google Shape;119;p5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1" name="Google Shape;121;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2" name="Google Shape;122;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123"/>
        <p:cNvGrpSpPr/>
        <p:nvPr/>
      </p:nvGrpSpPr>
      <p:grpSpPr>
        <a:xfrm>
          <a:off x="0" y="0"/>
          <a:ext cx="0" cy="0"/>
          <a:chOff x="0" y="0"/>
          <a:chExt cx="0" cy="0"/>
        </a:xfrm>
      </p:grpSpPr>
      <p:sp>
        <p:nvSpPr>
          <p:cNvPr id="124" name="Google Shape;124;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5" name="Google Shape;125;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6" name="Google Shape;126;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7" name="Google Shape;127;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128"/>
        <p:cNvGrpSpPr/>
        <p:nvPr/>
      </p:nvGrpSpPr>
      <p:grpSpPr>
        <a:xfrm>
          <a:off x="0" y="0"/>
          <a:ext cx="0" cy="0"/>
          <a:chOff x="0" y="0"/>
          <a:chExt cx="0" cy="0"/>
        </a:xfrm>
      </p:grpSpPr>
      <p:sp>
        <p:nvSpPr>
          <p:cNvPr id="129" name="Google Shape;129;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1" name="Google Shape;131;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132"/>
        <p:cNvGrpSpPr/>
        <p:nvPr/>
      </p:nvGrpSpPr>
      <p:grpSpPr>
        <a:xfrm>
          <a:off x="0" y="0"/>
          <a:ext cx="0" cy="0"/>
          <a:chOff x="0" y="0"/>
          <a:chExt cx="0" cy="0"/>
        </a:xfrm>
      </p:grpSpPr>
      <p:sp>
        <p:nvSpPr>
          <p:cNvPr id="133" name="Google Shape;133;p5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4" name="Google Shape;134;p5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3200"/>
              <a:buNone/>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5" name="Google Shape;135;p5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6" name="Google Shape;136;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7" name="Google Shape;137;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139"/>
        <p:cNvGrpSpPr/>
        <p:nvPr/>
      </p:nvGrpSpPr>
      <p:grpSpPr>
        <a:xfrm>
          <a:off x="0" y="0"/>
          <a:ext cx="0" cy="0"/>
          <a:chOff x="0" y="0"/>
          <a:chExt cx="0" cy="0"/>
        </a:xfrm>
      </p:grpSpPr>
      <p:sp>
        <p:nvSpPr>
          <p:cNvPr id="140" name="Google Shape;140;p5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1" name="Google Shape;141;p55"/>
          <p:cNvSpPr>
            <a:spLocks noGrp="1"/>
          </p:cNvSpPr>
          <p:nvPr>
            <p:ph type="pic" idx="2"/>
          </p:nvPr>
        </p:nvSpPr>
        <p:spPr>
          <a:xfrm>
            <a:off x="5183188" y="987425"/>
            <a:ext cx="6172200" cy="4873625"/>
          </a:xfrm>
          <a:prstGeom prst="rect">
            <a:avLst/>
          </a:prstGeom>
          <a:noFill/>
          <a:ln>
            <a:noFill/>
          </a:ln>
        </p:spPr>
      </p:sp>
      <p:sp>
        <p:nvSpPr>
          <p:cNvPr id="142" name="Google Shape;142;p5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3" name="Google Shape;143;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4" name="Google Shape;144;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5" name="Google Shape;145;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146"/>
        <p:cNvGrpSpPr/>
        <p:nvPr/>
      </p:nvGrpSpPr>
      <p:grpSpPr>
        <a:xfrm>
          <a:off x="0" y="0"/>
          <a:ext cx="0" cy="0"/>
          <a:chOff x="0" y="0"/>
          <a:chExt cx="0" cy="0"/>
        </a:xfrm>
      </p:grpSpPr>
      <p:sp>
        <p:nvSpPr>
          <p:cNvPr id="147" name="Google Shape;147;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8" name="Google Shape;148;p56"/>
          <p:cNvSpPr txBox="1">
            <a:spLocks noGrp="1"/>
          </p:cNvSpPr>
          <p:nvPr>
            <p:ph type="body" idx="1"/>
          </p:nvPr>
        </p:nvSpPr>
        <p:spPr>
          <a:xfrm rot="5400000">
            <a:off x="4301327" y="-1925782"/>
            <a:ext cx="4351338" cy="1070956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0" name="Google Shape;150;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1" name="Google Shape;151;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24"/>
        <p:cNvGrpSpPr/>
        <p:nvPr/>
      </p:nvGrpSpPr>
      <p:grpSpPr>
        <a:xfrm>
          <a:off x="0" y="0"/>
          <a:ext cx="0" cy="0"/>
          <a:chOff x="0" y="0"/>
          <a:chExt cx="0" cy="0"/>
        </a:xfrm>
      </p:grpSpPr>
      <p:sp>
        <p:nvSpPr>
          <p:cNvPr id="25" name="Google Shape;25;p5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7" name="Google Shape;27;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152"/>
        <p:cNvGrpSpPr/>
        <p:nvPr/>
      </p:nvGrpSpPr>
      <p:grpSpPr>
        <a:xfrm>
          <a:off x="0" y="0"/>
          <a:ext cx="0" cy="0"/>
          <a:chOff x="0" y="0"/>
          <a:chExt cx="0" cy="0"/>
        </a:xfrm>
      </p:grpSpPr>
      <p:sp>
        <p:nvSpPr>
          <p:cNvPr id="153" name="Google Shape;153;p5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4" name="Google Shape;154;p5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6" name="Google Shape;156;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7" name="Google Shape;157;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30"/>
        <p:cNvGrpSpPr/>
        <p:nvPr/>
      </p:nvGrpSpPr>
      <p:grpSpPr>
        <a:xfrm>
          <a:off x="0" y="0"/>
          <a:ext cx="0" cy="0"/>
          <a:chOff x="0" y="0"/>
          <a:chExt cx="0" cy="0"/>
        </a:xfrm>
      </p:grpSpPr>
      <p:sp>
        <p:nvSpPr>
          <p:cNvPr id="31" name="Google Shape;31;p60"/>
          <p:cNvSpPr txBox="1">
            <a:spLocks noGrp="1"/>
          </p:cNvSpPr>
          <p:nvPr>
            <p:ph type="title"/>
          </p:nvPr>
        </p:nvSpPr>
        <p:spPr>
          <a:xfrm>
            <a:off x="6205182" y="2870337"/>
            <a:ext cx="4114800" cy="5051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6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37"/>
        <p:cNvGrpSpPr/>
        <p:nvPr/>
      </p:nvGrpSpPr>
      <p:grpSpPr>
        <a:xfrm>
          <a:off x="0" y="0"/>
          <a:ext cx="0" cy="0"/>
          <a:chOff x="0" y="0"/>
          <a:chExt cx="0" cy="0"/>
        </a:xfrm>
      </p:grpSpPr>
      <p:sp>
        <p:nvSpPr>
          <p:cNvPr id="38" name="Google Shape;38;p6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0" name="Google Shape;40;p6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6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2" name="Google Shape;42;p6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46"/>
        <p:cNvGrpSpPr/>
        <p:nvPr/>
      </p:nvGrpSpPr>
      <p:grpSpPr>
        <a:xfrm>
          <a:off x="0" y="0"/>
          <a:ext cx="0" cy="0"/>
          <a:chOff x="0" y="0"/>
          <a:chExt cx="0" cy="0"/>
        </a:xfrm>
      </p:grpSpPr>
      <p:sp>
        <p:nvSpPr>
          <p:cNvPr id="47" name="Google Shape;47;p62"/>
          <p:cNvSpPr txBox="1">
            <a:spLocks noGrp="1"/>
          </p:cNvSpPr>
          <p:nvPr>
            <p:ph type="title"/>
          </p:nvPr>
        </p:nvSpPr>
        <p:spPr>
          <a:xfrm>
            <a:off x="6205182" y="2870337"/>
            <a:ext cx="4114800" cy="5051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51"/>
        <p:cNvGrpSpPr/>
        <p:nvPr/>
      </p:nvGrpSpPr>
      <p:grpSpPr>
        <a:xfrm>
          <a:off x="0" y="0"/>
          <a:ext cx="0" cy="0"/>
          <a:chOff x="0" y="0"/>
          <a:chExt cx="0" cy="0"/>
        </a:xfrm>
      </p:grpSpPr>
      <p:sp>
        <p:nvSpPr>
          <p:cNvPr id="52" name="Google Shape;52;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55"/>
        <p:cNvGrpSpPr/>
        <p:nvPr/>
      </p:nvGrpSpPr>
      <p:grpSpPr>
        <a:xfrm>
          <a:off x="0" y="0"/>
          <a:ext cx="0" cy="0"/>
          <a:chOff x="0" y="0"/>
          <a:chExt cx="0" cy="0"/>
        </a:xfrm>
      </p:grpSpPr>
      <p:sp>
        <p:nvSpPr>
          <p:cNvPr id="56" name="Google Shape;56;p6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6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8" name="Google Shape;58;p6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9" name="Google Shape;59;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62"/>
        <p:cNvGrpSpPr/>
        <p:nvPr/>
      </p:nvGrpSpPr>
      <p:grpSpPr>
        <a:xfrm>
          <a:off x="0" y="0"/>
          <a:ext cx="0" cy="0"/>
          <a:chOff x="0" y="0"/>
          <a:chExt cx="0" cy="0"/>
        </a:xfrm>
      </p:grpSpPr>
      <p:sp>
        <p:nvSpPr>
          <p:cNvPr id="63" name="Google Shape;63;p6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65"/>
          <p:cNvSpPr>
            <a:spLocks noGrp="1"/>
          </p:cNvSpPr>
          <p:nvPr>
            <p:ph type="pic" idx="2"/>
          </p:nvPr>
        </p:nvSpPr>
        <p:spPr>
          <a:xfrm>
            <a:off x="5183188" y="987425"/>
            <a:ext cx="6172200" cy="4873625"/>
          </a:xfrm>
          <a:prstGeom prst="rect">
            <a:avLst/>
          </a:prstGeom>
          <a:noFill/>
          <a:ln>
            <a:noFill/>
          </a:ln>
        </p:spPr>
      </p:sp>
      <p:sp>
        <p:nvSpPr>
          <p:cNvPr id="65" name="Google Shape;65;p6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6" name="Google Shape;66;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69"/>
        <p:cNvGrpSpPr/>
        <p:nvPr/>
      </p:nvGrpSpPr>
      <p:grpSpPr>
        <a:xfrm>
          <a:off x="0" y="0"/>
          <a:ext cx="0" cy="0"/>
          <a:chOff x="0" y="0"/>
          <a:chExt cx="0" cy="0"/>
        </a:xfrm>
      </p:grpSpPr>
      <p:sp>
        <p:nvSpPr>
          <p:cNvPr id="70" name="Google Shape;70;p66"/>
          <p:cNvSpPr txBox="1">
            <a:spLocks noGrp="1"/>
          </p:cNvSpPr>
          <p:nvPr>
            <p:ph type="title"/>
          </p:nvPr>
        </p:nvSpPr>
        <p:spPr>
          <a:xfrm>
            <a:off x="6205182" y="2870337"/>
            <a:ext cx="4114800" cy="5051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6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 name="Google Shape;72;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6205182" y="2870337"/>
            <a:ext cx="4114800" cy="505134"/>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7" name="Google Shape;7;p20"/>
          <p:cNvPicPr preferRelativeResize="0"/>
          <p:nvPr/>
        </p:nvPicPr>
        <p:blipFill rotWithShape="1">
          <a:blip r:embed="rId12">
            <a:alphaModFix/>
          </a:blip>
          <a:srcRect/>
          <a:stretch/>
        </p:blipFill>
        <p:spPr>
          <a:xfrm>
            <a:off x="1363764" y="1909638"/>
            <a:ext cx="2408705" cy="3094141"/>
          </a:xfrm>
          <a:prstGeom prst="rect">
            <a:avLst/>
          </a:prstGeom>
          <a:noFill/>
          <a:ln>
            <a:noFill/>
          </a:ln>
        </p:spPr>
      </p:pic>
      <p:sp>
        <p:nvSpPr>
          <p:cNvPr id="8" name="Google Shape;8;p20"/>
          <p:cNvSpPr/>
          <p:nvPr/>
        </p:nvSpPr>
        <p:spPr>
          <a:xfrm>
            <a:off x="-1" y="0"/>
            <a:ext cx="12191999" cy="110836"/>
          </a:xfrm>
          <a:prstGeom prst="roundRect">
            <a:avLst>
              <a:gd name="adj" fmla="val 16667"/>
            </a:avLst>
          </a:prstGeom>
          <a:solidFill>
            <a:srgbClr val="5F5F5F"/>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9;p20"/>
          <p:cNvSpPr/>
          <p:nvPr/>
        </p:nvSpPr>
        <p:spPr>
          <a:xfrm>
            <a:off x="1" y="6802582"/>
            <a:ext cx="12191999" cy="110836"/>
          </a:xfrm>
          <a:prstGeom prst="roundRect">
            <a:avLst>
              <a:gd name="adj" fmla="val 16667"/>
            </a:avLst>
          </a:prstGeom>
          <a:solidFill>
            <a:srgbClr val="5F5F5F"/>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10;p20"/>
          <p:cNvSpPr/>
          <p:nvPr/>
        </p:nvSpPr>
        <p:spPr>
          <a:xfrm rot="-5400000">
            <a:off x="10560161" y="748160"/>
            <a:ext cx="739137" cy="390939"/>
          </a:xfrm>
          <a:prstGeom prst="triangle">
            <a:avLst>
              <a:gd name="adj" fmla="val 50000"/>
            </a:avLst>
          </a:prstGeom>
          <a:solidFill>
            <a:srgbClr val="4D4D4D"/>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 name="Google Shape;11;p20"/>
          <p:cNvPicPr preferRelativeResize="0"/>
          <p:nvPr/>
        </p:nvPicPr>
        <p:blipFill rotWithShape="1">
          <a:blip r:embed="rId13">
            <a:alphaModFix/>
          </a:blip>
          <a:srcRect/>
          <a:stretch/>
        </p:blipFill>
        <p:spPr>
          <a:xfrm rot="10800000" flipH="1">
            <a:off x="11437269" y="1257887"/>
            <a:ext cx="390939" cy="73913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sp>
        <p:nvSpPr>
          <p:cNvPr id="82" name="Google Shape;82;p22"/>
          <p:cNvSpPr txBox="1">
            <a:spLocks noGrp="1"/>
          </p:cNvSpPr>
          <p:nvPr>
            <p:ph type="body" idx="1"/>
          </p:nvPr>
        </p:nvSpPr>
        <p:spPr>
          <a:xfrm>
            <a:off x="1122214" y="1253331"/>
            <a:ext cx="10709565" cy="4351338"/>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4D4D4D"/>
              </a:buClr>
              <a:buSzPts val="1800"/>
              <a:buFont typeface="Arial"/>
              <a:buNone/>
              <a:defRPr sz="1800" b="0" i="0" u="none" strike="noStrike" cap="none">
                <a:solidFill>
                  <a:srgbClr val="4D4D4D"/>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83" name="Google Shape;83;p22"/>
          <p:cNvPicPr preferRelativeResize="0"/>
          <p:nvPr/>
        </p:nvPicPr>
        <p:blipFill rotWithShape="1">
          <a:blip r:embed="rId12">
            <a:alphaModFix/>
          </a:blip>
          <a:srcRect/>
          <a:stretch/>
        </p:blipFill>
        <p:spPr>
          <a:xfrm flipH="1">
            <a:off x="360219" y="362876"/>
            <a:ext cx="390939" cy="739138"/>
          </a:xfrm>
          <a:prstGeom prst="rect">
            <a:avLst/>
          </a:prstGeom>
          <a:noFill/>
          <a:ln>
            <a:noFill/>
          </a:ln>
        </p:spPr>
      </p:pic>
      <p:sp>
        <p:nvSpPr>
          <p:cNvPr id="84" name="Google Shape;84;p22"/>
          <p:cNvSpPr/>
          <p:nvPr/>
        </p:nvSpPr>
        <p:spPr>
          <a:xfrm rot="-5400000">
            <a:off x="371648" y="978945"/>
            <a:ext cx="739137" cy="390939"/>
          </a:xfrm>
          <a:prstGeom prst="triangle">
            <a:avLst>
              <a:gd name="adj" fmla="val 50000"/>
            </a:avLst>
          </a:prstGeom>
          <a:solidFill>
            <a:srgbClr val="4D4D4D"/>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5" name="Google Shape;85;p22"/>
          <p:cNvSpPr/>
          <p:nvPr/>
        </p:nvSpPr>
        <p:spPr>
          <a:xfrm>
            <a:off x="1122215" y="709586"/>
            <a:ext cx="10709565" cy="45719"/>
          </a:xfrm>
          <a:prstGeom prst="roundRect">
            <a:avLst>
              <a:gd name="adj" fmla="val 16667"/>
            </a:avLst>
          </a:prstGeom>
          <a:solidFill>
            <a:srgbClr val="5F5F5F"/>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Google Shape;86;p22"/>
          <p:cNvSpPr/>
          <p:nvPr/>
        </p:nvSpPr>
        <p:spPr>
          <a:xfrm>
            <a:off x="0" y="6805586"/>
            <a:ext cx="12192000" cy="45719"/>
          </a:xfrm>
          <a:prstGeom prst="roundRect">
            <a:avLst>
              <a:gd name="adj" fmla="val 16667"/>
            </a:avLst>
          </a:prstGeom>
          <a:solidFill>
            <a:srgbClr val="5F5F5F"/>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7" name="Google Shape;87;p22"/>
          <p:cNvPicPr preferRelativeResize="0"/>
          <p:nvPr/>
        </p:nvPicPr>
        <p:blipFill rotWithShape="1">
          <a:blip r:embed="rId13">
            <a:alphaModFix/>
          </a:blip>
          <a:srcRect/>
          <a:stretch/>
        </p:blipFill>
        <p:spPr>
          <a:xfrm>
            <a:off x="11174172" y="6030820"/>
            <a:ext cx="546773" cy="702365"/>
          </a:xfrm>
          <a:prstGeom prst="rect">
            <a:avLst/>
          </a:prstGeom>
          <a:noFill/>
          <a:ln>
            <a:noFill/>
          </a:ln>
        </p:spPr>
      </p:pic>
      <p:sp>
        <p:nvSpPr>
          <p:cNvPr id="88" name="Google Shape;88;p22"/>
          <p:cNvSpPr txBox="1"/>
          <p:nvPr/>
        </p:nvSpPr>
        <p:spPr>
          <a:xfrm>
            <a:off x="1122214" y="218420"/>
            <a:ext cx="10515600" cy="132556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200"/>
              <a:buFont typeface="Calibri"/>
              <a:buNone/>
            </a:pPr>
            <a:endParaRPr sz="3200" b="0" i="0" u="none" strike="noStrike" cap="none">
              <a:solidFill>
                <a:srgbClr val="4D4D4D"/>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0.png"/><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
          <p:cNvSpPr txBox="1">
            <a:spLocks noGrp="1"/>
          </p:cNvSpPr>
          <p:nvPr>
            <p:ph type="title"/>
          </p:nvPr>
        </p:nvSpPr>
        <p:spPr>
          <a:xfrm>
            <a:off x="4238228" y="2097355"/>
            <a:ext cx="6768900" cy="2107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400"/>
              <a:buFont typeface="Calibri"/>
              <a:buNone/>
            </a:pPr>
            <a:r>
              <a:rPr lang="tr-TR" sz="2800" b="1" dirty="0">
                <a:solidFill>
                  <a:schemeClr val="tx1"/>
                </a:solidFill>
              </a:rPr>
              <a:t>Embedded </a:t>
            </a:r>
            <a:r>
              <a:rPr lang="tr-TR" sz="2800" b="1" dirty="0" err="1">
                <a:solidFill>
                  <a:schemeClr val="tx1"/>
                </a:solidFill>
              </a:rPr>
              <a:t>System</a:t>
            </a:r>
            <a:r>
              <a:rPr lang="tr-TR" sz="2800" b="1" dirty="0">
                <a:solidFill>
                  <a:schemeClr val="tx1"/>
                </a:solidFill>
              </a:rPr>
              <a:t> Design </a:t>
            </a:r>
            <a:r>
              <a:rPr lang="tr-TR" sz="2800" b="1" dirty="0" err="1">
                <a:solidFill>
                  <a:schemeClr val="tx1"/>
                </a:solidFill>
              </a:rPr>
              <a:t>using</a:t>
            </a:r>
            <a:r>
              <a:rPr lang="tr-TR" sz="2800" b="1" dirty="0">
                <a:solidFill>
                  <a:schemeClr val="tx1"/>
                </a:solidFill>
              </a:rPr>
              <a:t> </a:t>
            </a:r>
            <a:br>
              <a:rPr lang="tr-TR" sz="2800" b="1" dirty="0">
                <a:solidFill>
                  <a:schemeClr val="tx1"/>
                </a:solidFill>
              </a:rPr>
            </a:br>
            <a:r>
              <a:rPr lang="tr-TR" sz="2800" b="1" dirty="0" err="1">
                <a:solidFill>
                  <a:schemeClr val="tx1"/>
                </a:solidFill>
              </a:rPr>
              <a:t>Sapphire</a:t>
            </a:r>
            <a:r>
              <a:rPr lang="tr-TR" sz="2800" b="1" dirty="0">
                <a:solidFill>
                  <a:schemeClr val="tx1"/>
                </a:solidFill>
              </a:rPr>
              <a:t> RISC-V </a:t>
            </a:r>
            <a:r>
              <a:rPr lang="tr-TR" sz="2800" b="1" dirty="0" err="1">
                <a:solidFill>
                  <a:schemeClr val="tx1"/>
                </a:solidFill>
              </a:rPr>
              <a:t>SoC</a:t>
            </a:r>
            <a:endParaRPr sz="2800" b="1" dirty="0">
              <a:solidFill>
                <a:schemeClr val="tx1"/>
              </a:solidFill>
            </a:endParaRPr>
          </a:p>
        </p:txBody>
      </p:sp>
      <p:pic>
        <p:nvPicPr>
          <p:cNvPr id="2" name="Picture 2" descr="Resim önizlemesi">
            <a:extLst>
              <a:ext uri="{FF2B5EF4-FFF2-40B4-BE49-F238E27FC236}">
                <a16:creationId xmlns:a16="http://schemas.microsoft.com/office/drawing/2014/main" id="{DF3765CC-8078-F8B5-0CE0-9E6ADE016A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484" y="5158589"/>
            <a:ext cx="2573732" cy="4597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C4C3DF1B-82EF-1D33-F1C7-0434C6A4550A}"/>
              </a:ext>
            </a:extLst>
          </p:cNvPr>
          <p:cNvSpPr>
            <a:spLocks noGrp="1"/>
          </p:cNvSpPr>
          <p:nvPr>
            <p:ph type="body" idx="1"/>
          </p:nvPr>
        </p:nvSpPr>
        <p:spPr>
          <a:xfrm>
            <a:off x="1118680" y="1031133"/>
            <a:ext cx="10228769" cy="5058518"/>
          </a:xfrm>
        </p:spPr>
        <p:txBody>
          <a:bodyPr>
            <a:normAutofit/>
          </a:bodyPr>
          <a:lstStyle/>
          <a:p>
            <a:pPr algn="just">
              <a:buFont typeface="Arial" panose="020B0604020202020204" pitchFamily="34" charset="0"/>
              <a:buChar char="•"/>
            </a:pPr>
            <a:r>
              <a:rPr lang="en-US" b="1" i="0" dirty="0">
                <a:solidFill>
                  <a:schemeClr val="tx1"/>
                </a:solidFill>
                <a:effectLst/>
                <a:latin typeface="Calibri" panose="020F0502020204030204" pitchFamily="34" charset="0"/>
                <a:cs typeface="Calibri" panose="020F0502020204030204" pitchFamily="34" charset="0"/>
              </a:rPr>
              <a:t>APB3</a:t>
            </a:r>
            <a:r>
              <a:rPr lang="en-US" b="0" i="0" dirty="0">
                <a:solidFill>
                  <a:schemeClr val="tx1"/>
                </a:solidFill>
                <a:effectLst/>
                <a:latin typeface="Calibri" panose="020F0502020204030204" pitchFamily="34" charset="0"/>
                <a:cs typeface="Calibri" panose="020F0502020204030204" pitchFamily="34" charset="0"/>
              </a:rPr>
              <a:t> peripherals:</a:t>
            </a:r>
          </a:p>
          <a:p>
            <a:pPr marL="1257300" lvl="2" indent="-342900" algn="just">
              <a:buFont typeface="Wingdings" panose="05000000000000000000" pitchFamily="2" charset="2"/>
              <a:buChar char="ü"/>
            </a:pPr>
            <a:r>
              <a:rPr lang="en-US" sz="2400" b="0" i="0" dirty="0">
                <a:solidFill>
                  <a:schemeClr val="tx1"/>
                </a:solidFill>
                <a:effectLst/>
                <a:latin typeface="Calibri" panose="020F0502020204030204" pitchFamily="34" charset="0"/>
                <a:cs typeface="Calibri" panose="020F0502020204030204" pitchFamily="34" charset="0"/>
              </a:rPr>
              <a:t>Up to </a:t>
            </a:r>
            <a:r>
              <a:rPr lang="en-US" sz="2400" b="1" i="0" dirty="0">
                <a:solidFill>
                  <a:schemeClr val="tx1"/>
                </a:solidFill>
                <a:effectLst/>
                <a:latin typeface="Calibri" panose="020F0502020204030204" pitchFamily="34" charset="0"/>
                <a:cs typeface="Calibri" panose="020F0502020204030204" pitchFamily="34" charset="0"/>
              </a:rPr>
              <a:t>32 GPIOs</a:t>
            </a:r>
          </a:p>
          <a:p>
            <a:pPr marL="1257300" lvl="2" indent="-342900" algn="just">
              <a:buFont typeface="Wingdings" panose="05000000000000000000" pitchFamily="2" charset="2"/>
              <a:buChar char="ü"/>
            </a:pPr>
            <a:r>
              <a:rPr lang="en-US" sz="2400" b="0" i="0" dirty="0">
                <a:solidFill>
                  <a:schemeClr val="tx1"/>
                </a:solidFill>
                <a:effectLst/>
                <a:latin typeface="Calibri" panose="020F0502020204030204" pitchFamily="34" charset="0"/>
                <a:cs typeface="Calibri" panose="020F0502020204030204" pitchFamily="34" charset="0"/>
              </a:rPr>
              <a:t>Up to </a:t>
            </a:r>
            <a:r>
              <a:rPr lang="en-US" sz="2400" b="1" i="0" dirty="0">
                <a:solidFill>
                  <a:schemeClr val="tx1"/>
                </a:solidFill>
                <a:effectLst/>
                <a:latin typeface="Calibri" panose="020F0502020204030204" pitchFamily="34" charset="0"/>
                <a:cs typeface="Calibri" panose="020F0502020204030204" pitchFamily="34" charset="0"/>
              </a:rPr>
              <a:t>3 I</a:t>
            </a:r>
            <a:r>
              <a:rPr lang="en-US" sz="2400" b="1" i="0" baseline="30000" dirty="0">
                <a:solidFill>
                  <a:schemeClr val="tx1"/>
                </a:solidFill>
                <a:effectLst/>
                <a:latin typeface="Calibri" panose="020F0502020204030204" pitchFamily="34" charset="0"/>
                <a:cs typeface="Calibri" panose="020F0502020204030204" pitchFamily="34" charset="0"/>
              </a:rPr>
              <a:t>2</a:t>
            </a:r>
            <a:r>
              <a:rPr lang="en-US" sz="2400" b="1" i="0" dirty="0">
                <a:solidFill>
                  <a:schemeClr val="tx1"/>
                </a:solidFill>
                <a:effectLst/>
                <a:latin typeface="Calibri" panose="020F0502020204030204" pitchFamily="34" charset="0"/>
                <a:cs typeface="Calibri" panose="020F0502020204030204" pitchFamily="34" charset="0"/>
              </a:rPr>
              <a:t>C masters</a:t>
            </a:r>
          </a:p>
          <a:p>
            <a:pPr marL="1257300" lvl="2" indent="-342900" algn="just">
              <a:buFont typeface="Wingdings" panose="05000000000000000000" pitchFamily="2" charset="2"/>
              <a:buChar char="ü"/>
            </a:pPr>
            <a:r>
              <a:rPr lang="en-US" sz="2400" b="1" i="0" dirty="0">
                <a:solidFill>
                  <a:schemeClr val="tx1"/>
                </a:solidFill>
                <a:effectLst/>
                <a:latin typeface="Calibri" panose="020F0502020204030204" pitchFamily="34" charset="0"/>
                <a:cs typeface="Calibri" panose="020F0502020204030204" pitchFamily="34" charset="0"/>
              </a:rPr>
              <a:t>Clint timer</a:t>
            </a:r>
          </a:p>
          <a:p>
            <a:pPr marL="1257300" lvl="2" indent="-342900" algn="just">
              <a:buFont typeface="Wingdings" panose="05000000000000000000" pitchFamily="2" charset="2"/>
              <a:buChar char="ü"/>
            </a:pPr>
            <a:r>
              <a:rPr lang="en-US" sz="2400" b="1" i="0" dirty="0">
                <a:solidFill>
                  <a:schemeClr val="tx1"/>
                </a:solidFill>
                <a:effectLst/>
                <a:latin typeface="Calibri" panose="020F0502020204030204" pitchFamily="34" charset="0"/>
                <a:cs typeface="Calibri" panose="020F0502020204030204" pitchFamily="34" charset="0"/>
              </a:rPr>
              <a:t>PLIC</a:t>
            </a:r>
          </a:p>
          <a:p>
            <a:pPr marL="1257300" lvl="2" indent="-342900" algn="just">
              <a:buFont typeface="Wingdings" panose="05000000000000000000" pitchFamily="2" charset="2"/>
              <a:buChar char="ü"/>
            </a:pPr>
            <a:r>
              <a:rPr lang="en-US" sz="2400" b="0" i="0" dirty="0">
                <a:solidFill>
                  <a:schemeClr val="tx1"/>
                </a:solidFill>
                <a:effectLst/>
                <a:latin typeface="Calibri" panose="020F0502020204030204" pitchFamily="34" charset="0"/>
                <a:cs typeface="Calibri" panose="020F0502020204030204" pitchFamily="34" charset="0"/>
              </a:rPr>
              <a:t>Up to </a:t>
            </a:r>
            <a:r>
              <a:rPr lang="en-US" sz="2400" b="1" i="0" dirty="0">
                <a:solidFill>
                  <a:schemeClr val="tx1"/>
                </a:solidFill>
                <a:effectLst/>
                <a:latin typeface="Calibri" panose="020F0502020204030204" pitchFamily="34" charset="0"/>
                <a:cs typeface="Calibri" panose="020F0502020204030204" pitchFamily="34" charset="0"/>
              </a:rPr>
              <a:t>3 SPI masters</a:t>
            </a:r>
          </a:p>
          <a:p>
            <a:pPr marL="1257300" lvl="2" indent="-342900" algn="just">
              <a:buFont typeface="Wingdings" panose="05000000000000000000" pitchFamily="2" charset="2"/>
              <a:buChar char="ü"/>
            </a:pPr>
            <a:r>
              <a:rPr lang="en-US" sz="2400" b="0" i="0" dirty="0">
                <a:solidFill>
                  <a:schemeClr val="tx1"/>
                </a:solidFill>
                <a:effectLst/>
                <a:latin typeface="Calibri" panose="020F0502020204030204" pitchFamily="34" charset="0"/>
                <a:cs typeface="Calibri" panose="020F0502020204030204" pitchFamily="34" charset="0"/>
              </a:rPr>
              <a:t>Up to </a:t>
            </a:r>
            <a:r>
              <a:rPr lang="en-US" sz="2400" b="1" i="0" dirty="0">
                <a:solidFill>
                  <a:schemeClr val="tx1"/>
                </a:solidFill>
                <a:effectLst/>
                <a:latin typeface="Calibri" panose="020F0502020204030204" pitchFamily="34" charset="0"/>
                <a:cs typeface="Calibri" panose="020F0502020204030204" pitchFamily="34" charset="0"/>
              </a:rPr>
              <a:t>3 user timers</a:t>
            </a:r>
          </a:p>
          <a:p>
            <a:pPr marL="1257300" lvl="2" indent="-342900" algn="just">
              <a:buFont typeface="Wingdings" panose="05000000000000000000" pitchFamily="2" charset="2"/>
              <a:buChar char="ü"/>
            </a:pPr>
            <a:r>
              <a:rPr lang="en-US" sz="2400" b="0" i="0" dirty="0">
                <a:solidFill>
                  <a:schemeClr val="tx1"/>
                </a:solidFill>
                <a:effectLst/>
                <a:latin typeface="Calibri" panose="020F0502020204030204" pitchFamily="34" charset="0"/>
                <a:cs typeface="Calibri" panose="020F0502020204030204" pitchFamily="34" charset="0"/>
              </a:rPr>
              <a:t>Up to </a:t>
            </a:r>
            <a:r>
              <a:rPr lang="en-US" sz="2400" b="1" i="0" dirty="0">
                <a:solidFill>
                  <a:schemeClr val="tx1"/>
                </a:solidFill>
                <a:effectLst/>
                <a:latin typeface="Calibri" panose="020F0502020204030204" pitchFamily="34" charset="0"/>
                <a:cs typeface="Calibri" panose="020F0502020204030204" pitchFamily="34" charset="0"/>
              </a:rPr>
              <a:t>3 UARTs with 115,200 baud rate</a:t>
            </a:r>
          </a:p>
          <a:p>
            <a:pPr marL="1257300" lvl="2" indent="-342900" algn="just">
              <a:buFont typeface="Wingdings" panose="05000000000000000000" pitchFamily="2" charset="2"/>
              <a:buChar char="ü"/>
            </a:pPr>
            <a:r>
              <a:rPr lang="en-US" sz="2400" b="0" i="0" dirty="0">
                <a:solidFill>
                  <a:schemeClr val="tx1"/>
                </a:solidFill>
                <a:effectLst/>
                <a:latin typeface="Calibri" panose="020F0502020204030204" pitchFamily="34" charset="0"/>
                <a:cs typeface="Calibri" panose="020F0502020204030204" pitchFamily="34" charset="0"/>
              </a:rPr>
              <a:t>Up to </a:t>
            </a:r>
            <a:r>
              <a:rPr lang="en-US" sz="2400" b="1" i="0" dirty="0">
                <a:solidFill>
                  <a:schemeClr val="tx1"/>
                </a:solidFill>
                <a:effectLst/>
                <a:latin typeface="Calibri" panose="020F0502020204030204" pitchFamily="34" charset="0"/>
                <a:cs typeface="Calibri" panose="020F0502020204030204" pitchFamily="34" charset="0"/>
              </a:rPr>
              <a:t>5 slave user peripherals</a:t>
            </a:r>
          </a:p>
          <a:p>
            <a:pPr marL="1257300" lvl="2" indent="-342900" algn="just">
              <a:buFont typeface="Wingdings" panose="05000000000000000000" pitchFamily="2" charset="2"/>
              <a:buChar char="ü"/>
            </a:pPr>
            <a:r>
              <a:rPr lang="en-US" sz="2400" b="0" i="0" dirty="0">
                <a:solidFill>
                  <a:schemeClr val="tx1"/>
                </a:solidFill>
                <a:effectLst/>
                <a:latin typeface="Calibri" panose="020F0502020204030204" pitchFamily="34" charset="0"/>
                <a:cs typeface="Calibri" panose="020F0502020204030204" pitchFamily="34" charset="0"/>
              </a:rPr>
              <a:t>Up to </a:t>
            </a:r>
            <a:r>
              <a:rPr lang="en-US" sz="2400" b="1" i="0" dirty="0">
                <a:solidFill>
                  <a:schemeClr val="tx1"/>
                </a:solidFill>
                <a:effectLst/>
                <a:latin typeface="Calibri" panose="020F0502020204030204" pitchFamily="34" charset="0"/>
                <a:cs typeface="Calibri" panose="020F0502020204030204" pitchFamily="34" charset="0"/>
              </a:rPr>
              <a:t>8 user interrupts</a:t>
            </a:r>
          </a:p>
          <a:p>
            <a:pPr algn="just"/>
            <a:endParaRPr lang="tr-TR" dirty="0">
              <a:solidFill>
                <a:schemeClr val="tx1"/>
              </a:solidFill>
              <a:latin typeface="Calibri" panose="020F0502020204030204" pitchFamily="34" charset="0"/>
              <a:cs typeface="Calibri" panose="020F0502020204030204" pitchFamily="34" charset="0"/>
            </a:endParaRPr>
          </a:p>
        </p:txBody>
      </p:sp>
      <p:pic>
        <p:nvPicPr>
          <p:cNvPr id="2" name="Picture 2" descr="Resim önizlemesi">
            <a:extLst>
              <a:ext uri="{FF2B5EF4-FFF2-40B4-BE49-F238E27FC236}">
                <a16:creationId xmlns:a16="http://schemas.microsoft.com/office/drawing/2014/main" id="{DDB22A18-88E0-4508-A5E5-A36037B84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613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04ADFC-729F-F02C-FFC5-27ABCB852871}"/>
              </a:ext>
            </a:extLst>
          </p:cNvPr>
          <p:cNvSpPr>
            <a:spLocks noGrp="1"/>
          </p:cNvSpPr>
          <p:nvPr>
            <p:ph type="title"/>
          </p:nvPr>
        </p:nvSpPr>
        <p:spPr>
          <a:xfrm>
            <a:off x="838200" y="68094"/>
            <a:ext cx="10515600" cy="603318"/>
          </a:xfrm>
        </p:spPr>
        <p:txBody>
          <a:bodyPr/>
          <a:lstStyle/>
          <a:p>
            <a:r>
              <a:rPr lang="tr-TR" sz="2800" b="1" dirty="0"/>
              <a:t>FPGA SUPPORT</a:t>
            </a:r>
          </a:p>
        </p:txBody>
      </p:sp>
      <p:sp>
        <p:nvSpPr>
          <p:cNvPr id="3" name="Metin Yer Tutucusu 2">
            <a:extLst>
              <a:ext uri="{FF2B5EF4-FFF2-40B4-BE49-F238E27FC236}">
                <a16:creationId xmlns:a16="http://schemas.microsoft.com/office/drawing/2014/main" id="{CBBB8C4C-45BC-C82B-ABCA-BC3F8635D501}"/>
              </a:ext>
            </a:extLst>
          </p:cNvPr>
          <p:cNvSpPr>
            <a:spLocks noGrp="1"/>
          </p:cNvSpPr>
          <p:nvPr>
            <p:ph type="body" idx="1"/>
          </p:nvPr>
        </p:nvSpPr>
        <p:spPr>
          <a:xfrm>
            <a:off x="928113" y="2046869"/>
            <a:ext cx="10335773" cy="2135581"/>
          </a:xfrm>
        </p:spPr>
        <p:txBody>
          <a:bodyPr/>
          <a:lstStyle/>
          <a:p>
            <a:pPr marL="571500" indent="-342900" algn="just">
              <a:buFont typeface="Arial" panose="020B0604020202020204" pitchFamily="34" charset="0"/>
              <a:buChar char="•"/>
            </a:pPr>
            <a:r>
              <a:rPr lang="en-US" dirty="0">
                <a:solidFill>
                  <a:schemeClr val="tx1"/>
                </a:solidFill>
              </a:rPr>
              <a:t>The Sapphire SoC supports </a:t>
            </a:r>
            <a:r>
              <a:rPr lang="en-US" b="1" dirty="0">
                <a:solidFill>
                  <a:schemeClr val="tx1"/>
                </a:solidFill>
              </a:rPr>
              <a:t>all</a:t>
            </a:r>
            <a:r>
              <a:rPr lang="en-US" dirty="0">
                <a:solidFill>
                  <a:schemeClr val="tx1"/>
                </a:solidFill>
              </a:rPr>
              <a:t> Trion® FPGAs (except the T4) and all Titanium FPGAs, however, you may only be able to use some of the features in certain devices. For example, the DDR controller only works with FPGAs that have a hardened DDR controller block.</a:t>
            </a:r>
            <a:endParaRPr lang="tr-TR" dirty="0">
              <a:solidFill>
                <a:schemeClr val="tx1"/>
              </a:solidFill>
            </a:endParaRPr>
          </a:p>
        </p:txBody>
      </p:sp>
      <p:pic>
        <p:nvPicPr>
          <p:cNvPr id="4" name="Picture 2" descr="Resim önizlemesi">
            <a:extLst>
              <a:ext uri="{FF2B5EF4-FFF2-40B4-BE49-F238E27FC236}">
                <a16:creationId xmlns:a16="http://schemas.microsoft.com/office/drawing/2014/main" id="{044B5D4E-1845-BD82-D4BE-D57DE1381D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146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91D60-31BD-6CD6-27BD-6AA35E5D56C2}"/>
              </a:ext>
            </a:extLst>
          </p:cNvPr>
          <p:cNvSpPr>
            <a:spLocks noGrp="1"/>
          </p:cNvSpPr>
          <p:nvPr>
            <p:ph type="title"/>
          </p:nvPr>
        </p:nvSpPr>
        <p:spPr>
          <a:xfrm>
            <a:off x="1195834" y="221942"/>
            <a:ext cx="10515600" cy="469869"/>
          </a:xfrm>
        </p:spPr>
        <p:txBody>
          <a:bodyPr/>
          <a:lstStyle/>
          <a:p>
            <a:r>
              <a:rPr lang="en-US" sz="2800" b="1" dirty="0">
                <a:solidFill>
                  <a:schemeClr val="tx1"/>
                </a:solidFill>
              </a:rPr>
              <a:t>Titanium Resource Utilization and Performance</a:t>
            </a:r>
            <a:r>
              <a:rPr lang="tr-TR" sz="2800" b="1" dirty="0">
                <a:solidFill>
                  <a:schemeClr val="tx1"/>
                </a:solidFill>
              </a:rPr>
              <a:t>:</a:t>
            </a:r>
            <a:endParaRPr lang="tr-TR" sz="6600" dirty="0"/>
          </a:p>
        </p:txBody>
      </p:sp>
      <p:sp>
        <p:nvSpPr>
          <p:cNvPr id="3" name="Text Placeholder 2">
            <a:extLst>
              <a:ext uri="{FF2B5EF4-FFF2-40B4-BE49-F238E27FC236}">
                <a16:creationId xmlns:a16="http://schemas.microsoft.com/office/drawing/2014/main" id="{286709CF-76F3-D271-93E6-BA6E476C9922}"/>
              </a:ext>
            </a:extLst>
          </p:cNvPr>
          <p:cNvSpPr>
            <a:spLocks noGrp="1"/>
          </p:cNvSpPr>
          <p:nvPr>
            <p:ph type="body" idx="1"/>
          </p:nvPr>
        </p:nvSpPr>
        <p:spPr>
          <a:xfrm>
            <a:off x="1195834" y="1153804"/>
            <a:ext cx="10515600" cy="1500187"/>
          </a:xfrm>
        </p:spPr>
        <p:txBody>
          <a:bodyPr/>
          <a:lstStyle/>
          <a:p>
            <a:pPr marL="571500" indent="-342900" algn="just">
              <a:buFont typeface="Arial" panose="020B0604020202020204" pitchFamily="34" charset="0"/>
              <a:buChar char="•"/>
            </a:pPr>
            <a:r>
              <a:rPr lang="en-US" dirty="0">
                <a:solidFill>
                  <a:schemeClr val="tx1"/>
                </a:solidFill>
              </a:rPr>
              <a:t>The Sapphire is configurable. These table</a:t>
            </a:r>
            <a:r>
              <a:rPr lang="tr-TR" dirty="0">
                <a:solidFill>
                  <a:schemeClr val="tx1"/>
                </a:solidFill>
              </a:rPr>
              <a:t> </a:t>
            </a:r>
            <a:r>
              <a:rPr lang="en-US" dirty="0">
                <a:solidFill>
                  <a:schemeClr val="tx1"/>
                </a:solidFill>
              </a:rPr>
              <a:t>show the resource usage for various configurations.</a:t>
            </a:r>
            <a:endParaRPr lang="tr-TR" dirty="0">
              <a:solidFill>
                <a:schemeClr val="tx1"/>
              </a:solidFill>
            </a:endParaRPr>
          </a:p>
          <a:p>
            <a:pPr marL="571500" indent="-342900" algn="just">
              <a:buFont typeface="Arial" panose="020B0604020202020204" pitchFamily="34" charset="0"/>
              <a:buChar char="•"/>
            </a:pPr>
            <a:r>
              <a:rPr lang="tr-TR" dirty="0">
                <a:solidFill>
                  <a:schemeClr val="tx1"/>
                </a:solidFill>
              </a:rPr>
              <a:t>Ti60 F225  </a:t>
            </a:r>
            <a:r>
              <a:rPr lang="tr-TR" dirty="0" err="1">
                <a:solidFill>
                  <a:schemeClr val="tx1"/>
                </a:solidFill>
              </a:rPr>
              <a:t>Cached</a:t>
            </a:r>
            <a:r>
              <a:rPr lang="tr-TR" dirty="0">
                <a:solidFill>
                  <a:schemeClr val="tx1"/>
                </a:solidFill>
              </a:rPr>
              <a:t> </a:t>
            </a:r>
            <a:r>
              <a:rPr lang="tr-TR" dirty="0" err="1">
                <a:solidFill>
                  <a:schemeClr val="tx1"/>
                </a:solidFill>
              </a:rPr>
              <a:t>SoC</a:t>
            </a:r>
            <a:r>
              <a:rPr lang="tr-TR" dirty="0">
                <a:solidFill>
                  <a:schemeClr val="tx1"/>
                </a:solidFill>
              </a:rPr>
              <a:t> with </a:t>
            </a:r>
            <a:r>
              <a:rPr lang="tr-TR" dirty="0" err="1">
                <a:solidFill>
                  <a:schemeClr val="tx1"/>
                </a:solidFill>
              </a:rPr>
              <a:t>External</a:t>
            </a:r>
            <a:r>
              <a:rPr lang="tr-TR" dirty="0">
                <a:solidFill>
                  <a:schemeClr val="tx1"/>
                </a:solidFill>
              </a:rPr>
              <a:t> Memory:</a:t>
            </a:r>
          </a:p>
          <a:p>
            <a:endParaRPr lang="tr-TR" dirty="0"/>
          </a:p>
        </p:txBody>
      </p:sp>
      <p:pic>
        <p:nvPicPr>
          <p:cNvPr id="5" name="Resim 4">
            <a:extLst>
              <a:ext uri="{FF2B5EF4-FFF2-40B4-BE49-F238E27FC236}">
                <a16:creationId xmlns:a16="http://schemas.microsoft.com/office/drawing/2014/main" id="{887A63AE-3B3C-0387-D183-6C1CE42EDBCD}"/>
              </a:ext>
            </a:extLst>
          </p:cNvPr>
          <p:cNvPicPr>
            <a:picLocks noChangeAspect="1"/>
          </p:cNvPicPr>
          <p:nvPr/>
        </p:nvPicPr>
        <p:blipFill>
          <a:blip r:embed="rId2"/>
          <a:stretch>
            <a:fillRect/>
          </a:stretch>
        </p:blipFill>
        <p:spPr>
          <a:xfrm>
            <a:off x="1632586" y="2874563"/>
            <a:ext cx="9324772" cy="2658893"/>
          </a:xfrm>
          <a:prstGeom prst="rect">
            <a:avLst/>
          </a:prstGeom>
        </p:spPr>
      </p:pic>
    </p:spTree>
    <p:extLst>
      <p:ext uri="{BB962C8B-B14F-4D97-AF65-F5344CB8AC3E}">
        <p14:creationId xmlns:p14="http://schemas.microsoft.com/office/powerpoint/2010/main" val="3539204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B9668F-EB91-66CF-5BD8-A317572B2D06}"/>
              </a:ext>
            </a:extLst>
          </p:cNvPr>
          <p:cNvSpPr>
            <a:spLocks noGrp="1"/>
          </p:cNvSpPr>
          <p:nvPr>
            <p:ph type="title"/>
          </p:nvPr>
        </p:nvSpPr>
        <p:spPr>
          <a:xfrm>
            <a:off x="1065314" y="116732"/>
            <a:ext cx="10515600" cy="535224"/>
          </a:xfrm>
        </p:spPr>
        <p:txBody>
          <a:bodyPr/>
          <a:lstStyle/>
          <a:p>
            <a:r>
              <a:rPr lang="en-US" sz="2800" b="1" i="0" dirty="0">
                <a:solidFill>
                  <a:schemeClr val="tx1"/>
                </a:solidFill>
                <a:effectLst/>
                <a:latin typeface="Calibri" panose="020F0502020204030204" pitchFamily="34" charset="0"/>
                <a:cs typeface="Calibri" panose="020F0502020204030204" pitchFamily="34" charset="0"/>
              </a:rPr>
              <a:t>Trion Resource Utilization and Performance</a:t>
            </a:r>
            <a:endParaRPr lang="tr-TR" b="1" dirty="0"/>
          </a:p>
        </p:txBody>
      </p:sp>
      <p:sp>
        <p:nvSpPr>
          <p:cNvPr id="3" name="Metin Yer Tutucusu 2">
            <a:extLst>
              <a:ext uri="{FF2B5EF4-FFF2-40B4-BE49-F238E27FC236}">
                <a16:creationId xmlns:a16="http://schemas.microsoft.com/office/drawing/2014/main" id="{500CB9E2-259F-8413-C2CB-E9B9772490ED}"/>
              </a:ext>
            </a:extLst>
          </p:cNvPr>
          <p:cNvSpPr>
            <a:spLocks noGrp="1"/>
          </p:cNvSpPr>
          <p:nvPr>
            <p:ph type="body" idx="1"/>
          </p:nvPr>
        </p:nvSpPr>
        <p:spPr>
          <a:xfrm>
            <a:off x="1084905" y="951318"/>
            <a:ext cx="10515600" cy="1500187"/>
          </a:xfrm>
        </p:spPr>
        <p:txBody>
          <a:bodyPr/>
          <a:lstStyle/>
          <a:p>
            <a:pPr marL="571500" indent="-342900" algn="just">
              <a:buFont typeface="Arial" panose="020B0604020202020204" pitchFamily="34" charset="0"/>
              <a:buChar char="•"/>
            </a:pPr>
            <a:r>
              <a:rPr lang="en-US" b="0" i="0" dirty="0">
                <a:solidFill>
                  <a:schemeClr val="tx1"/>
                </a:solidFill>
                <a:effectLst/>
                <a:latin typeface="Calibri" panose="020F0502020204030204" pitchFamily="34" charset="0"/>
                <a:cs typeface="Calibri" panose="020F0502020204030204" pitchFamily="34" charset="0"/>
              </a:rPr>
              <a:t>The Sapphire is configurable. These table show the resource usage for various configurations.</a:t>
            </a:r>
            <a:endParaRPr lang="tr-TR" b="0" i="0" dirty="0">
              <a:solidFill>
                <a:schemeClr val="tx1"/>
              </a:solidFill>
              <a:effectLst/>
              <a:latin typeface="Calibri" panose="020F0502020204030204" pitchFamily="34" charset="0"/>
              <a:cs typeface="Calibri" panose="020F0502020204030204" pitchFamily="34" charset="0"/>
            </a:endParaRPr>
          </a:p>
          <a:p>
            <a:pPr marL="571500" indent="-342900" algn="just">
              <a:buFont typeface="Arial" panose="020B0604020202020204" pitchFamily="34" charset="0"/>
              <a:buChar char="•"/>
            </a:pPr>
            <a:r>
              <a:rPr lang="tr-TR" dirty="0">
                <a:solidFill>
                  <a:schemeClr val="tx1"/>
                </a:solidFill>
                <a:latin typeface="Calibri" panose="020F0502020204030204" pitchFamily="34" charset="0"/>
                <a:cs typeface="Calibri" panose="020F0502020204030204" pitchFamily="34" charset="0"/>
              </a:rPr>
              <a:t>T120 F576 </a:t>
            </a:r>
            <a:r>
              <a:rPr lang="tr-TR" dirty="0" err="1">
                <a:solidFill>
                  <a:schemeClr val="tx1"/>
                </a:solidFill>
              </a:rPr>
              <a:t>Cached</a:t>
            </a:r>
            <a:r>
              <a:rPr lang="tr-TR" dirty="0">
                <a:solidFill>
                  <a:schemeClr val="tx1"/>
                </a:solidFill>
              </a:rPr>
              <a:t> </a:t>
            </a:r>
            <a:r>
              <a:rPr lang="tr-TR" dirty="0" err="1">
                <a:solidFill>
                  <a:schemeClr val="tx1"/>
                </a:solidFill>
              </a:rPr>
              <a:t>SoC</a:t>
            </a:r>
            <a:r>
              <a:rPr lang="tr-TR" dirty="0">
                <a:solidFill>
                  <a:schemeClr val="tx1"/>
                </a:solidFill>
              </a:rPr>
              <a:t> </a:t>
            </a:r>
            <a:r>
              <a:rPr lang="tr-TR" dirty="0" err="1">
                <a:solidFill>
                  <a:schemeClr val="tx1"/>
                </a:solidFill>
              </a:rPr>
              <a:t>with</a:t>
            </a:r>
            <a:r>
              <a:rPr lang="tr-TR" dirty="0">
                <a:solidFill>
                  <a:schemeClr val="tx1"/>
                </a:solidFill>
              </a:rPr>
              <a:t> </a:t>
            </a:r>
            <a:r>
              <a:rPr lang="tr-TR" dirty="0" err="1">
                <a:solidFill>
                  <a:schemeClr val="tx1"/>
                </a:solidFill>
              </a:rPr>
              <a:t>External</a:t>
            </a:r>
            <a:r>
              <a:rPr lang="tr-TR" dirty="0">
                <a:solidFill>
                  <a:schemeClr val="tx1"/>
                </a:solidFill>
              </a:rPr>
              <a:t> Memory:</a:t>
            </a:r>
            <a:endParaRPr lang="tr-TR" b="0" i="0" dirty="0">
              <a:solidFill>
                <a:schemeClr val="tx1"/>
              </a:solidFill>
              <a:effectLst/>
              <a:latin typeface="Calibri" panose="020F0502020204030204" pitchFamily="34" charset="0"/>
              <a:cs typeface="Calibri" panose="020F0502020204030204" pitchFamily="34" charset="0"/>
            </a:endParaRPr>
          </a:p>
          <a:p>
            <a:pPr marL="571500" indent="-342900" algn="just">
              <a:buFont typeface="Arial" panose="020B0604020202020204" pitchFamily="34" charset="0"/>
              <a:buChar char="•"/>
            </a:pPr>
            <a:endParaRPr lang="tr-TR" dirty="0">
              <a:solidFill>
                <a:schemeClr val="tx1"/>
              </a:solidFill>
              <a:latin typeface="Calibri" panose="020F0502020204030204" pitchFamily="34" charset="0"/>
              <a:cs typeface="Calibri" panose="020F0502020204030204" pitchFamily="34" charset="0"/>
            </a:endParaRPr>
          </a:p>
        </p:txBody>
      </p:sp>
      <p:pic>
        <p:nvPicPr>
          <p:cNvPr id="5" name="Resim 4">
            <a:extLst>
              <a:ext uri="{FF2B5EF4-FFF2-40B4-BE49-F238E27FC236}">
                <a16:creationId xmlns:a16="http://schemas.microsoft.com/office/drawing/2014/main" id="{D9395337-9CD0-51E0-0042-D1F9BA162E9F}"/>
              </a:ext>
            </a:extLst>
          </p:cNvPr>
          <p:cNvPicPr>
            <a:picLocks noChangeAspect="1"/>
          </p:cNvPicPr>
          <p:nvPr/>
        </p:nvPicPr>
        <p:blipFill>
          <a:blip r:embed="rId2"/>
          <a:stretch>
            <a:fillRect/>
          </a:stretch>
        </p:blipFill>
        <p:spPr>
          <a:xfrm>
            <a:off x="1432560" y="2529327"/>
            <a:ext cx="9326880" cy="2665782"/>
          </a:xfrm>
          <a:prstGeom prst="rect">
            <a:avLst/>
          </a:prstGeom>
        </p:spPr>
      </p:pic>
      <p:pic>
        <p:nvPicPr>
          <p:cNvPr id="4" name="Picture 2" descr="Resim önizlemesi">
            <a:extLst>
              <a:ext uri="{FF2B5EF4-FFF2-40B4-BE49-F238E27FC236}">
                <a16:creationId xmlns:a16="http://schemas.microsoft.com/office/drawing/2014/main" id="{971897F5-7842-B414-45CE-D2536C1953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178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518633-071D-1DA5-416C-A60FCB5D1B72}"/>
              </a:ext>
            </a:extLst>
          </p:cNvPr>
          <p:cNvSpPr>
            <a:spLocks noGrp="1"/>
          </p:cNvSpPr>
          <p:nvPr>
            <p:ph type="title"/>
          </p:nvPr>
        </p:nvSpPr>
        <p:spPr>
          <a:xfrm>
            <a:off x="1036131" y="96939"/>
            <a:ext cx="10515600" cy="671411"/>
          </a:xfrm>
        </p:spPr>
        <p:txBody>
          <a:bodyPr/>
          <a:lstStyle/>
          <a:p>
            <a:r>
              <a:rPr lang="tr-TR" sz="2800" b="1" dirty="0" err="1"/>
              <a:t>Address</a:t>
            </a:r>
            <a:r>
              <a:rPr lang="tr-TR" sz="2800" b="1" dirty="0"/>
              <a:t> </a:t>
            </a:r>
            <a:r>
              <a:rPr lang="tr-TR" sz="2800" b="1" dirty="0" err="1"/>
              <a:t>Map</a:t>
            </a:r>
            <a:endParaRPr lang="tr-TR" sz="2800" b="1" dirty="0"/>
          </a:p>
        </p:txBody>
      </p:sp>
      <p:sp>
        <p:nvSpPr>
          <p:cNvPr id="3" name="Metin Yer Tutucusu 2">
            <a:extLst>
              <a:ext uri="{FF2B5EF4-FFF2-40B4-BE49-F238E27FC236}">
                <a16:creationId xmlns:a16="http://schemas.microsoft.com/office/drawing/2014/main" id="{2B5B4A1E-CE9C-6A86-2029-5DA7BBFB9EEB}"/>
              </a:ext>
            </a:extLst>
          </p:cNvPr>
          <p:cNvSpPr>
            <a:spLocks noGrp="1"/>
          </p:cNvSpPr>
          <p:nvPr>
            <p:ph type="body" idx="1"/>
          </p:nvPr>
        </p:nvSpPr>
        <p:spPr>
          <a:xfrm>
            <a:off x="838199" y="768350"/>
            <a:ext cx="10515601" cy="5321300"/>
          </a:xfrm>
        </p:spPr>
        <p:txBody>
          <a:bodyPr/>
          <a:lstStyle/>
          <a:p>
            <a:pPr marL="571500" indent="-342900" algn="just">
              <a:buFont typeface="Arial" panose="020B0604020202020204" pitchFamily="34" charset="0"/>
              <a:buChar char="•"/>
            </a:pPr>
            <a:r>
              <a:rPr lang="en-US" dirty="0">
                <a:solidFill>
                  <a:schemeClr val="tx1"/>
                </a:solidFill>
              </a:rPr>
              <a:t>Because the address range might be </a:t>
            </a:r>
            <a:r>
              <a:rPr lang="en-US" dirty="0" err="1">
                <a:solidFill>
                  <a:schemeClr val="tx1"/>
                </a:solidFill>
              </a:rPr>
              <a:t>updated,Efinix</a:t>
            </a:r>
            <a:r>
              <a:rPr lang="tr-TR" dirty="0">
                <a:solidFill>
                  <a:schemeClr val="tx1"/>
                </a:solidFill>
              </a:rPr>
              <a:t> </a:t>
            </a:r>
            <a:r>
              <a:rPr lang="en-US" dirty="0">
                <a:solidFill>
                  <a:schemeClr val="tx1"/>
                </a:solidFill>
              </a:rPr>
              <a:t>recommends that you always refer to the parameter name when referencing an address in firmware, not by the actual </a:t>
            </a:r>
            <a:r>
              <a:rPr lang="en-US" dirty="0" err="1">
                <a:solidFill>
                  <a:schemeClr val="tx1"/>
                </a:solidFill>
              </a:rPr>
              <a:t>address.The</a:t>
            </a:r>
            <a:r>
              <a:rPr lang="en-US" dirty="0">
                <a:solidFill>
                  <a:schemeClr val="tx1"/>
                </a:solidFill>
              </a:rPr>
              <a:t> parameter names and address mappings are defined</a:t>
            </a:r>
            <a:r>
              <a:rPr lang="tr-TR" dirty="0">
                <a:solidFill>
                  <a:schemeClr val="tx1"/>
                </a:solidFill>
              </a:rPr>
              <a:t> </a:t>
            </a:r>
            <a:r>
              <a:rPr lang="en-US" dirty="0">
                <a:solidFill>
                  <a:schemeClr val="tx1"/>
                </a:solidFill>
              </a:rPr>
              <a:t>in</a:t>
            </a:r>
            <a:r>
              <a:rPr lang="tr-TR" dirty="0">
                <a:solidFill>
                  <a:schemeClr val="tx1"/>
                </a:solidFill>
              </a:rPr>
              <a:t> </a:t>
            </a:r>
            <a:r>
              <a:rPr lang="en-US" sz="2300" b="1" dirty="0">
                <a:solidFill>
                  <a:schemeClr val="tx1"/>
                </a:solidFill>
              </a:rPr>
              <a:t>/</a:t>
            </a:r>
            <a:r>
              <a:rPr lang="en-US" sz="2300" b="1" dirty="0" err="1">
                <a:solidFill>
                  <a:schemeClr val="tx1"/>
                </a:solidFill>
              </a:rPr>
              <a:t>embedded_sw</a:t>
            </a:r>
            <a:r>
              <a:rPr lang="en-US" sz="2300" b="1" dirty="0">
                <a:solidFill>
                  <a:schemeClr val="tx1"/>
                </a:solidFill>
              </a:rPr>
              <a:t>/</a:t>
            </a:r>
            <a:r>
              <a:rPr lang="tr-TR" sz="2300" b="1" dirty="0">
                <a:solidFill>
                  <a:schemeClr val="tx1"/>
                </a:solidFill>
              </a:rPr>
              <a:t>&lt;</a:t>
            </a:r>
            <a:r>
              <a:rPr lang="tr-TR" sz="2300" b="1" dirty="0" err="1">
                <a:solidFill>
                  <a:schemeClr val="tx1"/>
                </a:solidFill>
              </a:rPr>
              <a:t>module</a:t>
            </a:r>
            <a:r>
              <a:rPr lang="tr-TR" sz="2300" b="1" dirty="0">
                <a:solidFill>
                  <a:schemeClr val="tx1"/>
                </a:solidFill>
              </a:rPr>
              <a:t>&gt;</a:t>
            </a:r>
            <a:r>
              <a:rPr lang="en-US" sz="2300" b="1" dirty="0" err="1">
                <a:solidFill>
                  <a:schemeClr val="tx1"/>
                </a:solidFill>
              </a:rPr>
              <a:t>bsp</a:t>
            </a:r>
            <a:r>
              <a:rPr lang="en-US" sz="2300" b="1" dirty="0">
                <a:solidFill>
                  <a:schemeClr val="tx1"/>
                </a:solidFill>
              </a:rPr>
              <a:t>/</a:t>
            </a:r>
            <a:r>
              <a:rPr lang="en-US" sz="2300" b="1" dirty="0" err="1">
                <a:solidFill>
                  <a:schemeClr val="tx1"/>
                </a:solidFill>
              </a:rPr>
              <a:t>efinix</a:t>
            </a:r>
            <a:r>
              <a:rPr lang="en-US" sz="2300" b="1" dirty="0">
                <a:solidFill>
                  <a:schemeClr val="tx1"/>
                </a:solidFill>
              </a:rPr>
              <a:t>/</a:t>
            </a:r>
            <a:r>
              <a:rPr lang="en-US" sz="2300" b="1" dirty="0" err="1">
                <a:solidFill>
                  <a:schemeClr val="tx1"/>
                </a:solidFill>
              </a:rPr>
              <a:t>EfxSapphireSoc</a:t>
            </a:r>
            <a:r>
              <a:rPr lang="en-US" sz="2300" b="1" dirty="0">
                <a:solidFill>
                  <a:schemeClr val="tx1"/>
                </a:solidFill>
              </a:rPr>
              <a:t>/include/</a:t>
            </a:r>
            <a:r>
              <a:rPr lang="en-US" sz="2300" b="1" dirty="0" err="1">
                <a:solidFill>
                  <a:schemeClr val="tx1"/>
                </a:solidFill>
              </a:rPr>
              <a:t>soc.h</a:t>
            </a:r>
            <a:r>
              <a:rPr lang="en-US" sz="2300" b="1" dirty="0">
                <a:solidFill>
                  <a:schemeClr val="tx1"/>
                </a:solidFill>
              </a:rPr>
              <a:t>. </a:t>
            </a:r>
            <a:endParaRPr lang="tr-TR" sz="2300" b="1" dirty="0">
              <a:solidFill>
                <a:schemeClr val="tx1"/>
              </a:solidFill>
            </a:endParaRPr>
          </a:p>
        </p:txBody>
      </p:sp>
      <p:pic>
        <p:nvPicPr>
          <p:cNvPr id="5" name="Resim 4">
            <a:extLst>
              <a:ext uri="{FF2B5EF4-FFF2-40B4-BE49-F238E27FC236}">
                <a16:creationId xmlns:a16="http://schemas.microsoft.com/office/drawing/2014/main" id="{007B092A-5DD0-B272-144A-36D9E4E39957}"/>
              </a:ext>
            </a:extLst>
          </p:cNvPr>
          <p:cNvPicPr>
            <a:picLocks noChangeAspect="1"/>
          </p:cNvPicPr>
          <p:nvPr/>
        </p:nvPicPr>
        <p:blipFill>
          <a:blip r:embed="rId2"/>
          <a:stretch>
            <a:fillRect/>
          </a:stretch>
        </p:blipFill>
        <p:spPr>
          <a:xfrm>
            <a:off x="1966911" y="2700439"/>
            <a:ext cx="8258175" cy="3752850"/>
          </a:xfrm>
          <a:prstGeom prst="rect">
            <a:avLst/>
          </a:prstGeom>
        </p:spPr>
      </p:pic>
      <p:pic>
        <p:nvPicPr>
          <p:cNvPr id="6" name="Picture 2" descr="Resim önizlemesi">
            <a:extLst>
              <a:ext uri="{FF2B5EF4-FFF2-40B4-BE49-F238E27FC236}">
                <a16:creationId xmlns:a16="http://schemas.microsoft.com/office/drawing/2014/main" id="{F658BD3C-7C41-2B52-6D23-C62669ADD9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822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D318F238-5083-8413-B3EA-AEDD32979ECA}"/>
              </a:ext>
            </a:extLst>
          </p:cNvPr>
          <p:cNvPicPr>
            <a:picLocks noChangeAspect="1"/>
          </p:cNvPicPr>
          <p:nvPr/>
        </p:nvPicPr>
        <p:blipFill>
          <a:blip r:embed="rId2"/>
          <a:stretch>
            <a:fillRect/>
          </a:stretch>
        </p:blipFill>
        <p:spPr>
          <a:xfrm>
            <a:off x="2368638" y="972766"/>
            <a:ext cx="7454724" cy="5389123"/>
          </a:xfrm>
          <a:prstGeom prst="rect">
            <a:avLst/>
          </a:prstGeom>
        </p:spPr>
      </p:pic>
      <p:pic>
        <p:nvPicPr>
          <p:cNvPr id="6" name="Picture 2" descr="Resim önizlemesi">
            <a:extLst>
              <a:ext uri="{FF2B5EF4-FFF2-40B4-BE49-F238E27FC236}">
                <a16:creationId xmlns:a16="http://schemas.microsoft.com/office/drawing/2014/main" id="{9279A00E-E4E8-C8D3-BD60-E98BDB0557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605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66B6D5D7-7700-B3D4-FFEC-6E6173BF4914}"/>
              </a:ext>
            </a:extLst>
          </p:cNvPr>
          <p:cNvSpPr>
            <a:spLocks noGrp="1"/>
          </p:cNvSpPr>
          <p:nvPr>
            <p:ph type="body" idx="1"/>
          </p:nvPr>
        </p:nvSpPr>
        <p:spPr>
          <a:xfrm>
            <a:off x="850191" y="957243"/>
            <a:ext cx="5692240" cy="5100792"/>
          </a:xfrm>
        </p:spPr>
        <p:txBody>
          <a:bodyPr>
            <a:normAutofit lnSpcReduction="10000"/>
          </a:bodyPr>
          <a:lstStyle/>
          <a:p>
            <a:pPr marL="571500" indent="-342900" algn="just">
              <a:buFont typeface="Arial" panose="020B0604020202020204" pitchFamily="34" charset="0"/>
              <a:buChar char="•"/>
            </a:pPr>
            <a:r>
              <a:rPr lang="en-US" sz="2200" dirty="0">
                <a:solidFill>
                  <a:schemeClr val="tx1"/>
                </a:solidFill>
              </a:rPr>
              <a:t>For the cached regions, the burst length is equivalent to an </a:t>
            </a:r>
            <a:r>
              <a:rPr lang="en-US" sz="2200" b="1" dirty="0">
                <a:solidFill>
                  <a:schemeClr val="tx1"/>
                </a:solidFill>
              </a:rPr>
              <a:t>AXI burst length of 8</a:t>
            </a:r>
            <a:r>
              <a:rPr lang="en-US" sz="2200" dirty="0">
                <a:solidFill>
                  <a:schemeClr val="tx1"/>
                </a:solidFill>
              </a:rPr>
              <a:t>. </a:t>
            </a:r>
          </a:p>
          <a:p>
            <a:pPr marL="571500" indent="-342900" algn="just">
              <a:buFont typeface="Arial" panose="020B0604020202020204" pitchFamily="34" charset="0"/>
              <a:buChar char="•"/>
            </a:pPr>
            <a:endParaRPr lang="tr-TR" sz="2200" dirty="0">
              <a:solidFill>
                <a:schemeClr val="tx1"/>
              </a:solidFill>
            </a:endParaRPr>
          </a:p>
          <a:p>
            <a:pPr marL="571500" indent="-342900" algn="just">
              <a:buFont typeface="Arial" panose="020B0604020202020204" pitchFamily="34" charset="0"/>
              <a:buChar char="•"/>
            </a:pPr>
            <a:r>
              <a:rPr lang="en-US" sz="2200" dirty="0">
                <a:solidFill>
                  <a:schemeClr val="tx1"/>
                </a:solidFill>
              </a:rPr>
              <a:t>For the I/ O region, the burst length is equivalent to an </a:t>
            </a:r>
            <a:r>
              <a:rPr lang="en-US" sz="2200" b="1" dirty="0">
                <a:solidFill>
                  <a:schemeClr val="tx1"/>
                </a:solidFill>
              </a:rPr>
              <a:t>AXI burst length of 1</a:t>
            </a:r>
            <a:r>
              <a:rPr lang="en-US" sz="2200" dirty="0">
                <a:solidFill>
                  <a:schemeClr val="tx1"/>
                </a:solidFill>
              </a:rPr>
              <a:t>. </a:t>
            </a:r>
          </a:p>
          <a:p>
            <a:pPr marL="571500" indent="-342900" algn="just">
              <a:buFont typeface="Arial" panose="020B0604020202020204" pitchFamily="34" charset="0"/>
              <a:buChar char="•"/>
            </a:pPr>
            <a:endParaRPr lang="tr-TR" sz="2200" dirty="0">
              <a:solidFill>
                <a:schemeClr val="tx1"/>
              </a:solidFill>
            </a:endParaRPr>
          </a:p>
          <a:p>
            <a:pPr marL="571500" indent="-342900" algn="just">
              <a:buFont typeface="Arial" panose="020B0604020202020204" pitchFamily="34" charset="0"/>
              <a:buChar char="•"/>
            </a:pPr>
            <a:r>
              <a:rPr lang="en-US" sz="2200" dirty="0">
                <a:solidFill>
                  <a:schemeClr val="tx1"/>
                </a:solidFill>
              </a:rPr>
              <a:t>The AXI user slave is compatible with AXI-Lite by disconnecting unused outputs and driving a constant 1 to the input port.</a:t>
            </a:r>
          </a:p>
          <a:p>
            <a:pPr marL="571500" indent="-342900" algn="just">
              <a:buFont typeface="Arial" panose="020B0604020202020204" pitchFamily="34" charset="0"/>
              <a:buChar char="•"/>
            </a:pPr>
            <a:endParaRPr lang="tr-TR" sz="2200" dirty="0">
              <a:solidFill>
                <a:schemeClr val="tx1"/>
              </a:solidFill>
            </a:endParaRPr>
          </a:p>
          <a:p>
            <a:pPr marL="571500" indent="-342900" algn="just">
              <a:buFont typeface="Arial" panose="020B0604020202020204" pitchFamily="34" charset="0"/>
              <a:buChar char="•"/>
            </a:pPr>
            <a:r>
              <a:rPr lang="en-US" sz="2200" dirty="0">
                <a:solidFill>
                  <a:schemeClr val="tx1"/>
                </a:solidFill>
              </a:rPr>
              <a:t>The following figure shows the default </a:t>
            </a:r>
            <a:r>
              <a:rPr lang="en-US" sz="2200" b="1" dirty="0">
                <a:solidFill>
                  <a:schemeClr val="tx1"/>
                </a:solidFill>
              </a:rPr>
              <a:t>address map </a:t>
            </a:r>
            <a:r>
              <a:rPr lang="en-US" sz="2200" dirty="0">
                <a:solidFill>
                  <a:schemeClr val="tx1"/>
                </a:solidFill>
              </a:rPr>
              <a:t>and the </a:t>
            </a:r>
            <a:r>
              <a:rPr lang="en-US" sz="2200" b="1" dirty="0">
                <a:solidFill>
                  <a:schemeClr val="tx1"/>
                </a:solidFill>
              </a:rPr>
              <a:t>corresponding software parameters </a:t>
            </a:r>
            <a:r>
              <a:rPr lang="en-US" sz="2200" dirty="0">
                <a:solidFill>
                  <a:schemeClr val="tx1"/>
                </a:solidFill>
              </a:rPr>
              <a:t>for modules in the memory space. </a:t>
            </a:r>
            <a:endParaRPr lang="tr-TR" sz="2200" dirty="0">
              <a:solidFill>
                <a:schemeClr val="tx1"/>
              </a:solidFill>
            </a:endParaRPr>
          </a:p>
        </p:txBody>
      </p:sp>
      <p:pic>
        <p:nvPicPr>
          <p:cNvPr id="5" name="Resim 4">
            <a:extLst>
              <a:ext uri="{FF2B5EF4-FFF2-40B4-BE49-F238E27FC236}">
                <a16:creationId xmlns:a16="http://schemas.microsoft.com/office/drawing/2014/main" id="{B13AC0A4-8048-24B6-56A4-BB18D3027DDE}"/>
              </a:ext>
            </a:extLst>
          </p:cNvPr>
          <p:cNvPicPr>
            <a:picLocks noChangeAspect="1"/>
          </p:cNvPicPr>
          <p:nvPr/>
        </p:nvPicPr>
        <p:blipFill>
          <a:blip r:embed="rId2"/>
          <a:stretch>
            <a:fillRect/>
          </a:stretch>
        </p:blipFill>
        <p:spPr>
          <a:xfrm>
            <a:off x="6647378" y="957242"/>
            <a:ext cx="5242147" cy="4857631"/>
          </a:xfrm>
          <a:prstGeom prst="rect">
            <a:avLst/>
          </a:prstGeom>
        </p:spPr>
      </p:pic>
      <p:pic>
        <p:nvPicPr>
          <p:cNvPr id="6" name="Picture 2" descr="Resim önizlemesi">
            <a:extLst>
              <a:ext uri="{FF2B5EF4-FFF2-40B4-BE49-F238E27FC236}">
                <a16:creationId xmlns:a16="http://schemas.microsoft.com/office/drawing/2014/main" id="{1D03B1FC-B93A-7DB2-9D2A-96A09E7E55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506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941A9232-0AFD-B36A-F461-094FB3B74902}"/>
              </a:ext>
            </a:extLst>
          </p:cNvPr>
          <p:cNvSpPr>
            <a:spLocks noGrp="1"/>
          </p:cNvSpPr>
          <p:nvPr>
            <p:ph type="body" idx="1"/>
          </p:nvPr>
        </p:nvSpPr>
        <p:spPr>
          <a:xfrm>
            <a:off x="831850" y="826851"/>
            <a:ext cx="10515600" cy="5262799"/>
          </a:xfrm>
        </p:spPr>
        <p:txBody>
          <a:bodyPr>
            <a:normAutofit/>
          </a:bodyPr>
          <a:lstStyle/>
          <a:p>
            <a:pPr marL="571500" indent="-342900" algn="just">
              <a:buFont typeface="Arial" panose="020B0604020202020204" pitchFamily="34" charset="0"/>
              <a:buChar char="•"/>
            </a:pPr>
            <a:r>
              <a:rPr lang="en-US" sz="2200" dirty="0">
                <a:solidFill>
                  <a:schemeClr val="tx1"/>
                </a:solidFill>
              </a:rPr>
              <a:t>The following figure shows the default address map and the corresponding software parameters for I/O.</a:t>
            </a:r>
            <a:endParaRPr lang="tr-TR" sz="2200" dirty="0">
              <a:solidFill>
                <a:schemeClr val="tx1"/>
              </a:solidFill>
            </a:endParaRPr>
          </a:p>
        </p:txBody>
      </p:sp>
      <p:pic>
        <p:nvPicPr>
          <p:cNvPr id="5" name="Resim 4">
            <a:extLst>
              <a:ext uri="{FF2B5EF4-FFF2-40B4-BE49-F238E27FC236}">
                <a16:creationId xmlns:a16="http://schemas.microsoft.com/office/drawing/2014/main" id="{3A0E43D3-03BC-4380-8B76-79A68967E5A9}"/>
              </a:ext>
            </a:extLst>
          </p:cNvPr>
          <p:cNvPicPr>
            <a:picLocks noChangeAspect="1"/>
          </p:cNvPicPr>
          <p:nvPr/>
        </p:nvPicPr>
        <p:blipFill>
          <a:blip r:embed="rId2"/>
          <a:stretch>
            <a:fillRect/>
          </a:stretch>
        </p:blipFill>
        <p:spPr>
          <a:xfrm>
            <a:off x="2833769" y="1673156"/>
            <a:ext cx="6524462" cy="4950467"/>
          </a:xfrm>
          <a:prstGeom prst="rect">
            <a:avLst/>
          </a:prstGeom>
        </p:spPr>
      </p:pic>
      <p:pic>
        <p:nvPicPr>
          <p:cNvPr id="6" name="Picture 2" descr="Resim önizlemesi">
            <a:extLst>
              <a:ext uri="{FF2B5EF4-FFF2-40B4-BE49-F238E27FC236}">
                <a16:creationId xmlns:a16="http://schemas.microsoft.com/office/drawing/2014/main" id="{BA58E1A4-A1D4-2BF0-1001-276243BF87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887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BBF28E-8FB1-F789-027B-44A2E5C7966E}"/>
              </a:ext>
            </a:extLst>
          </p:cNvPr>
          <p:cNvSpPr>
            <a:spLocks noGrp="1"/>
          </p:cNvSpPr>
          <p:nvPr>
            <p:ph type="title"/>
          </p:nvPr>
        </p:nvSpPr>
        <p:spPr>
          <a:xfrm>
            <a:off x="1123680" y="77822"/>
            <a:ext cx="10515600" cy="574135"/>
          </a:xfrm>
        </p:spPr>
        <p:txBody>
          <a:bodyPr/>
          <a:lstStyle/>
          <a:p>
            <a:endParaRPr lang="tr-TR" sz="2800" dirty="0"/>
          </a:p>
        </p:txBody>
      </p:sp>
      <p:sp>
        <p:nvSpPr>
          <p:cNvPr id="3" name="Metin Yer Tutucusu 2">
            <a:extLst>
              <a:ext uri="{FF2B5EF4-FFF2-40B4-BE49-F238E27FC236}">
                <a16:creationId xmlns:a16="http://schemas.microsoft.com/office/drawing/2014/main" id="{25AC14C8-E390-8518-8915-8B31B3155A08}"/>
              </a:ext>
            </a:extLst>
          </p:cNvPr>
          <p:cNvSpPr>
            <a:spLocks noGrp="1"/>
          </p:cNvSpPr>
          <p:nvPr>
            <p:ph type="body" idx="1"/>
          </p:nvPr>
        </p:nvSpPr>
        <p:spPr>
          <a:xfrm>
            <a:off x="982494" y="943583"/>
            <a:ext cx="10364956" cy="5146067"/>
          </a:xfrm>
        </p:spPr>
        <p:txBody>
          <a:bodyPr/>
          <a:lstStyle/>
          <a:p>
            <a:pPr marL="228600" indent="0" algn="just"/>
            <a:r>
              <a:rPr lang="tr-TR" sz="2400" b="1" dirty="0">
                <a:solidFill>
                  <a:schemeClr val="tx1"/>
                </a:solidFill>
              </a:rPr>
              <a:t>Flash </a:t>
            </a:r>
            <a:r>
              <a:rPr lang="tr-TR" sz="2400" b="1" dirty="0" err="1">
                <a:solidFill>
                  <a:schemeClr val="tx1"/>
                </a:solidFill>
              </a:rPr>
              <a:t>Address</a:t>
            </a:r>
            <a:r>
              <a:rPr lang="tr-TR" sz="2400" b="1" dirty="0">
                <a:solidFill>
                  <a:schemeClr val="tx1"/>
                </a:solidFill>
              </a:rPr>
              <a:t> : </a:t>
            </a:r>
            <a:endParaRPr lang="tr-TR" dirty="0">
              <a:solidFill>
                <a:schemeClr val="tx1"/>
              </a:solidFill>
            </a:endParaRPr>
          </a:p>
          <a:p>
            <a:pPr marL="571500" indent="-342900" algn="just">
              <a:buFont typeface="Arial" panose="020B0604020202020204" pitchFamily="34" charset="0"/>
              <a:buChar char="•"/>
            </a:pPr>
            <a:r>
              <a:rPr lang="en-US" dirty="0">
                <a:solidFill>
                  <a:schemeClr val="tx1"/>
                </a:solidFill>
              </a:rPr>
              <a:t>When the FPGA boots up, the Sapphire SoC copies your binary application file from a SPI flash device to the DDR DRAM module, and then begins execution.</a:t>
            </a:r>
            <a:endParaRPr lang="tr-TR" dirty="0">
              <a:solidFill>
                <a:schemeClr val="tx1"/>
              </a:solidFill>
            </a:endParaRPr>
          </a:p>
          <a:p>
            <a:pPr marL="571500" indent="-342900" algn="just">
              <a:buFont typeface="Arial" panose="020B0604020202020204" pitchFamily="34" charset="0"/>
              <a:buChar char="•"/>
            </a:pPr>
            <a:r>
              <a:rPr lang="en-US" dirty="0">
                <a:solidFill>
                  <a:schemeClr val="tx1"/>
                </a:solidFill>
              </a:rPr>
              <a:t> The SPI flash binary address starts at </a:t>
            </a:r>
            <a:r>
              <a:rPr lang="en-US" b="1" dirty="0">
                <a:solidFill>
                  <a:schemeClr val="tx1"/>
                </a:solidFill>
              </a:rPr>
              <a:t>0x0038_0000</a:t>
            </a:r>
            <a:r>
              <a:rPr lang="en-US" dirty="0">
                <a:solidFill>
                  <a:schemeClr val="tx1"/>
                </a:solidFill>
              </a:rPr>
              <a:t>.</a:t>
            </a:r>
            <a:endParaRPr lang="tr-TR" dirty="0">
              <a:solidFill>
                <a:schemeClr val="tx1"/>
              </a:solidFill>
            </a:endParaRPr>
          </a:p>
          <a:p>
            <a:pPr marL="228600" indent="0" algn="just"/>
            <a:endParaRPr lang="tr-TR" dirty="0">
              <a:solidFill>
                <a:schemeClr val="tx1"/>
              </a:solidFill>
            </a:endParaRPr>
          </a:p>
          <a:p>
            <a:pPr marL="228600" indent="0" algn="just"/>
            <a:r>
              <a:rPr lang="tr-TR" b="1" dirty="0" err="1">
                <a:solidFill>
                  <a:schemeClr val="tx1"/>
                </a:solidFill>
              </a:rPr>
              <a:t>Clocks</a:t>
            </a:r>
            <a:r>
              <a:rPr lang="tr-TR" b="1" dirty="0">
                <a:solidFill>
                  <a:schemeClr val="tx1"/>
                </a:solidFill>
              </a:rPr>
              <a:t> :</a:t>
            </a:r>
          </a:p>
          <a:p>
            <a:pPr marL="571500" indent="-342900" algn="just">
              <a:buFont typeface="Arial" panose="020B0604020202020204" pitchFamily="34" charset="0"/>
              <a:buChar char="•"/>
            </a:pPr>
            <a:endParaRPr lang="tr-TR" b="1" dirty="0">
              <a:solidFill>
                <a:schemeClr val="tx1"/>
              </a:solidFill>
            </a:endParaRPr>
          </a:p>
        </p:txBody>
      </p:sp>
      <p:pic>
        <p:nvPicPr>
          <p:cNvPr id="5" name="Resim 4">
            <a:extLst>
              <a:ext uri="{FF2B5EF4-FFF2-40B4-BE49-F238E27FC236}">
                <a16:creationId xmlns:a16="http://schemas.microsoft.com/office/drawing/2014/main" id="{FDD4A7C5-958F-F3F2-E0B1-B6EE1661751A}"/>
              </a:ext>
            </a:extLst>
          </p:cNvPr>
          <p:cNvPicPr>
            <a:picLocks noChangeAspect="1"/>
          </p:cNvPicPr>
          <p:nvPr/>
        </p:nvPicPr>
        <p:blipFill>
          <a:blip r:embed="rId2"/>
          <a:stretch>
            <a:fillRect/>
          </a:stretch>
        </p:blipFill>
        <p:spPr>
          <a:xfrm>
            <a:off x="1907127" y="3865934"/>
            <a:ext cx="8124825" cy="1752600"/>
          </a:xfrm>
          <a:prstGeom prst="rect">
            <a:avLst/>
          </a:prstGeom>
        </p:spPr>
      </p:pic>
      <p:pic>
        <p:nvPicPr>
          <p:cNvPr id="6" name="Picture 2" descr="Resim önizlemesi">
            <a:extLst>
              <a:ext uri="{FF2B5EF4-FFF2-40B4-BE49-F238E27FC236}">
                <a16:creationId xmlns:a16="http://schemas.microsoft.com/office/drawing/2014/main" id="{275C72D1-A185-742C-0900-AC3DD70CE5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022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63321279-7D01-7085-9D10-BB5FFD71CB86}"/>
              </a:ext>
            </a:extLst>
          </p:cNvPr>
          <p:cNvSpPr>
            <a:spLocks noGrp="1"/>
          </p:cNvSpPr>
          <p:nvPr>
            <p:ph type="body" idx="1"/>
          </p:nvPr>
        </p:nvSpPr>
        <p:spPr>
          <a:xfrm>
            <a:off x="831850" y="817123"/>
            <a:ext cx="10515600" cy="5272527"/>
          </a:xfrm>
        </p:spPr>
        <p:txBody>
          <a:bodyPr/>
          <a:lstStyle/>
          <a:p>
            <a:endParaRPr lang="tr-TR" b="1" dirty="0">
              <a:solidFill>
                <a:schemeClr val="tx1"/>
              </a:solidFill>
            </a:endParaRPr>
          </a:p>
          <a:p>
            <a:r>
              <a:rPr lang="tr-TR" b="1" dirty="0" err="1">
                <a:solidFill>
                  <a:schemeClr val="tx1"/>
                </a:solidFill>
              </a:rPr>
              <a:t>Interrupts</a:t>
            </a:r>
            <a:r>
              <a:rPr lang="tr-TR" b="1" dirty="0"/>
              <a:t> :</a:t>
            </a:r>
          </a:p>
          <a:p>
            <a:endParaRPr lang="tr-TR" b="1" dirty="0"/>
          </a:p>
        </p:txBody>
      </p:sp>
      <p:pic>
        <p:nvPicPr>
          <p:cNvPr id="5" name="Resim 4">
            <a:extLst>
              <a:ext uri="{FF2B5EF4-FFF2-40B4-BE49-F238E27FC236}">
                <a16:creationId xmlns:a16="http://schemas.microsoft.com/office/drawing/2014/main" id="{63E46943-7ADD-A6F0-D7E8-D9FF650D08BF}"/>
              </a:ext>
            </a:extLst>
          </p:cNvPr>
          <p:cNvPicPr>
            <a:picLocks noChangeAspect="1"/>
          </p:cNvPicPr>
          <p:nvPr/>
        </p:nvPicPr>
        <p:blipFill>
          <a:blip r:embed="rId2"/>
          <a:stretch>
            <a:fillRect/>
          </a:stretch>
        </p:blipFill>
        <p:spPr>
          <a:xfrm>
            <a:off x="1984375" y="2109787"/>
            <a:ext cx="8210550" cy="2638425"/>
          </a:xfrm>
          <a:prstGeom prst="rect">
            <a:avLst/>
          </a:prstGeom>
        </p:spPr>
      </p:pic>
      <p:pic>
        <p:nvPicPr>
          <p:cNvPr id="6" name="Picture 2" descr="Resim önizlemesi">
            <a:extLst>
              <a:ext uri="{FF2B5EF4-FFF2-40B4-BE49-F238E27FC236}">
                <a16:creationId xmlns:a16="http://schemas.microsoft.com/office/drawing/2014/main" id="{94C478ED-A3FF-9671-0B09-76F6B513F5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221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5F16AB-3E26-72D9-0528-3607D8B082B9}"/>
              </a:ext>
            </a:extLst>
          </p:cNvPr>
          <p:cNvSpPr>
            <a:spLocks noGrp="1"/>
          </p:cNvSpPr>
          <p:nvPr>
            <p:ph type="ctrTitle"/>
          </p:nvPr>
        </p:nvSpPr>
        <p:spPr>
          <a:xfrm>
            <a:off x="1095983" y="136187"/>
            <a:ext cx="9144000" cy="533299"/>
          </a:xfrm>
        </p:spPr>
        <p:txBody>
          <a:bodyPr/>
          <a:lstStyle/>
          <a:p>
            <a:pPr algn="l"/>
            <a:r>
              <a:rPr lang="tr-TR" sz="2800" b="1" dirty="0" err="1">
                <a:solidFill>
                  <a:schemeClr val="tx1"/>
                </a:solidFill>
              </a:rPr>
              <a:t>Objectives</a:t>
            </a:r>
            <a:endParaRPr lang="tr-TR" sz="2800" b="1" dirty="0">
              <a:solidFill>
                <a:schemeClr val="tx1"/>
              </a:solidFill>
            </a:endParaRPr>
          </a:p>
        </p:txBody>
      </p:sp>
      <p:sp>
        <p:nvSpPr>
          <p:cNvPr id="3" name="Alt Başlık 2">
            <a:extLst>
              <a:ext uri="{FF2B5EF4-FFF2-40B4-BE49-F238E27FC236}">
                <a16:creationId xmlns:a16="http://schemas.microsoft.com/office/drawing/2014/main" id="{9B3D3EDA-A747-41E5-7081-ABDC05C574E1}"/>
              </a:ext>
            </a:extLst>
          </p:cNvPr>
          <p:cNvSpPr>
            <a:spLocks noGrp="1"/>
          </p:cNvSpPr>
          <p:nvPr>
            <p:ph type="subTitle" idx="1"/>
          </p:nvPr>
        </p:nvSpPr>
        <p:spPr>
          <a:xfrm>
            <a:off x="1095983" y="1471308"/>
            <a:ext cx="10246468" cy="3915383"/>
          </a:xfrm>
        </p:spPr>
        <p:txBody>
          <a:bodyPr/>
          <a:lstStyle/>
          <a:p>
            <a:pPr marL="571500" indent="-342900" algn="just">
              <a:buFont typeface="Wingdings" panose="05000000000000000000" pitchFamily="2" charset="2"/>
              <a:buChar char="ü"/>
            </a:pPr>
            <a:r>
              <a:rPr lang="tr-TR" sz="2800" dirty="0" err="1">
                <a:solidFill>
                  <a:schemeClr val="tx1"/>
                </a:solidFill>
              </a:rPr>
              <a:t>After</a:t>
            </a:r>
            <a:r>
              <a:rPr lang="tr-TR" sz="2800" dirty="0">
                <a:solidFill>
                  <a:schemeClr val="tx1"/>
                </a:solidFill>
              </a:rPr>
              <a:t> </a:t>
            </a:r>
            <a:r>
              <a:rPr lang="tr-TR" sz="2800" dirty="0" err="1">
                <a:solidFill>
                  <a:schemeClr val="tx1"/>
                </a:solidFill>
              </a:rPr>
              <a:t>completing</a:t>
            </a:r>
            <a:r>
              <a:rPr lang="tr-TR" sz="2800" dirty="0">
                <a:solidFill>
                  <a:schemeClr val="tx1"/>
                </a:solidFill>
              </a:rPr>
              <a:t> </a:t>
            </a:r>
            <a:r>
              <a:rPr lang="tr-TR" sz="2800" dirty="0" err="1">
                <a:solidFill>
                  <a:schemeClr val="tx1"/>
                </a:solidFill>
              </a:rPr>
              <a:t>this</a:t>
            </a:r>
            <a:r>
              <a:rPr lang="tr-TR" sz="2800" dirty="0">
                <a:solidFill>
                  <a:schemeClr val="tx1"/>
                </a:solidFill>
              </a:rPr>
              <a:t> </a:t>
            </a:r>
            <a:r>
              <a:rPr lang="tr-TR" sz="2800" dirty="0" err="1">
                <a:solidFill>
                  <a:schemeClr val="tx1"/>
                </a:solidFill>
              </a:rPr>
              <a:t>module</a:t>
            </a:r>
            <a:r>
              <a:rPr lang="tr-TR" sz="2800" dirty="0">
                <a:solidFill>
                  <a:schemeClr val="tx1"/>
                </a:solidFill>
              </a:rPr>
              <a:t>, </a:t>
            </a:r>
            <a:r>
              <a:rPr lang="tr-TR" sz="2800" dirty="0" err="1">
                <a:solidFill>
                  <a:schemeClr val="tx1"/>
                </a:solidFill>
              </a:rPr>
              <a:t>you</a:t>
            </a:r>
            <a:r>
              <a:rPr lang="tr-TR" sz="2800" dirty="0">
                <a:solidFill>
                  <a:schemeClr val="tx1"/>
                </a:solidFill>
              </a:rPr>
              <a:t> </a:t>
            </a:r>
            <a:r>
              <a:rPr lang="tr-TR" sz="2800" dirty="0" err="1">
                <a:solidFill>
                  <a:schemeClr val="tx1"/>
                </a:solidFill>
              </a:rPr>
              <a:t>will</a:t>
            </a:r>
            <a:r>
              <a:rPr lang="tr-TR" sz="2800" dirty="0">
                <a:solidFill>
                  <a:schemeClr val="tx1"/>
                </a:solidFill>
              </a:rPr>
              <a:t> be </a:t>
            </a:r>
            <a:r>
              <a:rPr lang="tr-TR" sz="2800" dirty="0" err="1">
                <a:solidFill>
                  <a:schemeClr val="tx1"/>
                </a:solidFill>
              </a:rPr>
              <a:t>able</a:t>
            </a:r>
            <a:r>
              <a:rPr lang="tr-TR" sz="2800" dirty="0">
                <a:solidFill>
                  <a:schemeClr val="tx1"/>
                </a:solidFill>
              </a:rPr>
              <a:t> </a:t>
            </a:r>
            <a:r>
              <a:rPr lang="tr-TR" sz="2800" dirty="0" err="1">
                <a:solidFill>
                  <a:schemeClr val="tx1"/>
                </a:solidFill>
              </a:rPr>
              <a:t>to</a:t>
            </a:r>
            <a:r>
              <a:rPr lang="tr-TR" sz="2800" dirty="0">
                <a:solidFill>
                  <a:schemeClr val="tx1"/>
                </a:solidFill>
              </a:rPr>
              <a:t> :</a:t>
            </a:r>
          </a:p>
          <a:p>
            <a:pPr marL="1028700" lvl="1" indent="-342900" algn="just">
              <a:buFont typeface="Wingdings" panose="05000000000000000000" pitchFamily="2" charset="2"/>
              <a:buChar char="§"/>
            </a:pPr>
            <a:endParaRPr lang="tr-TR" sz="2400" dirty="0"/>
          </a:p>
          <a:p>
            <a:pPr marL="1028700" lvl="1" indent="-342900" algn="just">
              <a:buFont typeface="Wingdings" panose="05000000000000000000" pitchFamily="2" charset="2"/>
              <a:buChar char="§"/>
            </a:pPr>
            <a:r>
              <a:rPr lang="tr-TR" sz="2400" dirty="0" err="1"/>
              <a:t>Identify</a:t>
            </a:r>
            <a:r>
              <a:rPr lang="tr-TR" sz="2400" dirty="0"/>
              <a:t> </a:t>
            </a:r>
            <a:r>
              <a:rPr lang="tr-TR" sz="2400" dirty="0" err="1"/>
              <a:t>some</a:t>
            </a:r>
            <a:r>
              <a:rPr lang="tr-TR" sz="2400" dirty="0"/>
              <a:t> of </a:t>
            </a:r>
            <a:r>
              <a:rPr lang="tr-TR" sz="2400" dirty="0" err="1"/>
              <a:t>the</a:t>
            </a:r>
            <a:r>
              <a:rPr lang="tr-TR" sz="2400" dirty="0"/>
              <a:t> </a:t>
            </a:r>
            <a:r>
              <a:rPr lang="tr-TR" sz="2400" dirty="0" err="1"/>
              <a:t>features</a:t>
            </a:r>
            <a:r>
              <a:rPr lang="tr-TR" sz="2400" dirty="0"/>
              <a:t> of </a:t>
            </a:r>
            <a:r>
              <a:rPr lang="tr-TR" sz="2400" dirty="0" err="1"/>
              <a:t>the</a:t>
            </a:r>
            <a:r>
              <a:rPr lang="tr-TR" sz="2400" dirty="0"/>
              <a:t> </a:t>
            </a:r>
            <a:r>
              <a:rPr lang="tr-TR" sz="2400" b="1" dirty="0" err="1"/>
              <a:t>Sapphire</a:t>
            </a:r>
            <a:r>
              <a:rPr lang="tr-TR" sz="2400" b="1" dirty="0"/>
              <a:t> RISC-V </a:t>
            </a:r>
            <a:r>
              <a:rPr lang="tr-TR" sz="2400" b="1" dirty="0" err="1"/>
              <a:t>SoC</a:t>
            </a:r>
            <a:r>
              <a:rPr lang="tr-TR" sz="2400" b="1" dirty="0"/>
              <a:t> </a:t>
            </a:r>
            <a:r>
              <a:rPr lang="tr-TR" sz="2400" b="1" dirty="0" err="1"/>
              <a:t>processor</a:t>
            </a:r>
            <a:endParaRPr lang="tr-TR" sz="2400" b="1" dirty="0"/>
          </a:p>
          <a:p>
            <a:pPr marL="1028700" lvl="1" indent="-342900" algn="just">
              <a:buFont typeface="Wingdings" panose="05000000000000000000" pitchFamily="2" charset="2"/>
              <a:buChar char="§"/>
            </a:pPr>
            <a:endParaRPr lang="tr-TR" sz="2400" dirty="0"/>
          </a:p>
          <a:p>
            <a:pPr marL="1028700" lvl="1" indent="-342900" algn="just">
              <a:buFont typeface="Wingdings" panose="05000000000000000000" pitchFamily="2" charset="2"/>
              <a:buChar char="§"/>
            </a:pPr>
            <a:r>
              <a:rPr lang="tr-TR" sz="2400" dirty="0" err="1"/>
              <a:t>Review</a:t>
            </a:r>
            <a:r>
              <a:rPr lang="tr-TR" sz="2400" dirty="0"/>
              <a:t> </a:t>
            </a:r>
            <a:r>
              <a:rPr lang="tr-TR" sz="2400" dirty="0" err="1"/>
              <a:t>embedded</a:t>
            </a:r>
            <a:r>
              <a:rPr lang="tr-TR" sz="2400" dirty="0"/>
              <a:t> </a:t>
            </a:r>
            <a:r>
              <a:rPr lang="tr-TR" sz="2400" dirty="0" err="1"/>
              <a:t>system</a:t>
            </a:r>
            <a:r>
              <a:rPr lang="tr-TR" sz="2400" dirty="0"/>
              <a:t> Fundamentals </a:t>
            </a:r>
            <a:r>
              <a:rPr lang="tr-TR" sz="2400" dirty="0" err="1"/>
              <a:t>from</a:t>
            </a:r>
            <a:r>
              <a:rPr lang="tr-TR" sz="2400" dirty="0"/>
              <a:t> a </a:t>
            </a:r>
            <a:r>
              <a:rPr lang="tr-TR" sz="2400" b="1" dirty="0"/>
              <a:t>hardware</a:t>
            </a:r>
            <a:r>
              <a:rPr lang="tr-TR" sz="2400" dirty="0"/>
              <a:t> </a:t>
            </a:r>
            <a:r>
              <a:rPr lang="tr-TR" sz="2400" dirty="0" err="1"/>
              <a:t>point</a:t>
            </a:r>
            <a:r>
              <a:rPr lang="tr-TR" sz="2400" dirty="0"/>
              <a:t> of </a:t>
            </a:r>
            <a:r>
              <a:rPr lang="tr-TR" sz="2400" dirty="0" err="1"/>
              <a:t>view</a:t>
            </a:r>
            <a:endParaRPr lang="tr-TR" sz="2400" dirty="0"/>
          </a:p>
          <a:p>
            <a:pPr marL="1028700" lvl="1" indent="-342900" algn="just">
              <a:buFont typeface="Wingdings" panose="05000000000000000000" pitchFamily="2" charset="2"/>
              <a:buChar char="§"/>
            </a:pPr>
            <a:endParaRPr lang="tr-TR" sz="2400" dirty="0"/>
          </a:p>
          <a:p>
            <a:pPr marL="1028700" lvl="1" indent="-342900" algn="just">
              <a:buFont typeface="Wingdings" panose="05000000000000000000" pitchFamily="2" charset="2"/>
              <a:buChar char="§"/>
            </a:pPr>
            <a:r>
              <a:rPr lang="tr-TR" sz="2400" dirty="0" err="1"/>
              <a:t>Review</a:t>
            </a:r>
            <a:r>
              <a:rPr lang="tr-TR" sz="2400" dirty="0"/>
              <a:t> </a:t>
            </a:r>
            <a:r>
              <a:rPr lang="tr-TR" sz="2400" dirty="0" err="1"/>
              <a:t>embedded</a:t>
            </a:r>
            <a:r>
              <a:rPr lang="tr-TR" sz="2400" dirty="0"/>
              <a:t> </a:t>
            </a:r>
            <a:r>
              <a:rPr lang="tr-TR" sz="2400" dirty="0" err="1"/>
              <a:t>system</a:t>
            </a:r>
            <a:r>
              <a:rPr lang="tr-TR" sz="2400" dirty="0"/>
              <a:t> Fundamentals </a:t>
            </a:r>
            <a:r>
              <a:rPr lang="tr-TR" sz="2400" dirty="0" err="1"/>
              <a:t>from</a:t>
            </a:r>
            <a:r>
              <a:rPr lang="tr-TR" sz="2400" dirty="0"/>
              <a:t> a </a:t>
            </a:r>
            <a:r>
              <a:rPr lang="tr-TR" sz="2400" b="1" dirty="0"/>
              <a:t>software</a:t>
            </a:r>
            <a:r>
              <a:rPr lang="tr-TR" sz="2400" dirty="0"/>
              <a:t> </a:t>
            </a:r>
            <a:r>
              <a:rPr lang="tr-TR" sz="2400" dirty="0" err="1"/>
              <a:t>point</a:t>
            </a:r>
            <a:r>
              <a:rPr lang="tr-TR" sz="2400" dirty="0"/>
              <a:t> of </a:t>
            </a:r>
            <a:r>
              <a:rPr lang="tr-TR" sz="2400" dirty="0" err="1"/>
              <a:t>view</a:t>
            </a:r>
            <a:endParaRPr lang="tr-TR" sz="2400" dirty="0"/>
          </a:p>
          <a:p>
            <a:pPr marL="685800" lvl="1" indent="0" algn="l"/>
            <a:endParaRPr lang="tr-TR" dirty="0"/>
          </a:p>
        </p:txBody>
      </p:sp>
      <p:pic>
        <p:nvPicPr>
          <p:cNvPr id="4" name="Picture 2" descr="Resim önizlemesi">
            <a:extLst>
              <a:ext uri="{FF2B5EF4-FFF2-40B4-BE49-F238E27FC236}">
                <a16:creationId xmlns:a16="http://schemas.microsoft.com/office/drawing/2014/main" id="{F4925961-79BE-18FD-814B-38AA3DF3BF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254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C7D047-C5B6-759E-2A2F-F3D386B06AE7}"/>
              </a:ext>
            </a:extLst>
          </p:cNvPr>
          <p:cNvSpPr>
            <a:spLocks noGrp="1"/>
          </p:cNvSpPr>
          <p:nvPr>
            <p:ph type="title"/>
          </p:nvPr>
        </p:nvSpPr>
        <p:spPr>
          <a:xfrm>
            <a:off x="982494" y="223398"/>
            <a:ext cx="10364956" cy="544952"/>
          </a:xfrm>
        </p:spPr>
        <p:txBody>
          <a:bodyPr/>
          <a:lstStyle/>
          <a:p>
            <a:r>
              <a:rPr lang="tr-TR" sz="2400" b="1" dirty="0" err="1"/>
              <a:t>Resets</a:t>
            </a:r>
            <a:r>
              <a:rPr lang="tr-TR" sz="2400" b="1" dirty="0"/>
              <a:t>:</a:t>
            </a:r>
          </a:p>
        </p:txBody>
      </p:sp>
      <p:sp>
        <p:nvSpPr>
          <p:cNvPr id="3" name="Metin Yer Tutucusu 2">
            <a:extLst>
              <a:ext uri="{FF2B5EF4-FFF2-40B4-BE49-F238E27FC236}">
                <a16:creationId xmlns:a16="http://schemas.microsoft.com/office/drawing/2014/main" id="{D8973BD2-DB5E-ECA3-3D5D-E3032074AB2F}"/>
              </a:ext>
            </a:extLst>
          </p:cNvPr>
          <p:cNvSpPr>
            <a:spLocks noGrp="1"/>
          </p:cNvSpPr>
          <p:nvPr>
            <p:ph type="body" idx="1"/>
          </p:nvPr>
        </p:nvSpPr>
        <p:spPr>
          <a:xfrm>
            <a:off x="982493" y="914400"/>
            <a:ext cx="10364956" cy="5379395"/>
          </a:xfrm>
        </p:spPr>
        <p:txBody>
          <a:bodyPr>
            <a:normAutofit/>
          </a:bodyPr>
          <a:lstStyle/>
          <a:p>
            <a:pPr marL="571500" indent="-342900" algn="just">
              <a:buFont typeface="Arial" panose="020B0604020202020204" pitchFamily="34" charset="0"/>
              <a:buChar char="•"/>
            </a:pPr>
            <a:r>
              <a:rPr lang="en-US" dirty="0">
                <a:solidFill>
                  <a:schemeClr val="tx1"/>
                </a:solidFill>
              </a:rPr>
              <a:t>The Sapphire SoC has as master reset signal, </a:t>
            </a:r>
            <a:r>
              <a:rPr lang="en-US" b="1" dirty="0" err="1">
                <a:solidFill>
                  <a:schemeClr val="tx1"/>
                </a:solidFill>
              </a:rPr>
              <a:t>io_asyncReset</a:t>
            </a:r>
            <a:r>
              <a:rPr lang="en-US" b="1" dirty="0">
                <a:solidFill>
                  <a:schemeClr val="tx1"/>
                </a:solidFill>
              </a:rPr>
              <a:t> </a:t>
            </a:r>
            <a:r>
              <a:rPr lang="en-US" dirty="0">
                <a:solidFill>
                  <a:schemeClr val="tx1"/>
                </a:solidFill>
              </a:rPr>
              <a:t>that triggers a system reset. Your RTL design should hold </a:t>
            </a:r>
            <a:r>
              <a:rPr lang="en-US" b="1" dirty="0" err="1">
                <a:solidFill>
                  <a:schemeClr val="tx1"/>
                </a:solidFill>
              </a:rPr>
              <a:t>io_asyncReset</a:t>
            </a:r>
            <a:r>
              <a:rPr lang="en-US" b="1" dirty="0">
                <a:solidFill>
                  <a:schemeClr val="tx1"/>
                </a:solidFill>
              </a:rPr>
              <a:t> </a:t>
            </a:r>
            <a:r>
              <a:rPr lang="en-US" dirty="0">
                <a:solidFill>
                  <a:schemeClr val="tx1"/>
                </a:solidFill>
              </a:rPr>
              <a:t>for 10 ns to reset the whole SoC system completely. When you assert </a:t>
            </a:r>
            <a:r>
              <a:rPr lang="en-US" b="1" dirty="0" err="1">
                <a:solidFill>
                  <a:schemeClr val="tx1"/>
                </a:solidFill>
              </a:rPr>
              <a:t>io_asyncReset</a:t>
            </a:r>
            <a:r>
              <a:rPr lang="en-US" dirty="0">
                <a:solidFill>
                  <a:schemeClr val="tx1"/>
                </a:solidFill>
              </a:rPr>
              <a:t>, the SoC asserts:</a:t>
            </a:r>
            <a:endParaRPr lang="tr-TR" dirty="0">
              <a:solidFill>
                <a:schemeClr val="tx1"/>
              </a:solidFill>
            </a:endParaRPr>
          </a:p>
          <a:p>
            <a:pPr marL="1028700" lvl="1" indent="-342900" algn="just">
              <a:buFont typeface="Arial" panose="020B0604020202020204" pitchFamily="34" charset="0"/>
              <a:buChar char="•"/>
            </a:pPr>
            <a:r>
              <a:rPr lang="en-US" sz="2200" b="1" i="1" dirty="0" err="1">
                <a:solidFill>
                  <a:schemeClr val="tx1"/>
                </a:solidFill>
              </a:rPr>
              <a:t>io_</a:t>
            </a:r>
            <a:r>
              <a:rPr lang="en-US" sz="2200" b="1" dirty="0" err="1">
                <a:solidFill>
                  <a:schemeClr val="tx1"/>
                </a:solidFill>
              </a:rPr>
              <a:t>systemReset</a:t>
            </a:r>
            <a:r>
              <a:rPr lang="en-US" sz="2200" dirty="0">
                <a:solidFill>
                  <a:schemeClr val="tx1"/>
                </a:solidFill>
              </a:rPr>
              <a:t>, which resets the RISC-V processor, on-chip memory, and peripherals. </a:t>
            </a:r>
            <a:endParaRPr lang="tr-TR" sz="2200" dirty="0">
              <a:solidFill>
                <a:schemeClr val="tx1"/>
              </a:solidFill>
            </a:endParaRPr>
          </a:p>
          <a:p>
            <a:pPr marL="1028700" lvl="1" indent="-342900" algn="just">
              <a:buFont typeface="Arial" panose="020B0604020202020204" pitchFamily="34" charset="0"/>
              <a:buChar char="•"/>
            </a:pPr>
            <a:r>
              <a:rPr lang="en-US" sz="2200" b="1" i="1" dirty="0" err="1">
                <a:solidFill>
                  <a:schemeClr val="tx1"/>
                </a:solidFill>
              </a:rPr>
              <a:t>io_</a:t>
            </a:r>
            <a:r>
              <a:rPr lang="en-US" sz="2200" b="1" dirty="0" err="1">
                <a:solidFill>
                  <a:schemeClr val="tx1"/>
                </a:solidFill>
              </a:rPr>
              <a:t>peripheralReset</a:t>
            </a:r>
            <a:r>
              <a:rPr lang="en-US" sz="2200" dirty="0">
                <a:solidFill>
                  <a:schemeClr val="tx1"/>
                </a:solidFill>
              </a:rPr>
              <a:t>, which resets the APB3 peripherals and AXI4 slave. </a:t>
            </a:r>
            <a:endParaRPr lang="tr-TR" sz="2200" dirty="0">
              <a:solidFill>
                <a:schemeClr val="tx1"/>
              </a:solidFill>
            </a:endParaRPr>
          </a:p>
          <a:p>
            <a:pPr marL="1028700" lvl="1" indent="-342900" algn="just">
              <a:buFont typeface="Arial" panose="020B0604020202020204" pitchFamily="34" charset="0"/>
              <a:buChar char="•"/>
            </a:pPr>
            <a:r>
              <a:rPr lang="en-US" sz="2200" b="1" i="1" dirty="0" err="1">
                <a:solidFill>
                  <a:schemeClr val="tx1"/>
                </a:solidFill>
              </a:rPr>
              <a:t>io_</a:t>
            </a:r>
            <a:r>
              <a:rPr lang="en-US" sz="2200" b="1" dirty="0" err="1">
                <a:solidFill>
                  <a:schemeClr val="tx1"/>
                </a:solidFill>
              </a:rPr>
              <a:t>memoryReset</a:t>
            </a:r>
            <a:r>
              <a:rPr lang="en-US" sz="2200" dirty="0">
                <a:solidFill>
                  <a:schemeClr val="tx1"/>
                </a:solidFill>
              </a:rPr>
              <a:t>, which resets the memory controller, external memory module, I2C master and slave connected to the memory controller, and any user logic. </a:t>
            </a:r>
            <a:endParaRPr lang="tr-TR" sz="2200" dirty="0">
              <a:solidFill>
                <a:schemeClr val="tx1"/>
              </a:solidFill>
            </a:endParaRPr>
          </a:p>
          <a:p>
            <a:pPr marL="1028700" lvl="1" indent="-342900" algn="just">
              <a:buFont typeface="Arial" panose="020B0604020202020204" pitchFamily="34" charset="0"/>
              <a:buChar char="•"/>
            </a:pPr>
            <a:r>
              <a:rPr lang="en-US" sz="2200" b="1" i="1" dirty="0">
                <a:solidFill>
                  <a:schemeClr val="tx1"/>
                </a:solidFill>
              </a:rPr>
              <a:t>io_</a:t>
            </a:r>
            <a:r>
              <a:rPr lang="en-US" sz="2200" b="1" dirty="0">
                <a:solidFill>
                  <a:schemeClr val="tx1"/>
                </a:solidFill>
              </a:rPr>
              <a:t>ddrMasters</a:t>
            </a:r>
            <a:r>
              <a:rPr lang="en-US" sz="2200" b="1" i="1" dirty="0">
                <a:solidFill>
                  <a:schemeClr val="tx1"/>
                </a:solidFill>
              </a:rPr>
              <a:t>_0_reset</a:t>
            </a:r>
            <a:r>
              <a:rPr lang="en-US" sz="2200" dirty="0">
                <a:solidFill>
                  <a:schemeClr val="tx1"/>
                </a:solidFill>
              </a:rPr>
              <a:t>, which responds to the reset for AXI master channel 0 and is synchronized to</a:t>
            </a:r>
            <a:r>
              <a:rPr lang="en-US" sz="2200" i="1" dirty="0">
                <a:solidFill>
                  <a:schemeClr val="tx1"/>
                </a:solidFill>
              </a:rPr>
              <a:t> </a:t>
            </a:r>
            <a:r>
              <a:rPr lang="en-US" sz="2200" b="1" i="1" dirty="0">
                <a:solidFill>
                  <a:schemeClr val="tx1"/>
                </a:solidFill>
              </a:rPr>
              <a:t>io_</a:t>
            </a:r>
            <a:r>
              <a:rPr lang="en-US" sz="2200" b="1" dirty="0">
                <a:solidFill>
                  <a:schemeClr val="tx1"/>
                </a:solidFill>
              </a:rPr>
              <a:t>ddrMasters</a:t>
            </a:r>
            <a:r>
              <a:rPr lang="en-US" sz="2200" b="1" i="1" dirty="0">
                <a:solidFill>
                  <a:schemeClr val="tx1"/>
                </a:solidFill>
              </a:rPr>
              <a:t>_0_clk</a:t>
            </a:r>
            <a:r>
              <a:rPr lang="en-US" sz="2200" dirty="0">
                <a:solidFill>
                  <a:schemeClr val="tx1"/>
                </a:solidFill>
              </a:rPr>
              <a:t>.</a:t>
            </a:r>
            <a:endParaRPr lang="tr-TR" sz="2200" dirty="0">
              <a:solidFill>
                <a:schemeClr val="tx1"/>
              </a:solidFill>
            </a:endParaRPr>
          </a:p>
          <a:p>
            <a:pPr marL="1028700" lvl="1" indent="-342900" algn="just">
              <a:buFont typeface="Arial" panose="020B0604020202020204" pitchFamily="34" charset="0"/>
              <a:buChar char="•"/>
            </a:pPr>
            <a:r>
              <a:rPr lang="en-US" sz="2200" b="1" dirty="0">
                <a:solidFill>
                  <a:schemeClr val="tx1"/>
                </a:solidFill>
              </a:rPr>
              <a:t>io_ddrMasters_1_reset</a:t>
            </a:r>
            <a:r>
              <a:rPr lang="en-US" sz="2200" dirty="0">
                <a:solidFill>
                  <a:schemeClr val="tx1"/>
                </a:solidFill>
              </a:rPr>
              <a:t>, which responds to the reset for AXI master channel 1 and is synchronized to </a:t>
            </a:r>
            <a:r>
              <a:rPr lang="en-US" sz="2200" b="1" i="1" dirty="0">
                <a:solidFill>
                  <a:schemeClr val="tx1"/>
                </a:solidFill>
              </a:rPr>
              <a:t>io_</a:t>
            </a:r>
            <a:r>
              <a:rPr lang="en-US" sz="2200" b="1" dirty="0">
                <a:solidFill>
                  <a:schemeClr val="tx1"/>
                </a:solidFill>
              </a:rPr>
              <a:t>ddrMasters</a:t>
            </a:r>
            <a:r>
              <a:rPr lang="en-US" sz="2200" b="1" i="1" dirty="0">
                <a:solidFill>
                  <a:schemeClr val="tx1"/>
                </a:solidFill>
              </a:rPr>
              <a:t>_1_clk</a:t>
            </a:r>
            <a:r>
              <a:rPr lang="en-US" sz="2200" dirty="0">
                <a:solidFill>
                  <a:schemeClr val="tx1"/>
                </a:solidFill>
              </a:rPr>
              <a:t>.</a:t>
            </a:r>
            <a:endParaRPr lang="tr-TR" sz="2200" dirty="0">
              <a:solidFill>
                <a:schemeClr val="tx1"/>
              </a:solidFill>
            </a:endParaRPr>
          </a:p>
        </p:txBody>
      </p:sp>
      <p:pic>
        <p:nvPicPr>
          <p:cNvPr id="4" name="Picture 2" descr="Resim önizlemesi">
            <a:extLst>
              <a:ext uri="{FF2B5EF4-FFF2-40B4-BE49-F238E27FC236}">
                <a16:creationId xmlns:a16="http://schemas.microsoft.com/office/drawing/2014/main" id="{6010203B-756F-C209-B2C1-C714940696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078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BE8EB821-67EC-A5D8-0DF3-63BFCD51A4E3}"/>
              </a:ext>
            </a:extLst>
          </p:cNvPr>
          <p:cNvPicPr>
            <a:picLocks noChangeAspect="1"/>
          </p:cNvPicPr>
          <p:nvPr/>
        </p:nvPicPr>
        <p:blipFill>
          <a:blip r:embed="rId2"/>
          <a:stretch>
            <a:fillRect/>
          </a:stretch>
        </p:blipFill>
        <p:spPr>
          <a:xfrm>
            <a:off x="1119883" y="2796453"/>
            <a:ext cx="10735111" cy="3314701"/>
          </a:xfrm>
          <a:prstGeom prst="rect">
            <a:avLst/>
          </a:prstGeom>
        </p:spPr>
      </p:pic>
      <p:pic>
        <p:nvPicPr>
          <p:cNvPr id="6" name="Picture 2" descr="Resim önizlemesi">
            <a:extLst>
              <a:ext uri="{FF2B5EF4-FFF2-40B4-BE49-F238E27FC236}">
                <a16:creationId xmlns:a16="http://schemas.microsoft.com/office/drawing/2014/main" id="{3C8A74C4-8B6B-C5E5-748B-3D698BA3B3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
        <p:nvSpPr>
          <p:cNvPr id="2" name="Metin kutusu 1">
            <a:extLst>
              <a:ext uri="{FF2B5EF4-FFF2-40B4-BE49-F238E27FC236}">
                <a16:creationId xmlns:a16="http://schemas.microsoft.com/office/drawing/2014/main" id="{F950E157-770D-3392-1AC2-00D25BA3E995}"/>
              </a:ext>
            </a:extLst>
          </p:cNvPr>
          <p:cNvSpPr txBox="1"/>
          <p:nvPr/>
        </p:nvSpPr>
        <p:spPr>
          <a:xfrm>
            <a:off x="1119883" y="1068512"/>
            <a:ext cx="10171416" cy="1569660"/>
          </a:xfrm>
          <a:prstGeom prst="rect">
            <a:avLst/>
          </a:prstGeom>
          <a:noFill/>
        </p:spPr>
        <p:txBody>
          <a:bodyPr wrap="square" rtlCol="0">
            <a:spAutoFit/>
          </a:bodyPr>
          <a:lstStyle/>
          <a:p>
            <a:pPr marL="571500" indent="-342900" algn="just">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The SoC asserts the </a:t>
            </a:r>
            <a:r>
              <a:rPr lang="en-US" sz="2400" b="1" dirty="0" err="1">
                <a:solidFill>
                  <a:schemeClr val="tx1"/>
                </a:solidFill>
                <a:latin typeface="Calibri" panose="020F0502020204030204" pitchFamily="34" charset="0"/>
                <a:cs typeface="Calibri" panose="020F0502020204030204" pitchFamily="34" charset="0"/>
              </a:rPr>
              <a:t>io_memoryReset</a:t>
            </a:r>
            <a:r>
              <a:rPr lang="en-US" sz="2400" dirty="0">
                <a:solidFill>
                  <a:schemeClr val="tx1"/>
                </a:solidFill>
                <a:latin typeface="Calibri" panose="020F0502020204030204" pitchFamily="34" charset="0"/>
                <a:cs typeface="Calibri" panose="020F0502020204030204" pitchFamily="34" charset="0"/>
              </a:rPr>
              <a:t>, </a:t>
            </a:r>
            <a:r>
              <a:rPr lang="en-US" sz="2400" b="1" dirty="0">
                <a:solidFill>
                  <a:schemeClr val="tx1"/>
                </a:solidFill>
                <a:latin typeface="Calibri" panose="020F0502020204030204" pitchFamily="34" charset="0"/>
                <a:cs typeface="Calibri" panose="020F0502020204030204" pitchFamily="34" charset="0"/>
              </a:rPr>
              <a:t>io_ddrMaster_0_reset</a:t>
            </a:r>
            <a:r>
              <a:rPr lang="en-US" sz="2400" dirty="0">
                <a:solidFill>
                  <a:schemeClr val="tx1"/>
                </a:solidFill>
                <a:latin typeface="Calibri" panose="020F0502020204030204" pitchFamily="34" charset="0"/>
                <a:cs typeface="Calibri" panose="020F0502020204030204" pitchFamily="34" charset="0"/>
              </a:rPr>
              <a:t>, and </a:t>
            </a:r>
            <a:r>
              <a:rPr lang="en-US" sz="2400" b="1" dirty="0">
                <a:solidFill>
                  <a:schemeClr val="tx1"/>
                </a:solidFill>
                <a:latin typeface="Calibri" panose="020F0502020204030204" pitchFamily="34" charset="0"/>
                <a:cs typeface="Calibri" panose="020F0502020204030204" pitchFamily="34" charset="0"/>
              </a:rPr>
              <a:t>io_ddrMaster_1_reset </a:t>
            </a:r>
            <a:r>
              <a:rPr lang="en-US" sz="2400" dirty="0">
                <a:solidFill>
                  <a:schemeClr val="tx1"/>
                </a:solidFill>
                <a:latin typeface="Calibri" panose="020F0502020204030204" pitchFamily="34" charset="0"/>
                <a:cs typeface="Calibri" panose="020F0502020204030204" pitchFamily="34" charset="0"/>
              </a:rPr>
              <a:t>signals at the same time to allow the AXI masters access to the AXI cross bar once the reset completes. </a:t>
            </a:r>
            <a:endParaRPr lang="tr-TR" sz="2400" dirty="0">
              <a:solidFill>
                <a:schemeClr val="tx1"/>
              </a:solidFill>
              <a:latin typeface="Calibri" panose="020F0502020204030204" pitchFamily="34" charset="0"/>
              <a:cs typeface="Calibri" panose="020F0502020204030204" pitchFamily="34" charset="0"/>
            </a:endParaRPr>
          </a:p>
          <a:p>
            <a:pPr marL="571500" indent="-342900" algn="just">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Once </a:t>
            </a:r>
            <a:r>
              <a:rPr lang="en-US" sz="2400" b="1" i="1" dirty="0" err="1">
                <a:solidFill>
                  <a:schemeClr val="tx1"/>
                </a:solidFill>
                <a:latin typeface="Calibri" panose="020F0502020204030204" pitchFamily="34" charset="0"/>
                <a:cs typeface="Calibri" panose="020F0502020204030204" pitchFamily="34" charset="0"/>
              </a:rPr>
              <a:t>io_systemReset</a:t>
            </a:r>
            <a:r>
              <a:rPr lang="en-US" sz="2400" b="1" dirty="0">
                <a:solidFill>
                  <a:schemeClr val="tx1"/>
                </a:solidFill>
                <a:latin typeface="Calibri" panose="020F0502020204030204" pitchFamily="34" charset="0"/>
                <a:cs typeface="Calibri" panose="020F0502020204030204" pitchFamily="34" charset="0"/>
              </a:rPr>
              <a:t> </a:t>
            </a:r>
            <a:r>
              <a:rPr lang="en-US" sz="2400" dirty="0">
                <a:solidFill>
                  <a:schemeClr val="tx1"/>
                </a:solidFill>
                <a:latin typeface="Calibri" panose="020F0502020204030204" pitchFamily="34" charset="0"/>
                <a:cs typeface="Calibri" panose="020F0502020204030204" pitchFamily="34" charset="0"/>
              </a:rPr>
              <a:t>goes low, the user binary code is executed.</a:t>
            </a:r>
            <a:endParaRPr lang="tr-TR"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3435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F0D46E0-6102-B4F1-1FAB-EC004970C459}"/>
              </a:ext>
            </a:extLst>
          </p:cNvPr>
          <p:cNvSpPr>
            <a:spLocks noGrp="1"/>
          </p:cNvSpPr>
          <p:nvPr>
            <p:ph type="title"/>
          </p:nvPr>
        </p:nvSpPr>
        <p:spPr>
          <a:xfrm>
            <a:off x="1113952" y="165371"/>
            <a:ext cx="10515600" cy="506041"/>
          </a:xfrm>
        </p:spPr>
        <p:txBody>
          <a:bodyPr/>
          <a:lstStyle/>
          <a:p>
            <a:r>
              <a:rPr lang="tr-TR" sz="2800" b="1" dirty="0" err="1"/>
              <a:t>Custom</a:t>
            </a:r>
            <a:r>
              <a:rPr lang="tr-TR" sz="2800" b="1" dirty="0"/>
              <a:t> </a:t>
            </a:r>
            <a:r>
              <a:rPr lang="tr-TR" sz="2800" b="1" dirty="0" err="1"/>
              <a:t>Instruction</a:t>
            </a:r>
            <a:r>
              <a:rPr lang="tr-TR" sz="2800" b="1" dirty="0"/>
              <a:t> </a:t>
            </a:r>
            <a:r>
              <a:rPr lang="tr-TR" sz="2800" b="1" dirty="0" err="1"/>
              <a:t>Interface</a:t>
            </a:r>
            <a:endParaRPr lang="tr-TR" sz="2800" b="1" dirty="0"/>
          </a:p>
        </p:txBody>
      </p:sp>
      <p:sp>
        <p:nvSpPr>
          <p:cNvPr id="3" name="Metin Yer Tutucusu 2">
            <a:extLst>
              <a:ext uri="{FF2B5EF4-FFF2-40B4-BE49-F238E27FC236}">
                <a16:creationId xmlns:a16="http://schemas.microsoft.com/office/drawing/2014/main" id="{E0F9504E-A274-4B88-4471-2DCC2234C209}"/>
              </a:ext>
            </a:extLst>
          </p:cNvPr>
          <p:cNvSpPr>
            <a:spLocks noGrp="1"/>
          </p:cNvSpPr>
          <p:nvPr>
            <p:ph type="body" idx="1"/>
          </p:nvPr>
        </p:nvSpPr>
        <p:spPr>
          <a:xfrm>
            <a:off x="831850" y="758757"/>
            <a:ext cx="10515600" cy="5330893"/>
          </a:xfrm>
        </p:spPr>
        <p:txBody>
          <a:bodyPr/>
          <a:lstStyle/>
          <a:p>
            <a:pPr marL="571500" indent="-342900" algn="just">
              <a:buFont typeface="Arial" panose="020B0604020202020204" pitchFamily="34" charset="0"/>
              <a:buChar char="•"/>
            </a:pPr>
            <a:r>
              <a:rPr lang="en-US" dirty="0">
                <a:solidFill>
                  <a:schemeClr val="tx1"/>
                </a:solidFill>
              </a:rPr>
              <a:t>The Sapphire SoC supports a custom instruction interface so you can accelerate software functions with custom hardware logic. The custom instruction supports R-type instructions, which provides two registers (</a:t>
            </a:r>
            <a:r>
              <a:rPr lang="en-US" b="1" dirty="0">
                <a:solidFill>
                  <a:schemeClr val="tx1"/>
                </a:solidFill>
              </a:rPr>
              <a:t>rs1</a:t>
            </a:r>
            <a:r>
              <a:rPr lang="en-US" dirty="0">
                <a:solidFill>
                  <a:schemeClr val="tx1"/>
                </a:solidFill>
              </a:rPr>
              <a:t> and </a:t>
            </a:r>
            <a:r>
              <a:rPr lang="en-US" b="1" dirty="0">
                <a:solidFill>
                  <a:schemeClr val="tx1"/>
                </a:solidFill>
              </a:rPr>
              <a:t>rs2</a:t>
            </a:r>
            <a:r>
              <a:rPr lang="en-US" dirty="0">
                <a:solidFill>
                  <a:schemeClr val="tx1"/>
                </a:solidFill>
              </a:rPr>
              <a:t>) to custom instruction processing logic and up to 1,024 IDs to perform different functions.</a:t>
            </a:r>
            <a:endParaRPr lang="tr-TR" dirty="0">
              <a:solidFill>
                <a:schemeClr val="tx1"/>
              </a:solidFill>
            </a:endParaRPr>
          </a:p>
        </p:txBody>
      </p:sp>
      <p:pic>
        <p:nvPicPr>
          <p:cNvPr id="5" name="Resim 4">
            <a:extLst>
              <a:ext uri="{FF2B5EF4-FFF2-40B4-BE49-F238E27FC236}">
                <a16:creationId xmlns:a16="http://schemas.microsoft.com/office/drawing/2014/main" id="{3D5B4B4A-80F1-6BE8-2FCD-7AC340008FAE}"/>
              </a:ext>
            </a:extLst>
          </p:cNvPr>
          <p:cNvPicPr>
            <a:picLocks noChangeAspect="1"/>
          </p:cNvPicPr>
          <p:nvPr/>
        </p:nvPicPr>
        <p:blipFill>
          <a:blip r:embed="rId2"/>
          <a:stretch>
            <a:fillRect/>
          </a:stretch>
        </p:blipFill>
        <p:spPr>
          <a:xfrm>
            <a:off x="2271155" y="2703738"/>
            <a:ext cx="7649690" cy="3988891"/>
          </a:xfrm>
          <a:prstGeom prst="rect">
            <a:avLst/>
          </a:prstGeom>
        </p:spPr>
      </p:pic>
      <p:pic>
        <p:nvPicPr>
          <p:cNvPr id="6" name="Picture 2" descr="Resim önizlemesi">
            <a:extLst>
              <a:ext uri="{FF2B5EF4-FFF2-40B4-BE49-F238E27FC236}">
                <a16:creationId xmlns:a16="http://schemas.microsoft.com/office/drawing/2014/main" id="{476CC24A-C275-06F3-C585-834A436D9E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245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28AB1CA8-64FC-C9EE-4E3B-5EF8E7099E99}"/>
              </a:ext>
            </a:extLst>
          </p:cNvPr>
          <p:cNvPicPr>
            <a:picLocks noChangeAspect="1"/>
          </p:cNvPicPr>
          <p:nvPr/>
        </p:nvPicPr>
        <p:blipFill>
          <a:blip r:embed="rId2"/>
          <a:stretch>
            <a:fillRect/>
          </a:stretch>
        </p:blipFill>
        <p:spPr>
          <a:xfrm>
            <a:off x="1567036" y="1420137"/>
            <a:ext cx="9057927" cy="4017726"/>
          </a:xfrm>
          <a:prstGeom prst="rect">
            <a:avLst/>
          </a:prstGeom>
        </p:spPr>
      </p:pic>
      <p:pic>
        <p:nvPicPr>
          <p:cNvPr id="6" name="Picture 2" descr="Resim önizlemesi">
            <a:extLst>
              <a:ext uri="{FF2B5EF4-FFF2-40B4-BE49-F238E27FC236}">
                <a16:creationId xmlns:a16="http://schemas.microsoft.com/office/drawing/2014/main" id="{C8E7AB58-5F23-0BC2-FD88-FA898BEF3E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6929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3FCBD3-14C4-2AD3-1E35-214406E4C78B}"/>
              </a:ext>
            </a:extLst>
          </p:cNvPr>
          <p:cNvSpPr>
            <a:spLocks noGrp="1"/>
          </p:cNvSpPr>
          <p:nvPr>
            <p:ph type="title"/>
          </p:nvPr>
        </p:nvSpPr>
        <p:spPr>
          <a:xfrm>
            <a:off x="1036131" y="135849"/>
            <a:ext cx="10515600" cy="632501"/>
          </a:xfrm>
        </p:spPr>
        <p:txBody>
          <a:bodyPr/>
          <a:lstStyle/>
          <a:p>
            <a:r>
              <a:rPr lang="tr-TR" sz="2800" b="1" dirty="0"/>
              <a:t>GPIO </a:t>
            </a:r>
            <a:r>
              <a:rPr lang="tr-TR" sz="2800" b="1" dirty="0" err="1"/>
              <a:t>Peripheral</a:t>
            </a:r>
            <a:r>
              <a:rPr lang="tr-TR" sz="2800" b="1" dirty="0"/>
              <a:t> </a:t>
            </a:r>
            <a:r>
              <a:rPr lang="tr-TR" sz="2800" b="1" dirty="0" err="1"/>
              <a:t>Interface</a:t>
            </a:r>
            <a:endParaRPr lang="tr-TR" sz="2800" b="1" dirty="0"/>
          </a:p>
        </p:txBody>
      </p:sp>
      <p:sp>
        <p:nvSpPr>
          <p:cNvPr id="3" name="Metin Yer Tutucusu 2">
            <a:extLst>
              <a:ext uri="{FF2B5EF4-FFF2-40B4-BE49-F238E27FC236}">
                <a16:creationId xmlns:a16="http://schemas.microsoft.com/office/drawing/2014/main" id="{83987BA6-C3B2-793D-6558-18C0163E153E}"/>
              </a:ext>
            </a:extLst>
          </p:cNvPr>
          <p:cNvSpPr>
            <a:spLocks noGrp="1"/>
          </p:cNvSpPr>
          <p:nvPr>
            <p:ph type="body" idx="1"/>
          </p:nvPr>
        </p:nvSpPr>
        <p:spPr>
          <a:xfrm>
            <a:off x="1036130" y="856035"/>
            <a:ext cx="10311319" cy="5233616"/>
          </a:xfrm>
        </p:spPr>
        <p:txBody>
          <a:bodyPr/>
          <a:lstStyle/>
          <a:p>
            <a:pPr marL="571500" indent="-342900" algn="just">
              <a:buFont typeface="Arial" panose="020B0604020202020204" pitchFamily="34" charset="0"/>
              <a:buChar char="•"/>
            </a:pPr>
            <a:r>
              <a:rPr lang="en-US" dirty="0">
                <a:solidFill>
                  <a:schemeClr val="tx1"/>
                </a:solidFill>
              </a:rPr>
              <a:t>Use the </a:t>
            </a:r>
            <a:r>
              <a:rPr lang="en-US" b="1" dirty="0">
                <a:solidFill>
                  <a:schemeClr val="tx1"/>
                </a:solidFill>
              </a:rPr>
              <a:t>SYSTEM_GPIO_0_IO_CTRL</a:t>
            </a:r>
            <a:r>
              <a:rPr lang="en-US" dirty="0">
                <a:solidFill>
                  <a:schemeClr val="tx1"/>
                </a:solidFill>
              </a:rPr>
              <a:t> or </a:t>
            </a:r>
            <a:r>
              <a:rPr lang="en-US" b="1" dirty="0">
                <a:solidFill>
                  <a:schemeClr val="tx1"/>
                </a:solidFill>
              </a:rPr>
              <a:t>SYSTEM_GPIO_1_IO_CTRL </a:t>
            </a:r>
            <a:r>
              <a:rPr lang="en-US" dirty="0">
                <a:solidFill>
                  <a:schemeClr val="tx1"/>
                </a:solidFill>
              </a:rPr>
              <a:t>parameter to reference the GPIO interface</a:t>
            </a:r>
            <a:r>
              <a:rPr lang="tr-TR" dirty="0">
                <a:solidFill>
                  <a:schemeClr val="tx1"/>
                </a:solidFill>
              </a:rPr>
              <a:t>.</a:t>
            </a:r>
          </a:p>
          <a:p>
            <a:pPr marL="571500" indent="-342900" algn="just">
              <a:buFont typeface="Arial" panose="020B0604020202020204" pitchFamily="34" charset="0"/>
              <a:buChar char="•"/>
            </a:pPr>
            <a:endParaRPr lang="tr-TR" dirty="0">
              <a:solidFill>
                <a:schemeClr val="tx1"/>
              </a:solidFill>
            </a:endParaRPr>
          </a:p>
        </p:txBody>
      </p:sp>
      <p:pic>
        <p:nvPicPr>
          <p:cNvPr id="5" name="Resim 4">
            <a:extLst>
              <a:ext uri="{FF2B5EF4-FFF2-40B4-BE49-F238E27FC236}">
                <a16:creationId xmlns:a16="http://schemas.microsoft.com/office/drawing/2014/main" id="{6FE6C504-D19C-F6BF-CBAA-58A1BBB073EC}"/>
              </a:ext>
            </a:extLst>
          </p:cNvPr>
          <p:cNvPicPr>
            <a:picLocks noChangeAspect="1"/>
          </p:cNvPicPr>
          <p:nvPr/>
        </p:nvPicPr>
        <p:blipFill>
          <a:blip r:embed="rId2"/>
          <a:stretch>
            <a:fillRect/>
          </a:stretch>
        </p:blipFill>
        <p:spPr>
          <a:xfrm>
            <a:off x="2067464" y="1776108"/>
            <a:ext cx="8248650" cy="1905000"/>
          </a:xfrm>
          <a:prstGeom prst="rect">
            <a:avLst/>
          </a:prstGeom>
        </p:spPr>
      </p:pic>
      <p:pic>
        <p:nvPicPr>
          <p:cNvPr id="7" name="Resim 6">
            <a:extLst>
              <a:ext uri="{FF2B5EF4-FFF2-40B4-BE49-F238E27FC236}">
                <a16:creationId xmlns:a16="http://schemas.microsoft.com/office/drawing/2014/main" id="{CFBB8EF3-C5A1-A5FC-4BA7-D4F608DB8C68}"/>
              </a:ext>
            </a:extLst>
          </p:cNvPr>
          <p:cNvPicPr>
            <a:picLocks noChangeAspect="1"/>
          </p:cNvPicPr>
          <p:nvPr/>
        </p:nvPicPr>
        <p:blipFill>
          <a:blip r:embed="rId3"/>
          <a:stretch>
            <a:fillRect/>
          </a:stretch>
        </p:blipFill>
        <p:spPr>
          <a:xfrm>
            <a:off x="1943639" y="3681108"/>
            <a:ext cx="8372475" cy="2914650"/>
          </a:xfrm>
          <a:prstGeom prst="rect">
            <a:avLst/>
          </a:prstGeom>
        </p:spPr>
      </p:pic>
      <p:pic>
        <p:nvPicPr>
          <p:cNvPr id="8" name="Picture 2" descr="Resim önizlemesi">
            <a:extLst>
              <a:ext uri="{FF2B5EF4-FFF2-40B4-BE49-F238E27FC236}">
                <a16:creationId xmlns:a16="http://schemas.microsoft.com/office/drawing/2014/main" id="{C577C3E2-224F-1E80-36E2-E8F8DCDC61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267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Başlık 1">
                <a:extLst>
                  <a:ext uri="{FF2B5EF4-FFF2-40B4-BE49-F238E27FC236}">
                    <a16:creationId xmlns:a16="http://schemas.microsoft.com/office/drawing/2014/main" id="{47F347F2-440D-1464-223F-333AE2276D49}"/>
                  </a:ext>
                </a:extLst>
              </p:cNvPr>
              <p:cNvSpPr>
                <a:spLocks noGrp="1"/>
              </p:cNvSpPr>
              <p:nvPr>
                <p:ph type="title"/>
              </p:nvPr>
            </p:nvSpPr>
            <p:spPr>
              <a:xfrm>
                <a:off x="977764" y="252581"/>
                <a:ext cx="10515600" cy="515769"/>
              </a:xfrm>
            </p:spPr>
            <p:txBody>
              <a:bodyPr/>
              <a:lstStyle/>
              <a:p>
                <a14:m>
                  <m:oMath xmlns:m="http://schemas.openxmlformats.org/officeDocument/2006/math">
                    <m:sSup>
                      <m:sSupPr>
                        <m:ctrlPr>
                          <a:rPr lang="tr-TR" sz="2800" b="1" i="1" smtClean="0">
                            <a:latin typeface="Cambria Math" panose="02040503050406030204" pitchFamily="18" charset="0"/>
                          </a:rPr>
                        </m:ctrlPr>
                      </m:sSupPr>
                      <m:e>
                        <m:r>
                          <a:rPr lang="tr-TR" sz="2800" b="1" i="1" smtClean="0">
                            <a:latin typeface="Cambria Math" panose="02040503050406030204" pitchFamily="18" charset="0"/>
                          </a:rPr>
                          <m:t>𝑰</m:t>
                        </m:r>
                      </m:e>
                      <m:sup>
                        <m:r>
                          <a:rPr lang="tr-TR" sz="2800" b="1" i="1" smtClean="0">
                            <a:latin typeface="Cambria Math" panose="02040503050406030204" pitchFamily="18" charset="0"/>
                          </a:rPr>
                          <m:t>𝟐</m:t>
                        </m:r>
                      </m:sup>
                    </m:sSup>
                  </m:oMath>
                </a14:m>
                <a:r>
                  <a:rPr lang="tr-TR" sz="2800" b="1" dirty="0">
                    <a:latin typeface="Calibri" panose="020F0502020204030204" pitchFamily="34" charset="0"/>
                    <a:cs typeface="Calibri" panose="020F0502020204030204" pitchFamily="34" charset="0"/>
                  </a:rPr>
                  <a:t>C </a:t>
                </a:r>
                <a:r>
                  <a:rPr lang="tr-TR" sz="2800" b="1" dirty="0" err="1">
                    <a:latin typeface="Calibri" panose="020F0502020204030204" pitchFamily="34" charset="0"/>
                    <a:cs typeface="Calibri" panose="020F0502020204030204" pitchFamily="34" charset="0"/>
                  </a:rPr>
                  <a:t>Peripheral</a:t>
                </a:r>
                <a:r>
                  <a:rPr lang="tr-TR" sz="2800" b="1" dirty="0">
                    <a:latin typeface="Calibri" panose="020F0502020204030204" pitchFamily="34" charset="0"/>
                    <a:cs typeface="Calibri" panose="020F0502020204030204" pitchFamily="34" charset="0"/>
                  </a:rPr>
                  <a:t> </a:t>
                </a:r>
                <a:r>
                  <a:rPr lang="tr-TR" sz="2800" b="1" dirty="0" err="1">
                    <a:latin typeface="Calibri" panose="020F0502020204030204" pitchFamily="34" charset="0"/>
                    <a:cs typeface="Calibri" panose="020F0502020204030204" pitchFamily="34" charset="0"/>
                  </a:rPr>
                  <a:t>Interface</a:t>
                </a:r>
                <a:endParaRPr lang="tr-TR" sz="2800" b="1" dirty="0">
                  <a:latin typeface="Calibri" panose="020F0502020204030204" pitchFamily="34" charset="0"/>
                  <a:cs typeface="Calibri" panose="020F0502020204030204" pitchFamily="34" charset="0"/>
                </a:endParaRPr>
              </a:p>
            </p:txBody>
          </p:sp>
        </mc:Choice>
        <mc:Fallback>
          <p:sp>
            <p:nvSpPr>
              <p:cNvPr id="2" name="Başlık 1">
                <a:extLst>
                  <a:ext uri="{FF2B5EF4-FFF2-40B4-BE49-F238E27FC236}">
                    <a16:creationId xmlns:a16="http://schemas.microsoft.com/office/drawing/2014/main" id="{47F347F2-440D-1464-223F-333AE2276D49}"/>
                  </a:ext>
                </a:extLst>
              </p:cNvPr>
              <p:cNvSpPr>
                <a:spLocks noGrp="1" noRot="1" noChangeAspect="1" noMove="1" noResize="1" noEditPoints="1" noAdjustHandles="1" noChangeArrowheads="1" noChangeShapeType="1" noTextEdit="1"/>
              </p:cNvSpPr>
              <p:nvPr>
                <p:ph type="title"/>
              </p:nvPr>
            </p:nvSpPr>
            <p:spPr>
              <a:xfrm>
                <a:off x="977764" y="252581"/>
                <a:ext cx="10515600" cy="515769"/>
              </a:xfrm>
              <a:blipFill>
                <a:blip r:embed="rId2"/>
                <a:stretch>
                  <a:fillRect t="-10588" b="-35294"/>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3" name="Metin Yer Tutucusu 2">
                <a:extLst>
                  <a:ext uri="{FF2B5EF4-FFF2-40B4-BE49-F238E27FC236}">
                    <a16:creationId xmlns:a16="http://schemas.microsoft.com/office/drawing/2014/main" id="{229A257F-DC12-6F5B-DE32-8640824D512E}"/>
                  </a:ext>
                </a:extLst>
              </p:cNvPr>
              <p:cNvSpPr>
                <a:spLocks noGrp="1"/>
              </p:cNvSpPr>
              <p:nvPr>
                <p:ph type="body" idx="1"/>
              </p:nvPr>
            </p:nvSpPr>
            <p:spPr>
              <a:xfrm>
                <a:off x="977764" y="875489"/>
                <a:ext cx="10515600" cy="5214161"/>
              </a:xfrm>
            </p:spPr>
            <p:txBody>
              <a:bodyPr/>
              <a:lstStyle/>
              <a:p>
                <a:pPr marL="571500" indent="-342900" algn="just">
                  <a:buFont typeface="Arial" panose="020B0604020202020204" pitchFamily="34" charset="0"/>
                  <a:buChar char="•"/>
                </a:pPr>
                <a:r>
                  <a:rPr lang="en-US" dirty="0">
                    <a:solidFill>
                      <a:schemeClr val="tx1"/>
                    </a:solidFill>
                  </a:rPr>
                  <a:t>The Sapphire SoC has up to 3 </a:t>
                </a:r>
                <a14:m>
                  <m:oMath xmlns:m="http://schemas.openxmlformats.org/officeDocument/2006/math">
                    <m:sSup>
                      <m:sSupPr>
                        <m:ctrlPr>
                          <a:rPr lang="en-US" b="1" i="1" smtClean="0">
                            <a:solidFill>
                              <a:schemeClr val="tx1"/>
                            </a:solidFill>
                            <a:latin typeface="Cambria Math" panose="02040503050406030204" pitchFamily="18" charset="0"/>
                          </a:rPr>
                        </m:ctrlPr>
                      </m:sSupPr>
                      <m:e>
                        <m:r>
                          <a:rPr lang="tr-TR" b="1" i="1" smtClean="0">
                            <a:solidFill>
                              <a:schemeClr val="tx1"/>
                            </a:solidFill>
                            <a:latin typeface="Cambria Math" panose="02040503050406030204" pitchFamily="18" charset="0"/>
                          </a:rPr>
                          <m:t>𝑰</m:t>
                        </m:r>
                      </m:e>
                      <m:sup>
                        <m:r>
                          <a:rPr lang="tr-TR" b="1" i="1" smtClean="0">
                            <a:solidFill>
                              <a:schemeClr val="tx1"/>
                            </a:solidFill>
                            <a:latin typeface="Cambria Math" panose="02040503050406030204" pitchFamily="18" charset="0"/>
                          </a:rPr>
                          <m:t>𝟐</m:t>
                        </m:r>
                      </m:sup>
                    </m:sSup>
                  </m:oMath>
                </a14:m>
                <a:r>
                  <a:rPr lang="en-US" b="1" dirty="0">
                    <a:solidFill>
                      <a:schemeClr val="tx1"/>
                    </a:solidFill>
                    <a:latin typeface="Calibri" panose="020F0502020204030204" pitchFamily="34" charset="0"/>
                    <a:cs typeface="Calibri" panose="020F0502020204030204" pitchFamily="34" charset="0"/>
                  </a:rPr>
                  <a:t>C master/slave</a:t>
                </a:r>
                <a:r>
                  <a:rPr lang="en-US" dirty="0">
                    <a:solidFill>
                      <a:schemeClr val="tx1"/>
                    </a:solidFill>
                  </a:rPr>
                  <a:t> peripherals. You use the system_i2c_2* ports to calibrate the </a:t>
                </a:r>
                <a:r>
                  <a:rPr lang="en-US" b="1" dirty="0">
                    <a:solidFill>
                      <a:schemeClr val="tx1"/>
                    </a:solidFill>
                  </a:rPr>
                  <a:t>DDR DRAM </a:t>
                </a:r>
                <a:r>
                  <a:rPr lang="en-US" dirty="0">
                    <a:solidFill>
                      <a:schemeClr val="tx1"/>
                    </a:solidFill>
                  </a:rPr>
                  <a:t>memory; if you do not want to perform calibration, you can use this peripheral for your own purposes. Use these parameters to reference the interface: </a:t>
                </a:r>
                <a:endParaRPr lang="tr-TR" dirty="0">
                  <a:solidFill>
                    <a:schemeClr val="tx1"/>
                  </a:solidFill>
                </a:endParaRPr>
              </a:p>
            </p:txBody>
          </p:sp>
        </mc:Choice>
        <mc:Fallback xmlns="">
          <p:sp>
            <p:nvSpPr>
              <p:cNvPr id="3" name="Metin Yer Tutucusu 2">
                <a:extLst>
                  <a:ext uri="{FF2B5EF4-FFF2-40B4-BE49-F238E27FC236}">
                    <a16:creationId xmlns:a16="http://schemas.microsoft.com/office/drawing/2014/main" id="{229A257F-DC12-6F5B-DE32-8640824D512E}"/>
                  </a:ext>
                </a:extLst>
              </p:cNvPr>
              <p:cNvSpPr>
                <a:spLocks noGrp="1" noRot="1" noChangeAspect="1" noMove="1" noResize="1" noEditPoints="1" noAdjustHandles="1" noChangeArrowheads="1" noChangeShapeType="1" noTextEdit="1"/>
              </p:cNvSpPr>
              <p:nvPr>
                <p:ph type="body" idx="1"/>
              </p:nvPr>
            </p:nvSpPr>
            <p:spPr>
              <a:xfrm>
                <a:off x="977764" y="875489"/>
                <a:ext cx="10515600" cy="5214161"/>
              </a:xfrm>
              <a:blipFill>
                <a:blip r:embed="rId3"/>
                <a:stretch>
                  <a:fillRect r="-928"/>
                </a:stretch>
              </a:blipFill>
            </p:spPr>
            <p:txBody>
              <a:bodyPr/>
              <a:lstStyle/>
              <a:p>
                <a:r>
                  <a:rPr lang="tr-TR">
                    <a:noFill/>
                  </a:rPr>
                  <a:t> </a:t>
                </a:r>
              </a:p>
            </p:txBody>
          </p:sp>
        </mc:Fallback>
      </mc:AlternateContent>
      <p:pic>
        <p:nvPicPr>
          <p:cNvPr id="5" name="Resim 4">
            <a:extLst>
              <a:ext uri="{FF2B5EF4-FFF2-40B4-BE49-F238E27FC236}">
                <a16:creationId xmlns:a16="http://schemas.microsoft.com/office/drawing/2014/main" id="{8C8EFA02-D3A1-FE73-634B-B532C2CC2FE3}"/>
              </a:ext>
            </a:extLst>
          </p:cNvPr>
          <p:cNvPicPr>
            <a:picLocks noChangeAspect="1"/>
          </p:cNvPicPr>
          <p:nvPr/>
        </p:nvPicPr>
        <p:blipFill>
          <a:blip r:embed="rId4"/>
          <a:stretch>
            <a:fillRect/>
          </a:stretch>
        </p:blipFill>
        <p:spPr>
          <a:xfrm>
            <a:off x="2341958" y="2854436"/>
            <a:ext cx="8524875" cy="2190750"/>
          </a:xfrm>
          <a:prstGeom prst="rect">
            <a:avLst/>
          </a:prstGeom>
        </p:spPr>
      </p:pic>
      <p:pic>
        <p:nvPicPr>
          <p:cNvPr id="6" name="Picture 2" descr="Resim önizlemesi">
            <a:extLst>
              <a:ext uri="{FF2B5EF4-FFF2-40B4-BE49-F238E27FC236}">
                <a16:creationId xmlns:a16="http://schemas.microsoft.com/office/drawing/2014/main" id="{89494028-6D35-8591-FDF2-E5DB22C1B0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845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09634732-0BB1-AAFC-072E-77496AFA0FA0}"/>
              </a:ext>
            </a:extLst>
          </p:cNvPr>
          <p:cNvPicPr>
            <a:picLocks noChangeAspect="1"/>
          </p:cNvPicPr>
          <p:nvPr/>
        </p:nvPicPr>
        <p:blipFill>
          <a:blip r:embed="rId2"/>
          <a:stretch>
            <a:fillRect/>
          </a:stretch>
        </p:blipFill>
        <p:spPr>
          <a:xfrm>
            <a:off x="1943708" y="959519"/>
            <a:ext cx="8046598" cy="5627120"/>
          </a:xfrm>
          <a:prstGeom prst="rect">
            <a:avLst/>
          </a:prstGeom>
        </p:spPr>
      </p:pic>
      <p:pic>
        <p:nvPicPr>
          <p:cNvPr id="6" name="Picture 2" descr="Resim önizlemesi">
            <a:extLst>
              <a:ext uri="{FF2B5EF4-FFF2-40B4-BE49-F238E27FC236}">
                <a16:creationId xmlns:a16="http://schemas.microsoft.com/office/drawing/2014/main" id="{2AD27448-5B87-C2EE-DDAA-C4CC3B288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470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143636-AEE9-AEAD-0B2A-3A401E404EC1}"/>
              </a:ext>
            </a:extLst>
          </p:cNvPr>
          <p:cNvSpPr>
            <a:spLocks noGrp="1"/>
          </p:cNvSpPr>
          <p:nvPr>
            <p:ph type="title"/>
          </p:nvPr>
        </p:nvSpPr>
        <p:spPr>
          <a:xfrm>
            <a:off x="1104225" y="116732"/>
            <a:ext cx="10515600" cy="525496"/>
          </a:xfrm>
        </p:spPr>
        <p:txBody>
          <a:bodyPr/>
          <a:lstStyle/>
          <a:p>
            <a:r>
              <a:rPr lang="tr-TR" sz="2800" b="1" dirty="0"/>
              <a:t>PLIC </a:t>
            </a:r>
            <a:r>
              <a:rPr lang="tr-TR" sz="2800" b="1" dirty="0" err="1"/>
              <a:t>Peripheral</a:t>
            </a:r>
            <a:r>
              <a:rPr lang="tr-TR" sz="2800" b="1" dirty="0"/>
              <a:t> </a:t>
            </a:r>
            <a:r>
              <a:rPr lang="tr-TR" sz="2800" b="1" dirty="0" err="1"/>
              <a:t>Interface</a:t>
            </a:r>
            <a:r>
              <a:rPr lang="tr-TR" sz="2800" b="1" dirty="0"/>
              <a:t> </a:t>
            </a:r>
          </a:p>
        </p:txBody>
      </p:sp>
      <p:sp>
        <p:nvSpPr>
          <p:cNvPr id="3" name="Metin Yer Tutucusu 2">
            <a:extLst>
              <a:ext uri="{FF2B5EF4-FFF2-40B4-BE49-F238E27FC236}">
                <a16:creationId xmlns:a16="http://schemas.microsoft.com/office/drawing/2014/main" id="{A00D236F-28E8-1BDF-4EA0-70E6DAB90C88}"/>
              </a:ext>
            </a:extLst>
          </p:cNvPr>
          <p:cNvSpPr>
            <a:spLocks noGrp="1"/>
          </p:cNvSpPr>
          <p:nvPr>
            <p:ph type="body" idx="1"/>
          </p:nvPr>
        </p:nvSpPr>
        <p:spPr>
          <a:xfrm>
            <a:off x="982494" y="894945"/>
            <a:ext cx="10447506" cy="5194705"/>
          </a:xfrm>
        </p:spPr>
        <p:txBody>
          <a:bodyPr/>
          <a:lstStyle/>
          <a:p>
            <a:pPr marL="571500" indent="-342900" algn="just">
              <a:buFont typeface="Arial" panose="020B0604020202020204" pitchFamily="34" charset="0"/>
              <a:buChar char="•"/>
            </a:pPr>
            <a:r>
              <a:rPr lang="en-US" dirty="0">
                <a:solidFill>
                  <a:schemeClr val="tx1"/>
                </a:solidFill>
              </a:rPr>
              <a:t>Use the </a:t>
            </a:r>
            <a:r>
              <a:rPr lang="en-US" b="1" dirty="0">
                <a:solidFill>
                  <a:schemeClr val="tx1"/>
                </a:solidFill>
              </a:rPr>
              <a:t>SYSTEM_PLIC_CTRL </a:t>
            </a:r>
            <a:r>
              <a:rPr lang="en-US" dirty="0">
                <a:solidFill>
                  <a:schemeClr val="tx1"/>
                </a:solidFill>
              </a:rPr>
              <a:t>parameter to reference the interface PLIC interface.</a:t>
            </a:r>
            <a:endParaRPr lang="tr-TR" dirty="0">
              <a:solidFill>
                <a:schemeClr val="tx1"/>
              </a:solidFill>
            </a:endParaRPr>
          </a:p>
          <a:p>
            <a:pPr marL="571500" indent="-342900" algn="just">
              <a:buFont typeface="Arial" panose="020B0604020202020204" pitchFamily="34" charset="0"/>
              <a:buChar char="•"/>
            </a:pPr>
            <a:endParaRPr lang="tr-TR" dirty="0">
              <a:solidFill>
                <a:schemeClr val="tx1"/>
              </a:solidFill>
            </a:endParaRPr>
          </a:p>
          <a:p>
            <a:pPr marL="571500" indent="-342900" algn="just">
              <a:buFont typeface="Arial" panose="020B0604020202020204" pitchFamily="34" charset="0"/>
              <a:buChar char="•"/>
            </a:pPr>
            <a:endParaRPr lang="tr-TR" dirty="0">
              <a:solidFill>
                <a:schemeClr val="tx1"/>
              </a:solidFill>
            </a:endParaRPr>
          </a:p>
          <a:p>
            <a:pPr marL="571500" indent="-342900" algn="just">
              <a:buFont typeface="Arial" panose="020B0604020202020204" pitchFamily="34" charset="0"/>
              <a:buChar char="•"/>
            </a:pPr>
            <a:endParaRPr lang="tr-TR" dirty="0">
              <a:solidFill>
                <a:schemeClr val="tx1"/>
              </a:solidFill>
            </a:endParaRPr>
          </a:p>
          <a:p>
            <a:pPr marL="571500" indent="-342900" algn="just">
              <a:buFont typeface="Arial" panose="020B0604020202020204" pitchFamily="34" charset="0"/>
              <a:buChar char="•"/>
            </a:pPr>
            <a:endParaRPr lang="tr-TR" dirty="0">
              <a:solidFill>
                <a:schemeClr val="tx1"/>
              </a:solidFill>
            </a:endParaRPr>
          </a:p>
          <a:p>
            <a:pPr marL="571500" indent="-342900" algn="just">
              <a:buFont typeface="Arial" panose="020B0604020202020204" pitchFamily="34" charset="0"/>
              <a:buChar char="•"/>
            </a:pPr>
            <a:endParaRPr lang="tr-TR" dirty="0">
              <a:solidFill>
                <a:schemeClr val="tx1"/>
              </a:solidFill>
            </a:endParaRPr>
          </a:p>
          <a:p>
            <a:pPr marL="571500" indent="-342900" algn="just">
              <a:buFont typeface="Arial" panose="020B0604020202020204" pitchFamily="34" charset="0"/>
              <a:buChar char="•"/>
            </a:pPr>
            <a:endParaRPr lang="tr-TR" dirty="0">
              <a:solidFill>
                <a:schemeClr val="tx1"/>
              </a:solidFill>
            </a:endParaRPr>
          </a:p>
          <a:p>
            <a:pPr marL="571500" indent="-342900" algn="just">
              <a:buFont typeface="Arial" panose="020B0604020202020204" pitchFamily="34" charset="0"/>
              <a:buChar char="•"/>
            </a:pPr>
            <a:endParaRPr lang="tr-TR" dirty="0">
              <a:solidFill>
                <a:schemeClr val="tx1"/>
              </a:solidFill>
            </a:endParaRPr>
          </a:p>
          <a:p>
            <a:pPr marL="571500" indent="-342900" algn="just">
              <a:buFont typeface="Arial" panose="020B0604020202020204" pitchFamily="34" charset="0"/>
              <a:buChar char="•"/>
            </a:pPr>
            <a:r>
              <a:rPr lang="en-US" dirty="0">
                <a:solidFill>
                  <a:schemeClr val="tx1"/>
                </a:solidFill>
              </a:rPr>
              <a:t>The </a:t>
            </a:r>
            <a:r>
              <a:rPr lang="en-US" b="1" dirty="0" err="1">
                <a:solidFill>
                  <a:schemeClr val="tx1"/>
                </a:solidFill>
              </a:rPr>
              <a:t>soc.h</a:t>
            </a:r>
            <a:r>
              <a:rPr lang="en-US" dirty="0">
                <a:solidFill>
                  <a:schemeClr val="tx1"/>
                </a:solidFill>
              </a:rPr>
              <a:t> file contains a number of PLIC parameters to specify the interrupt ID for the various peripherals.</a:t>
            </a:r>
            <a:endParaRPr lang="tr-TR" dirty="0">
              <a:solidFill>
                <a:schemeClr val="tx1"/>
              </a:solidFill>
            </a:endParaRPr>
          </a:p>
        </p:txBody>
      </p:sp>
      <p:pic>
        <p:nvPicPr>
          <p:cNvPr id="5" name="Resim 4">
            <a:extLst>
              <a:ext uri="{FF2B5EF4-FFF2-40B4-BE49-F238E27FC236}">
                <a16:creationId xmlns:a16="http://schemas.microsoft.com/office/drawing/2014/main" id="{3CE6B40B-126F-6D7C-7A05-CA8EE9126321}"/>
              </a:ext>
            </a:extLst>
          </p:cNvPr>
          <p:cNvPicPr>
            <a:picLocks noChangeAspect="1"/>
          </p:cNvPicPr>
          <p:nvPr/>
        </p:nvPicPr>
        <p:blipFill>
          <a:blip r:embed="rId2"/>
          <a:stretch>
            <a:fillRect/>
          </a:stretch>
        </p:blipFill>
        <p:spPr>
          <a:xfrm>
            <a:off x="2000250" y="2100262"/>
            <a:ext cx="8191500" cy="2657475"/>
          </a:xfrm>
          <a:prstGeom prst="rect">
            <a:avLst/>
          </a:prstGeom>
        </p:spPr>
      </p:pic>
      <p:pic>
        <p:nvPicPr>
          <p:cNvPr id="6" name="Picture 2" descr="Resim önizlemesi">
            <a:extLst>
              <a:ext uri="{FF2B5EF4-FFF2-40B4-BE49-F238E27FC236}">
                <a16:creationId xmlns:a16="http://schemas.microsoft.com/office/drawing/2014/main" id="{84E523CA-EE46-051C-9775-F44CB55E21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239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55896978-462B-D5CE-D26F-9CE937BDE606}"/>
              </a:ext>
            </a:extLst>
          </p:cNvPr>
          <p:cNvPicPr>
            <a:picLocks noChangeAspect="1"/>
          </p:cNvPicPr>
          <p:nvPr/>
        </p:nvPicPr>
        <p:blipFill>
          <a:blip r:embed="rId2"/>
          <a:stretch>
            <a:fillRect/>
          </a:stretch>
        </p:blipFill>
        <p:spPr>
          <a:xfrm>
            <a:off x="2336968" y="890195"/>
            <a:ext cx="7342053" cy="5858469"/>
          </a:xfrm>
          <a:prstGeom prst="rect">
            <a:avLst/>
          </a:prstGeom>
        </p:spPr>
      </p:pic>
      <p:pic>
        <p:nvPicPr>
          <p:cNvPr id="6" name="Picture 2" descr="Resim önizlemesi">
            <a:extLst>
              <a:ext uri="{FF2B5EF4-FFF2-40B4-BE49-F238E27FC236}">
                <a16:creationId xmlns:a16="http://schemas.microsoft.com/office/drawing/2014/main" id="{54B1D140-8BE4-C045-0DD7-DAB602042A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745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03AA79-2034-5449-1CA2-96E1749939FF}"/>
              </a:ext>
            </a:extLst>
          </p:cNvPr>
          <p:cNvSpPr>
            <a:spLocks noGrp="1"/>
          </p:cNvSpPr>
          <p:nvPr>
            <p:ph type="title"/>
          </p:nvPr>
        </p:nvSpPr>
        <p:spPr>
          <a:xfrm>
            <a:off x="1162590" y="204281"/>
            <a:ext cx="10515600" cy="476858"/>
          </a:xfrm>
        </p:spPr>
        <p:txBody>
          <a:bodyPr/>
          <a:lstStyle/>
          <a:p>
            <a:r>
              <a:rPr lang="tr-TR" sz="2800" b="1" dirty="0"/>
              <a:t>SPI Master </a:t>
            </a:r>
            <a:r>
              <a:rPr lang="tr-TR" sz="2800" b="1" dirty="0" err="1"/>
              <a:t>Peripheral</a:t>
            </a:r>
            <a:r>
              <a:rPr lang="tr-TR" sz="2800" b="1" dirty="0"/>
              <a:t> </a:t>
            </a:r>
            <a:r>
              <a:rPr lang="tr-TR" sz="2800" b="1" dirty="0" err="1"/>
              <a:t>Interface</a:t>
            </a:r>
            <a:endParaRPr lang="tr-TR" sz="2800" b="1" dirty="0"/>
          </a:p>
        </p:txBody>
      </p:sp>
      <p:sp>
        <p:nvSpPr>
          <p:cNvPr id="3" name="Metin Yer Tutucusu 2">
            <a:extLst>
              <a:ext uri="{FF2B5EF4-FFF2-40B4-BE49-F238E27FC236}">
                <a16:creationId xmlns:a16="http://schemas.microsoft.com/office/drawing/2014/main" id="{B65CB53A-C5F5-E8B3-9F7A-D478E17AD0FA}"/>
              </a:ext>
            </a:extLst>
          </p:cNvPr>
          <p:cNvSpPr>
            <a:spLocks noGrp="1"/>
          </p:cNvSpPr>
          <p:nvPr>
            <p:ph type="body" idx="1"/>
          </p:nvPr>
        </p:nvSpPr>
        <p:spPr>
          <a:xfrm>
            <a:off x="1079771" y="807396"/>
            <a:ext cx="10021110" cy="5204297"/>
          </a:xfrm>
        </p:spPr>
        <p:txBody>
          <a:bodyPr>
            <a:normAutofit/>
          </a:bodyPr>
          <a:lstStyle/>
          <a:p>
            <a:pPr marL="914400" indent="-685800" algn="just">
              <a:buFont typeface="Arial" panose="020B0604020202020204" pitchFamily="34" charset="0"/>
              <a:buChar char="•"/>
            </a:pPr>
            <a:r>
              <a:rPr lang="en-US" dirty="0">
                <a:solidFill>
                  <a:schemeClr val="tx1"/>
                </a:solidFill>
              </a:rPr>
              <a:t>The SPI master peripheral interface supports traditional </a:t>
            </a:r>
            <a:r>
              <a:rPr lang="en-US" b="1" dirty="0">
                <a:solidFill>
                  <a:schemeClr val="tx1"/>
                </a:solidFill>
              </a:rPr>
              <a:t>dual-line full-duplex mode </a:t>
            </a:r>
            <a:r>
              <a:rPr lang="en-US" dirty="0">
                <a:solidFill>
                  <a:schemeClr val="tx1"/>
                </a:solidFill>
              </a:rPr>
              <a:t>as well as </a:t>
            </a:r>
            <a:r>
              <a:rPr lang="en-US" b="1" dirty="0">
                <a:solidFill>
                  <a:schemeClr val="tx1"/>
                </a:solidFill>
              </a:rPr>
              <a:t>half-duplex mode </a:t>
            </a:r>
            <a:r>
              <a:rPr lang="en-US" dirty="0">
                <a:solidFill>
                  <a:schemeClr val="tx1"/>
                </a:solidFill>
              </a:rPr>
              <a:t>in </a:t>
            </a:r>
            <a:r>
              <a:rPr lang="en-US" b="1" dirty="0">
                <a:solidFill>
                  <a:schemeClr val="tx1"/>
                </a:solidFill>
              </a:rPr>
              <a:t>2 </a:t>
            </a:r>
            <a:r>
              <a:rPr lang="en-US" dirty="0">
                <a:solidFill>
                  <a:schemeClr val="tx1"/>
                </a:solidFill>
              </a:rPr>
              <a:t>and</a:t>
            </a:r>
            <a:r>
              <a:rPr lang="en-US" b="1" dirty="0">
                <a:solidFill>
                  <a:schemeClr val="tx1"/>
                </a:solidFill>
              </a:rPr>
              <a:t> 4-wire SPI</a:t>
            </a:r>
            <a:r>
              <a:rPr lang="en-US" dirty="0">
                <a:solidFill>
                  <a:schemeClr val="tx1"/>
                </a:solidFill>
              </a:rPr>
              <a:t>. The SPI data width is configurable up to </a:t>
            </a:r>
            <a:r>
              <a:rPr lang="en-US" b="1" dirty="0">
                <a:solidFill>
                  <a:schemeClr val="tx1"/>
                </a:solidFill>
              </a:rPr>
              <a:t>16 bits</a:t>
            </a:r>
            <a:r>
              <a:rPr lang="en-US" dirty="0">
                <a:solidFill>
                  <a:schemeClr val="tx1"/>
                </a:solidFill>
              </a:rPr>
              <a:t>. </a:t>
            </a:r>
          </a:p>
          <a:p>
            <a:pPr marL="914400" indent="-685800" algn="just">
              <a:buFont typeface="Arial" panose="020B0604020202020204" pitchFamily="34" charset="0"/>
              <a:buChar char="•"/>
            </a:pPr>
            <a:endParaRPr lang="tr-TR" dirty="0">
              <a:solidFill>
                <a:schemeClr val="tx1"/>
              </a:solidFill>
            </a:endParaRPr>
          </a:p>
          <a:p>
            <a:pPr marL="914400" indent="-685800" algn="just">
              <a:buFont typeface="Arial" panose="020B0604020202020204" pitchFamily="34" charset="0"/>
              <a:buChar char="•"/>
            </a:pPr>
            <a:r>
              <a:rPr lang="en-US" dirty="0">
                <a:solidFill>
                  <a:schemeClr val="tx1"/>
                </a:solidFill>
              </a:rPr>
              <a:t>Half-duplex mode is only available when the SPI data width is configured as </a:t>
            </a:r>
            <a:r>
              <a:rPr lang="en-US" b="1" dirty="0">
                <a:solidFill>
                  <a:schemeClr val="tx1"/>
                </a:solidFill>
              </a:rPr>
              <a:t>8</a:t>
            </a:r>
            <a:r>
              <a:rPr lang="en-US" dirty="0">
                <a:solidFill>
                  <a:schemeClr val="tx1"/>
                </a:solidFill>
              </a:rPr>
              <a:t> or </a:t>
            </a:r>
            <a:r>
              <a:rPr lang="en-US" b="1" dirty="0">
                <a:solidFill>
                  <a:schemeClr val="tx1"/>
                </a:solidFill>
              </a:rPr>
              <a:t>16</a:t>
            </a:r>
            <a:r>
              <a:rPr lang="en-US" dirty="0">
                <a:solidFill>
                  <a:schemeClr val="tx1"/>
                </a:solidFill>
              </a:rPr>
              <a:t>. When implementing the SPI peripheral in traditional dual-line mode, use the </a:t>
            </a:r>
            <a:r>
              <a:rPr lang="en-US" b="1" dirty="0">
                <a:solidFill>
                  <a:schemeClr val="tx1"/>
                </a:solidFill>
              </a:rPr>
              <a:t>data_0</a:t>
            </a:r>
            <a:r>
              <a:rPr lang="en-US" dirty="0">
                <a:solidFill>
                  <a:schemeClr val="tx1"/>
                </a:solidFill>
              </a:rPr>
              <a:t> ports as MOSI and </a:t>
            </a:r>
            <a:r>
              <a:rPr lang="en-US" dirty="0" err="1">
                <a:solidFill>
                  <a:schemeClr val="tx1"/>
                </a:solidFill>
              </a:rPr>
              <a:t>and</a:t>
            </a:r>
            <a:r>
              <a:rPr lang="en-US" dirty="0">
                <a:solidFill>
                  <a:schemeClr val="tx1"/>
                </a:solidFill>
              </a:rPr>
              <a:t> the </a:t>
            </a:r>
            <a:r>
              <a:rPr lang="en-US" b="1" dirty="0">
                <a:solidFill>
                  <a:schemeClr val="tx1"/>
                </a:solidFill>
              </a:rPr>
              <a:t>data_1</a:t>
            </a:r>
            <a:r>
              <a:rPr lang="en-US" dirty="0">
                <a:solidFill>
                  <a:schemeClr val="tx1"/>
                </a:solidFill>
              </a:rPr>
              <a:t> ports as MISO. </a:t>
            </a:r>
          </a:p>
          <a:p>
            <a:pPr marL="914400" indent="-685800" algn="just">
              <a:buFont typeface="Arial" panose="020B0604020202020204" pitchFamily="34" charset="0"/>
              <a:buChar char="•"/>
            </a:pPr>
            <a:endParaRPr lang="tr-TR" dirty="0">
              <a:solidFill>
                <a:schemeClr val="tx1"/>
              </a:solidFill>
            </a:endParaRPr>
          </a:p>
          <a:p>
            <a:pPr marL="914400" indent="-685800" algn="just">
              <a:buFont typeface="Arial" panose="020B0604020202020204" pitchFamily="34" charset="0"/>
              <a:buChar char="•"/>
            </a:pPr>
            <a:r>
              <a:rPr lang="en-US" dirty="0">
                <a:solidFill>
                  <a:schemeClr val="tx1"/>
                </a:solidFill>
              </a:rPr>
              <a:t>Use these parameters to reference the interface: </a:t>
            </a:r>
            <a:endParaRPr lang="tr-TR" dirty="0">
              <a:solidFill>
                <a:schemeClr val="tx1"/>
              </a:solidFill>
            </a:endParaRPr>
          </a:p>
          <a:p>
            <a:pPr marL="1371600" lvl="1" indent="-685800" algn="just">
              <a:buFont typeface="Arial" panose="020B0604020202020204" pitchFamily="34" charset="0"/>
              <a:buChar char="•"/>
            </a:pPr>
            <a:r>
              <a:rPr lang="en-US" dirty="0">
                <a:solidFill>
                  <a:schemeClr val="tx1"/>
                </a:solidFill>
              </a:rPr>
              <a:t>SPI master 0—SYSTEM_SPI_0_IO_CTRL </a:t>
            </a:r>
            <a:endParaRPr lang="tr-TR" dirty="0">
              <a:solidFill>
                <a:schemeClr val="tx1"/>
              </a:solidFill>
            </a:endParaRPr>
          </a:p>
          <a:p>
            <a:pPr marL="1371600" lvl="1" indent="-685800" algn="just">
              <a:buFont typeface="Arial" panose="020B0604020202020204" pitchFamily="34" charset="0"/>
              <a:buChar char="•"/>
            </a:pPr>
            <a:r>
              <a:rPr lang="en-US" dirty="0">
                <a:solidFill>
                  <a:schemeClr val="tx1"/>
                </a:solidFill>
              </a:rPr>
              <a:t>SPI master 1—SYSTEM_SPI_1_IO_CTRL </a:t>
            </a:r>
            <a:endParaRPr lang="tr-TR" dirty="0">
              <a:solidFill>
                <a:schemeClr val="tx1"/>
              </a:solidFill>
            </a:endParaRPr>
          </a:p>
          <a:p>
            <a:pPr marL="1371600" lvl="1" indent="-685800" algn="just">
              <a:buFont typeface="Arial" panose="020B0604020202020204" pitchFamily="34" charset="0"/>
              <a:buChar char="•"/>
            </a:pPr>
            <a:r>
              <a:rPr lang="en-US" dirty="0">
                <a:solidFill>
                  <a:schemeClr val="tx1"/>
                </a:solidFill>
              </a:rPr>
              <a:t>SPI master 2—SYSTEM_SPI_2_IO_CTRL </a:t>
            </a:r>
            <a:endParaRPr lang="tr-TR" dirty="0">
              <a:solidFill>
                <a:schemeClr val="tx1"/>
              </a:solidFill>
              <a:highlight>
                <a:srgbClr val="800080"/>
              </a:highlight>
            </a:endParaRPr>
          </a:p>
        </p:txBody>
      </p:sp>
    </p:spTree>
    <p:extLst>
      <p:ext uri="{BB962C8B-B14F-4D97-AF65-F5344CB8AC3E}">
        <p14:creationId xmlns:p14="http://schemas.microsoft.com/office/powerpoint/2010/main" val="4200425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D34C36-E836-B670-5A81-D5B28DE723F7}"/>
              </a:ext>
            </a:extLst>
          </p:cNvPr>
          <p:cNvSpPr>
            <a:spLocks noGrp="1"/>
          </p:cNvSpPr>
          <p:nvPr>
            <p:ph type="title"/>
          </p:nvPr>
        </p:nvSpPr>
        <p:spPr>
          <a:xfrm>
            <a:off x="1084770" y="0"/>
            <a:ext cx="10515600" cy="702722"/>
          </a:xfrm>
        </p:spPr>
        <p:txBody>
          <a:bodyPr/>
          <a:lstStyle/>
          <a:p>
            <a:r>
              <a:rPr lang="tr-TR" sz="2800" b="1" dirty="0" err="1"/>
              <a:t>What</a:t>
            </a:r>
            <a:r>
              <a:rPr lang="tr-TR" sz="2800" b="1" dirty="0"/>
              <a:t> is </a:t>
            </a:r>
            <a:r>
              <a:rPr lang="tr-TR" sz="2800" b="1" dirty="0" err="1"/>
              <a:t>the</a:t>
            </a:r>
            <a:r>
              <a:rPr lang="tr-TR" sz="2800" b="1" dirty="0"/>
              <a:t> </a:t>
            </a:r>
            <a:r>
              <a:rPr lang="tr-TR" sz="2800" b="1" dirty="0" err="1"/>
              <a:t>Sapphire</a:t>
            </a:r>
            <a:r>
              <a:rPr lang="tr-TR" sz="2800" b="1" dirty="0"/>
              <a:t> RISC-V </a:t>
            </a:r>
            <a:r>
              <a:rPr lang="tr-TR" sz="2800" b="1" dirty="0" err="1"/>
              <a:t>SoC</a:t>
            </a:r>
            <a:r>
              <a:rPr lang="tr-TR" sz="2800" b="1" dirty="0"/>
              <a:t> ?</a:t>
            </a:r>
          </a:p>
        </p:txBody>
      </p:sp>
      <p:sp>
        <p:nvSpPr>
          <p:cNvPr id="3" name="Metin Yer Tutucusu 2">
            <a:extLst>
              <a:ext uri="{FF2B5EF4-FFF2-40B4-BE49-F238E27FC236}">
                <a16:creationId xmlns:a16="http://schemas.microsoft.com/office/drawing/2014/main" id="{B1FB85C3-8A4E-828E-13FC-F75E8594F1F3}"/>
              </a:ext>
            </a:extLst>
          </p:cNvPr>
          <p:cNvSpPr>
            <a:spLocks noGrp="1"/>
          </p:cNvSpPr>
          <p:nvPr>
            <p:ph type="body" idx="1"/>
          </p:nvPr>
        </p:nvSpPr>
        <p:spPr>
          <a:xfrm>
            <a:off x="1084769" y="885218"/>
            <a:ext cx="10646787" cy="5175250"/>
          </a:xfrm>
        </p:spPr>
        <p:txBody>
          <a:bodyPr>
            <a:normAutofit/>
          </a:bodyPr>
          <a:lstStyle/>
          <a:p>
            <a:pPr marL="571500" indent="-342900" algn="just">
              <a:buFont typeface="Arial" panose="020B0604020202020204" pitchFamily="34" charset="0"/>
              <a:buChar char="•"/>
            </a:pPr>
            <a:r>
              <a:rPr lang="en-US" dirty="0">
                <a:solidFill>
                  <a:schemeClr val="tx1"/>
                </a:solidFill>
              </a:rPr>
              <a:t>The </a:t>
            </a:r>
            <a:r>
              <a:rPr lang="en-US" b="1" dirty="0">
                <a:solidFill>
                  <a:schemeClr val="tx1"/>
                </a:solidFill>
              </a:rPr>
              <a:t>Sapphire SoC </a:t>
            </a:r>
            <a:r>
              <a:rPr lang="en-US" dirty="0">
                <a:solidFill>
                  <a:schemeClr val="tx1"/>
                </a:solidFill>
              </a:rPr>
              <a:t>is a cached soft RISC-V SoC that optionally includes a memory</a:t>
            </a:r>
            <a:r>
              <a:rPr lang="tr-TR" dirty="0">
                <a:solidFill>
                  <a:schemeClr val="tx1"/>
                </a:solidFill>
              </a:rPr>
              <a:t> </a:t>
            </a:r>
            <a:r>
              <a:rPr lang="en-US" dirty="0">
                <a:solidFill>
                  <a:schemeClr val="tx1"/>
                </a:solidFill>
              </a:rPr>
              <a:t>controller interface. </a:t>
            </a:r>
            <a:endParaRPr lang="tr-TR" dirty="0">
              <a:solidFill>
                <a:schemeClr val="tx1"/>
              </a:solidFill>
            </a:endParaRPr>
          </a:p>
          <a:p>
            <a:pPr marL="571500" indent="-342900" algn="just">
              <a:buFont typeface="Arial" panose="020B0604020202020204" pitchFamily="34" charset="0"/>
              <a:buChar char="•"/>
            </a:pPr>
            <a:r>
              <a:rPr lang="en-US" dirty="0">
                <a:solidFill>
                  <a:schemeClr val="tx1"/>
                </a:solidFill>
              </a:rPr>
              <a:t>The Sapphire SoC supports a </a:t>
            </a:r>
            <a:r>
              <a:rPr lang="en-US" b="1" dirty="0">
                <a:solidFill>
                  <a:schemeClr val="tx1"/>
                </a:solidFill>
              </a:rPr>
              <a:t>variety of peripherals</a:t>
            </a:r>
            <a:r>
              <a:rPr lang="en-US" dirty="0">
                <a:solidFill>
                  <a:schemeClr val="tx1"/>
                </a:solidFill>
              </a:rPr>
              <a:t>. You can choose which peripherals you want by configuring the SoC in the </a:t>
            </a:r>
            <a:r>
              <a:rPr lang="en-US" b="1" dirty="0">
                <a:solidFill>
                  <a:schemeClr val="tx1"/>
                </a:solidFill>
              </a:rPr>
              <a:t>IP Manager</a:t>
            </a:r>
            <a:r>
              <a:rPr lang="en-US" dirty="0">
                <a:solidFill>
                  <a:schemeClr val="tx1"/>
                </a:solidFill>
              </a:rPr>
              <a:t>. This core is similar to the open-source </a:t>
            </a:r>
            <a:r>
              <a:rPr lang="en-US" b="1" dirty="0" err="1">
                <a:solidFill>
                  <a:schemeClr val="tx1"/>
                </a:solidFill>
              </a:rPr>
              <a:t>SaxonSOC</a:t>
            </a:r>
            <a:r>
              <a:rPr lang="en-US" dirty="0">
                <a:solidFill>
                  <a:schemeClr val="tx1"/>
                </a:solidFill>
              </a:rPr>
              <a:t>, but it has been optimized for </a:t>
            </a:r>
            <a:r>
              <a:rPr lang="en-US" b="1" dirty="0">
                <a:solidFill>
                  <a:schemeClr val="tx1"/>
                </a:solidFill>
              </a:rPr>
              <a:t>Trion®</a:t>
            </a:r>
            <a:r>
              <a:rPr lang="en-US" dirty="0">
                <a:solidFill>
                  <a:schemeClr val="tx1"/>
                </a:solidFill>
              </a:rPr>
              <a:t> and </a:t>
            </a:r>
            <a:r>
              <a:rPr lang="en-US" b="1" dirty="0">
                <a:solidFill>
                  <a:schemeClr val="tx1"/>
                </a:solidFill>
              </a:rPr>
              <a:t>Titanium</a:t>
            </a:r>
            <a:r>
              <a:rPr lang="en-US" dirty="0">
                <a:solidFill>
                  <a:schemeClr val="tx1"/>
                </a:solidFill>
              </a:rPr>
              <a:t> FPGAs.</a:t>
            </a:r>
            <a:endParaRPr lang="tr-TR" dirty="0">
              <a:solidFill>
                <a:schemeClr val="tx1"/>
              </a:solidFill>
            </a:endParaRPr>
          </a:p>
        </p:txBody>
      </p:sp>
      <p:pic>
        <p:nvPicPr>
          <p:cNvPr id="4" name="Picture 2" descr="Resim önizlemesi">
            <a:extLst>
              <a:ext uri="{FF2B5EF4-FFF2-40B4-BE49-F238E27FC236}">
                <a16:creationId xmlns:a16="http://schemas.microsoft.com/office/drawing/2014/main" id="{FB8E9724-8421-DF34-4A4B-44B8DDECD9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pic>
        <p:nvPicPr>
          <p:cNvPr id="6" name="Resim 5">
            <a:extLst>
              <a:ext uri="{FF2B5EF4-FFF2-40B4-BE49-F238E27FC236}">
                <a16:creationId xmlns:a16="http://schemas.microsoft.com/office/drawing/2014/main" id="{411CE8AE-7005-9B14-3919-CD6EC509C29C}"/>
              </a:ext>
            </a:extLst>
          </p:cNvPr>
          <p:cNvPicPr>
            <a:picLocks noChangeAspect="1"/>
          </p:cNvPicPr>
          <p:nvPr/>
        </p:nvPicPr>
        <p:blipFill>
          <a:blip r:embed="rId3"/>
          <a:stretch>
            <a:fillRect/>
          </a:stretch>
        </p:blipFill>
        <p:spPr>
          <a:xfrm>
            <a:off x="2220439" y="3274523"/>
            <a:ext cx="7751121" cy="3264969"/>
          </a:xfrm>
          <a:prstGeom prst="rect">
            <a:avLst/>
          </a:prstGeom>
        </p:spPr>
      </p:pic>
    </p:spTree>
    <p:extLst>
      <p:ext uri="{BB962C8B-B14F-4D97-AF65-F5344CB8AC3E}">
        <p14:creationId xmlns:p14="http://schemas.microsoft.com/office/powerpoint/2010/main" val="138331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668FFB0C-CC39-D8C7-0A46-38276769EF1A}"/>
              </a:ext>
            </a:extLst>
          </p:cNvPr>
          <p:cNvPicPr>
            <a:picLocks noChangeAspect="1"/>
          </p:cNvPicPr>
          <p:nvPr/>
        </p:nvPicPr>
        <p:blipFill>
          <a:blip r:embed="rId2"/>
          <a:stretch>
            <a:fillRect/>
          </a:stretch>
        </p:blipFill>
        <p:spPr>
          <a:xfrm>
            <a:off x="1857375" y="964152"/>
            <a:ext cx="8477250" cy="5591175"/>
          </a:xfrm>
          <a:prstGeom prst="rect">
            <a:avLst/>
          </a:prstGeom>
        </p:spPr>
      </p:pic>
    </p:spTree>
    <p:extLst>
      <p:ext uri="{BB962C8B-B14F-4D97-AF65-F5344CB8AC3E}">
        <p14:creationId xmlns:p14="http://schemas.microsoft.com/office/powerpoint/2010/main" val="306898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DC52D85A-6D99-4816-14E7-79075C500906}"/>
              </a:ext>
            </a:extLst>
          </p:cNvPr>
          <p:cNvPicPr>
            <a:picLocks noChangeAspect="1"/>
          </p:cNvPicPr>
          <p:nvPr/>
        </p:nvPicPr>
        <p:blipFill>
          <a:blip r:embed="rId2"/>
          <a:stretch>
            <a:fillRect/>
          </a:stretch>
        </p:blipFill>
        <p:spPr>
          <a:xfrm>
            <a:off x="1597869" y="1145485"/>
            <a:ext cx="8996261" cy="4567030"/>
          </a:xfrm>
          <a:prstGeom prst="rect">
            <a:avLst/>
          </a:prstGeom>
        </p:spPr>
      </p:pic>
    </p:spTree>
    <p:extLst>
      <p:ext uri="{BB962C8B-B14F-4D97-AF65-F5344CB8AC3E}">
        <p14:creationId xmlns:p14="http://schemas.microsoft.com/office/powerpoint/2010/main" val="3275665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A4057D-ACF8-EF8D-A666-49007E3C0C39}"/>
              </a:ext>
            </a:extLst>
          </p:cNvPr>
          <p:cNvSpPr>
            <a:spLocks noGrp="1"/>
          </p:cNvSpPr>
          <p:nvPr>
            <p:ph type="title"/>
          </p:nvPr>
        </p:nvSpPr>
        <p:spPr>
          <a:xfrm>
            <a:off x="1104225" y="136187"/>
            <a:ext cx="10515600" cy="515769"/>
          </a:xfrm>
        </p:spPr>
        <p:txBody>
          <a:bodyPr/>
          <a:lstStyle/>
          <a:p>
            <a:r>
              <a:rPr lang="tr-TR" sz="2800" b="1" dirty="0"/>
              <a:t>UART </a:t>
            </a:r>
            <a:r>
              <a:rPr lang="tr-TR" sz="2800" b="1" dirty="0" err="1"/>
              <a:t>Peripheral</a:t>
            </a:r>
            <a:r>
              <a:rPr lang="tr-TR" sz="2800" b="1" dirty="0"/>
              <a:t> </a:t>
            </a:r>
            <a:r>
              <a:rPr lang="tr-TR" sz="2800" b="1" dirty="0" err="1"/>
              <a:t>Interface</a:t>
            </a:r>
            <a:endParaRPr lang="tr-TR" sz="2800" b="1" dirty="0"/>
          </a:p>
        </p:txBody>
      </p:sp>
      <p:sp>
        <p:nvSpPr>
          <p:cNvPr id="3" name="Metin Yer Tutucusu 2">
            <a:extLst>
              <a:ext uri="{FF2B5EF4-FFF2-40B4-BE49-F238E27FC236}">
                <a16:creationId xmlns:a16="http://schemas.microsoft.com/office/drawing/2014/main" id="{0D8B0C88-AD54-FDAB-CB47-42A747C419AA}"/>
              </a:ext>
            </a:extLst>
          </p:cNvPr>
          <p:cNvSpPr>
            <a:spLocks noGrp="1"/>
          </p:cNvSpPr>
          <p:nvPr>
            <p:ph type="body" idx="1"/>
          </p:nvPr>
        </p:nvSpPr>
        <p:spPr>
          <a:xfrm>
            <a:off x="831850" y="836579"/>
            <a:ext cx="10515600" cy="5253071"/>
          </a:xfrm>
        </p:spPr>
        <p:txBody>
          <a:bodyPr/>
          <a:lstStyle/>
          <a:p>
            <a:pPr marL="571500" indent="-342900" algn="just">
              <a:buFont typeface="Arial" panose="020B0604020202020204" pitchFamily="34" charset="0"/>
              <a:buChar char="•"/>
            </a:pPr>
            <a:r>
              <a:rPr lang="en-US" dirty="0">
                <a:solidFill>
                  <a:schemeClr val="tx1"/>
                </a:solidFill>
              </a:rPr>
              <a:t>You can configure up to </a:t>
            </a:r>
            <a:r>
              <a:rPr lang="en-US" b="1" dirty="0">
                <a:solidFill>
                  <a:schemeClr val="tx1"/>
                </a:solidFill>
              </a:rPr>
              <a:t>3 UART </a:t>
            </a:r>
            <a:r>
              <a:rPr lang="en-US" dirty="0">
                <a:solidFill>
                  <a:schemeClr val="tx1"/>
                </a:solidFill>
              </a:rPr>
              <a:t>peripherals. Each UART peripheral runs at </a:t>
            </a:r>
            <a:r>
              <a:rPr lang="en-US" b="1" dirty="0">
                <a:solidFill>
                  <a:schemeClr val="tx1"/>
                </a:solidFill>
              </a:rPr>
              <a:t>115200</a:t>
            </a:r>
            <a:r>
              <a:rPr lang="en-US" dirty="0">
                <a:solidFill>
                  <a:schemeClr val="tx1"/>
                </a:solidFill>
              </a:rPr>
              <a:t> baud and supports </a:t>
            </a:r>
            <a:r>
              <a:rPr lang="en-US" b="1" dirty="0">
                <a:solidFill>
                  <a:schemeClr val="tx1"/>
                </a:solidFill>
              </a:rPr>
              <a:t>8 data bits</a:t>
            </a:r>
            <a:r>
              <a:rPr lang="en-US" dirty="0">
                <a:solidFill>
                  <a:schemeClr val="tx1"/>
                </a:solidFill>
              </a:rPr>
              <a:t>, </a:t>
            </a:r>
            <a:r>
              <a:rPr lang="en-US" b="1" dirty="0">
                <a:solidFill>
                  <a:schemeClr val="tx1"/>
                </a:solidFill>
              </a:rPr>
              <a:t>no parity</a:t>
            </a:r>
            <a:r>
              <a:rPr lang="en-US" dirty="0">
                <a:solidFill>
                  <a:schemeClr val="tx1"/>
                </a:solidFill>
              </a:rPr>
              <a:t>, and </a:t>
            </a:r>
            <a:r>
              <a:rPr lang="en-US" b="1" dirty="0">
                <a:solidFill>
                  <a:schemeClr val="tx1"/>
                </a:solidFill>
              </a:rPr>
              <a:t>1 stop bit</a:t>
            </a:r>
            <a:r>
              <a:rPr lang="en-US" dirty="0">
                <a:solidFill>
                  <a:schemeClr val="tx1"/>
                </a:solidFill>
              </a:rPr>
              <a:t>. Use these parameters to reference the interface:</a:t>
            </a:r>
            <a:endParaRPr lang="tr-TR" dirty="0">
              <a:solidFill>
                <a:schemeClr val="tx1"/>
              </a:solidFill>
            </a:endParaRPr>
          </a:p>
          <a:p>
            <a:pPr marL="1028700" lvl="1" indent="-342900" algn="just">
              <a:buFont typeface="Arial" panose="020B0604020202020204" pitchFamily="34" charset="0"/>
              <a:buChar char="•"/>
            </a:pPr>
            <a:r>
              <a:rPr lang="tr-TR" sz="2400" dirty="0">
                <a:solidFill>
                  <a:schemeClr val="tx1"/>
                </a:solidFill>
              </a:rPr>
              <a:t>UART 0—SYSTEM_UART_0_IO_CTRL </a:t>
            </a:r>
          </a:p>
          <a:p>
            <a:pPr marL="1028700" lvl="1" indent="-342900" algn="just">
              <a:buFont typeface="Arial" panose="020B0604020202020204" pitchFamily="34" charset="0"/>
              <a:buChar char="•"/>
            </a:pPr>
            <a:r>
              <a:rPr lang="tr-TR" sz="2400" dirty="0">
                <a:solidFill>
                  <a:schemeClr val="tx1"/>
                </a:solidFill>
              </a:rPr>
              <a:t>UART 1—SYSTEM_UART_1_IO_CTRL</a:t>
            </a:r>
          </a:p>
          <a:p>
            <a:pPr marL="1028700" lvl="1" indent="-342900" algn="just">
              <a:buFont typeface="Arial" panose="020B0604020202020204" pitchFamily="34" charset="0"/>
              <a:buChar char="•"/>
            </a:pPr>
            <a:r>
              <a:rPr lang="tr-TR" sz="2400" dirty="0">
                <a:solidFill>
                  <a:schemeClr val="tx1"/>
                </a:solidFill>
              </a:rPr>
              <a:t>UART 1—SYSTEM_UART_2_IO_CTRL</a:t>
            </a:r>
          </a:p>
        </p:txBody>
      </p:sp>
      <p:pic>
        <p:nvPicPr>
          <p:cNvPr id="5" name="Resim 4">
            <a:extLst>
              <a:ext uri="{FF2B5EF4-FFF2-40B4-BE49-F238E27FC236}">
                <a16:creationId xmlns:a16="http://schemas.microsoft.com/office/drawing/2014/main" id="{E9569FB1-6298-69C6-092A-759F5A01079E}"/>
              </a:ext>
            </a:extLst>
          </p:cNvPr>
          <p:cNvPicPr>
            <a:picLocks noChangeAspect="1"/>
          </p:cNvPicPr>
          <p:nvPr/>
        </p:nvPicPr>
        <p:blipFill>
          <a:blip r:embed="rId2"/>
          <a:stretch>
            <a:fillRect/>
          </a:stretch>
        </p:blipFill>
        <p:spPr>
          <a:xfrm>
            <a:off x="1870041" y="3568530"/>
            <a:ext cx="8296275" cy="2600325"/>
          </a:xfrm>
          <a:prstGeom prst="rect">
            <a:avLst/>
          </a:prstGeom>
        </p:spPr>
      </p:pic>
    </p:spTree>
    <p:extLst>
      <p:ext uri="{BB962C8B-B14F-4D97-AF65-F5344CB8AC3E}">
        <p14:creationId xmlns:p14="http://schemas.microsoft.com/office/powerpoint/2010/main" val="3203910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3C54651F-94B3-3161-3071-BDE8804737ED}"/>
              </a:ext>
            </a:extLst>
          </p:cNvPr>
          <p:cNvPicPr>
            <a:picLocks noChangeAspect="1"/>
          </p:cNvPicPr>
          <p:nvPr/>
        </p:nvPicPr>
        <p:blipFill>
          <a:blip r:embed="rId2"/>
          <a:stretch>
            <a:fillRect/>
          </a:stretch>
        </p:blipFill>
        <p:spPr>
          <a:xfrm>
            <a:off x="1871662" y="2214562"/>
            <a:ext cx="8448675" cy="2428875"/>
          </a:xfrm>
          <a:prstGeom prst="rect">
            <a:avLst/>
          </a:prstGeom>
        </p:spPr>
      </p:pic>
    </p:spTree>
    <p:extLst>
      <p:ext uri="{BB962C8B-B14F-4D97-AF65-F5344CB8AC3E}">
        <p14:creationId xmlns:p14="http://schemas.microsoft.com/office/powerpoint/2010/main" val="1860083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D3EB46-5AE1-8B26-1CC1-CDC33C0F7AEA}"/>
              </a:ext>
            </a:extLst>
          </p:cNvPr>
          <p:cNvSpPr>
            <a:spLocks noGrp="1"/>
          </p:cNvSpPr>
          <p:nvPr>
            <p:ph type="title"/>
          </p:nvPr>
        </p:nvSpPr>
        <p:spPr>
          <a:xfrm>
            <a:off x="1065314" y="107005"/>
            <a:ext cx="10515600" cy="583862"/>
          </a:xfrm>
        </p:spPr>
        <p:txBody>
          <a:bodyPr/>
          <a:lstStyle/>
          <a:p>
            <a:r>
              <a:rPr lang="tr-TR" sz="2800" b="1" dirty="0"/>
              <a:t>User Timer</a:t>
            </a:r>
          </a:p>
        </p:txBody>
      </p:sp>
      <p:sp>
        <p:nvSpPr>
          <p:cNvPr id="3" name="Metin Yer Tutucusu 2">
            <a:extLst>
              <a:ext uri="{FF2B5EF4-FFF2-40B4-BE49-F238E27FC236}">
                <a16:creationId xmlns:a16="http://schemas.microsoft.com/office/drawing/2014/main" id="{F4BB6BAE-02A7-72F7-9AC8-E0E55EF1EFA3}"/>
              </a:ext>
            </a:extLst>
          </p:cNvPr>
          <p:cNvSpPr>
            <a:spLocks noGrp="1"/>
          </p:cNvSpPr>
          <p:nvPr>
            <p:ph type="body" idx="1"/>
          </p:nvPr>
        </p:nvSpPr>
        <p:spPr>
          <a:xfrm>
            <a:off x="1065314" y="883225"/>
            <a:ext cx="10515600" cy="5011737"/>
          </a:xfrm>
        </p:spPr>
        <p:txBody>
          <a:bodyPr>
            <a:normAutofit/>
          </a:bodyPr>
          <a:lstStyle/>
          <a:p>
            <a:pPr marL="571500" indent="-342900" algn="just">
              <a:buFont typeface="Arial" panose="020B0604020202020204" pitchFamily="34" charset="0"/>
              <a:buChar char="•"/>
            </a:pPr>
            <a:r>
              <a:rPr lang="en-US" dirty="0">
                <a:solidFill>
                  <a:schemeClr val="tx1"/>
                </a:solidFill>
              </a:rPr>
              <a:t>You can configure up to </a:t>
            </a:r>
            <a:r>
              <a:rPr lang="en-US" b="1" dirty="0">
                <a:solidFill>
                  <a:schemeClr val="tx1"/>
                </a:solidFill>
              </a:rPr>
              <a:t>three user timers </a:t>
            </a:r>
            <a:r>
              <a:rPr lang="en-US" dirty="0">
                <a:solidFill>
                  <a:schemeClr val="tx1"/>
                </a:solidFill>
              </a:rPr>
              <a:t>so you can perform actions such as timestamp and interrupts without using the core timer. You can adjust the interval period to generate a timer tick pulse by setting the </a:t>
            </a:r>
            <a:r>
              <a:rPr lang="en-US" b="1" dirty="0" err="1">
                <a:solidFill>
                  <a:schemeClr val="tx1"/>
                </a:solidFill>
              </a:rPr>
              <a:t>prescaler</a:t>
            </a:r>
            <a:r>
              <a:rPr lang="en-US" dirty="0">
                <a:solidFill>
                  <a:schemeClr val="tx1"/>
                </a:solidFill>
              </a:rPr>
              <a:t> </a:t>
            </a:r>
            <a:r>
              <a:rPr lang="en-US" b="1" dirty="0">
                <a:solidFill>
                  <a:schemeClr val="tx1"/>
                </a:solidFill>
              </a:rPr>
              <a:t>register</a:t>
            </a:r>
            <a:r>
              <a:rPr lang="en-US" dirty="0">
                <a:solidFill>
                  <a:schemeClr val="tx1"/>
                </a:solidFill>
              </a:rPr>
              <a:t>, based on the </a:t>
            </a:r>
            <a:r>
              <a:rPr lang="en-US" b="1" dirty="0">
                <a:solidFill>
                  <a:schemeClr val="tx1"/>
                </a:solidFill>
              </a:rPr>
              <a:t>system</a:t>
            </a:r>
            <a:r>
              <a:rPr lang="en-US" dirty="0">
                <a:solidFill>
                  <a:schemeClr val="tx1"/>
                </a:solidFill>
              </a:rPr>
              <a:t> </a:t>
            </a:r>
            <a:r>
              <a:rPr lang="en-US" b="1" dirty="0">
                <a:solidFill>
                  <a:schemeClr val="tx1"/>
                </a:solidFill>
              </a:rPr>
              <a:t>clock</a:t>
            </a:r>
            <a:r>
              <a:rPr lang="en-US" dirty="0">
                <a:solidFill>
                  <a:schemeClr val="tx1"/>
                </a:solidFill>
              </a:rPr>
              <a:t> or </a:t>
            </a:r>
            <a:r>
              <a:rPr lang="en-US" b="1" dirty="0">
                <a:solidFill>
                  <a:schemeClr val="tx1"/>
                </a:solidFill>
              </a:rPr>
              <a:t>peripheral</a:t>
            </a:r>
            <a:r>
              <a:rPr lang="en-US" dirty="0">
                <a:solidFill>
                  <a:schemeClr val="tx1"/>
                </a:solidFill>
              </a:rPr>
              <a:t> </a:t>
            </a:r>
            <a:r>
              <a:rPr lang="en-US" b="1" dirty="0">
                <a:solidFill>
                  <a:schemeClr val="tx1"/>
                </a:solidFill>
              </a:rPr>
              <a:t>clock</a:t>
            </a:r>
            <a:r>
              <a:rPr lang="en-US" dirty="0">
                <a:solidFill>
                  <a:schemeClr val="tx1"/>
                </a:solidFill>
              </a:rPr>
              <a:t> (if enabled). </a:t>
            </a:r>
            <a:endParaRPr lang="tr-TR" dirty="0">
              <a:solidFill>
                <a:schemeClr val="tx1"/>
              </a:solidFill>
            </a:endParaRPr>
          </a:p>
        </p:txBody>
      </p:sp>
      <p:pic>
        <p:nvPicPr>
          <p:cNvPr id="5" name="Resim 4">
            <a:extLst>
              <a:ext uri="{FF2B5EF4-FFF2-40B4-BE49-F238E27FC236}">
                <a16:creationId xmlns:a16="http://schemas.microsoft.com/office/drawing/2014/main" id="{E6A3F1E4-06DA-ECF5-8327-CEE1F5C7AE0A}"/>
              </a:ext>
            </a:extLst>
          </p:cNvPr>
          <p:cNvPicPr>
            <a:picLocks noChangeAspect="1"/>
          </p:cNvPicPr>
          <p:nvPr/>
        </p:nvPicPr>
        <p:blipFill>
          <a:blip r:embed="rId2"/>
          <a:stretch>
            <a:fillRect/>
          </a:stretch>
        </p:blipFill>
        <p:spPr>
          <a:xfrm>
            <a:off x="1866900" y="2896005"/>
            <a:ext cx="8458200" cy="2019300"/>
          </a:xfrm>
          <a:prstGeom prst="rect">
            <a:avLst/>
          </a:prstGeom>
        </p:spPr>
      </p:pic>
    </p:spTree>
    <p:extLst>
      <p:ext uri="{BB962C8B-B14F-4D97-AF65-F5344CB8AC3E}">
        <p14:creationId xmlns:p14="http://schemas.microsoft.com/office/powerpoint/2010/main" val="268870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0EFDCF-F132-FFD4-7CA9-4910D35D5980}"/>
              </a:ext>
            </a:extLst>
          </p:cNvPr>
          <p:cNvSpPr>
            <a:spLocks noGrp="1"/>
          </p:cNvSpPr>
          <p:nvPr>
            <p:ph type="title"/>
          </p:nvPr>
        </p:nvSpPr>
        <p:spPr>
          <a:xfrm>
            <a:off x="1034491" y="155305"/>
            <a:ext cx="10515600" cy="613045"/>
          </a:xfrm>
        </p:spPr>
        <p:txBody>
          <a:bodyPr/>
          <a:lstStyle/>
          <a:p>
            <a:pPr algn="just"/>
            <a:r>
              <a:rPr lang="tr-TR" sz="2800" b="1" dirty="0" err="1"/>
              <a:t>Clint</a:t>
            </a:r>
            <a:endParaRPr lang="tr-TR" sz="2800" b="1" dirty="0"/>
          </a:p>
        </p:txBody>
      </p:sp>
      <p:sp>
        <p:nvSpPr>
          <p:cNvPr id="3" name="Metin Yer Tutucusu 2">
            <a:extLst>
              <a:ext uri="{FF2B5EF4-FFF2-40B4-BE49-F238E27FC236}">
                <a16:creationId xmlns:a16="http://schemas.microsoft.com/office/drawing/2014/main" id="{4CBAAC9D-87D5-E7FB-AF83-D7B03F53C715}"/>
              </a:ext>
            </a:extLst>
          </p:cNvPr>
          <p:cNvSpPr>
            <a:spLocks noGrp="1"/>
          </p:cNvSpPr>
          <p:nvPr>
            <p:ph type="body" idx="1"/>
          </p:nvPr>
        </p:nvSpPr>
        <p:spPr>
          <a:xfrm>
            <a:off x="831850" y="885217"/>
            <a:ext cx="10515600" cy="5204433"/>
          </a:xfrm>
        </p:spPr>
        <p:txBody>
          <a:bodyPr/>
          <a:lstStyle/>
          <a:p>
            <a:pPr marL="571500" indent="-342900" algn="just">
              <a:buFont typeface="Arial" panose="020B0604020202020204" pitchFamily="34" charset="0"/>
              <a:buChar char="•"/>
            </a:pPr>
            <a:r>
              <a:rPr lang="en-US" dirty="0">
                <a:solidFill>
                  <a:schemeClr val="tx1"/>
                </a:solidFill>
              </a:rPr>
              <a:t>The core local interrupt (clint) consists of a </a:t>
            </a:r>
            <a:r>
              <a:rPr lang="en-US" b="1" dirty="0">
                <a:solidFill>
                  <a:schemeClr val="tx1"/>
                </a:solidFill>
              </a:rPr>
              <a:t>64-bit</a:t>
            </a:r>
            <a:r>
              <a:rPr lang="en-US" dirty="0">
                <a:solidFill>
                  <a:schemeClr val="tx1"/>
                </a:solidFill>
              </a:rPr>
              <a:t> </a:t>
            </a:r>
            <a:r>
              <a:rPr lang="en-US" dirty="0" err="1">
                <a:solidFill>
                  <a:schemeClr val="tx1"/>
                </a:solidFill>
              </a:rPr>
              <a:t>realtime</a:t>
            </a:r>
            <a:r>
              <a:rPr lang="en-US" dirty="0">
                <a:solidFill>
                  <a:schemeClr val="tx1"/>
                </a:solidFill>
              </a:rPr>
              <a:t> counter, which is driven </a:t>
            </a:r>
            <a:r>
              <a:rPr lang="en-US" b="1" dirty="0">
                <a:solidFill>
                  <a:schemeClr val="tx1"/>
                </a:solidFill>
              </a:rPr>
              <a:t>by </a:t>
            </a:r>
            <a:r>
              <a:rPr lang="en-US" b="1" dirty="0" err="1">
                <a:solidFill>
                  <a:schemeClr val="tx1"/>
                </a:solidFill>
              </a:rPr>
              <a:t>io_systemClk</a:t>
            </a:r>
            <a:r>
              <a:rPr lang="en-US" b="1" dirty="0">
                <a:solidFill>
                  <a:schemeClr val="tx1"/>
                </a:solidFill>
              </a:rPr>
              <a:t> </a:t>
            </a:r>
            <a:r>
              <a:rPr lang="en-US" dirty="0">
                <a:solidFill>
                  <a:schemeClr val="tx1"/>
                </a:solidFill>
              </a:rPr>
              <a:t>or </a:t>
            </a:r>
            <a:r>
              <a:rPr lang="en-US" b="1" dirty="0" err="1">
                <a:solidFill>
                  <a:schemeClr val="tx1"/>
                </a:solidFill>
              </a:rPr>
              <a:t>io_peripheralClk</a:t>
            </a:r>
            <a:r>
              <a:rPr lang="en-US" b="1" dirty="0">
                <a:solidFill>
                  <a:schemeClr val="tx1"/>
                </a:solidFill>
              </a:rPr>
              <a:t> </a:t>
            </a:r>
            <a:r>
              <a:rPr lang="en-US" dirty="0">
                <a:solidFill>
                  <a:schemeClr val="tx1"/>
                </a:solidFill>
              </a:rPr>
              <a:t>(if enabled). The clint counter value increases monotonically. Clint is also responsible for handling the control and status via software interrupt.</a:t>
            </a:r>
            <a:endParaRPr lang="tr-TR" dirty="0">
              <a:solidFill>
                <a:schemeClr val="tx1"/>
              </a:solidFill>
            </a:endParaRPr>
          </a:p>
        </p:txBody>
      </p:sp>
      <p:pic>
        <p:nvPicPr>
          <p:cNvPr id="5" name="Resim 4">
            <a:extLst>
              <a:ext uri="{FF2B5EF4-FFF2-40B4-BE49-F238E27FC236}">
                <a16:creationId xmlns:a16="http://schemas.microsoft.com/office/drawing/2014/main" id="{59D75170-28BB-A6F4-C23F-F1A2C8FA984E}"/>
              </a:ext>
            </a:extLst>
          </p:cNvPr>
          <p:cNvPicPr>
            <a:picLocks noChangeAspect="1"/>
          </p:cNvPicPr>
          <p:nvPr/>
        </p:nvPicPr>
        <p:blipFill>
          <a:blip r:embed="rId2"/>
          <a:stretch>
            <a:fillRect/>
          </a:stretch>
        </p:blipFill>
        <p:spPr>
          <a:xfrm>
            <a:off x="1943100" y="2807341"/>
            <a:ext cx="8305800" cy="2371725"/>
          </a:xfrm>
          <a:prstGeom prst="rect">
            <a:avLst/>
          </a:prstGeom>
        </p:spPr>
      </p:pic>
    </p:spTree>
    <p:extLst>
      <p:ext uri="{BB962C8B-B14F-4D97-AF65-F5344CB8AC3E}">
        <p14:creationId xmlns:p14="http://schemas.microsoft.com/office/powerpoint/2010/main" val="1515012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A55EA90B-A9A8-498A-76B0-2CC5D53467C2}"/>
              </a:ext>
            </a:extLst>
          </p:cNvPr>
          <p:cNvSpPr>
            <a:spLocks noGrp="1"/>
          </p:cNvSpPr>
          <p:nvPr>
            <p:ph type="body" idx="1"/>
          </p:nvPr>
        </p:nvSpPr>
        <p:spPr>
          <a:xfrm>
            <a:off x="1191773" y="1021405"/>
            <a:ext cx="10515600" cy="5009880"/>
          </a:xfrm>
        </p:spPr>
        <p:txBody>
          <a:bodyPr>
            <a:normAutofit/>
          </a:bodyPr>
          <a:lstStyle/>
          <a:p>
            <a:pPr marL="571500" indent="-342900" algn="just">
              <a:buFont typeface="Arial" panose="020B0604020202020204" pitchFamily="34" charset="0"/>
              <a:buChar char="•"/>
            </a:pPr>
            <a:r>
              <a:rPr lang="en-US" sz="3200" b="0" i="0" dirty="0">
                <a:solidFill>
                  <a:srgbClr val="212529"/>
                </a:solidFill>
                <a:effectLst/>
                <a:latin typeface="acuminpro-regular"/>
              </a:rPr>
              <a:t>The Sapphire SoC incorporates </a:t>
            </a:r>
            <a:endParaRPr lang="tr-TR" sz="3200" b="0" i="0" dirty="0">
              <a:solidFill>
                <a:srgbClr val="212529"/>
              </a:solidFill>
              <a:effectLst/>
              <a:latin typeface="acuminpro-regular"/>
            </a:endParaRPr>
          </a:p>
          <a:p>
            <a:pPr marL="1028700" lvl="1" indent="-342900" algn="just">
              <a:buFont typeface="Arial" panose="020B0604020202020204" pitchFamily="34" charset="0"/>
              <a:buChar char="•"/>
            </a:pPr>
            <a:r>
              <a:rPr lang="en-US" sz="2800" b="1" i="0" dirty="0">
                <a:solidFill>
                  <a:srgbClr val="212529"/>
                </a:solidFill>
                <a:effectLst/>
                <a:latin typeface="acuminpro-regular"/>
              </a:rPr>
              <a:t>a 32-bit RISC-V processor, </a:t>
            </a:r>
            <a:endParaRPr lang="tr-TR" sz="2800" b="1" i="0" dirty="0">
              <a:solidFill>
                <a:srgbClr val="212529"/>
              </a:solidFill>
              <a:effectLst/>
              <a:latin typeface="acuminpro-regular"/>
            </a:endParaRPr>
          </a:p>
          <a:p>
            <a:pPr marL="1028700" lvl="1" indent="-342900" algn="just">
              <a:buFont typeface="Arial" panose="020B0604020202020204" pitchFamily="34" charset="0"/>
              <a:buChar char="•"/>
            </a:pPr>
            <a:r>
              <a:rPr lang="en-US" sz="2800" b="1" i="0" dirty="0">
                <a:solidFill>
                  <a:srgbClr val="212529"/>
                </a:solidFill>
                <a:effectLst/>
                <a:latin typeface="acuminpro-regular"/>
              </a:rPr>
              <a:t>1 - 32 KB instruction cache</a:t>
            </a:r>
            <a:r>
              <a:rPr lang="en-US" sz="2800" b="0" i="0" dirty="0">
                <a:solidFill>
                  <a:srgbClr val="212529"/>
                </a:solidFill>
                <a:effectLst/>
                <a:latin typeface="acuminpro-regular"/>
              </a:rPr>
              <a:t>, </a:t>
            </a:r>
            <a:endParaRPr lang="tr-TR" sz="2800" b="0" i="0" dirty="0">
              <a:solidFill>
                <a:srgbClr val="212529"/>
              </a:solidFill>
              <a:effectLst/>
              <a:latin typeface="acuminpro-regular"/>
            </a:endParaRPr>
          </a:p>
          <a:p>
            <a:pPr marL="1028700" lvl="1" indent="-342900" algn="just">
              <a:buFont typeface="Arial" panose="020B0604020202020204" pitchFamily="34" charset="0"/>
              <a:buChar char="•"/>
            </a:pPr>
            <a:r>
              <a:rPr lang="en-US" sz="2800" b="1" i="0" dirty="0">
                <a:solidFill>
                  <a:srgbClr val="212529"/>
                </a:solidFill>
                <a:effectLst/>
                <a:latin typeface="acuminpro-regular"/>
              </a:rPr>
              <a:t>1 - 32 KB data cache</a:t>
            </a:r>
            <a:r>
              <a:rPr lang="en-US" sz="2800" b="0" i="0" dirty="0">
                <a:solidFill>
                  <a:srgbClr val="212529"/>
                </a:solidFill>
                <a:effectLst/>
                <a:latin typeface="acuminpro-regular"/>
              </a:rPr>
              <a:t>, </a:t>
            </a:r>
            <a:endParaRPr lang="tr-TR" sz="2800" b="0" i="0" dirty="0">
              <a:solidFill>
                <a:srgbClr val="212529"/>
              </a:solidFill>
              <a:effectLst/>
              <a:latin typeface="acuminpro-regular"/>
            </a:endParaRPr>
          </a:p>
          <a:p>
            <a:pPr marL="1028700" lvl="1" indent="-342900" algn="just">
              <a:buFont typeface="Arial" panose="020B0604020202020204" pitchFamily="34" charset="0"/>
              <a:buChar char="•"/>
            </a:pPr>
            <a:r>
              <a:rPr lang="en-US" sz="2800" b="1" i="0" dirty="0">
                <a:solidFill>
                  <a:srgbClr val="212529"/>
                </a:solidFill>
                <a:effectLst/>
                <a:latin typeface="acuminpro-regular"/>
              </a:rPr>
              <a:t>4 - 512 KB of on-chip RAM</a:t>
            </a:r>
            <a:r>
              <a:rPr lang="en-US" sz="2800" b="0" i="0" dirty="0">
                <a:solidFill>
                  <a:srgbClr val="212529"/>
                </a:solidFill>
                <a:effectLst/>
                <a:latin typeface="acuminpro-regular"/>
              </a:rPr>
              <a:t>, and a variety of peripherals (</a:t>
            </a:r>
            <a:r>
              <a:rPr lang="en-US" sz="2800" b="1" i="0" dirty="0">
                <a:solidFill>
                  <a:srgbClr val="212529"/>
                </a:solidFill>
                <a:effectLst/>
                <a:latin typeface="acuminpro-regular"/>
              </a:rPr>
              <a:t>including 1 - 5 APB3 slave peripherals </a:t>
            </a:r>
            <a:r>
              <a:rPr lang="en-US" sz="2800" i="0" dirty="0">
                <a:solidFill>
                  <a:srgbClr val="212529"/>
                </a:solidFill>
                <a:effectLst/>
                <a:latin typeface="acuminpro-regular"/>
              </a:rPr>
              <a:t>and</a:t>
            </a:r>
            <a:r>
              <a:rPr lang="en-US" sz="2800" b="1" i="0" dirty="0">
                <a:solidFill>
                  <a:srgbClr val="212529"/>
                </a:solidFill>
                <a:effectLst/>
                <a:latin typeface="acuminpro-regular"/>
              </a:rPr>
              <a:t> 1 AXI slave</a:t>
            </a:r>
            <a:r>
              <a:rPr lang="en-US" sz="2800" b="0" i="0" dirty="0">
                <a:solidFill>
                  <a:srgbClr val="212529"/>
                </a:solidFill>
                <a:effectLst/>
                <a:latin typeface="acuminpro-regular"/>
              </a:rPr>
              <a:t>). </a:t>
            </a:r>
            <a:endParaRPr lang="tr-TR" sz="2800" b="0" i="0" dirty="0">
              <a:solidFill>
                <a:srgbClr val="212529"/>
              </a:solidFill>
              <a:effectLst/>
              <a:latin typeface="acuminpro-regular"/>
            </a:endParaRPr>
          </a:p>
          <a:p>
            <a:pPr marL="1028700" lvl="1" indent="-342900" algn="just">
              <a:buFont typeface="Arial" panose="020B0604020202020204" pitchFamily="34" charset="0"/>
              <a:buChar char="•"/>
            </a:pPr>
            <a:r>
              <a:rPr lang="en-US" sz="2800" b="0" i="0" dirty="0">
                <a:solidFill>
                  <a:srgbClr val="212529"/>
                </a:solidFill>
                <a:effectLst/>
                <a:latin typeface="acuminpro-regular"/>
              </a:rPr>
              <a:t>You can configure the operating frequency from </a:t>
            </a:r>
            <a:r>
              <a:rPr lang="en-US" sz="2800" b="1" i="0" dirty="0">
                <a:solidFill>
                  <a:srgbClr val="212529"/>
                </a:solidFill>
                <a:effectLst/>
                <a:latin typeface="acuminpro-regular"/>
              </a:rPr>
              <a:t>10 - 400 MHz </a:t>
            </a:r>
            <a:r>
              <a:rPr lang="en-US" sz="2800" b="0" i="0" dirty="0">
                <a:solidFill>
                  <a:srgbClr val="212529"/>
                </a:solidFill>
                <a:effectLst/>
                <a:latin typeface="acuminpro-regular"/>
              </a:rPr>
              <a:t>(the actual performance is limited by the design's </a:t>
            </a:r>
            <a:r>
              <a:rPr lang="en-US" sz="2800" b="0" i="0" dirty="0" err="1">
                <a:solidFill>
                  <a:srgbClr val="212529"/>
                </a:solidFill>
                <a:effectLst/>
                <a:latin typeface="acuminpro-regular"/>
              </a:rPr>
              <a:t>fMAX</a:t>
            </a:r>
            <a:r>
              <a:rPr lang="en-US" sz="2800" b="0" i="0" dirty="0">
                <a:solidFill>
                  <a:srgbClr val="212529"/>
                </a:solidFill>
                <a:effectLst/>
                <a:latin typeface="acuminpro-regular"/>
              </a:rPr>
              <a:t>). </a:t>
            </a:r>
            <a:endParaRPr lang="tr-TR" sz="2800" b="0" i="0" dirty="0">
              <a:solidFill>
                <a:srgbClr val="212529"/>
              </a:solidFill>
              <a:effectLst/>
              <a:latin typeface="acuminpro-regular"/>
            </a:endParaRPr>
          </a:p>
          <a:p>
            <a:pPr marL="1028700" lvl="1" indent="-342900" algn="just">
              <a:buFont typeface="Arial" panose="020B0604020202020204" pitchFamily="34" charset="0"/>
              <a:buChar char="•"/>
            </a:pPr>
            <a:r>
              <a:rPr lang="en-US" sz="2800" b="0" i="0" dirty="0">
                <a:solidFill>
                  <a:srgbClr val="212529"/>
                </a:solidFill>
                <a:effectLst/>
                <a:latin typeface="acuminpro-regular"/>
              </a:rPr>
              <a:t>The SoC includes </a:t>
            </a:r>
            <a:r>
              <a:rPr lang="en-US" sz="2800" b="1" i="0" dirty="0">
                <a:solidFill>
                  <a:srgbClr val="212529"/>
                </a:solidFill>
                <a:effectLst/>
                <a:latin typeface="acuminpro-regular"/>
              </a:rPr>
              <a:t>1 - 3 I2C peripherals </a:t>
            </a:r>
            <a:r>
              <a:rPr lang="en-US" sz="2800" i="0" dirty="0">
                <a:solidFill>
                  <a:srgbClr val="212529"/>
                </a:solidFill>
                <a:effectLst/>
                <a:latin typeface="acuminpro-regular"/>
              </a:rPr>
              <a:t>and</a:t>
            </a:r>
            <a:r>
              <a:rPr lang="en-US" sz="2800" b="1" i="0" dirty="0">
                <a:solidFill>
                  <a:srgbClr val="212529"/>
                </a:solidFill>
                <a:effectLst/>
                <a:latin typeface="acuminpro-regular"/>
              </a:rPr>
              <a:t> 1 - 3 SPI masters</a:t>
            </a:r>
            <a:r>
              <a:rPr lang="en-US" sz="2800" b="0" i="0" dirty="0">
                <a:solidFill>
                  <a:srgbClr val="212529"/>
                </a:solidFill>
                <a:effectLst/>
                <a:latin typeface="acuminpro-regular"/>
              </a:rPr>
              <a:t>.</a:t>
            </a:r>
            <a:endParaRPr lang="tr-TR" sz="2800" dirty="0">
              <a:solidFill>
                <a:schemeClr val="tx1"/>
              </a:solidFill>
            </a:endParaRPr>
          </a:p>
          <a:p>
            <a:endParaRPr lang="tr-TR" dirty="0"/>
          </a:p>
        </p:txBody>
      </p:sp>
    </p:spTree>
    <p:extLst>
      <p:ext uri="{BB962C8B-B14F-4D97-AF65-F5344CB8AC3E}">
        <p14:creationId xmlns:p14="http://schemas.microsoft.com/office/powerpoint/2010/main" val="2148467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7079C666-D109-279B-B125-1D345207073D}"/>
              </a:ext>
            </a:extLst>
          </p:cNvPr>
          <p:cNvSpPr>
            <a:spLocks noGrp="1"/>
          </p:cNvSpPr>
          <p:nvPr>
            <p:ph type="body" idx="1"/>
          </p:nvPr>
        </p:nvSpPr>
        <p:spPr>
          <a:xfrm>
            <a:off x="1001947" y="865763"/>
            <a:ext cx="10643616" cy="5175504"/>
          </a:xfrm>
        </p:spPr>
        <p:txBody>
          <a:bodyPr>
            <a:normAutofit/>
          </a:bodyPr>
          <a:lstStyle/>
          <a:p>
            <a:pPr marL="571500" indent="-342900" algn="just">
              <a:buFont typeface="Arial" panose="020B0604020202020204" pitchFamily="34" charset="0"/>
              <a:buChar char="•"/>
            </a:pPr>
            <a:r>
              <a:rPr lang="en-US" b="0" i="0" dirty="0">
                <a:solidFill>
                  <a:schemeClr val="tx1"/>
                </a:solidFill>
                <a:effectLst/>
                <a:latin typeface="Calibri" panose="020F0502020204030204" pitchFamily="34" charset="0"/>
                <a:cs typeface="Calibri" panose="020F0502020204030204" pitchFamily="34" charset="0"/>
              </a:rPr>
              <a:t>The default configuration has a </a:t>
            </a:r>
            <a:r>
              <a:rPr lang="en-US" b="1" i="0" dirty="0">
                <a:solidFill>
                  <a:schemeClr val="tx1"/>
                </a:solidFill>
                <a:effectLst/>
                <a:latin typeface="Calibri" panose="020F0502020204030204" pitchFamily="34" charset="0"/>
                <a:cs typeface="Calibri" panose="020F0502020204030204" pitchFamily="34" charset="0"/>
              </a:rPr>
              <a:t>128-bit half-duplex AXI </a:t>
            </a:r>
            <a:r>
              <a:rPr lang="en-US" b="0" i="0" dirty="0">
                <a:solidFill>
                  <a:schemeClr val="tx1"/>
                </a:solidFill>
                <a:effectLst/>
                <a:latin typeface="Calibri" panose="020F0502020204030204" pitchFamily="34" charset="0"/>
                <a:cs typeface="Calibri" panose="020F0502020204030204" pitchFamily="34" charset="0"/>
              </a:rPr>
              <a:t>bus to communicate with the </a:t>
            </a:r>
            <a:r>
              <a:rPr lang="en-US" b="1" i="0" dirty="0">
                <a:solidFill>
                  <a:schemeClr val="tx1"/>
                </a:solidFill>
                <a:effectLst/>
                <a:latin typeface="Calibri" panose="020F0502020204030204" pitchFamily="34" charset="0"/>
                <a:cs typeface="Calibri" panose="020F0502020204030204" pitchFamily="34" charset="0"/>
              </a:rPr>
              <a:t>Efinix</a:t>
            </a:r>
            <a:r>
              <a:rPr lang="en-US" b="0" i="0" dirty="0">
                <a:solidFill>
                  <a:schemeClr val="tx1"/>
                </a:solidFill>
                <a:effectLst/>
                <a:latin typeface="Calibri" panose="020F0502020204030204" pitchFamily="34" charset="0"/>
                <a:cs typeface="Calibri" panose="020F0502020204030204" pitchFamily="34" charset="0"/>
              </a:rPr>
              <a:t> </a:t>
            </a:r>
            <a:r>
              <a:rPr lang="en-US" b="1" i="0" dirty="0">
                <a:solidFill>
                  <a:schemeClr val="tx1"/>
                </a:solidFill>
                <a:effectLst/>
                <a:latin typeface="Calibri" panose="020F0502020204030204" pitchFamily="34" charset="0"/>
                <a:cs typeface="Calibri" panose="020F0502020204030204" pitchFamily="34" charset="0"/>
              </a:rPr>
              <a:t>DDR</a:t>
            </a:r>
            <a:r>
              <a:rPr lang="en-US" b="0" i="0" dirty="0">
                <a:solidFill>
                  <a:schemeClr val="tx1"/>
                </a:solidFill>
                <a:effectLst/>
                <a:latin typeface="Calibri" panose="020F0502020204030204" pitchFamily="34" charset="0"/>
                <a:cs typeface="Calibri" panose="020F0502020204030204" pitchFamily="34" charset="0"/>
              </a:rPr>
              <a:t> controller or </a:t>
            </a:r>
            <a:r>
              <a:rPr lang="en-US" b="1" i="0" dirty="0" err="1">
                <a:solidFill>
                  <a:schemeClr val="tx1"/>
                </a:solidFill>
                <a:effectLst/>
                <a:latin typeface="Calibri" panose="020F0502020204030204" pitchFamily="34" charset="0"/>
                <a:cs typeface="Calibri" panose="020F0502020204030204" pitchFamily="34" charset="0"/>
              </a:rPr>
              <a:t>HyperRAM</a:t>
            </a:r>
            <a:r>
              <a:rPr lang="en-US" b="0" i="0" dirty="0">
                <a:solidFill>
                  <a:schemeClr val="tx1"/>
                </a:solidFill>
                <a:effectLst/>
                <a:latin typeface="Calibri" panose="020F0502020204030204" pitchFamily="34" charset="0"/>
                <a:cs typeface="Calibri" panose="020F0502020204030204" pitchFamily="34" charset="0"/>
              </a:rPr>
              <a:t> controller.</a:t>
            </a:r>
          </a:p>
          <a:p>
            <a:pPr marL="571500" indent="-342900" algn="just">
              <a:buFont typeface="Arial" panose="020B0604020202020204" pitchFamily="34" charset="0"/>
              <a:buChar char="•"/>
            </a:pPr>
            <a:endParaRPr lang="en-US" b="0" i="0" dirty="0">
              <a:solidFill>
                <a:schemeClr val="tx1"/>
              </a:solidFill>
              <a:effectLst/>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b="1" i="0" dirty="0">
                <a:solidFill>
                  <a:schemeClr val="tx1"/>
                </a:solidFill>
                <a:effectLst/>
                <a:latin typeface="Calibri" panose="020F0502020204030204" pitchFamily="34" charset="0"/>
                <a:cs typeface="Calibri" panose="020F0502020204030204" pitchFamily="34" charset="0"/>
              </a:rPr>
              <a:t>DDR controller</a:t>
            </a:r>
            <a:r>
              <a:rPr lang="tr-TR" b="0" i="0" dirty="0">
                <a:solidFill>
                  <a:schemeClr val="tx1"/>
                </a:solidFill>
                <a:effectLst/>
                <a:latin typeface="Calibri" panose="020F0502020204030204" pitchFamily="34" charset="0"/>
                <a:cs typeface="Calibri" panose="020F0502020204030204" pitchFamily="34" charset="0"/>
              </a:rPr>
              <a:t>:</a:t>
            </a:r>
          </a:p>
          <a:p>
            <a:pPr lvl="1" algn="just">
              <a:buFont typeface="Arial" panose="020B0604020202020204" pitchFamily="34" charset="0"/>
              <a:buChar char="•"/>
            </a:pPr>
            <a:r>
              <a:rPr lang="en-US" sz="2400" b="0" i="0" dirty="0">
                <a:solidFill>
                  <a:schemeClr val="tx1"/>
                </a:solidFill>
                <a:effectLst/>
                <a:latin typeface="Calibri" panose="020F0502020204030204" pitchFamily="34" charset="0"/>
                <a:cs typeface="Calibri" panose="020F0502020204030204" pitchFamily="34" charset="0"/>
              </a:rPr>
              <a:t>This core uses the Trion FPGAs hard DDR DRAM interface to reset an external DRAM module (resets and re-initializes the Trion FPGA's DDR interface as well as the DDR module(s)).</a:t>
            </a:r>
            <a:endParaRPr lang="tr-TR" sz="2400" b="0" i="0" dirty="0">
              <a:solidFill>
                <a:schemeClr val="tx1"/>
              </a:solidFill>
              <a:effectLst/>
              <a:latin typeface="Calibri" panose="020F0502020204030204" pitchFamily="34" charset="0"/>
              <a:cs typeface="Calibri" panose="020F0502020204030204" pitchFamily="34" charset="0"/>
            </a:endParaRPr>
          </a:p>
          <a:p>
            <a:pPr lvl="1" algn="just">
              <a:buFont typeface="Arial" panose="020B0604020202020204" pitchFamily="34" charset="0"/>
              <a:buChar char="•"/>
            </a:pPr>
            <a:endParaRPr lang="en-US" sz="2400" b="0" i="0" dirty="0">
              <a:solidFill>
                <a:schemeClr val="tx1"/>
              </a:solidFill>
              <a:effectLst/>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b="1" i="0" dirty="0" err="1">
                <a:solidFill>
                  <a:schemeClr val="tx1"/>
                </a:solidFill>
                <a:effectLst/>
                <a:latin typeface="Calibri" panose="020F0502020204030204" pitchFamily="34" charset="0"/>
                <a:cs typeface="Calibri" panose="020F0502020204030204" pitchFamily="34" charset="0"/>
              </a:rPr>
              <a:t>HyperRAM</a:t>
            </a:r>
            <a:r>
              <a:rPr lang="en-US" b="1" i="0" dirty="0">
                <a:solidFill>
                  <a:schemeClr val="tx1"/>
                </a:solidFill>
                <a:effectLst/>
                <a:latin typeface="Calibri" panose="020F0502020204030204" pitchFamily="34" charset="0"/>
                <a:cs typeface="Calibri" panose="020F0502020204030204" pitchFamily="34" charset="0"/>
              </a:rPr>
              <a:t> controller</a:t>
            </a:r>
            <a:r>
              <a:rPr lang="tr-TR" b="0" i="0" dirty="0">
                <a:solidFill>
                  <a:schemeClr val="tx1"/>
                </a:solidFill>
                <a:effectLst/>
                <a:latin typeface="Calibri" panose="020F0502020204030204" pitchFamily="34" charset="0"/>
                <a:cs typeface="Calibri" panose="020F0502020204030204" pitchFamily="34" charset="0"/>
              </a:rPr>
              <a:t>:		</a:t>
            </a:r>
          </a:p>
          <a:p>
            <a:pPr lvl="1" algn="just">
              <a:buFont typeface="Arial" panose="020B0604020202020204" pitchFamily="34" charset="0"/>
              <a:buChar char="•"/>
            </a:pPr>
            <a:r>
              <a:rPr lang="en-US" sz="2400" b="0" i="0" dirty="0">
                <a:solidFill>
                  <a:schemeClr val="tx1"/>
                </a:solidFill>
                <a:effectLst/>
                <a:latin typeface="Calibri" panose="020F0502020204030204" pitchFamily="34" charset="0"/>
                <a:cs typeface="Calibri" panose="020F0502020204030204" pitchFamily="34" charset="0"/>
              </a:rPr>
              <a:t>This core controls </a:t>
            </a:r>
            <a:r>
              <a:rPr lang="en-US" sz="2400" b="0" i="0" dirty="0" err="1">
                <a:solidFill>
                  <a:schemeClr val="tx1"/>
                </a:solidFill>
                <a:effectLst/>
                <a:latin typeface="Calibri" panose="020F0502020204030204" pitchFamily="34" charset="0"/>
                <a:cs typeface="Calibri" panose="020F0502020204030204" pitchFamily="34" charset="0"/>
              </a:rPr>
              <a:t>HyperRAM</a:t>
            </a:r>
            <a:r>
              <a:rPr lang="en-US" sz="2400" b="0" i="0" dirty="0">
                <a:solidFill>
                  <a:schemeClr val="tx1"/>
                </a:solidFill>
                <a:effectLst/>
                <a:latin typeface="Calibri" panose="020F0502020204030204" pitchFamily="34" charset="0"/>
                <a:cs typeface="Calibri" panose="020F0502020204030204" pitchFamily="34" charset="0"/>
              </a:rPr>
              <a:t> memory modules. You can customize the SoC using the IP Manager in the </a:t>
            </a:r>
            <a:r>
              <a:rPr lang="en-US" sz="2400" b="0" i="0" dirty="0" err="1">
                <a:solidFill>
                  <a:schemeClr val="tx1"/>
                </a:solidFill>
                <a:effectLst/>
                <a:latin typeface="Calibri" panose="020F0502020204030204" pitchFamily="34" charset="0"/>
                <a:cs typeface="Calibri" panose="020F0502020204030204" pitchFamily="34" charset="0"/>
              </a:rPr>
              <a:t>Efinity</a:t>
            </a:r>
            <a:r>
              <a:rPr lang="tr-TR" sz="2400" dirty="0">
                <a:solidFill>
                  <a:schemeClr val="tx1"/>
                </a:solidFill>
                <a:latin typeface="Calibri" panose="020F0502020204030204" pitchFamily="34" charset="0"/>
                <a:cs typeface="Calibri" panose="020F0502020204030204" pitchFamily="34" charset="0"/>
              </a:rPr>
              <a:t> </a:t>
            </a:r>
            <a:r>
              <a:rPr lang="en-US" sz="2400" b="0" i="0" dirty="0">
                <a:solidFill>
                  <a:schemeClr val="tx1"/>
                </a:solidFill>
                <a:effectLst/>
                <a:latin typeface="Calibri" panose="020F0502020204030204" pitchFamily="34" charset="0"/>
                <a:cs typeface="Calibri" panose="020F0502020204030204" pitchFamily="34" charset="0"/>
              </a:rPr>
              <a:t>software.</a:t>
            </a:r>
          </a:p>
          <a:p>
            <a:pPr marL="571500" indent="-342900">
              <a:buFont typeface="Arial" panose="020B0604020202020204" pitchFamily="34" charset="0"/>
              <a:buChar char="•"/>
            </a:pPr>
            <a:endParaRPr lang="tr-TR" dirty="0"/>
          </a:p>
        </p:txBody>
      </p:sp>
      <p:pic>
        <p:nvPicPr>
          <p:cNvPr id="2" name="Picture 2" descr="Resim önizlemesi">
            <a:extLst>
              <a:ext uri="{FF2B5EF4-FFF2-40B4-BE49-F238E27FC236}">
                <a16:creationId xmlns:a16="http://schemas.microsoft.com/office/drawing/2014/main" id="{C551EC81-2F78-F511-B733-6F123D71BE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747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1C1195-5E5F-CA66-CDA5-2CC9214FD9B4}"/>
              </a:ext>
            </a:extLst>
          </p:cNvPr>
          <p:cNvSpPr>
            <a:spLocks noGrp="1"/>
          </p:cNvSpPr>
          <p:nvPr>
            <p:ph type="title"/>
          </p:nvPr>
        </p:nvSpPr>
        <p:spPr>
          <a:xfrm>
            <a:off x="831850" y="87549"/>
            <a:ext cx="10515600" cy="583660"/>
          </a:xfrm>
        </p:spPr>
        <p:txBody>
          <a:bodyPr/>
          <a:lstStyle/>
          <a:p>
            <a:r>
              <a:rPr lang="tr-TR" sz="2800" b="1" dirty="0" err="1"/>
              <a:t>Sapphire</a:t>
            </a:r>
            <a:r>
              <a:rPr lang="tr-TR" sz="2800" b="1" dirty="0"/>
              <a:t> </a:t>
            </a:r>
            <a:r>
              <a:rPr lang="tr-TR" sz="2800" b="1" dirty="0" err="1"/>
              <a:t>SoC</a:t>
            </a:r>
            <a:r>
              <a:rPr lang="tr-TR" sz="2800" b="1" dirty="0"/>
              <a:t> </a:t>
            </a:r>
            <a:r>
              <a:rPr lang="tr-TR" sz="2800" b="1" dirty="0" err="1"/>
              <a:t>Block</a:t>
            </a:r>
            <a:r>
              <a:rPr lang="tr-TR" sz="2800" b="1" dirty="0"/>
              <a:t> </a:t>
            </a:r>
            <a:r>
              <a:rPr lang="tr-TR" sz="2800" b="1" dirty="0" err="1"/>
              <a:t>Diagram</a:t>
            </a:r>
            <a:endParaRPr lang="tr-TR" sz="2800" b="1" dirty="0"/>
          </a:p>
        </p:txBody>
      </p:sp>
      <p:pic>
        <p:nvPicPr>
          <p:cNvPr id="5" name="Resim 4">
            <a:extLst>
              <a:ext uri="{FF2B5EF4-FFF2-40B4-BE49-F238E27FC236}">
                <a16:creationId xmlns:a16="http://schemas.microsoft.com/office/drawing/2014/main" id="{02B7B70B-75C9-AE0F-30AC-00290FEAD403}"/>
              </a:ext>
            </a:extLst>
          </p:cNvPr>
          <p:cNvPicPr>
            <a:picLocks noChangeAspect="1"/>
          </p:cNvPicPr>
          <p:nvPr/>
        </p:nvPicPr>
        <p:blipFill>
          <a:blip r:embed="rId2"/>
          <a:stretch>
            <a:fillRect/>
          </a:stretch>
        </p:blipFill>
        <p:spPr>
          <a:xfrm>
            <a:off x="1235957" y="936805"/>
            <a:ext cx="9720085" cy="5454267"/>
          </a:xfrm>
          <a:prstGeom prst="rect">
            <a:avLst/>
          </a:prstGeom>
        </p:spPr>
      </p:pic>
      <p:pic>
        <p:nvPicPr>
          <p:cNvPr id="3" name="Picture 2" descr="Resim önizlemesi">
            <a:extLst>
              <a:ext uri="{FF2B5EF4-FFF2-40B4-BE49-F238E27FC236}">
                <a16:creationId xmlns:a16="http://schemas.microsoft.com/office/drawing/2014/main" id="{F8BDB50B-E3D0-1E30-EBF6-39097453AA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06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3702F6E-37FC-B259-C174-3CD86F5D1DC2}"/>
              </a:ext>
            </a:extLst>
          </p:cNvPr>
          <p:cNvSpPr>
            <a:spLocks noGrp="1"/>
          </p:cNvSpPr>
          <p:nvPr>
            <p:ph type="title"/>
          </p:nvPr>
        </p:nvSpPr>
        <p:spPr>
          <a:xfrm>
            <a:off x="958310" y="94947"/>
            <a:ext cx="10515600" cy="547080"/>
          </a:xfrm>
        </p:spPr>
        <p:txBody>
          <a:bodyPr/>
          <a:lstStyle/>
          <a:p>
            <a:r>
              <a:rPr lang="it-IT" sz="2800" b="1" dirty="0"/>
              <a:t>Sapphire SoC Multi-Core Block Diagram</a:t>
            </a:r>
            <a:endParaRPr lang="tr-TR" sz="2800" b="1" dirty="0"/>
          </a:p>
        </p:txBody>
      </p:sp>
      <p:pic>
        <p:nvPicPr>
          <p:cNvPr id="5" name="Resim 4">
            <a:extLst>
              <a:ext uri="{FF2B5EF4-FFF2-40B4-BE49-F238E27FC236}">
                <a16:creationId xmlns:a16="http://schemas.microsoft.com/office/drawing/2014/main" id="{27728B35-CA67-DC7C-C5B2-9BA6C17607B3}"/>
              </a:ext>
            </a:extLst>
          </p:cNvPr>
          <p:cNvPicPr>
            <a:picLocks noChangeAspect="1"/>
          </p:cNvPicPr>
          <p:nvPr/>
        </p:nvPicPr>
        <p:blipFill>
          <a:blip r:embed="rId2"/>
          <a:stretch>
            <a:fillRect/>
          </a:stretch>
        </p:blipFill>
        <p:spPr>
          <a:xfrm>
            <a:off x="1489377" y="885217"/>
            <a:ext cx="9200546" cy="5726044"/>
          </a:xfrm>
          <a:prstGeom prst="rect">
            <a:avLst/>
          </a:prstGeom>
        </p:spPr>
      </p:pic>
      <p:pic>
        <p:nvPicPr>
          <p:cNvPr id="3" name="Picture 2" descr="Resim önizlemesi">
            <a:extLst>
              <a:ext uri="{FF2B5EF4-FFF2-40B4-BE49-F238E27FC236}">
                <a16:creationId xmlns:a16="http://schemas.microsoft.com/office/drawing/2014/main" id="{A7C39B9F-8A33-0CC5-D230-1225EB6FBB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940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D7FAFB2-33D8-94BE-7272-806629239C91}"/>
              </a:ext>
            </a:extLst>
          </p:cNvPr>
          <p:cNvSpPr>
            <a:spLocks noGrp="1"/>
          </p:cNvSpPr>
          <p:nvPr>
            <p:ph type="title"/>
          </p:nvPr>
        </p:nvSpPr>
        <p:spPr>
          <a:xfrm>
            <a:off x="977765" y="116732"/>
            <a:ext cx="10515600" cy="544613"/>
          </a:xfrm>
        </p:spPr>
        <p:txBody>
          <a:bodyPr/>
          <a:lstStyle/>
          <a:p>
            <a:r>
              <a:rPr lang="tr-TR" sz="2800" b="1" dirty="0" err="1">
                <a:latin typeface="Calibri" panose="020F0502020204030204" pitchFamily="34" charset="0"/>
                <a:cs typeface="Calibri" panose="020F0502020204030204" pitchFamily="34" charset="0"/>
              </a:rPr>
              <a:t>Features</a:t>
            </a:r>
            <a:endParaRPr lang="tr-TR" sz="2800" b="1" dirty="0">
              <a:latin typeface="Calibri" panose="020F0502020204030204" pitchFamily="34" charset="0"/>
              <a:cs typeface="Calibri" panose="020F0502020204030204" pitchFamily="34" charset="0"/>
            </a:endParaRPr>
          </a:p>
        </p:txBody>
      </p:sp>
      <p:sp>
        <p:nvSpPr>
          <p:cNvPr id="3" name="Metin Yer Tutucusu 2">
            <a:extLst>
              <a:ext uri="{FF2B5EF4-FFF2-40B4-BE49-F238E27FC236}">
                <a16:creationId xmlns:a16="http://schemas.microsoft.com/office/drawing/2014/main" id="{31BED46C-88BB-99BE-C826-6D55A95AA598}"/>
              </a:ext>
            </a:extLst>
          </p:cNvPr>
          <p:cNvSpPr>
            <a:spLocks noGrp="1"/>
          </p:cNvSpPr>
          <p:nvPr>
            <p:ph type="body" idx="1"/>
          </p:nvPr>
        </p:nvSpPr>
        <p:spPr>
          <a:xfrm>
            <a:off x="977764" y="865763"/>
            <a:ext cx="10369685" cy="5576134"/>
          </a:xfrm>
        </p:spPr>
        <p:txBody>
          <a:bodyPr/>
          <a:lstStyle/>
          <a:p>
            <a:pPr algn="just">
              <a:buFont typeface="Arial" panose="020B0604020202020204" pitchFamily="34" charset="0"/>
              <a:buChar char="•"/>
            </a:pPr>
            <a:r>
              <a:rPr lang="tr-TR" b="1" i="0" dirty="0">
                <a:solidFill>
                  <a:schemeClr val="tx1"/>
                </a:solidFill>
                <a:effectLst/>
                <a:latin typeface="Calibri" panose="020F0502020204030204" pitchFamily="34" charset="0"/>
                <a:cs typeface="Calibri" panose="020F0502020204030204" pitchFamily="34" charset="0"/>
              </a:rPr>
              <a:t>1 - 4 (</a:t>
            </a:r>
            <a:r>
              <a:rPr lang="tr-TR" b="1" i="0" dirty="0" err="1">
                <a:solidFill>
                  <a:schemeClr val="tx1"/>
                </a:solidFill>
                <a:effectLst/>
                <a:latin typeface="Calibri" panose="020F0502020204030204" pitchFamily="34" charset="0"/>
                <a:cs typeface="Calibri" panose="020F0502020204030204" pitchFamily="34" charset="0"/>
              </a:rPr>
              <a:t>user</a:t>
            </a:r>
            <a:r>
              <a:rPr lang="tr-TR" b="1" i="0" dirty="0">
                <a:solidFill>
                  <a:schemeClr val="tx1"/>
                </a:solidFill>
                <a:effectLst/>
                <a:latin typeface="Calibri" panose="020F0502020204030204" pitchFamily="34" charset="0"/>
                <a:cs typeface="Calibri" panose="020F0502020204030204" pitchFamily="34" charset="0"/>
              </a:rPr>
              <a:t> </a:t>
            </a:r>
            <a:r>
              <a:rPr lang="tr-TR" b="1" i="0" dirty="0" err="1">
                <a:solidFill>
                  <a:schemeClr val="tx1"/>
                </a:solidFill>
                <a:effectLst/>
                <a:latin typeface="Calibri" panose="020F0502020204030204" pitchFamily="34" charset="0"/>
                <a:cs typeface="Calibri" panose="020F0502020204030204" pitchFamily="34" charset="0"/>
              </a:rPr>
              <a:t>selectable</a:t>
            </a:r>
            <a:r>
              <a:rPr lang="tr-TR" b="1" i="0" dirty="0">
                <a:solidFill>
                  <a:schemeClr val="tx1"/>
                </a:solidFill>
                <a:effectLst/>
                <a:latin typeface="Calibri" panose="020F0502020204030204" pitchFamily="34" charset="0"/>
                <a:cs typeface="Calibri" panose="020F0502020204030204" pitchFamily="34" charset="0"/>
              </a:rPr>
              <a:t>) </a:t>
            </a:r>
            <a:r>
              <a:rPr lang="tr-TR" b="1" i="0" dirty="0" err="1">
                <a:solidFill>
                  <a:schemeClr val="tx1"/>
                </a:solidFill>
                <a:effectLst/>
                <a:latin typeface="Calibri" panose="020F0502020204030204" pitchFamily="34" charset="0"/>
                <a:cs typeface="Calibri" panose="020F0502020204030204" pitchFamily="34" charset="0"/>
              </a:rPr>
              <a:t>VexRiscv</a:t>
            </a:r>
            <a:r>
              <a:rPr lang="tr-TR" b="1" i="0" dirty="0">
                <a:solidFill>
                  <a:schemeClr val="tx1"/>
                </a:solidFill>
                <a:effectLst/>
                <a:latin typeface="Calibri" panose="020F0502020204030204" pitchFamily="34" charset="0"/>
                <a:cs typeface="Calibri" panose="020F0502020204030204" pitchFamily="34" charset="0"/>
              </a:rPr>
              <a:t> </a:t>
            </a:r>
            <a:r>
              <a:rPr lang="tr-TR" b="1" i="0" dirty="0" err="1">
                <a:solidFill>
                  <a:schemeClr val="tx1"/>
                </a:solidFill>
                <a:effectLst/>
                <a:latin typeface="Calibri" panose="020F0502020204030204" pitchFamily="34" charset="0"/>
                <a:cs typeface="Calibri" panose="020F0502020204030204" pitchFamily="34" charset="0"/>
              </a:rPr>
              <a:t>processor</a:t>
            </a:r>
            <a:r>
              <a:rPr lang="tr-TR" b="0" i="0" dirty="0">
                <a:solidFill>
                  <a:schemeClr val="tx1"/>
                </a:solidFill>
                <a:effectLst/>
                <a:latin typeface="Calibri" panose="020F0502020204030204" pitchFamily="34" charset="0"/>
                <a:cs typeface="Calibri" panose="020F0502020204030204" pitchFamily="34" charset="0"/>
              </a:rPr>
              <a:t>(s) </a:t>
            </a:r>
            <a:r>
              <a:rPr lang="tr-TR" b="0" i="0" dirty="0" err="1">
                <a:solidFill>
                  <a:schemeClr val="tx1"/>
                </a:solidFill>
                <a:effectLst/>
                <a:latin typeface="Calibri" panose="020F0502020204030204" pitchFamily="34" charset="0"/>
                <a:cs typeface="Calibri" panose="020F0502020204030204" pitchFamily="34" charset="0"/>
              </a:rPr>
              <a:t>with</a:t>
            </a:r>
            <a:r>
              <a:rPr lang="tr-TR" b="0" i="0" dirty="0">
                <a:solidFill>
                  <a:schemeClr val="tx1"/>
                </a:solidFill>
                <a:effectLst/>
                <a:latin typeface="Calibri" panose="020F0502020204030204" pitchFamily="34" charset="0"/>
                <a:cs typeface="Calibri" panose="020F0502020204030204" pitchFamily="34" charset="0"/>
              </a:rPr>
              <a:t> 6 </a:t>
            </a:r>
            <a:r>
              <a:rPr lang="tr-TR" b="0" i="0" dirty="0" err="1">
                <a:solidFill>
                  <a:schemeClr val="tx1"/>
                </a:solidFill>
                <a:effectLst/>
                <a:latin typeface="Calibri" panose="020F0502020204030204" pitchFamily="34" charset="0"/>
                <a:cs typeface="Calibri" panose="020F0502020204030204" pitchFamily="34" charset="0"/>
              </a:rPr>
              <a:t>pipeline</a:t>
            </a:r>
            <a:r>
              <a:rPr lang="tr-TR" b="0" i="0" dirty="0">
                <a:solidFill>
                  <a:schemeClr val="tx1"/>
                </a:solidFill>
                <a:effectLst/>
                <a:latin typeface="Calibri" panose="020F0502020204030204" pitchFamily="34" charset="0"/>
                <a:cs typeface="Calibri" panose="020F0502020204030204" pitchFamily="34" charset="0"/>
              </a:rPr>
              <a:t> </a:t>
            </a:r>
            <a:r>
              <a:rPr lang="tr-TR" b="0" i="0" dirty="0" err="1">
                <a:solidFill>
                  <a:schemeClr val="tx1"/>
                </a:solidFill>
                <a:effectLst/>
                <a:latin typeface="Calibri" panose="020F0502020204030204" pitchFamily="34" charset="0"/>
                <a:cs typeface="Calibri" panose="020F0502020204030204" pitchFamily="34" charset="0"/>
              </a:rPr>
              <a:t>stages</a:t>
            </a:r>
            <a:r>
              <a:rPr lang="tr-TR" b="0" i="0" dirty="0">
                <a:solidFill>
                  <a:schemeClr val="tx1"/>
                </a:solidFill>
                <a:effectLst/>
                <a:latin typeface="Calibri" panose="020F0502020204030204" pitchFamily="34" charset="0"/>
                <a:cs typeface="Calibri" panose="020F0502020204030204" pitchFamily="34" charset="0"/>
              </a:rPr>
              <a:t> (</a:t>
            </a:r>
            <a:r>
              <a:rPr lang="tr-TR" b="0" i="0" dirty="0" err="1">
                <a:solidFill>
                  <a:schemeClr val="tx1"/>
                </a:solidFill>
                <a:effectLst/>
                <a:latin typeface="Calibri" panose="020F0502020204030204" pitchFamily="34" charset="0"/>
                <a:cs typeface="Calibri" panose="020F0502020204030204" pitchFamily="34" charset="0"/>
              </a:rPr>
              <a:t>fetch</a:t>
            </a:r>
            <a:r>
              <a:rPr lang="tr-TR" b="0" i="0" dirty="0">
                <a:solidFill>
                  <a:schemeClr val="tx1"/>
                </a:solidFill>
                <a:effectLst/>
                <a:latin typeface="Calibri" panose="020F0502020204030204" pitchFamily="34" charset="0"/>
                <a:cs typeface="Calibri" panose="020F0502020204030204" pitchFamily="34" charset="0"/>
              </a:rPr>
              <a:t>, </a:t>
            </a:r>
            <a:r>
              <a:rPr lang="tr-TR" b="0" i="0" dirty="0" err="1">
                <a:solidFill>
                  <a:schemeClr val="tx1"/>
                </a:solidFill>
                <a:effectLst/>
                <a:latin typeface="Calibri" panose="020F0502020204030204" pitchFamily="34" charset="0"/>
                <a:cs typeface="Calibri" panose="020F0502020204030204" pitchFamily="34" charset="0"/>
              </a:rPr>
              <a:t>injector</a:t>
            </a:r>
            <a:r>
              <a:rPr lang="tr-TR" b="0" i="0" dirty="0">
                <a:solidFill>
                  <a:schemeClr val="tx1"/>
                </a:solidFill>
                <a:effectLst/>
                <a:latin typeface="Calibri" panose="020F0502020204030204" pitchFamily="34" charset="0"/>
                <a:cs typeface="Calibri" panose="020F0502020204030204" pitchFamily="34" charset="0"/>
              </a:rPr>
              <a:t>, </a:t>
            </a:r>
            <a:r>
              <a:rPr lang="tr-TR" b="0" i="0" dirty="0" err="1">
                <a:solidFill>
                  <a:schemeClr val="tx1"/>
                </a:solidFill>
                <a:effectLst/>
                <a:latin typeface="Calibri" panose="020F0502020204030204" pitchFamily="34" charset="0"/>
                <a:cs typeface="Calibri" panose="020F0502020204030204" pitchFamily="34" charset="0"/>
              </a:rPr>
              <a:t>decode</a:t>
            </a:r>
            <a:r>
              <a:rPr lang="tr-TR" b="0" i="0" dirty="0">
                <a:solidFill>
                  <a:schemeClr val="tx1"/>
                </a:solidFill>
                <a:effectLst/>
                <a:latin typeface="Calibri" panose="020F0502020204030204" pitchFamily="34" charset="0"/>
                <a:cs typeface="Calibri" panose="020F0502020204030204" pitchFamily="34" charset="0"/>
              </a:rPr>
              <a:t>, </a:t>
            </a:r>
            <a:r>
              <a:rPr lang="tr-TR" b="0" i="0" dirty="0" err="1">
                <a:solidFill>
                  <a:schemeClr val="tx1"/>
                </a:solidFill>
                <a:effectLst/>
                <a:latin typeface="Calibri" panose="020F0502020204030204" pitchFamily="34" charset="0"/>
                <a:cs typeface="Calibri" panose="020F0502020204030204" pitchFamily="34" charset="0"/>
              </a:rPr>
              <a:t>execute</a:t>
            </a:r>
            <a:r>
              <a:rPr lang="tr-TR" b="0" i="0" dirty="0">
                <a:solidFill>
                  <a:schemeClr val="tx1"/>
                </a:solidFill>
                <a:effectLst/>
                <a:latin typeface="Calibri" panose="020F0502020204030204" pitchFamily="34" charset="0"/>
                <a:cs typeface="Calibri" panose="020F0502020204030204" pitchFamily="34" charset="0"/>
              </a:rPr>
              <a:t>, memory, </a:t>
            </a:r>
            <a:r>
              <a:rPr lang="tr-TR" b="0" i="0" dirty="0" err="1">
                <a:solidFill>
                  <a:schemeClr val="tx1"/>
                </a:solidFill>
                <a:effectLst/>
                <a:latin typeface="Calibri" panose="020F0502020204030204" pitchFamily="34" charset="0"/>
                <a:cs typeface="Calibri" panose="020F0502020204030204" pitchFamily="34" charset="0"/>
              </a:rPr>
              <a:t>and</a:t>
            </a:r>
            <a:r>
              <a:rPr lang="tr-TR" b="0" i="0" dirty="0">
                <a:solidFill>
                  <a:schemeClr val="tx1"/>
                </a:solidFill>
                <a:effectLst/>
                <a:latin typeface="Calibri" panose="020F0502020204030204" pitchFamily="34" charset="0"/>
                <a:cs typeface="Calibri" panose="020F0502020204030204" pitchFamily="34" charset="0"/>
              </a:rPr>
              <a:t> </a:t>
            </a:r>
            <a:r>
              <a:rPr lang="tr-TR" b="0" i="0" dirty="0" err="1">
                <a:solidFill>
                  <a:schemeClr val="tx1"/>
                </a:solidFill>
                <a:effectLst/>
                <a:latin typeface="Calibri" panose="020F0502020204030204" pitchFamily="34" charset="0"/>
                <a:cs typeface="Calibri" panose="020F0502020204030204" pitchFamily="34" charset="0"/>
              </a:rPr>
              <a:t>write</a:t>
            </a:r>
            <a:r>
              <a:rPr lang="tr-TR" b="0" i="0" dirty="0">
                <a:solidFill>
                  <a:schemeClr val="tx1"/>
                </a:solidFill>
                <a:effectLst/>
                <a:latin typeface="Calibri" panose="020F0502020204030204" pitchFamily="34" charset="0"/>
                <a:cs typeface="Calibri" panose="020F0502020204030204" pitchFamily="34" charset="0"/>
              </a:rPr>
              <a:t> </a:t>
            </a:r>
            <a:r>
              <a:rPr lang="tr-TR" b="0" i="0" dirty="0" err="1">
                <a:solidFill>
                  <a:schemeClr val="tx1"/>
                </a:solidFill>
                <a:effectLst/>
                <a:latin typeface="Calibri" panose="020F0502020204030204" pitchFamily="34" charset="0"/>
                <a:cs typeface="Calibri" panose="020F0502020204030204" pitchFamily="34" charset="0"/>
              </a:rPr>
              <a:t>back</a:t>
            </a:r>
            <a:r>
              <a:rPr lang="tr-TR" b="0" i="0" dirty="0">
                <a:solidFill>
                  <a:schemeClr val="tx1"/>
                </a:solidFill>
                <a:effectLst/>
                <a:latin typeface="Calibri" panose="020F0502020204030204" pitchFamily="34" charset="0"/>
                <a:cs typeface="Calibri" panose="020F0502020204030204" pitchFamily="34" charset="0"/>
              </a:rPr>
              <a:t>), </a:t>
            </a:r>
            <a:r>
              <a:rPr lang="tr-TR" b="1" i="0" dirty="0" err="1">
                <a:solidFill>
                  <a:schemeClr val="tx1"/>
                </a:solidFill>
                <a:effectLst/>
                <a:latin typeface="Calibri" panose="020F0502020204030204" pitchFamily="34" charset="0"/>
                <a:cs typeface="Calibri" panose="020F0502020204030204" pitchFamily="34" charset="0"/>
              </a:rPr>
              <a:t>interrupts</a:t>
            </a:r>
            <a:r>
              <a:rPr lang="tr-TR" b="0" i="0" dirty="0">
                <a:solidFill>
                  <a:schemeClr val="tx1"/>
                </a:solidFill>
                <a:effectLst/>
                <a:latin typeface="Calibri" panose="020F0502020204030204" pitchFamily="34" charset="0"/>
                <a:cs typeface="Calibri" panose="020F0502020204030204" pitchFamily="34" charset="0"/>
              </a:rPr>
              <a:t> </a:t>
            </a:r>
            <a:r>
              <a:rPr lang="tr-TR" b="0" i="0" dirty="0" err="1">
                <a:solidFill>
                  <a:schemeClr val="tx1"/>
                </a:solidFill>
                <a:effectLst/>
                <a:latin typeface="Calibri" panose="020F0502020204030204" pitchFamily="34" charset="0"/>
                <a:cs typeface="Calibri" panose="020F0502020204030204" pitchFamily="34" charset="0"/>
              </a:rPr>
              <a:t>and</a:t>
            </a:r>
            <a:r>
              <a:rPr lang="tr-TR" b="0" i="0" dirty="0">
                <a:solidFill>
                  <a:schemeClr val="tx1"/>
                </a:solidFill>
                <a:effectLst/>
                <a:latin typeface="Calibri" panose="020F0502020204030204" pitchFamily="34" charset="0"/>
                <a:cs typeface="Calibri" panose="020F0502020204030204" pitchFamily="34" charset="0"/>
              </a:rPr>
              <a:t> </a:t>
            </a:r>
            <a:r>
              <a:rPr lang="tr-TR" b="1" i="0" dirty="0" err="1">
                <a:solidFill>
                  <a:schemeClr val="tx1"/>
                </a:solidFill>
                <a:effectLst/>
                <a:latin typeface="Calibri" panose="020F0502020204030204" pitchFamily="34" charset="0"/>
                <a:cs typeface="Calibri" panose="020F0502020204030204" pitchFamily="34" charset="0"/>
              </a:rPr>
              <a:t>exception</a:t>
            </a:r>
            <a:r>
              <a:rPr lang="tr-TR" b="0" i="0" dirty="0">
                <a:solidFill>
                  <a:schemeClr val="tx1"/>
                </a:solidFill>
                <a:effectLst/>
                <a:latin typeface="Calibri" panose="020F0502020204030204" pitchFamily="34" charset="0"/>
                <a:cs typeface="Calibri" panose="020F0502020204030204" pitchFamily="34" charset="0"/>
              </a:rPr>
              <a:t> </a:t>
            </a:r>
            <a:r>
              <a:rPr lang="tr-TR" b="1" i="0" dirty="0" err="1">
                <a:solidFill>
                  <a:schemeClr val="tx1"/>
                </a:solidFill>
                <a:effectLst/>
                <a:latin typeface="Calibri" panose="020F0502020204030204" pitchFamily="34" charset="0"/>
                <a:cs typeface="Calibri" panose="020F0502020204030204" pitchFamily="34" charset="0"/>
              </a:rPr>
              <a:t>handling</a:t>
            </a:r>
            <a:r>
              <a:rPr lang="tr-TR" b="0" i="0" dirty="0">
                <a:solidFill>
                  <a:schemeClr val="tx1"/>
                </a:solidFill>
                <a:effectLst/>
                <a:latin typeface="Calibri" panose="020F0502020204030204" pitchFamily="34" charset="0"/>
                <a:cs typeface="Calibri" panose="020F0502020204030204" pitchFamily="34" charset="0"/>
              </a:rPr>
              <a:t> </a:t>
            </a:r>
            <a:r>
              <a:rPr lang="tr-TR" b="0" i="0" dirty="0" err="1">
                <a:solidFill>
                  <a:schemeClr val="tx1"/>
                </a:solidFill>
                <a:effectLst/>
                <a:latin typeface="Calibri" panose="020F0502020204030204" pitchFamily="34" charset="0"/>
                <a:cs typeface="Calibri" panose="020F0502020204030204" pitchFamily="34" charset="0"/>
              </a:rPr>
              <a:t>with</a:t>
            </a:r>
            <a:r>
              <a:rPr lang="tr-TR" b="0" i="0" dirty="0">
                <a:solidFill>
                  <a:schemeClr val="tx1"/>
                </a:solidFill>
                <a:effectLst/>
                <a:latin typeface="Calibri" panose="020F0502020204030204" pitchFamily="34" charset="0"/>
                <a:cs typeface="Calibri" panose="020F0502020204030204" pitchFamily="34" charset="0"/>
              </a:rPr>
              <a:t> </a:t>
            </a:r>
            <a:r>
              <a:rPr lang="tr-TR" b="0" i="0" dirty="0" err="1">
                <a:solidFill>
                  <a:schemeClr val="tx1"/>
                </a:solidFill>
                <a:effectLst/>
                <a:latin typeface="Calibri" panose="020F0502020204030204" pitchFamily="34" charset="0"/>
                <a:cs typeface="Calibri" panose="020F0502020204030204" pitchFamily="34" charset="0"/>
              </a:rPr>
              <a:t>machine</a:t>
            </a:r>
            <a:r>
              <a:rPr lang="tr-TR" b="0" i="0" dirty="0">
                <a:solidFill>
                  <a:schemeClr val="tx1"/>
                </a:solidFill>
                <a:effectLst/>
                <a:latin typeface="Calibri" panose="020F0502020204030204" pitchFamily="34" charset="0"/>
                <a:cs typeface="Calibri" panose="020F0502020204030204" pitchFamily="34" charset="0"/>
              </a:rPr>
              <a:t> </a:t>
            </a:r>
            <a:r>
              <a:rPr lang="tr-TR" b="0" i="0" dirty="0" err="1">
                <a:solidFill>
                  <a:schemeClr val="tx1"/>
                </a:solidFill>
                <a:effectLst/>
                <a:latin typeface="Calibri" panose="020F0502020204030204" pitchFamily="34" charset="0"/>
                <a:cs typeface="Calibri" panose="020F0502020204030204" pitchFamily="34" charset="0"/>
              </a:rPr>
              <a:t>mode</a:t>
            </a:r>
            <a:endParaRPr lang="tr-TR" b="0" i="0" dirty="0">
              <a:solidFill>
                <a:schemeClr val="tx1"/>
              </a:solidFill>
              <a:effectLst/>
              <a:latin typeface="Calibri" panose="020F0502020204030204" pitchFamily="34" charset="0"/>
              <a:cs typeface="Calibri" panose="020F0502020204030204" pitchFamily="34" charset="0"/>
            </a:endParaRPr>
          </a:p>
          <a:p>
            <a:pPr algn="just">
              <a:buFont typeface="Arial" panose="020B0604020202020204" pitchFamily="34" charset="0"/>
              <a:buChar char="•"/>
            </a:pPr>
            <a:r>
              <a:rPr lang="tr-TR" b="1" i="0" dirty="0">
                <a:solidFill>
                  <a:schemeClr val="tx1"/>
                </a:solidFill>
                <a:effectLst/>
                <a:latin typeface="Calibri" panose="020F0502020204030204" pitchFamily="34" charset="0"/>
                <a:cs typeface="Calibri" panose="020F0502020204030204" pitchFamily="34" charset="0"/>
              </a:rPr>
              <a:t>20 - 400 MHz </a:t>
            </a:r>
            <a:r>
              <a:rPr lang="tr-TR" b="0" i="0" dirty="0" err="1">
                <a:solidFill>
                  <a:schemeClr val="tx1"/>
                </a:solidFill>
                <a:effectLst/>
                <a:latin typeface="Calibri" panose="020F0502020204030204" pitchFamily="34" charset="0"/>
                <a:cs typeface="Calibri" panose="020F0502020204030204" pitchFamily="34" charset="0"/>
              </a:rPr>
              <a:t>system</a:t>
            </a:r>
            <a:r>
              <a:rPr lang="tr-TR" b="0" i="0" dirty="0">
                <a:solidFill>
                  <a:schemeClr val="tx1"/>
                </a:solidFill>
                <a:effectLst/>
                <a:latin typeface="Calibri" panose="020F0502020204030204" pitchFamily="34" charset="0"/>
                <a:cs typeface="Calibri" panose="020F0502020204030204" pitchFamily="34" charset="0"/>
              </a:rPr>
              <a:t> </a:t>
            </a:r>
            <a:r>
              <a:rPr lang="tr-TR" b="0" i="0" dirty="0" err="1">
                <a:solidFill>
                  <a:schemeClr val="tx1"/>
                </a:solidFill>
                <a:effectLst/>
                <a:latin typeface="Calibri" panose="020F0502020204030204" pitchFamily="34" charset="0"/>
                <a:cs typeface="Calibri" panose="020F0502020204030204" pitchFamily="34" charset="0"/>
              </a:rPr>
              <a:t>clock</a:t>
            </a:r>
            <a:r>
              <a:rPr lang="tr-TR" b="0" i="0" dirty="0">
                <a:solidFill>
                  <a:schemeClr val="tx1"/>
                </a:solidFill>
                <a:effectLst/>
                <a:latin typeface="Calibri" panose="020F0502020204030204" pitchFamily="34" charset="0"/>
                <a:cs typeface="Calibri" panose="020F0502020204030204" pitchFamily="34" charset="0"/>
              </a:rPr>
              <a:t> </a:t>
            </a:r>
            <a:r>
              <a:rPr lang="tr-TR" b="0" i="0" dirty="0" err="1">
                <a:solidFill>
                  <a:schemeClr val="tx1"/>
                </a:solidFill>
                <a:effectLst/>
                <a:latin typeface="Calibri" panose="020F0502020204030204" pitchFamily="34" charset="0"/>
                <a:cs typeface="Calibri" panose="020F0502020204030204" pitchFamily="34" charset="0"/>
              </a:rPr>
              <a:t>frequency</a:t>
            </a:r>
            <a:endParaRPr lang="tr-TR" b="0" i="0" dirty="0">
              <a:solidFill>
                <a:schemeClr val="tx1"/>
              </a:solidFill>
              <a:effectLst/>
              <a:latin typeface="Calibri" panose="020F0502020204030204" pitchFamily="34" charset="0"/>
              <a:cs typeface="Calibri" panose="020F0502020204030204" pitchFamily="34" charset="0"/>
            </a:endParaRPr>
          </a:p>
          <a:p>
            <a:pPr algn="just">
              <a:buFont typeface="Arial" panose="020B0604020202020204" pitchFamily="34" charset="0"/>
              <a:buChar char="•"/>
            </a:pPr>
            <a:r>
              <a:rPr lang="tr-TR" b="1" i="0" dirty="0">
                <a:solidFill>
                  <a:schemeClr val="tx1"/>
                </a:solidFill>
                <a:effectLst/>
                <a:latin typeface="Calibri" panose="020F0502020204030204" pitchFamily="34" charset="0"/>
                <a:cs typeface="Calibri" panose="020F0502020204030204" pitchFamily="34" charset="0"/>
              </a:rPr>
              <a:t>1 - 512 KB </a:t>
            </a:r>
            <a:r>
              <a:rPr lang="tr-TR" b="0" i="0" dirty="0">
                <a:solidFill>
                  <a:schemeClr val="tx1"/>
                </a:solidFill>
                <a:effectLst/>
                <a:latin typeface="Calibri" panose="020F0502020204030204" pitchFamily="34" charset="0"/>
                <a:cs typeface="Calibri" panose="020F0502020204030204" pitchFamily="34" charset="0"/>
              </a:rPr>
              <a:t>on-</a:t>
            </a:r>
            <a:r>
              <a:rPr lang="tr-TR" b="0" i="0" dirty="0" err="1">
                <a:solidFill>
                  <a:schemeClr val="tx1"/>
                </a:solidFill>
                <a:effectLst/>
                <a:latin typeface="Calibri" panose="020F0502020204030204" pitchFamily="34" charset="0"/>
                <a:cs typeface="Calibri" panose="020F0502020204030204" pitchFamily="34" charset="0"/>
              </a:rPr>
              <a:t>chip</a:t>
            </a:r>
            <a:r>
              <a:rPr lang="tr-TR" b="0" i="0" dirty="0">
                <a:solidFill>
                  <a:schemeClr val="tx1"/>
                </a:solidFill>
                <a:effectLst/>
                <a:latin typeface="Calibri" panose="020F0502020204030204" pitchFamily="34" charset="0"/>
                <a:cs typeface="Calibri" panose="020F0502020204030204" pitchFamily="34" charset="0"/>
              </a:rPr>
              <a:t> RAM </a:t>
            </a:r>
            <a:r>
              <a:rPr lang="tr-TR" b="0" i="0" dirty="0" err="1">
                <a:solidFill>
                  <a:schemeClr val="tx1"/>
                </a:solidFill>
                <a:effectLst/>
                <a:latin typeface="Calibri" panose="020F0502020204030204" pitchFamily="34" charset="0"/>
                <a:cs typeface="Calibri" panose="020F0502020204030204" pitchFamily="34" charset="0"/>
              </a:rPr>
              <a:t>with</a:t>
            </a:r>
            <a:r>
              <a:rPr lang="tr-TR" b="0" i="0" dirty="0">
                <a:solidFill>
                  <a:schemeClr val="tx1"/>
                </a:solidFill>
                <a:effectLst/>
                <a:latin typeface="Calibri" panose="020F0502020204030204" pitchFamily="34" charset="0"/>
                <a:cs typeface="Calibri" panose="020F0502020204030204" pitchFamily="34" charset="0"/>
              </a:rPr>
              <a:t> </a:t>
            </a:r>
            <a:r>
              <a:rPr lang="tr-TR" b="0" i="0" dirty="0" err="1">
                <a:solidFill>
                  <a:schemeClr val="tx1"/>
                </a:solidFill>
                <a:effectLst/>
                <a:latin typeface="Calibri" panose="020F0502020204030204" pitchFamily="34" charset="0"/>
                <a:cs typeface="Calibri" panose="020F0502020204030204" pitchFamily="34" charset="0"/>
              </a:rPr>
              <a:t>boot</a:t>
            </a:r>
            <a:r>
              <a:rPr lang="tr-TR" b="0" i="0" dirty="0">
                <a:solidFill>
                  <a:schemeClr val="tx1"/>
                </a:solidFill>
                <a:effectLst/>
                <a:latin typeface="Calibri" panose="020F0502020204030204" pitchFamily="34" charset="0"/>
                <a:cs typeface="Calibri" panose="020F0502020204030204" pitchFamily="34" charset="0"/>
              </a:rPr>
              <a:t> </a:t>
            </a:r>
            <a:r>
              <a:rPr lang="tr-TR" b="0" i="0" dirty="0" err="1">
                <a:solidFill>
                  <a:schemeClr val="tx1"/>
                </a:solidFill>
                <a:effectLst/>
                <a:latin typeface="Calibri" panose="020F0502020204030204" pitchFamily="34" charset="0"/>
                <a:cs typeface="Calibri" panose="020F0502020204030204" pitchFamily="34" charset="0"/>
              </a:rPr>
              <a:t>loader</a:t>
            </a:r>
            <a:r>
              <a:rPr lang="tr-TR" b="0" i="0" dirty="0">
                <a:solidFill>
                  <a:schemeClr val="tx1"/>
                </a:solidFill>
                <a:effectLst/>
                <a:latin typeface="Calibri" panose="020F0502020204030204" pitchFamily="34" charset="0"/>
                <a:cs typeface="Calibri" panose="020F0502020204030204" pitchFamily="34" charset="0"/>
              </a:rPr>
              <a:t> </a:t>
            </a:r>
            <a:r>
              <a:rPr lang="tr-TR" b="0" i="0" dirty="0" err="1">
                <a:solidFill>
                  <a:schemeClr val="tx1"/>
                </a:solidFill>
                <a:effectLst/>
                <a:latin typeface="Calibri" panose="020F0502020204030204" pitchFamily="34" charset="0"/>
                <a:cs typeface="Calibri" panose="020F0502020204030204" pitchFamily="34" charset="0"/>
              </a:rPr>
              <a:t>for</a:t>
            </a:r>
            <a:r>
              <a:rPr lang="tr-TR" b="0" i="0" dirty="0">
                <a:solidFill>
                  <a:schemeClr val="tx1"/>
                </a:solidFill>
                <a:effectLst/>
                <a:latin typeface="Calibri" panose="020F0502020204030204" pitchFamily="34" charset="0"/>
                <a:cs typeface="Calibri" panose="020F0502020204030204" pitchFamily="34" charset="0"/>
              </a:rPr>
              <a:t> </a:t>
            </a:r>
            <a:r>
              <a:rPr lang="tr-TR" b="1" i="0" dirty="0">
                <a:solidFill>
                  <a:schemeClr val="tx1"/>
                </a:solidFill>
                <a:effectLst/>
                <a:latin typeface="Calibri" panose="020F0502020204030204" pitchFamily="34" charset="0"/>
                <a:cs typeface="Calibri" panose="020F0502020204030204" pitchFamily="34" charset="0"/>
              </a:rPr>
              <a:t>SPI </a:t>
            </a:r>
            <a:r>
              <a:rPr lang="tr-TR" b="1" i="0" dirty="0" err="1">
                <a:solidFill>
                  <a:schemeClr val="tx1"/>
                </a:solidFill>
                <a:effectLst/>
                <a:latin typeface="Calibri" panose="020F0502020204030204" pitchFamily="34" charset="0"/>
                <a:cs typeface="Calibri" panose="020F0502020204030204" pitchFamily="34" charset="0"/>
              </a:rPr>
              <a:t>flash</a:t>
            </a:r>
            <a:endParaRPr lang="tr-TR" b="1" i="0" dirty="0">
              <a:solidFill>
                <a:schemeClr val="tx1"/>
              </a:solidFill>
              <a:effectLst/>
              <a:latin typeface="Calibri" panose="020F0502020204030204" pitchFamily="34" charset="0"/>
              <a:cs typeface="Calibri" panose="020F0502020204030204" pitchFamily="34" charset="0"/>
            </a:endParaRPr>
          </a:p>
          <a:p>
            <a:pPr algn="just">
              <a:buFont typeface="Arial" panose="020B0604020202020204" pitchFamily="34" charset="0"/>
              <a:buChar char="•"/>
            </a:pPr>
            <a:r>
              <a:rPr lang="tr-TR" b="0" i="0" dirty="0">
                <a:solidFill>
                  <a:schemeClr val="tx1"/>
                </a:solidFill>
                <a:effectLst/>
                <a:latin typeface="Calibri" panose="020F0502020204030204" pitchFamily="34" charset="0"/>
                <a:cs typeface="Calibri" panose="020F0502020204030204" pitchFamily="34" charset="0"/>
              </a:rPr>
              <a:t>Memory </a:t>
            </a:r>
            <a:r>
              <a:rPr lang="tr-TR" b="0" i="0" dirty="0" err="1">
                <a:solidFill>
                  <a:schemeClr val="tx1"/>
                </a:solidFill>
                <a:effectLst/>
                <a:latin typeface="Calibri" panose="020F0502020204030204" pitchFamily="34" charset="0"/>
                <a:cs typeface="Calibri" panose="020F0502020204030204" pitchFamily="34" charset="0"/>
              </a:rPr>
              <a:t>controller</a:t>
            </a:r>
            <a:r>
              <a:rPr lang="tr-TR" b="0" i="0" dirty="0">
                <a:solidFill>
                  <a:schemeClr val="tx1"/>
                </a:solidFill>
                <a:effectLst/>
                <a:latin typeface="Calibri" panose="020F0502020204030204" pitchFamily="34" charset="0"/>
                <a:cs typeface="Calibri" panose="020F0502020204030204" pitchFamily="34" charset="0"/>
              </a:rPr>
              <a:t> </a:t>
            </a:r>
            <a:r>
              <a:rPr lang="tr-TR" b="0" i="0" dirty="0" err="1">
                <a:solidFill>
                  <a:schemeClr val="tx1"/>
                </a:solidFill>
                <a:effectLst/>
                <a:latin typeface="Calibri" panose="020F0502020204030204" pitchFamily="34" charset="0"/>
                <a:cs typeface="Calibri" panose="020F0502020204030204" pitchFamily="34" charset="0"/>
              </a:rPr>
              <a:t>for</a:t>
            </a:r>
            <a:r>
              <a:rPr lang="tr-TR" b="0" i="0" dirty="0">
                <a:solidFill>
                  <a:schemeClr val="tx1"/>
                </a:solidFill>
                <a:effectLst/>
                <a:latin typeface="Calibri" panose="020F0502020204030204" pitchFamily="34" charset="0"/>
                <a:cs typeface="Calibri" panose="020F0502020204030204" pitchFamily="34" charset="0"/>
              </a:rPr>
              <a:t> DDR </a:t>
            </a:r>
            <a:r>
              <a:rPr lang="tr-TR" b="0" i="0" dirty="0" err="1">
                <a:solidFill>
                  <a:schemeClr val="tx1"/>
                </a:solidFill>
                <a:effectLst/>
                <a:latin typeface="Calibri" panose="020F0502020204030204" pitchFamily="34" charset="0"/>
                <a:cs typeface="Calibri" panose="020F0502020204030204" pitchFamily="34" charset="0"/>
              </a:rPr>
              <a:t>or</a:t>
            </a:r>
            <a:r>
              <a:rPr lang="tr-TR" b="0" i="0" dirty="0">
                <a:solidFill>
                  <a:schemeClr val="tx1"/>
                </a:solidFill>
                <a:effectLst/>
                <a:latin typeface="Calibri" panose="020F0502020204030204" pitchFamily="34" charset="0"/>
                <a:cs typeface="Calibri" panose="020F0502020204030204" pitchFamily="34" charset="0"/>
              </a:rPr>
              <a:t> </a:t>
            </a:r>
            <a:r>
              <a:rPr lang="tr-TR" b="0" i="0" dirty="0" err="1">
                <a:solidFill>
                  <a:schemeClr val="tx1"/>
                </a:solidFill>
                <a:effectLst/>
                <a:latin typeface="Calibri" panose="020F0502020204030204" pitchFamily="34" charset="0"/>
                <a:cs typeface="Calibri" panose="020F0502020204030204" pitchFamily="34" charset="0"/>
              </a:rPr>
              <a:t>HyperRAM</a:t>
            </a:r>
            <a:r>
              <a:rPr lang="tr-TR" b="0" i="0" dirty="0">
                <a:solidFill>
                  <a:schemeClr val="tx1"/>
                </a:solidFill>
                <a:effectLst/>
                <a:latin typeface="Calibri" panose="020F0502020204030204" pitchFamily="34" charset="0"/>
                <a:cs typeface="Calibri" panose="020F0502020204030204" pitchFamily="34" charset="0"/>
              </a:rPr>
              <a:t> </a:t>
            </a:r>
            <a:r>
              <a:rPr lang="tr-TR" b="0" i="0" dirty="0" err="1">
                <a:solidFill>
                  <a:schemeClr val="tx1"/>
                </a:solidFill>
                <a:effectLst/>
                <a:latin typeface="Calibri" panose="020F0502020204030204" pitchFamily="34" charset="0"/>
                <a:cs typeface="Calibri" panose="020F0502020204030204" pitchFamily="34" charset="0"/>
              </a:rPr>
              <a:t>memories</a:t>
            </a:r>
            <a:endParaRPr lang="tr-TR" b="0" i="0" dirty="0">
              <a:solidFill>
                <a:schemeClr val="tx1"/>
              </a:solidFill>
              <a:effectLst/>
              <a:latin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ü"/>
            </a:pPr>
            <a:r>
              <a:rPr lang="tr-TR" sz="2400" b="0" i="0" dirty="0" err="1">
                <a:solidFill>
                  <a:schemeClr val="tx1"/>
                </a:solidFill>
                <a:effectLst/>
                <a:latin typeface="Calibri" panose="020F0502020204030204" pitchFamily="34" charset="0"/>
                <a:cs typeface="Calibri" panose="020F0502020204030204" pitchFamily="34" charset="0"/>
              </a:rPr>
              <a:t>Supports</a:t>
            </a:r>
            <a:r>
              <a:rPr lang="tr-TR" sz="2400" b="0" i="0" dirty="0">
                <a:solidFill>
                  <a:schemeClr val="tx1"/>
                </a:solidFill>
                <a:effectLst/>
                <a:latin typeface="Calibri" panose="020F0502020204030204" pitchFamily="34" charset="0"/>
                <a:cs typeface="Calibri" panose="020F0502020204030204" pitchFamily="34" charset="0"/>
              </a:rPr>
              <a:t> memory </a:t>
            </a:r>
            <a:r>
              <a:rPr lang="tr-TR" sz="2400" b="0" i="0" dirty="0" err="1">
                <a:solidFill>
                  <a:schemeClr val="tx1"/>
                </a:solidFill>
                <a:effectLst/>
                <a:latin typeface="Calibri" panose="020F0502020204030204" pitchFamily="34" charset="0"/>
                <a:cs typeface="Calibri" panose="020F0502020204030204" pitchFamily="34" charset="0"/>
              </a:rPr>
              <a:t>module</a:t>
            </a:r>
            <a:r>
              <a:rPr lang="tr-TR" sz="2400" b="0" i="0" dirty="0">
                <a:solidFill>
                  <a:schemeClr val="tx1"/>
                </a:solidFill>
                <a:effectLst/>
                <a:latin typeface="Calibri" panose="020F0502020204030204" pitchFamily="34" charset="0"/>
                <a:cs typeface="Calibri" panose="020F0502020204030204" pitchFamily="34" charset="0"/>
              </a:rPr>
              <a:t> </a:t>
            </a:r>
            <a:r>
              <a:rPr lang="tr-TR" sz="2400" b="0" i="0" dirty="0" err="1">
                <a:solidFill>
                  <a:schemeClr val="tx1"/>
                </a:solidFill>
                <a:effectLst/>
                <a:latin typeface="Calibri" panose="020F0502020204030204" pitchFamily="34" charset="0"/>
                <a:cs typeface="Calibri" panose="020F0502020204030204" pitchFamily="34" charset="0"/>
              </a:rPr>
              <a:t>sizes</a:t>
            </a:r>
            <a:r>
              <a:rPr lang="tr-TR" sz="2400" b="0" i="0" dirty="0">
                <a:solidFill>
                  <a:schemeClr val="tx1"/>
                </a:solidFill>
                <a:effectLst/>
                <a:latin typeface="Calibri" panose="020F0502020204030204" pitchFamily="34" charset="0"/>
                <a:cs typeface="Calibri" panose="020F0502020204030204" pitchFamily="34" charset="0"/>
              </a:rPr>
              <a:t> </a:t>
            </a:r>
            <a:r>
              <a:rPr lang="tr-TR" sz="2400" b="1" i="0" dirty="0" err="1">
                <a:solidFill>
                  <a:schemeClr val="tx1"/>
                </a:solidFill>
                <a:effectLst/>
                <a:latin typeface="Calibri" panose="020F0502020204030204" pitchFamily="34" charset="0"/>
                <a:cs typeface="Calibri" panose="020F0502020204030204" pitchFamily="34" charset="0"/>
              </a:rPr>
              <a:t>from</a:t>
            </a:r>
            <a:r>
              <a:rPr lang="tr-TR" sz="2400" b="1" i="0" dirty="0">
                <a:solidFill>
                  <a:schemeClr val="tx1"/>
                </a:solidFill>
                <a:effectLst/>
                <a:latin typeface="Calibri" panose="020F0502020204030204" pitchFamily="34" charset="0"/>
                <a:cs typeface="Calibri" panose="020F0502020204030204" pitchFamily="34" charset="0"/>
              </a:rPr>
              <a:t> 4 MB </a:t>
            </a:r>
            <a:r>
              <a:rPr lang="tr-TR" sz="2400" b="1" i="0" dirty="0" err="1">
                <a:solidFill>
                  <a:schemeClr val="tx1"/>
                </a:solidFill>
                <a:effectLst/>
                <a:latin typeface="Calibri" panose="020F0502020204030204" pitchFamily="34" charset="0"/>
                <a:cs typeface="Calibri" panose="020F0502020204030204" pitchFamily="34" charset="0"/>
              </a:rPr>
              <a:t>to</a:t>
            </a:r>
            <a:r>
              <a:rPr lang="tr-TR" sz="2400" b="1" i="0" dirty="0">
                <a:solidFill>
                  <a:schemeClr val="tx1"/>
                </a:solidFill>
                <a:effectLst/>
                <a:latin typeface="Calibri" panose="020F0502020204030204" pitchFamily="34" charset="0"/>
                <a:cs typeface="Calibri" panose="020F0502020204030204" pitchFamily="34" charset="0"/>
              </a:rPr>
              <a:t> 3.5 GB</a:t>
            </a:r>
          </a:p>
          <a:p>
            <a:pPr marL="800100" lvl="1" indent="-342900" algn="just">
              <a:buFont typeface="Wingdings" panose="05000000000000000000" pitchFamily="2" charset="2"/>
              <a:buChar char="ü"/>
            </a:pPr>
            <a:r>
              <a:rPr lang="tr-TR" sz="2400" b="1" i="0" dirty="0">
                <a:solidFill>
                  <a:schemeClr val="tx1"/>
                </a:solidFill>
                <a:effectLst/>
                <a:latin typeface="Calibri" panose="020F0502020204030204" pitchFamily="34" charset="0"/>
                <a:cs typeface="Calibri" panose="020F0502020204030204" pitchFamily="34" charset="0"/>
              </a:rPr>
              <a:t>User-</a:t>
            </a:r>
            <a:r>
              <a:rPr lang="tr-TR" sz="2400" b="1" i="0" dirty="0" err="1">
                <a:solidFill>
                  <a:schemeClr val="tx1"/>
                </a:solidFill>
                <a:effectLst/>
                <a:latin typeface="Calibri" panose="020F0502020204030204" pitchFamily="34" charset="0"/>
                <a:cs typeface="Calibri" panose="020F0502020204030204" pitchFamily="34" charset="0"/>
              </a:rPr>
              <a:t>configurable</a:t>
            </a:r>
            <a:r>
              <a:rPr lang="tr-TR" sz="2400" b="0" i="0" dirty="0">
                <a:solidFill>
                  <a:schemeClr val="tx1"/>
                </a:solidFill>
                <a:effectLst/>
                <a:latin typeface="Calibri" panose="020F0502020204030204" pitchFamily="34" charset="0"/>
                <a:cs typeface="Calibri" panose="020F0502020204030204" pitchFamily="34" charset="0"/>
              </a:rPr>
              <a:t> </a:t>
            </a:r>
            <a:r>
              <a:rPr lang="tr-TR" sz="2400" b="0" i="0" dirty="0" err="1">
                <a:solidFill>
                  <a:schemeClr val="tx1"/>
                </a:solidFill>
                <a:effectLst/>
                <a:latin typeface="Calibri" panose="020F0502020204030204" pitchFamily="34" charset="0"/>
                <a:cs typeface="Calibri" panose="020F0502020204030204" pitchFamily="34" charset="0"/>
              </a:rPr>
              <a:t>external</a:t>
            </a:r>
            <a:r>
              <a:rPr lang="tr-TR" sz="2400" b="0" i="0" dirty="0">
                <a:solidFill>
                  <a:schemeClr val="tx1"/>
                </a:solidFill>
                <a:effectLst/>
                <a:latin typeface="Calibri" panose="020F0502020204030204" pitchFamily="34" charset="0"/>
                <a:cs typeface="Calibri" panose="020F0502020204030204" pitchFamily="34" charset="0"/>
              </a:rPr>
              <a:t> memory </a:t>
            </a:r>
            <a:r>
              <a:rPr lang="tr-TR" sz="2400" b="0" i="0" dirty="0" err="1">
                <a:solidFill>
                  <a:schemeClr val="tx1"/>
                </a:solidFill>
                <a:effectLst/>
                <a:latin typeface="Calibri" panose="020F0502020204030204" pitchFamily="34" charset="0"/>
                <a:cs typeface="Calibri" panose="020F0502020204030204" pitchFamily="34" charset="0"/>
              </a:rPr>
              <a:t>bus</a:t>
            </a:r>
            <a:r>
              <a:rPr lang="tr-TR" sz="2400" b="0" i="0" dirty="0">
                <a:solidFill>
                  <a:schemeClr val="tx1"/>
                </a:solidFill>
                <a:effectLst/>
                <a:latin typeface="Calibri" panose="020F0502020204030204" pitchFamily="34" charset="0"/>
                <a:cs typeface="Calibri" panose="020F0502020204030204" pitchFamily="34" charset="0"/>
              </a:rPr>
              <a:t> </a:t>
            </a:r>
            <a:r>
              <a:rPr lang="tr-TR" sz="2400" b="0" i="0" dirty="0" err="1">
                <a:solidFill>
                  <a:schemeClr val="tx1"/>
                </a:solidFill>
                <a:effectLst/>
                <a:latin typeface="Calibri" panose="020F0502020204030204" pitchFamily="34" charset="0"/>
                <a:cs typeface="Calibri" panose="020F0502020204030204" pitchFamily="34" charset="0"/>
              </a:rPr>
              <a:t>frequency</a:t>
            </a:r>
            <a:endParaRPr lang="tr-TR" sz="2400" b="0" i="0" dirty="0">
              <a:solidFill>
                <a:schemeClr val="tx1"/>
              </a:solidFill>
              <a:effectLst/>
              <a:latin typeface="Calibri" panose="020F0502020204030204" pitchFamily="34" charset="0"/>
              <a:cs typeface="Calibri" panose="020F0502020204030204" pitchFamily="34" charset="0"/>
            </a:endParaRPr>
          </a:p>
          <a:p>
            <a:pPr marL="800100" lvl="1" indent="-342900" algn="just">
              <a:buFont typeface="Wingdings" panose="05000000000000000000" pitchFamily="2" charset="2"/>
              <a:buChar char="ü"/>
            </a:pPr>
            <a:r>
              <a:rPr lang="tr-TR" sz="2400" b="0" i="0" dirty="0">
                <a:solidFill>
                  <a:schemeClr val="tx1"/>
                </a:solidFill>
                <a:effectLst/>
                <a:latin typeface="Calibri" panose="020F0502020204030204" pitchFamily="34" charset="0"/>
                <a:cs typeface="Calibri" panose="020F0502020204030204" pitchFamily="34" charset="0"/>
              </a:rPr>
              <a:t>1 </a:t>
            </a:r>
            <a:r>
              <a:rPr lang="tr-TR" sz="2400" b="0" i="0" dirty="0" err="1">
                <a:solidFill>
                  <a:schemeClr val="tx1"/>
                </a:solidFill>
                <a:effectLst/>
                <a:latin typeface="Calibri" panose="020F0502020204030204" pitchFamily="34" charset="0"/>
                <a:cs typeface="Calibri" panose="020F0502020204030204" pitchFamily="34" charset="0"/>
              </a:rPr>
              <a:t>half</a:t>
            </a:r>
            <a:r>
              <a:rPr lang="tr-TR" sz="2400" b="0" i="0" dirty="0">
                <a:solidFill>
                  <a:schemeClr val="tx1"/>
                </a:solidFill>
                <a:effectLst/>
                <a:latin typeface="Calibri" panose="020F0502020204030204" pitchFamily="34" charset="0"/>
                <a:cs typeface="Calibri" panose="020F0502020204030204" pitchFamily="34" charset="0"/>
              </a:rPr>
              <a:t> </a:t>
            </a:r>
            <a:r>
              <a:rPr lang="tr-TR" sz="2400" b="0" i="0" dirty="0" err="1">
                <a:solidFill>
                  <a:schemeClr val="tx1"/>
                </a:solidFill>
                <a:effectLst/>
                <a:latin typeface="Calibri" panose="020F0502020204030204" pitchFamily="34" charset="0"/>
                <a:cs typeface="Calibri" panose="020F0502020204030204" pitchFamily="34" charset="0"/>
              </a:rPr>
              <a:t>duplex</a:t>
            </a:r>
            <a:r>
              <a:rPr lang="tr-TR" sz="2400" b="0" i="0" dirty="0">
                <a:solidFill>
                  <a:schemeClr val="tx1"/>
                </a:solidFill>
                <a:effectLst/>
                <a:latin typeface="Calibri" panose="020F0502020204030204" pitchFamily="34" charset="0"/>
                <a:cs typeface="Calibri" panose="020F0502020204030204" pitchFamily="34" charset="0"/>
              </a:rPr>
              <a:t> </a:t>
            </a:r>
            <a:r>
              <a:rPr lang="tr-TR" sz="2400" b="1" i="0" dirty="0">
                <a:solidFill>
                  <a:schemeClr val="tx1"/>
                </a:solidFill>
                <a:effectLst/>
                <a:latin typeface="Calibri" panose="020F0502020204030204" pitchFamily="34" charset="0"/>
                <a:cs typeface="Calibri" panose="020F0502020204030204" pitchFamily="34" charset="0"/>
              </a:rPr>
              <a:t>AXI3 </a:t>
            </a:r>
            <a:r>
              <a:rPr lang="tr-TR" sz="2400" b="1" i="0" dirty="0" err="1">
                <a:solidFill>
                  <a:schemeClr val="tx1"/>
                </a:solidFill>
                <a:effectLst/>
                <a:latin typeface="Calibri" panose="020F0502020204030204" pitchFamily="34" charset="0"/>
                <a:cs typeface="Calibri" panose="020F0502020204030204" pitchFamily="34" charset="0"/>
              </a:rPr>
              <a:t>interface</a:t>
            </a:r>
            <a:r>
              <a:rPr lang="tr-TR" sz="2400" b="1" i="0" dirty="0">
                <a:solidFill>
                  <a:schemeClr val="tx1"/>
                </a:solidFill>
                <a:effectLst/>
                <a:latin typeface="Calibri" panose="020F0502020204030204" pitchFamily="34" charset="0"/>
                <a:cs typeface="Calibri" panose="020F0502020204030204" pitchFamily="34" charset="0"/>
              </a:rPr>
              <a:t> </a:t>
            </a:r>
            <a:r>
              <a:rPr lang="tr-TR" sz="2400" b="0" i="0" dirty="0" err="1">
                <a:solidFill>
                  <a:schemeClr val="tx1"/>
                </a:solidFill>
                <a:effectLst/>
                <a:latin typeface="Calibri" panose="020F0502020204030204" pitchFamily="34" charset="0"/>
                <a:cs typeface="Calibri" panose="020F0502020204030204" pitchFamily="34" charset="0"/>
              </a:rPr>
              <a:t>or</a:t>
            </a:r>
            <a:r>
              <a:rPr lang="tr-TR" sz="2400" b="0" i="0" dirty="0">
                <a:solidFill>
                  <a:schemeClr val="tx1"/>
                </a:solidFill>
                <a:effectLst/>
                <a:latin typeface="Calibri" panose="020F0502020204030204" pitchFamily="34" charset="0"/>
                <a:cs typeface="Calibri" panose="020F0502020204030204" pitchFamily="34" charset="0"/>
              </a:rPr>
              <a:t> 1 </a:t>
            </a:r>
            <a:r>
              <a:rPr lang="tr-TR" sz="2400" b="0" i="0" dirty="0" err="1">
                <a:solidFill>
                  <a:schemeClr val="tx1"/>
                </a:solidFill>
                <a:effectLst/>
                <a:latin typeface="Calibri" panose="020F0502020204030204" pitchFamily="34" charset="0"/>
                <a:cs typeface="Calibri" panose="020F0502020204030204" pitchFamily="34" charset="0"/>
              </a:rPr>
              <a:t>full</a:t>
            </a:r>
            <a:r>
              <a:rPr lang="tr-TR" sz="2400" b="0" i="0" dirty="0">
                <a:solidFill>
                  <a:schemeClr val="tx1"/>
                </a:solidFill>
                <a:effectLst/>
                <a:latin typeface="Calibri" panose="020F0502020204030204" pitchFamily="34" charset="0"/>
                <a:cs typeface="Calibri" panose="020F0502020204030204" pitchFamily="34" charset="0"/>
              </a:rPr>
              <a:t> </a:t>
            </a:r>
            <a:r>
              <a:rPr lang="tr-TR" sz="2400" b="0" i="0" dirty="0" err="1">
                <a:solidFill>
                  <a:schemeClr val="tx1"/>
                </a:solidFill>
                <a:effectLst/>
                <a:latin typeface="Calibri" panose="020F0502020204030204" pitchFamily="34" charset="0"/>
                <a:cs typeface="Calibri" panose="020F0502020204030204" pitchFamily="34" charset="0"/>
              </a:rPr>
              <a:t>duplex</a:t>
            </a:r>
            <a:r>
              <a:rPr lang="tr-TR" sz="2400" b="0" i="0" dirty="0">
                <a:solidFill>
                  <a:schemeClr val="tx1"/>
                </a:solidFill>
                <a:effectLst/>
                <a:latin typeface="Calibri" panose="020F0502020204030204" pitchFamily="34" charset="0"/>
                <a:cs typeface="Calibri" panose="020F0502020204030204" pitchFamily="34" charset="0"/>
              </a:rPr>
              <a:t> </a:t>
            </a:r>
            <a:r>
              <a:rPr lang="tr-TR" sz="2400" b="1" i="0" dirty="0">
                <a:solidFill>
                  <a:schemeClr val="tx1"/>
                </a:solidFill>
                <a:effectLst/>
                <a:latin typeface="Calibri" panose="020F0502020204030204" pitchFamily="34" charset="0"/>
                <a:cs typeface="Calibri" panose="020F0502020204030204" pitchFamily="34" charset="0"/>
              </a:rPr>
              <a:t>AXI4 </a:t>
            </a:r>
            <a:r>
              <a:rPr lang="tr-TR" sz="2400" b="1" i="0" dirty="0" err="1">
                <a:solidFill>
                  <a:schemeClr val="tx1"/>
                </a:solidFill>
                <a:effectLst/>
                <a:latin typeface="Calibri" panose="020F0502020204030204" pitchFamily="34" charset="0"/>
                <a:cs typeface="Calibri" panose="020F0502020204030204" pitchFamily="34" charset="0"/>
              </a:rPr>
              <a:t>interface</a:t>
            </a:r>
            <a:r>
              <a:rPr lang="tr-TR" sz="2400" b="1" i="0" dirty="0">
                <a:solidFill>
                  <a:schemeClr val="tx1"/>
                </a:solidFill>
                <a:effectLst/>
                <a:latin typeface="Calibri" panose="020F0502020204030204" pitchFamily="34" charset="0"/>
                <a:cs typeface="Calibri" panose="020F0502020204030204" pitchFamily="34" charset="0"/>
              </a:rPr>
              <a:t> </a:t>
            </a:r>
            <a:r>
              <a:rPr lang="tr-TR" sz="2400" b="0" i="0" dirty="0">
                <a:solidFill>
                  <a:schemeClr val="tx1"/>
                </a:solidFill>
                <a:effectLst/>
                <a:latin typeface="Calibri" panose="020F0502020204030204" pitchFamily="34" charset="0"/>
                <a:cs typeface="Calibri" panose="020F0502020204030204" pitchFamily="34" charset="0"/>
              </a:rPr>
              <a:t>(</a:t>
            </a:r>
            <a:r>
              <a:rPr lang="tr-TR" sz="2400" b="0" i="0" dirty="0" err="1">
                <a:solidFill>
                  <a:schemeClr val="tx1"/>
                </a:solidFill>
                <a:effectLst/>
                <a:latin typeface="Calibri" panose="020F0502020204030204" pitchFamily="34" charset="0"/>
                <a:cs typeface="Calibri" panose="020F0502020204030204" pitchFamily="34" charset="0"/>
              </a:rPr>
              <a:t>up</a:t>
            </a:r>
            <a:r>
              <a:rPr lang="tr-TR" sz="2400" b="0" i="0" dirty="0">
                <a:solidFill>
                  <a:schemeClr val="tx1"/>
                </a:solidFill>
                <a:effectLst/>
                <a:latin typeface="Calibri" panose="020F0502020204030204" pitchFamily="34" charset="0"/>
                <a:cs typeface="Calibri" panose="020F0502020204030204" pitchFamily="34" charset="0"/>
              </a:rPr>
              <a:t> </a:t>
            </a:r>
            <a:r>
              <a:rPr lang="tr-TR" sz="2400" b="0" i="0" dirty="0" err="1">
                <a:solidFill>
                  <a:schemeClr val="tx1"/>
                </a:solidFill>
                <a:effectLst/>
                <a:latin typeface="Calibri" panose="020F0502020204030204" pitchFamily="34" charset="0"/>
                <a:cs typeface="Calibri" panose="020F0502020204030204" pitchFamily="34" charset="0"/>
              </a:rPr>
              <a:t>to</a:t>
            </a:r>
            <a:r>
              <a:rPr lang="tr-TR" sz="2400" b="0" i="0" dirty="0">
                <a:solidFill>
                  <a:schemeClr val="tx1"/>
                </a:solidFill>
                <a:effectLst/>
                <a:latin typeface="Calibri" panose="020F0502020204030204" pitchFamily="34" charset="0"/>
                <a:cs typeface="Calibri" panose="020F0502020204030204" pitchFamily="34" charset="0"/>
              </a:rPr>
              <a:t> 512-bits) </a:t>
            </a:r>
            <a:r>
              <a:rPr lang="tr-TR" sz="2400" b="0" i="0" dirty="0" err="1">
                <a:solidFill>
                  <a:schemeClr val="tx1"/>
                </a:solidFill>
                <a:effectLst/>
                <a:latin typeface="Calibri" panose="020F0502020204030204" pitchFamily="34" charset="0"/>
                <a:cs typeface="Calibri" panose="020F0502020204030204" pitchFamily="34" charset="0"/>
              </a:rPr>
              <a:t>to</a:t>
            </a:r>
            <a:r>
              <a:rPr lang="tr-TR" sz="2400" b="0" i="0" dirty="0">
                <a:solidFill>
                  <a:schemeClr val="tx1"/>
                </a:solidFill>
                <a:effectLst/>
                <a:latin typeface="Calibri" panose="020F0502020204030204" pitchFamily="34" charset="0"/>
                <a:cs typeface="Calibri" panose="020F0502020204030204" pitchFamily="34" charset="0"/>
              </a:rPr>
              <a:t> </a:t>
            </a:r>
            <a:r>
              <a:rPr lang="tr-TR" sz="2400" b="0" i="0" dirty="0" err="1">
                <a:solidFill>
                  <a:schemeClr val="tx1"/>
                </a:solidFill>
                <a:effectLst/>
                <a:latin typeface="Calibri" panose="020F0502020204030204" pitchFamily="34" charset="0"/>
                <a:cs typeface="Calibri" panose="020F0502020204030204" pitchFamily="34" charset="0"/>
              </a:rPr>
              <a:t>communicate</a:t>
            </a:r>
            <a:r>
              <a:rPr lang="tr-TR" sz="2400" b="0" i="0" dirty="0">
                <a:solidFill>
                  <a:schemeClr val="tx1"/>
                </a:solidFill>
                <a:effectLst/>
                <a:latin typeface="Calibri" panose="020F0502020204030204" pitchFamily="34" charset="0"/>
                <a:cs typeface="Calibri" panose="020F0502020204030204" pitchFamily="34" charset="0"/>
              </a:rPr>
              <a:t> </a:t>
            </a:r>
            <a:r>
              <a:rPr lang="tr-TR" sz="2400" b="0" i="0" dirty="0" err="1">
                <a:solidFill>
                  <a:schemeClr val="tx1"/>
                </a:solidFill>
                <a:effectLst/>
                <a:latin typeface="Calibri" panose="020F0502020204030204" pitchFamily="34" charset="0"/>
                <a:cs typeface="Calibri" panose="020F0502020204030204" pitchFamily="34" charset="0"/>
              </a:rPr>
              <a:t>with</a:t>
            </a:r>
            <a:r>
              <a:rPr lang="tr-TR" sz="2400" b="0" i="0" dirty="0">
                <a:solidFill>
                  <a:schemeClr val="tx1"/>
                </a:solidFill>
                <a:effectLst/>
                <a:latin typeface="Calibri" panose="020F0502020204030204" pitchFamily="34" charset="0"/>
                <a:cs typeface="Calibri" panose="020F0502020204030204" pitchFamily="34" charset="0"/>
              </a:rPr>
              <a:t> </a:t>
            </a:r>
            <a:r>
              <a:rPr lang="tr-TR" sz="2400" b="0" i="0" dirty="0" err="1">
                <a:solidFill>
                  <a:schemeClr val="tx1"/>
                </a:solidFill>
                <a:effectLst/>
                <a:latin typeface="Calibri" panose="020F0502020204030204" pitchFamily="34" charset="0"/>
                <a:cs typeface="Calibri" panose="020F0502020204030204" pitchFamily="34" charset="0"/>
              </a:rPr>
              <a:t>the</a:t>
            </a:r>
            <a:r>
              <a:rPr lang="tr-TR" sz="2400" b="0" i="0" dirty="0">
                <a:solidFill>
                  <a:schemeClr val="tx1"/>
                </a:solidFill>
                <a:effectLst/>
                <a:latin typeface="Calibri" panose="020F0502020204030204" pitchFamily="34" charset="0"/>
                <a:cs typeface="Calibri" panose="020F0502020204030204" pitchFamily="34" charset="0"/>
              </a:rPr>
              <a:t> </a:t>
            </a:r>
            <a:r>
              <a:rPr lang="tr-TR" sz="2400" b="1" i="0" dirty="0" err="1">
                <a:solidFill>
                  <a:schemeClr val="tx1"/>
                </a:solidFill>
                <a:effectLst/>
                <a:latin typeface="Calibri" panose="020F0502020204030204" pitchFamily="34" charset="0"/>
                <a:cs typeface="Calibri" panose="020F0502020204030204" pitchFamily="34" charset="0"/>
              </a:rPr>
              <a:t>external</a:t>
            </a:r>
            <a:r>
              <a:rPr lang="tr-TR" sz="2400" b="1" i="0" dirty="0">
                <a:solidFill>
                  <a:schemeClr val="tx1"/>
                </a:solidFill>
                <a:effectLst/>
                <a:latin typeface="Calibri" panose="020F0502020204030204" pitchFamily="34" charset="0"/>
                <a:cs typeface="Calibri" panose="020F0502020204030204" pitchFamily="34" charset="0"/>
              </a:rPr>
              <a:t> memory</a:t>
            </a:r>
          </a:p>
          <a:p>
            <a:pPr marL="800100" lvl="1" indent="-342900" algn="just">
              <a:buFont typeface="Wingdings" panose="05000000000000000000" pitchFamily="2" charset="2"/>
              <a:buChar char="ü"/>
            </a:pPr>
            <a:r>
              <a:rPr lang="tr-TR" sz="2400" b="1" i="0" dirty="0">
                <a:solidFill>
                  <a:schemeClr val="tx1"/>
                </a:solidFill>
                <a:effectLst/>
                <a:latin typeface="Calibri" panose="020F0502020204030204" pitchFamily="34" charset="0"/>
                <a:cs typeface="Calibri" panose="020F0502020204030204" pitchFamily="34" charset="0"/>
              </a:rPr>
              <a:t>400 MHz </a:t>
            </a:r>
            <a:r>
              <a:rPr lang="tr-TR" sz="2400" b="0" i="0" dirty="0">
                <a:solidFill>
                  <a:schemeClr val="tx1"/>
                </a:solidFill>
                <a:effectLst/>
                <a:latin typeface="Calibri" panose="020F0502020204030204" pitchFamily="34" charset="0"/>
                <a:cs typeface="Calibri" panose="020F0502020204030204" pitchFamily="34" charset="0"/>
              </a:rPr>
              <a:t>DDR </a:t>
            </a:r>
            <a:r>
              <a:rPr lang="tr-TR" sz="2400" b="0" i="0" dirty="0" err="1">
                <a:solidFill>
                  <a:schemeClr val="tx1"/>
                </a:solidFill>
                <a:effectLst/>
                <a:latin typeface="Calibri" panose="020F0502020204030204" pitchFamily="34" charset="0"/>
                <a:cs typeface="Calibri" panose="020F0502020204030204" pitchFamily="34" charset="0"/>
              </a:rPr>
              <a:t>clock</a:t>
            </a:r>
            <a:r>
              <a:rPr lang="tr-TR" sz="2400" b="0" i="0" dirty="0">
                <a:solidFill>
                  <a:schemeClr val="tx1"/>
                </a:solidFill>
                <a:effectLst/>
                <a:latin typeface="Calibri" panose="020F0502020204030204" pitchFamily="34" charset="0"/>
                <a:cs typeface="Calibri" panose="020F0502020204030204" pitchFamily="34" charset="0"/>
              </a:rPr>
              <a:t> </a:t>
            </a:r>
            <a:r>
              <a:rPr lang="tr-TR" sz="2400" b="0" i="0" dirty="0" err="1">
                <a:solidFill>
                  <a:schemeClr val="tx1"/>
                </a:solidFill>
                <a:effectLst/>
                <a:latin typeface="Calibri" panose="020F0502020204030204" pitchFamily="34" charset="0"/>
                <a:cs typeface="Calibri" panose="020F0502020204030204" pitchFamily="34" charset="0"/>
              </a:rPr>
              <a:t>frequency</a:t>
            </a:r>
            <a:r>
              <a:rPr lang="tr-TR" sz="2400" b="0" i="0" dirty="0">
                <a:solidFill>
                  <a:schemeClr val="tx1"/>
                </a:solidFill>
                <a:effectLst/>
                <a:latin typeface="Calibri" panose="020F0502020204030204" pitchFamily="34" charset="0"/>
                <a:cs typeface="Calibri" panose="020F0502020204030204" pitchFamily="34" charset="0"/>
              </a:rPr>
              <a:t>, </a:t>
            </a:r>
            <a:r>
              <a:rPr lang="tr-TR" sz="2400" b="1" i="0" dirty="0">
                <a:solidFill>
                  <a:schemeClr val="tx1"/>
                </a:solidFill>
                <a:effectLst/>
                <a:latin typeface="Calibri" panose="020F0502020204030204" pitchFamily="34" charset="0"/>
                <a:cs typeface="Calibri" panose="020F0502020204030204" pitchFamily="34" charset="0"/>
              </a:rPr>
              <a:t>800 Mbps</a:t>
            </a:r>
          </a:p>
          <a:p>
            <a:pPr marL="800100" lvl="1" indent="-342900" algn="just">
              <a:buFont typeface="Wingdings" panose="05000000000000000000" pitchFamily="2" charset="2"/>
              <a:buChar char="ü"/>
            </a:pPr>
            <a:r>
              <a:rPr lang="tr-TR" sz="2400" b="1" i="0" dirty="0">
                <a:solidFill>
                  <a:schemeClr val="tx1"/>
                </a:solidFill>
                <a:effectLst/>
                <a:latin typeface="Calibri" panose="020F0502020204030204" pitchFamily="34" charset="0"/>
                <a:cs typeface="Calibri" panose="020F0502020204030204" pitchFamily="34" charset="0"/>
              </a:rPr>
              <a:t>200 MHz </a:t>
            </a:r>
            <a:r>
              <a:rPr lang="tr-TR" sz="2400" b="0" i="0" dirty="0" err="1">
                <a:solidFill>
                  <a:schemeClr val="tx1"/>
                </a:solidFill>
                <a:effectLst/>
                <a:latin typeface="Calibri" panose="020F0502020204030204" pitchFamily="34" charset="0"/>
                <a:cs typeface="Calibri" panose="020F0502020204030204" pitchFamily="34" charset="0"/>
              </a:rPr>
              <a:t>HyperRAM</a:t>
            </a:r>
            <a:r>
              <a:rPr lang="tr-TR" sz="2400" b="0" i="0" dirty="0">
                <a:solidFill>
                  <a:schemeClr val="tx1"/>
                </a:solidFill>
                <a:effectLst/>
                <a:latin typeface="Calibri" panose="020F0502020204030204" pitchFamily="34" charset="0"/>
                <a:cs typeface="Calibri" panose="020F0502020204030204" pitchFamily="34" charset="0"/>
              </a:rPr>
              <a:t> </a:t>
            </a:r>
            <a:r>
              <a:rPr lang="tr-TR" sz="2400" b="0" i="0" dirty="0" err="1">
                <a:solidFill>
                  <a:schemeClr val="tx1"/>
                </a:solidFill>
                <a:effectLst/>
                <a:latin typeface="Calibri" panose="020F0502020204030204" pitchFamily="34" charset="0"/>
                <a:cs typeface="Calibri" panose="020F0502020204030204" pitchFamily="34" charset="0"/>
              </a:rPr>
              <a:t>clock</a:t>
            </a:r>
            <a:r>
              <a:rPr lang="tr-TR" sz="2400" b="0" i="0" dirty="0">
                <a:solidFill>
                  <a:schemeClr val="tx1"/>
                </a:solidFill>
                <a:effectLst/>
                <a:latin typeface="Calibri" panose="020F0502020204030204" pitchFamily="34" charset="0"/>
                <a:cs typeface="Calibri" panose="020F0502020204030204" pitchFamily="34" charset="0"/>
              </a:rPr>
              <a:t> </a:t>
            </a:r>
            <a:r>
              <a:rPr lang="tr-TR" sz="2400" b="0" i="0" dirty="0" err="1">
                <a:solidFill>
                  <a:schemeClr val="tx1"/>
                </a:solidFill>
                <a:effectLst/>
                <a:latin typeface="Calibri" panose="020F0502020204030204" pitchFamily="34" charset="0"/>
                <a:cs typeface="Calibri" panose="020F0502020204030204" pitchFamily="34" charset="0"/>
              </a:rPr>
              <a:t>frequency</a:t>
            </a:r>
            <a:r>
              <a:rPr lang="tr-TR" sz="2400" b="0" i="0" dirty="0">
                <a:solidFill>
                  <a:schemeClr val="tx1"/>
                </a:solidFill>
                <a:effectLst/>
                <a:latin typeface="Calibri" panose="020F0502020204030204" pitchFamily="34" charset="0"/>
                <a:cs typeface="Calibri" panose="020F0502020204030204" pitchFamily="34" charset="0"/>
              </a:rPr>
              <a:t>, </a:t>
            </a:r>
            <a:r>
              <a:rPr lang="tr-TR" sz="2400" b="1" i="0" dirty="0">
                <a:solidFill>
                  <a:schemeClr val="tx1"/>
                </a:solidFill>
                <a:effectLst/>
                <a:latin typeface="Calibri" panose="020F0502020204030204" pitchFamily="34" charset="0"/>
                <a:cs typeface="Calibri" panose="020F0502020204030204" pitchFamily="34" charset="0"/>
              </a:rPr>
              <a:t>400 Mbps</a:t>
            </a:r>
          </a:p>
          <a:p>
            <a:pPr algn="just"/>
            <a:endParaRPr lang="tr-TR" dirty="0"/>
          </a:p>
        </p:txBody>
      </p:sp>
      <p:pic>
        <p:nvPicPr>
          <p:cNvPr id="4" name="Picture 2" descr="Resim önizlemesi">
            <a:extLst>
              <a:ext uri="{FF2B5EF4-FFF2-40B4-BE49-F238E27FC236}">
                <a16:creationId xmlns:a16="http://schemas.microsoft.com/office/drawing/2014/main" id="{8CE7649E-4A2D-9C58-14D7-4E078678EA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234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6B95EE0E-0947-42C2-C17F-F415495C6316}"/>
              </a:ext>
            </a:extLst>
          </p:cNvPr>
          <p:cNvSpPr>
            <a:spLocks noGrp="1"/>
          </p:cNvSpPr>
          <p:nvPr>
            <p:ph type="body" idx="1"/>
          </p:nvPr>
        </p:nvSpPr>
        <p:spPr>
          <a:xfrm>
            <a:off x="1050587" y="1031133"/>
            <a:ext cx="10296862" cy="5058518"/>
          </a:xfrm>
        </p:spPr>
        <p:txBody>
          <a:bodyPr>
            <a:normAutofit lnSpcReduction="10000"/>
          </a:bodyPr>
          <a:lstStyle/>
          <a:p>
            <a:pPr algn="just">
              <a:buFont typeface="Arial" panose="020B0604020202020204" pitchFamily="34" charset="0"/>
              <a:buChar char="•"/>
            </a:pPr>
            <a:r>
              <a:rPr lang="en-US" b="0" i="0" dirty="0">
                <a:solidFill>
                  <a:schemeClr val="tx1"/>
                </a:solidFill>
                <a:effectLst/>
                <a:latin typeface="Calibri" panose="020F0502020204030204" pitchFamily="34" charset="0"/>
                <a:cs typeface="Calibri" panose="020F0502020204030204" pitchFamily="34" charset="0"/>
              </a:rPr>
              <a:t>Up to </a:t>
            </a:r>
            <a:r>
              <a:rPr lang="en-US" b="1" i="0" dirty="0">
                <a:solidFill>
                  <a:schemeClr val="tx1"/>
                </a:solidFill>
                <a:effectLst/>
                <a:latin typeface="Calibri" panose="020F0502020204030204" pitchFamily="34" charset="0"/>
                <a:cs typeface="Calibri" panose="020F0502020204030204" pitchFamily="34" charset="0"/>
              </a:rPr>
              <a:t>2 AXI master channels </a:t>
            </a:r>
            <a:r>
              <a:rPr lang="en-US" b="0" i="0" dirty="0">
                <a:solidFill>
                  <a:schemeClr val="tx1"/>
                </a:solidFill>
                <a:effectLst/>
                <a:latin typeface="Calibri" panose="020F0502020204030204" pitchFamily="34" charset="0"/>
                <a:cs typeface="Calibri" panose="020F0502020204030204" pitchFamily="34" charset="0"/>
              </a:rPr>
              <a:t>for user logic, data widths from </a:t>
            </a:r>
            <a:r>
              <a:rPr lang="en-US" b="1" i="0" dirty="0">
                <a:solidFill>
                  <a:schemeClr val="tx1"/>
                </a:solidFill>
                <a:effectLst/>
                <a:latin typeface="Calibri" panose="020F0502020204030204" pitchFamily="34" charset="0"/>
                <a:cs typeface="Calibri" panose="020F0502020204030204" pitchFamily="34" charset="0"/>
              </a:rPr>
              <a:t>32</a:t>
            </a:r>
            <a:r>
              <a:rPr lang="en-US" b="0" i="0" dirty="0">
                <a:solidFill>
                  <a:schemeClr val="tx1"/>
                </a:solidFill>
                <a:effectLst/>
                <a:latin typeface="Calibri" panose="020F0502020204030204" pitchFamily="34" charset="0"/>
                <a:cs typeface="Calibri" panose="020F0502020204030204" pitchFamily="34" charset="0"/>
              </a:rPr>
              <a:t> to </a:t>
            </a:r>
            <a:r>
              <a:rPr lang="en-US" b="1" i="0" dirty="0">
                <a:solidFill>
                  <a:schemeClr val="tx1"/>
                </a:solidFill>
                <a:effectLst/>
                <a:latin typeface="Calibri" panose="020F0502020204030204" pitchFamily="34" charset="0"/>
                <a:cs typeface="Calibri" panose="020F0502020204030204" pitchFamily="34" charset="0"/>
              </a:rPr>
              <a:t>512</a:t>
            </a:r>
            <a:endParaRPr lang="tr-TR" b="1" i="0" dirty="0">
              <a:solidFill>
                <a:schemeClr val="tx1"/>
              </a:solidFill>
              <a:effectLst/>
              <a:latin typeface="Calibri" panose="020F0502020204030204" pitchFamily="34" charset="0"/>
              <a:cs typeface="Calibri" panose="020F0502020204030204" pitchFamily="34" charset="0"/>
            </a:endParaRPr>
          </a:p>
          <a:p>
            <a:pPr algn="just">
              <a:buFont typeface="Arial" panose="020B0604020202020204" pitchFamily="34" charset="0"/>
              <a:buChar char="•"/>
            </a:pPr>
            <a:endParaRPr lang="en-US" b="0" i="0" dirty="0">
              <a:solidFill>
                <a:schemeClr val="tx1"/>
              </a:solidFill>
              <a:effectLst/>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b="1" i="0" dirty="0">
                <a:solidFill>
                  <a:schemeClr val="tx1"/>
                </a:solidFill>
                <a:effectLst/>
                <a:latin typeface="Calibri" panose="020F0502020204030204" pitchFamily="34" charset="0"/>
                <a:cs typeface="Calibri" panose="020F0502020204030204" pitchFamily="34" charset="0"/>
              </a:rPr>
              <a:t>1 AXI slave channel </a:t>
            </a:r>
            <a:r>
              <a:rPr lang="en-US" b="0" i="0" dirty="0">
                <a:solidFill>
                  <a:schemeClr val="tx1"/>
                </a:solidFill>
                <a:effectLst/>
                <a:latin typeface="Calibri" panose="020F0502020204030204" pitchFamily="34" charset="0"/>
                <a:cs typeface="Calibri" panose="020F0502020204030204" pitchFamily="34" charset="0"/>
              </a:rPr>
              <a:t>to user logic</a:t>
            </a:r>
            <a:endParaRPr lang="tr-TR" b="0" i="0" dirty="0">
              <a:solidFill>
                <a:schemeClr val="tx1"/>
              </a:solidFill>
              <a:effectLst/>
              <a:latin typeface="Calibri" panose="020F0502020204030204" pitchFamily="34" charset="0"/>
              <a:cs typeface="Calibri" panose="020F0502020204030204" pitchFamily="34" charset="0"/>
            </a:endParaRPr>
          </a:p>
          <a:p>
            <a:pPr algn="just">
              <a:buFont typeface="Arial" panose="020B0604020202020204" pitchFamily="34" charset="0"/>
              <a:buChar char="•"/>
            </a:pPr>
            <a:endParaRPr lang="en-US" b="0" i="0" dirty="0">
              <a:solidFill>
                <a:schemeClr val="tx1"/>
              </a:solidFill>
              <a:effectLst/>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b="0" i="0" dirty="0">
                <a:solidFill>
                  <a:schemeClr val="tx1"/>
                </a:solidFill>
                <a:effectLst/>
                <a:latin typeface="Calibri" panose="020F0502020204030204" pitchFamily="34" charset="0"/>
                <a:cs typeface="Calibri" panose="020F0502020204030204" pitchFamily="34" charset="0"/>
              </a:rPr>
              <a:t>Includes a </a:t>
            </a:r>
            <a:r>
              <a:rPr lang="en-US" b="1" i="0" dirty="0">
                <a:solidFill>
                  <a:schemeClr val="tx1"/>
                </a:solidFill>
                <a:effectLst/>
                <a:latin typeface="Calibri" panose="020F0502020204030204" pitchFamily="34" charset="0"/>
                <a:cs typeface="Calibri" panose="020F0502020204030204" pitchFamily="34" charset="0"/>
              </a:rPr>
              <a:t>floating point unit</a:t>
            </a:r>
            <a:endParaRPr lang="tr-TR" b="1" i="0" dirty="0">
              <a:solidFill>
                <a:schemeClr val="tx1"/>
              </a:solidFill>
              <a:effectLst/>
              <a:latin typeface="Calibri" panose="020F0502020204030204" pitchFamily="34" charset="0"/>
              <a:cs typeface="Calibri" panose="020F0502020204030204" pitchFamily="34" charset="0"/>
            </a:endParaRPr>
          </a:p>
          <a:p>
            <a:pPr algn="just">
              <a:buFont typeface="Arial" panose="020B0604020202020204" pitchFamily="34" charset="0"/>
              <a:buChar char="•"/>
            </a:pPr>
            <a:endParaRPr lang="en-US" b="0" i="0" dirty="0">
              <a:solidFill>
                <a:schemeClr val="tx1"/>
              </a:solidFill>
              <a:effectLst/>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b="0" i="0" dirty="0">
                <a:solidFill>
                  <a:schemeClr val="tx1"/>
                </a:solidFill>
                <a:effectLst/>
                <a:latin typeface="Calibri" panose="020F0502020204030204" pitchFamily="34" charset="0"/>
                <a:cs typeface="Calibri" panose="020F0502020204030204" pitchFamily="34" charset="0"/>
              </a:rPr>
              <a:t>Includes an optional </a:t>
            </a:r>
            <a:r>
              <a:rPr lang="en-US" b="1" i="0" dirty="0">
                <a:solidFill>
                  <a:schemeClr val="tx1"/>
                </a:solidFill>
                <a:effectLst/>
                <a:latin typeface="Calibri" panose="020F0502020204030204" pitchFamily="34" charset="0"/>
                <a:cs typeface="Calibri" panose="020F0502020204030204" pitchFamily="34" charset="0"/>
              </a:rPr>
              <a:t>Linux memory management unit</a:t>
            </a:r>
            <a:endParaRPr lang="tr-TR" b="1" i="0" dirty="0">
              <a:solidFill>
                <a:schemeClr val="tx1"/>
              </a:solidFill>
              <a:effectLst/>
              <a:latin typeface="Calibri" panose="020F0502020204030204" pitchFamily="34" charset="0"/>
              <a:cs typeface="Calibri" panose="020F0502020204030204" pitchFamily="34" charset="0"/>
            </a:endParaRPr>
          </a:p>
          <a:p>
            <a:pPr algn="just">
              <a:buFont typeface="Arial" panose="020B0604020202020204" pitchFamily="34" charset="0"/>
              <a:buChar char="•"/>
            </a:pPr>
            <a:endParaRPr lang="en-US" b="0" i="0" dirty="0">
              <a:solidFill>
                <a:schemeClr val="tx1"/>
              </a:solidFill>
              <a:effectLst/>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b="0" i="0" dirty="0">
                <a:solidFill>
                  <a:schemeClr val="tx1"/>
                </a:solidFill>
                <a:effectLst/>
                <a:latin typeface="Calibri" panose="020F0502020204030204" pitchFamily="34" charset="0"/>
                <a:cs typeface="Calibri" panose="020F0502020204030204" pitchFamily="34" charset="0"/>
              </a:rPr>
              <a:t>Includes a </a:t>
            </a:r>
            <a:r>
              <a:rPr lang="en-US" b="1" i="0" dirty="0">
                <a:solidFill>
                  <a:schemeClr val="tx1"/>
                </a:solidFill>
                <a:effectLst/>
                <a:latin typeface="Calibri" panose="020F0502020204030204" pitchFamily="34" charset="0"/>
                <a:cs typeface="Calibri" panose="020F0502020204030204" pitchFamily="34" charset="0"/>
              </a:rPr>
              <a:t>custom instruction </a:t>
            </a:r>
            <a:r>
              <a:rPr lang="en-US" b="0" i="0" dirty="0">
                <a:solidFill>
                  <a:schemeClr val="tx1"/>
                </a:solidFill>
                <a:effectLst/>
                <a:latin typeface="Calibri" panose="020F0502020204030204" pitchFamily="34" charset="0"/>
                <a:cs typeface="Calibri" panose="020F0502020204030204" pitchFamily="34" charset="0"/>
              </a:rPr>
              <a:t>interface with </a:t>
            </a:r>
            <a:r>
              <a:rPr lang="en-US" b="1" i="0" dirty="0">
                <a:solidFill>
                  <a:schemeClr val="tx1"/>
                </a:solidFill>
                <a:effectLst/>
                <a:latin typeface="Calibri" panose="020F0502020204030204" pitchFamily="34" charset="0"/>
                <a:cs typeface="Calibri" panose="020F0502020204030204" pitchFamily="34" charset="0"/>
              </a:rPr>
              <a:t>1,024 IDs </a:t>
            </a:r>
            <a:r>
              <a:rPr lang="en-US" b="0" i="0" dirty="0">
                <a:solidFill>
                  <a:schemeClr val="tx1"/>
                </a:solidFill>
                <a:effectLst/>
                <a:latin typeface="Calibri" panose="020F0502020204030204" pitchFamily="34" charset="0"/>
                <a:cs typeface="Calibri" panose="020F0502020204030204" pitchFamily="34" charset="0"/>
              </a:rPr>
              <a:t>to perform different functions</a:t>
            </a:r>
            <a:endParaRPr lang="tr-TR" b="0" i="0" dirty="0">
              <a:solidFill>
                <a:schemeClr val="tx1"/>
              </a:solidFill>
              <a:effectLst/>
              <a:latin typeface="Calibri" panose="020F0502020204030204" pitchFamily="34" charset="0"/>
              <a:cs typeface="Calibri" panose="020F0502020204030204" pitchFamily="34" charset="0"/>
            </a:endParaRPr>
          </a:p>
          <a:p>
            <a:pPr algn="just">
              <a:buFont typeface="Arial" panose="020B0604020202020204" pitchFamily="34" charset="0"/>
              <a:buChar char="•"/>
            </a:pPr>
            <a:endParaRPr lang="en-US" b="0" i="0" dirty="0">
              <a:solidFill>
                <a:schemeClr val="tx1"/>
              </a:solidFill>
              <a:effectLst/>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b="0" i="0" dirty="0">
                <a:solidFill>
                  <a:schemeClr val="tx1"/>
                </a:solidFill>
                <a:effectLst/>
                <a:latin typeface="Calibri" panose="020F0502020204030204" pitchFamily="34" charset="0"/>
                <a:cs typeface="Calibri" panose="020F0502020204030204" pitchFamily="34" charset="0"/>
              </a:rPr>
              <a:t>Supports optional </a:t>
            </a:r>
            <a:r>
              <a:rPr lang="en-US" b="1" i="0" dirty="0">
                <a:solidFill>
                  <a:schemeClr val="tx1"/>
                </a:solidFill>
                <a:effectLst/>
                <a:latin typeface="Calibri" panose="020F0502020204030204" pitchFamily="34" charset="0"/>
                <a:cs typeface="Calibri" panose="020F0502020204030204" pitchFamily="34" charset="0"/>
              </a:rPr>
              <a:t>RISC-V extensions </a:t>
            </a:r>
            <a:r>
              <a:rPr lang="en-US" b="0" i="0" dirty="0">
                <a:solidFill>
                  <a:schemeClr val="tx1"/>
                </a:solidFill>
                <a:effectLst/>
                <a:latin typeface="Calibri" panose="020F0502020204030204" pitchFamily="34" charset="0"/>
                <a:cs typeface="Calibri" panose="020F0502020204030204" pitchFamily="34" charset="0"/>
              </a:rPr>
              <a:t>such as atomic and compressed</a:t>
            </a:r>
          </a:p>
          <a:p>
            <a:pPr algn="just"/>
            <a:endParaRPr lang="tr-TR" dirty="0">
              <a:solidFill>
                <a:schemeClr val="tx1"/>
              </a:solidFill>
            </a:endParaRPr>
          </a:p>
        </p:txBody>
      </p:sp>
      <p:pic>
        <p:nvPicPr>
          <p:cNvPr id="2" name="Picture 2" descr="Resim önizlemesi">
            <a:extLst>
              <a:ext uri="{FF2B5EF4-FFF2-40B4-BE49-F238E27FC236}">
                <a16:creationId xmlns:a16="http://schemas.microsoft.com/office/drawing/2014/main" id="{4232B962-399C-295F-11A5-0CB44FE48E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652139"/>
      </p:ext>
    </p:extLst>
  </p:cSld>
  <p:clrMapOvr>
    <a:masterClrMapping/>
  </p:clrMapOvr>
</p:sld>
</file>

<file path=ppt/theme/theme1.xml><?xml version="1.0" encoding="utf-8"?>
<a:theme xmlns:a="http://schemas.openxmlformats.org/drawingml/2006/main" name="Özel Tasarım">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Özel Tasarım">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1560</Words>
  <Application>Microsoft Office PowerPoint</Application>
  <PresentationFormat>Widescreen</PresentationFormat>
  <Paragraphs>127</Paragraphs>
  <Slides>35</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35</vt:i4>
      </vt:variant>
    </vt:vector>
  </HeadingPairs>
  <TitlesOfParts>
    <vt:vector size="42" baseType="lpstr">
      <vt:lpstr>acuminpro-regular</vt:lpstr>
      <vt:lpstr>Arial</vt:lpstr>
      <vt:lpstr>Calibri</vt:lpstr>
      <vt:lpstr>Cambria Math</vt:lpstr>
      <vt:lpstr>Wingdings</vt:lpstr>
      <vt:lpstr>Özel Tasarım</vt:lpstr>
      <vt:lpstr>1_Özel Tasarım</vt:lpstr>
      <vt:lpstr>Embedded System Design using  Sapphire RISC-V SoC</vt:lpstr>
      <vt:lpstr>Objectives</vt:lpstr>
      <vt:lpstr>What is the Sapphire RISC-V SoC ?</vt:lpstr>
      <vt:lpstr>PowerPoint Presentation</vt:lpstr>
      <vt:lpstr>PowerPoint Presentation</vt:lpstr>
      <vt:lpstr>Sapphire SoC Block Diagram</vt:lpstr>
      <vt:lpstr>Sapphire SoC Multi-Core Block Diagram</vt:lpstr>
      <vt:lpstr>Features</vt:lpstr>
      <vt:lpstr>PowerPoint Presentation</vt:lpstr>
      <vt:lpstr>PowerPoint Presentation</vt:lpstr>
      <vt:lpstr>FPGA SUPPORT</vt:lpstr>
      <vt:lpstr>Titanium Resource Utilization and Performance:</vt:lpstr>
      <vt:lpstr>Trion Resource Utilization and Performance</vt:lpstr>
      <vt:lpstr>Address Map</vt:lpstr>
      <vt:lpstr>PowerPoint Presentation</vt:lpstr>
      <vt:lpstr>PowerPoint Presentation</vt:lpstr>
      <vt:lpstr>PowerPoint Presentation</vt:lpstr>
      <vt:lpstr>PowerPoint Presentation</vt:lpstr>
      <vt:lpstr>PowerPoint Presentation</vt:lpstr>
      <vt:lpstr>Resets:</vt:lpstr>
      <vt:lpstr>PowerPoint Presentation</vt:lpstr>
      <vt:lpstr>Custom Instruction Interface</vt:lpstr>
      <vt:lpstr>PowerPoint Presentation</vt:lpstr>
      <vt:lpstr>GPIO Peripheral Interface</vt:lpstr>
      <vt:lpstr>I^2C Peripheral Interface</vt:lpstr>
      <vt:lpstr>PowerPoint Presentation</vt:lpstr>
      <vt:lpstr>PLIC Peripheral Interface </vt:lpstr>
      <vt:lpstr>PowerPoint Presentation</vt:lpstr>
      <vt:lpstr>SPI Master Peripheral Interface</vt:lpstr>
      <vt:lpstr>PowerPoint Presentation</vt:lpstr>
      <vt:lpstr>PowerPoint Presentation</vt:lpstr>
      <vt:lpstr>UART Peripheral Interface</vt:lpstr>
      <vt:lpstr>PowerPoint Presentation</vt:lpstr>
      <vt:lpstr>User Timer</vt:lpstr>
      <vt:lpstr>Clint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KUANTEK SUNUM TEMPLATE </dc:title>
  <dc:creator>Nehir Yiğit</dc:creator>
  <cp:lastModifiedBy>Abdulsamet Aldaş</cp:lastModifiedBy>
  <cp:revision>14</cp:revision>
  <dcterms:created xsi:type="dcterms:W3CDTF">2021-02-16T09:15:31Z</dcterms:created>
  <dcterms:modified xsi:type="dcterms:W3CDTF">2024-02-20T05:54:52Z</dcterms:modified>
</cp:coreProperties>
</file>