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 id="2147483696" r:id="rId3"/>
  </p:sldMasterIdLst>
  <p:notesMasterIdLst>
    <p:notesMasterId r:id="rId29"/>
  </p:notesMasterIdLst>
  <p:sldIdLst>
    <p:sldId id="256" r:id="rId4"/>
    <p:sldId id="257" r:id="rId5"/>
    <p:sldId id="260" r:id="rId6"/>
    <p:sldId id="282" r:id="rId7"/>
    <p:sldId id="261" r:id="rId8"/>
    <p:sldId id="284" r:id="rId9"/>
    <p:sldId id="262" r:id="rId10"/>
    <p:sldId id="285" r:id="rId11"/>
    <p:sldId id="263" r:id="rId12"/>
    <p:sldId id="286" r:id="rId13"/>
    <p:sldId id="265" r:id="rId14"/>
    <p:sldId id="266" r:id="rId15"/>
    <p:sldId id="267" r:id="rId16"/>
    <p:sldId id="269" r:id="rId17"/>
    <p:sldId id="270" r:id="rId18"/>
    <p:sldId id="271" r:id="rId19"/>
    <p:sldId id="273" r:id="rId20"/>
    <p:sldId id="274" r:id="rId21"/>
    <p:sldId id="275" r:id="rId22"/>
    <p:sldId id="277" r:id="rId23"/>
    <p:sldId id="278" r:id="rId24"/>
    <p:sldId id="283" r:id="rId25"/>
    <p:sldId id="279" r:id="rId26"/>
    <p:sldId id="280" r:id="rId27"/>
    <p:sldId id="281"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891A6D8-100F-44D6-B795-3709DF022269}">
          <p14:sldIdLst>
            <p14:sldId id="256"/>
            <p14:sldId id="257"/>
            <p14:sldId id="260"/>
            <p14:sldId id="282"/>
            <p14:sldId id="261"/>
            <p14:sldId id="284"/>
            <p14:sldId id="262"/>
            <p14:sldId id="285"/>
            <p14:sldId id="263"/>
            <p14:sldId id="286"/>
            <p14:sldId id="265"/>
            <p14:sldId id="266"/>
            <p14:sldId id="267"/>
            <p14:sldId id="269"/>
            <p14:sldId id="270"/>
            <p14:sldId id="271"/>
            <p14:sldId id="273"/>
            <p14:sldId id="274"/>
            <p14:sldId id="275"/>
            <p14:sldId id="277"/>
            <p14:sldId id="278"/>
            <p14:sldId id="283"/>
            <p14:sldId id="279"/>
            <p14:sldId id="280"/>
            <p14:sldId id="28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j5dFs2klRBVQ3lluMJgPUH/r2P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196" autoAdjust="0"/>
  </p:normalViewPr>
  <p:slideViewPr>
    <p:cSldViewPr snapToGrid="0">
      <p:cViewPr varScale="1">
        <p:scale>
          <a:sx n="108" d="100"/>
          <a:sy n="108" d="100"/>
        </p:scale>
        <p:origin x="714"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customschemas.google.com/relationships/presentationmetadata" Target="meta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6" name="Google Shape;3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634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7942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435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1447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6908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1758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4774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238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5623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40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0066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1245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3151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349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014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916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0EC5C143-5700-2DBF-4C37-44CDAE7BBCD6}"/>
            </a:ext>
          </a:extLst>
        </p:cNvPr>
        <p:cNvGrpSpPr/>
        <p:nvPr/>
      </p:nvGrpSpPr>
      <p:grpSpPr>
        <a:xfrm>
          <a:off x="0" y="0"/>
          <a:ext cx="0" cy="0"/>
          <a:chOff x="0" y="0"/>
          <a:chExt cx="0" cy="0"/>
        </a:xfrm>
      </p:grpSpPr>
      <p:sp>
        <p:nvSpPr>
          <p:cNvPr id="390" name="Google Shape;390;p2:notes">
            <a:extLst>
              <a:ext uri="{FF2B5EF4-FFF2-40B4-BE49-F238E27FC236}">
                <a16:creationId xmlns:a16="http://schemas.microsoft.com/office/drawing/2014/main" id="{3E064E6C-7B94-F73E-C23A-1393810439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a:extLst>
              <a:ext uri="{FF2B5EF4-FFF2-40B4-BE49-F238E27FC236}">
                <a16:creationId xmlns:a16="http://schemas.microsoft.com/office/drawing/2014/main" id="{22E6EDAF-1FCE-AB9A-6800-73EA8AF5E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1993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5625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E374A926-9AF1-B5A5-AF91-27E31B4D3B15}"/>
            </a:ext>
          </a:extLst>
        </p:cNvPr>
        <p:cNvGrpSpPr/>
        <p:nvPr/>
      </p:nvGrpSpPr>
      <p:grpSpPr>
        <a:xfrm>
          <a:off x="0" y="0"/>
          <a:ext cx="0" cy="0"/>
          <a:chOff x="0" y="0"/>
          <a:chExt cx="0" cy="0"/>
        </a:xfrm>
      </p:grpSpPr>
      <p:sp>
        <p:nvSpPr>
          <p:cNvPr id="390" name="Google Shape;390;p2:notes">
            <a:extLst>
              <a:ext uri="{FF2B5EF4-FFF2-40B4-BE49-F238E27FC236}">
                <a16:creationId xmlns:a16="http://schemas.microsoft.com/office/drawing/2014/main" id="{C66EFE8C-9E99-2698-DD9E-050CFB455B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a:extLst>
              <a:ext uri="{FF2B5EF4-FFF2-40B4-BE49-F238E27FC236}">
                <a16:creationId xmlns:a16="http://schemas.microsoft.com/office/drawing/2014/main" id="{33A01AE7-22C0-F4E7-BE47-1A58CEA6D3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2171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0652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a:extLst>
            <a:ext uri="{FF2B5EF4-FFF2-40B4-BE49-F238E27FC236}">
              <a16:creationId xmlns:a16="http://schemas.microsoft.com/office/drawing/2014/main" id="{B7D8AC32-A037-B5FB-6514-B16DDC4273CA}"/>
            </a:ext>
          </a:extLst>
        </p:cNvPr>
        <p:cNvGrpSpPr/>
        <p:nvPr/>
      </p:nvGrpSpPr>
      <p:grpSpPr>
        <a:xfrm>
          <a:off x="0" y="0"/>
          <a:ext cx="0" cy="0"/>
          <a:chOff x="0" y="0"/>
          <a:chExt cx="0" cy="0"/>
        </a:xfrm>
      </p:grpSpPr>
      <p:sp>
        <p:nvSpPr>
          <p:cNvPr id="390" name="Google Shape;390;p2:notes">
            <a:extLst>
              <a:ext uri="{FF2B5EF4-FFF2-40B4-BE49-F238E27FC236}">
                <a16:creationId xmlns:a16="http://schemas.microsoft.com/office/drawing/2014/main" id="{17165AB8-4E18-2F57-DF45-D6F76768EA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notes">
            <a:extLst>
              <a:ext uri="{FF2B5EF4-FFF2-40B4-BE49-F238E27FC236}">
                <a16:creationId xmlns:a16="http://schemas.microsoft.com/office/drawing/2014/main" id="{072ACB1D-DB5D-757F-0261-758818ABFA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6403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12"/>
        <p:cNvGrpSpPr/>
        <p:nvPr/>
      </p:nvGrpSpPr>
      <p:grpSpPr>
        <a:xfrm>
          <a:off x="0" y="0"/>
          <a:ext cx="0" cy="0"/>
          <a:chOff x="0" y="0"/>
          <a:chExt cx="0" cy="0"/>
        </a:xfrm>
      </p:grpSpPr>
      <p:sp>
        <p:nvSpPr>
          <p:cNvPr id="13" name="Google Shape;13;p6"/>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 name="Google Shape;1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69"/>
        <p:cNvGrpSpPr/>
        <p:nvPr/>
      </p:nvGrpSpPr>
      <p:grpSpPr>
        <a:xfrm>
          <a:off x="0" y="0"/>
          <a:ext cx="0" cy="0"/>
          <a:chOff x="0" y="0"/>
          <a:chExt cx="0" cy="0"/>
        </a:xfrm>
      </p:grpSpPr>
      <p:sp>
        <p:nvSpPr>
          <p:cNvPr id="70" name="Google Shape;70;p51"/>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5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2" name="Google Shape;7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3" name="Google Shape;73;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4" name="Google Shape;74;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5"/>
        <p:cNvGrpSpPr/>
        <p:nvPr/>
      </p:nvGrpSpPr>
      <p:grpSpPr>
        <a:xfrm>
          <a:off x="0" y="0"/>
          <a:ext cx="0" cy="0"/>
          <a:chOff x="0" y="0"/>
          <a:chExt cx="0" cy="0"/>
        </a:xfrm>
      </p:grpSpPr>
      <p:sp>
        <p:nvSpPr>
          <p:cNvPr id="76" name="Google Shape;76;p5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5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8" name="Google Shape;7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9" name="Google Shape;7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0" name="Google Shape;8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rgbClr val="4D4D4D"/>
              </a:buClr>
              <a:buSzPts val="3200"/>
              <a:buFont typeface="Calibri"/>
              <a:buNone/>
              <a:defRPr sz="3200" b="1" i="0" u="none" strike="noStrike" cap="none">
                <a:solidFill>
                  <a:srgbClr val="4D4D4D"/>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1" name="Google Shape;91;p8"/>
          <p:cNvSpPr txBox="1">
            <a:spLocks noGrp="1"/>
          </p:cNvSpPr>
          <p:nvPr>
            <p:ph type="body" idx="1"/>
          </p:nvPr>
        </p:nvSpPr>
        <p:spPr>
          <a:xfrm>
            <a:off x="1122214" y="1253331"/>
            <a:ext cx="10709565"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3" name="Google Shape;9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4" name="Google Shape;9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95"/>
        <p:cNvGrpSpPr/>
        <p:nvPr/>
      </p:nvGrpSpPr>
      <p:grpSpPr>
        <a:xfrm>
          <a:off x="0" y="0"/>
          <a:ext cx="0" cy="0"/>
          <a:chOff x="0" y="0"/>
          <a:chExt cx="0" cy="0"/>
        </a:xfrm>
      </p:grpSpPr>
      <p:sp>
        <p:nvSpPr>
          <p:cNvPr id="96" name="Google Shape;96;p3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7" name="Google Shape;97;p3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4D4D4D"/>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8" name="Google Shape;98;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3" name="Google Shape;103;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4" name="Google Shape;104;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5" name="Google Shape;105;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6" name="Google Shape;106;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107"/>
        <p:cNvGrpSpPr/>
        <p:nvPr/>
      </p:nvGrpSpPr>
      <p:grpSpPr>
        <a:xfrm>
          <a:off x="0" y="0"/>
          <a:ext cx="0" cy="0"/>
          <a:chOff x="0" y="0"/>
          <a:chExt cx="0" cy="0"/>
        </a:xfrm>
      </p:grpSpPr>
      <p:sp>
        <p:nvSpPr>
          <p:cNvPr id="108" name="Google Shape;108;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3" name="Google Shape;113;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114"/>
        <p:cNvGrpSpPr/>
        <p:nvPr/>
      </p:nvGrpSpPr>
      <p:grpSpPr>
        <a:xfrm>
          <a:off x="0" y="0"/>
          <a:ext cx="0" cy="0"/>
          <a:chOff x="0" y="0"/>
          <a:chExt cx="0" cy="0"/>
        </a:xfrm>
      </p:grpSpPr>
      <p:sp>
        <p:nvSpPr>
          <p:cNvPr id="115" name="Google Shape;115;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6" name="Google Shape;116;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7" name="Google Shape;117;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4D4D4D"/>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1" name="Google Shape;121;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123"/>
        <p:cNvGrpSpPr/>
        <p:nvPr/>
      </p:nvGrpSpPr>
      <p:grpSpPr>
        <a:xfrm>
          <a:off x="0" y="0"/>
          <a:ext cx="0" cy="0"/>
          <a:chOff x="0" y="0"/>
          <a:chExt cx="0" cy="0"/>
        </a:xfrm>
      </p:grpSpPr>
      <p:sp>
        <p:nvSpPr>
          <p:cNvPr id="124" name="Google Shape;124;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5" name="Google Shape;12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7" name="Google Shape;12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128"/>
        <p:cNvGrpSpPr/>
        <p:nvPr/>
      </p:nvGrpSpPr>
      <p:grpSpPr>
        <a:xfrm>
          <a:off x="0" y="0"/>
          <a:ext cx="0" cy="0"/>
          <a:chOff x="0" y="0"/>
          <a:chExt cx="0" cy="0"/>
        </a:xfrm>
      </p:grpSpPr>
      <p:sp>
        <p:nvSpPr>
          <p:cNvPr id="129" name="Google Shape;129;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0" name="Google Shape;130;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1" name="Google Shape;131;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132"/>
        <p:cNvGrpSpPr/>
        <p:nvPr/>
      </p:nvGrpSpPr>
      <p:grpSpPr>
        <a:xfrm>
          <a:off x="0" y="0"/>
          <a:ext cx="0" cy="0"/>
          <a:chOff x="0" y="0"/>
          <a:chExt cx="0" cy="0"/>
        </a:xfrm>
      </p:grpSpPr>
      <p:sp>
        <p:nvSpPr>
          <p:cNvPr id="133" name="Google Shape;133;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4" name="Google Shape;134;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3200"/>
              <a:buNone/>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5" name="Google Shape;135;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6" name="Google Shape;13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7" name="Google Shape;13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8" name="Google Shape;13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8"/>
        <p:cNvGrpSpPr/>
        <p:nvPr/>
      </p:nvGrpSpPr>
      <p:grpSpPr>
        <a:xfrm>
          <a:off x="0" y="0"/>
          <a:ext cx="0" cy="0"/>
          <a:chOff x="0" y="0"/>
          <a:chExt cx="0" cy="0"/>
        </a:xfrm>
      </p:grpSpPr>
      <p:sp>
        <p:nvSpPr>
          <p:cNvPr id="19" name="Google Shape;19;p4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139"/>
        <p:cNvGrpSpPr/>
        <p:nvPr/>
      </p:nvGrpSpPr>
      <p:grpSpPr>
        <a:xfrm>
          <a:off x="0" y="0"/>
          <a:ext cx="0" cy="0"/>
          <a:chOff x="0" y="0"/>
          <a:chExt cx="0" cy="0"/>
        </a:xfrm>
      </p:grpSpPr>
      <p:sp>
        <p:nvSpPr>
          <p:cNvPr id="140" name="Google Shape;140;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1" name="Google Shape;141;p40"/>
          <p:cNvSpPr>
            <a:spLocks noGrp="1"/>
          </p:cNvSpPr>
          <p:nvPr>
            <p:ph type="pic" idx="2"/>
          </p:nvPr>
        </p:nvSpPr>
        <p:spPr>
          <a:xfrm>
            <a:off x="5183188" y="987425"/>
            <a:ext cx="6172200" cy="4873625"/>
          </a:xfrm>
          <a:prstGeom prst="rect">
            <a:avLst/>
          </a:prstGeom>
          <a:noFill/>
          <a:ln>
            <a:noFill/>
          </a:ln>
        </p:spPr>
      </p:sp>
      <p:sp>
        <p:nvSpPr>
          <p:cNvPr id="142" name="Google Shape;142;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3" name="Google Shape;14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4" name="Google Shape;14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146"/>
        <p:cNvGrpSpPr/>
        <p:nvPr/>
      </p:nvGrpSpPr>
      <p:grpSpPr>
        <a:xfrm>
          <a:off x="0" y="0"/>
          <a:ext cx="0" cy="0"/>
          <a:chOff x="0" y="0"/>
          <a:chExt cx="0" cy="0"/>
        </a:xfrm>
      </p:grpSpPr>
      <p:sp>
        <p:nvSpPr>
          <p:cNvPr id="147" name="Google Shape;147;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8" name="Google Shape;148;p41"/>
          <p:cNvSpPr txBox="1">
            <a:spLocks noGrp="1"/>
          </p:cNvSpPr>
          <p:nvPr>
            <p:ph type="body" idx="1"/>
          </p:nvPr>
        </p:nvSpPr>
        <p:spPr>
          <a:xfrm rot="5400000">
            <a:off x="4301327" y="-1925782"/>
            <a:ext cx="4351338" cy="1070956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9" name="Google Shape;149;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0" name="Google Shape;150;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152"/>
        <p:cNvGrpSpPr/>
        <p:nvPr/>
      </p:nvGrpSpPr>
      <p:grpSpPr>
        <a:xfrm>
          <a:off x="0" y="0"/>
          <a:ext cx="0" cy="0"/>
          <a:chOff x="0" y="0"/>
          <a:chExt cx="0" cy="0"/>
        </a:xfrm>
      </p:grpSpPr>
      <p:sp>
        <p:nvSpPr>
          <p:cNvPr id="153" name="Google Shape;153;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4" name="Google Shape;154;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4D4D4D"/>
              </a:buClr>
              <a:buSzPts val="1800"/>
              <a:buNone/>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315"/>
        <p:cNvGrpSpPr/>
        <p:nvPr/>
      </p:nvGrpSpPr>
      <p:grpSpPr>
        <a:xfrm>
          <a:off x="0" y="0"/>
          <a:ext cx="0" cy="0"/>
          <a:chOff x="0" y="0"/>
          <a:chExt cx="0" cy="0"/>
        </a:xfrm>
      </p:grpSpPr>
      <p:sp>
        <p:nvSpPr>
          <p:cNvPr id="316" name="Google Shape;316;p5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7" name="Google Shape;317;p5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18" name="Google Shape;31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9" name="Google Shape;31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0" name="Google Shape;32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321"/>
        <p:cNvGrpSpPr/>
        <p:nvPr/>
      </p:nvGrpSpPr>
      <p:grpSpPr>
        <a:xfrm>
          <a:off x="0" y="0"/>
          <a:ext cx="0" cy="0"/>
          <a:chOff x="0" y="0"/>
          <a:chExt cx="0" cy="0"/>
        </a:xfrm>
      </p:grpSpPr>
      <p:sp>
        <p:nvSpPr>
          <p:cNvPr id="322" name="Google Shape;322;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3" name="Google Shape;323;p5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4" name="Google Shape;324;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6" name="Google Shape;326;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327"/>
        <p:cNvGrpSpPr/>
        <p:nvPr/>
      </p:nvGrpSpPr>
      <p:grpSpPr>
        <a:xfrm>
          <a:off x="0" y="0"/>
          <a:ext cx="0" cy="0"/>
          <a:chOff x="0" y="0"/>
          <a:chExt cx="0" cy="0"/>
        </a:xfrm>
      </p:grpSpPr>
      <p:sp>
        <p:nvSpPr>
          <p:cNvPr id="328" name="Google Shape;328;p5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5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0" name="Google Shape;330;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33"/>
        <p:cNvGrpSpPr/>
        <p:nvPr/>
      </p:nvGrpSpPr>
      <p:grpSpPr>
        <a:xfrm>
          <a:off x="0" y="0"/>
          <a:ext cx="0" cy="0"/>
          <a:chOff x="0" y="0"/>
          <a:chExt cx="0" cy="0"/>
        </a:xfrm>
      </p:grpSpPr>
      <p:sp>
        <p:nvSpPr>
          <p:cNvPr id="334" name="Google Shape;334;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5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6" name="Google Shape;336;p5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7" name="Google Shape;337;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340"/>
        <p:cNvGrpSpPr/>
        <p:nvPr/>
      </p:nvGrpSpPr>
      <p:grpSpPr>
        <a:xfrm>
          <a:off x="0" y="0"/>
          <a:ext cx="0" cy="0"/>
          <a:chOff x="0" y="0"/>
          <a:chExt cx="0" cy="0"/>
        </a:xfrm>
      </p:grpSpPr>
      <p:sp>
        <p:nvSpPr>
          <p:cNvPr id="341" name="Google Shape;341;p5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2" name="Google Shape;342;p5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3" name="Google Shape;343;p5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5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45" name="Google Shape;345;p5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6" name="Google Shape;346;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8" name="Google Shape;348;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349"/>
        <p:cNvGrpSpPr/>
        <p:nvPr/>
      </p:nvGrpSpPr>
      <p:grpSpPr>
        <a:xfrm>
          <a:off x="0" y="0"/>
          <a:ext cx="0" cy="0"/>
          <a:chOff x="0" y="0"/>
          <a:chExt cx="0" cy="0"/>
        </a:xfrm>
      </p:grpSpPr>
      <p:sp>
        <p:nvSpPr>
          <p:cNvPr id="350" name="Google Shape;350;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1" name="Google Shape;351;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2" name="Google Shape;352;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3" name="Google Shape;353;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354"/>
        <p:cNvGrpSpPr/>
        <p:nvPr/>
      </p:nvGrpSpPr>
      <p:grpSpPr>
        <a:xfrm>
          <a:off x="0" y="0"/>
          <a:ext cx="0" cy="0"/>
          <a:chOff x="0" y="0"/>
          <a:chExt cx="0" cy="0"/>
        </a:xfrm>
      </p:grpSpPr>
      <p:sp>
        <p:nvSpPr>
          <p:cNvPr id="355" name="Google Shape;355;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6" name="Google Shape;35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7" name="Google Shape;357;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ölüm Üst Bilgisi" type="secHead">
  <p:cSld name="SECTION_HEADER">
    <p:spTree>
      <p:nvGrpSpPr>
        <p:cNvPr id="1" name="Shape 24"/>
        <p:cNvGrpSpPr/>
        <p:nvPr/>
      </p:nvGrpSpPr>
      <p:grpSpPr>
        <a:xfrm>
          <a:off x="0" y="0"/>
          <a:ext cx="0" cy="0"/>
          <a:chOff x="0" y="0"/>
          <a:chExt cx="0" cy="0"/>
        </a:xfrm>
      </p:grpSpPr>
      <p:sp>
        <p:nvSpPr>
          <p:cNvPr id="25" name="Google Shape;25;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27" name="Google Shape;27;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358"/>
        <p:cNvGrpSpPr/>
        <p:nvPr/>
      </p:nvGrpSpPr>
      <p:grpSpPr>
        <a:xfrm>
          <a:off x="0" y="0"/>
          <a:ext cx="0" cy="0"/>
          <a:chOff x="0" y="0"/>
          <a:chExt cx="0" cy="0"/>
        </a:xfrm>
      </p:grpSpPr>
      <p:sp>
        <p:nvSpPr>
          <p:cNvPr id="359" name="Google Shape;359;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0" name="Google Shape;360;p6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61" name="Google Shape;361;p6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2" name="Google Shape;36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4" name="Google Shape;364;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365"/>
        <p:cNvGrpSpPr/>
        <p:nvPr/>
      </p:nvGrpSpPr>
      <p:grpSpPr>
        <a:xfrm>
          <a:off x="0" y="0"/>
          <a:ext cx="0" cy="0"/>
          <a:chOff x="0" y="0"/>
          <a:chExt cx="0" cy="0"/>
        </a:xfrm>
      </p:grpSpPr>
      <p:sp>
        <p:nvSpPr>
          <p:cNvPr id="366" name="Google Shape;366;p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7" name="Google Shape;367;p62"/>
          <p:cNvSpPr>
            <a:spLocks noGrp="1"/>
          </p:cNvSpPr>
          <p:nvPr>
            <p:ph type="pic" idx="2"/>
          </p:nvPr>
        </p:nvSpPr>
        <p:spPr>
          <a:xfrm>
            <a:off x="5183188" y="987425"/>
            <a:ext cx="6172200" cy="4873625"/>
          </a:xfrm>
          <a:prstGeom prst="rect">
            <a:avLst/>
          </a:prstGeom>
          <a:noFill/>
          <a:ln>
            <a:noFill/>
          </a:ln>
        </p:spPr>
      </p:sp>
      <p:sp>
        <p:nvSpPr>
          <p:cNvPr id="368" name="Google Shape;368;p6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69" name="Google Shape;369;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0" name="Google Shape;370;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1" name="Google Shape;371;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şlık ve Dikey Metin" type="vertTx">
  <p:cSld name="VERTICAL_TEXT">
    <p:spTree>
      <p:nvGrpSpPr>
        <p:cNvPr id="1" name="Shape 372"/>
        <p:cNvGrpSpPr/>
        <p:nvPr/>
      </p:nvGrpSpPr>
      <p:grpSpPr>
        <a:xfrm>
          <a:off x="0" y="0"/>
          <a:ext cx="0" cy="0"/>
          <a:chOff x="0" y="0"/>
          <a:chExt cx="0" cy="0"/>
        </a:xfrm>
      </p:grpSpPr>
      <p:sp>
        <p:nvSpPr>
          <p:cNvPr id="373" name="Google Shape;373;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4" name="Google Shape;374;p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5" name="Google Shape;375;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6" name="Google Shape;376;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7" name="Google Shape;377;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378"/>
        <p:cNvGrpSpPr/>
        <p:nvPr/>
      </p:nvGrpSpPr>
      <p:grpSpPr>
        <a:xfrm>
          <a:off x="0" y="0"/>
          <a:ext cx="0" cy="0"/>
          <a:chOff x="0" y="0"/>
          <a:chExt cx="0" cy="0"/>
        </a:xfrm>
      </p:grpSpPr>
      <p:sp>
        <p:nvSpPr>
          <p:cNvPr id="379" name="Google Shape;379;p6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0" name="Google Shape;380;p6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1" name="Google Shape;381;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2" name="Google Shape;382;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3" name="Google Shape;383;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0"/>
        <p:cNvGrpSpPr/>
        <p:nvPr/>
      </p:nvGrpSpPr>
      <p:grpSpPr>
        <a:xfrm>
          <a:off x="0" y="0"/>
          <a:ext cx="0" cy="0"/>
          <a:chOff x="0" y="0"/>
          <a:chExt cx="0" cy="0"/>
        </a:xfrm>
      </p:grpSpPr>
      <p:sp>
        <p:nvSpPr>
          <p:cNvPr id="31" name="Google Shape;31;p45"/>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Google Shape;33;p4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4" name="Google Shape;3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Google Shape;3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Google Shape;3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37"/>
        <p:cNvGrpSpPr/>
        <p:nvPr/>
      </p:nvGrpSpPr>
      <p:grpSpPr>
        <a:xfrm>
          <a:off x="0" y="0"/>
          <a:ext cx="0" cy="0"/>
          <a:chOff x="0" y="0"/>
          <a:chExt cx="0" cy="0"/>
        </a:xfrm>
      </p:grpSpPr>
      <p:sp>
        <p:nvSpPr>
          <p:cNvPr id="38" name="Google Shape;38;p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0" name="Google Shape;40;p4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Google Shape;41;p4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2" name="Google Shape;42;p4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3" name="Google Shape;43;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4" name="Google Shape;44;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5" name="Google Shape;45;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46"/>
        <p:cNvGrpSpPr/>
        <p:nvPr/>
      </p:nvGrpSpPr>
      <p:grpSpPr>
        <a:xfrm>
          <a:off x="0" y="0"/>
          <a:ext cx="0" cy="0"/>
          <a:chOff x="0" y="0"/>
          <a:chExt cx="0" cy="0"/>
        </a:xfrm>
      </p:grpSpPr>
      <p:sp>
        <p:nvSpPr>
          <p:cNvPr id="47" name="Google Shape;47;p47"/>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51"/>
        <p:cNvGrpSpPr/>
        <p:nvPr/>
      </p:nvGrpSpPr>
      <p:grpSpPr>
        <a:xfrm>
          <a:off x="0" y="0"/>
          <a:ext cx="0" cy="0"/>
          <a:chOff x="0" y="0"/>
          <a:chExt cx="0" cy="0"/>
        </a:xfrm>
      </p:grpSpPr>
      <p:sp>
        <p:nvSpPr>
          <p:cNvPr id="52" name="Google Shape;52;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3" name="Google Shape;53;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5"/>
        <p:cNvGrpSpPr/>
        <p:nvPr/>
      </p:nvGrpSpPr>
      <p:grpSpPr>
        <a:xfrm>
          <a:off x="0" y="0"/>
          <a:ext cx="0" cy="0"/>
          <a:chOff x="0" y="0"/>
          <a:chExt cx="0" cy="0"/>
        </a:xfrm>
      </p:grpSpPr>
      <p:sp>
        <p:nvSpPr>
          <p:cNvPr id="56" name="Google Shape;56;p4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4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8" name="Google Shape;58;p4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59" name="Google Shape;59;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0" name="Google Shape;60;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 name="Google Shape;61;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2"/>
        <p:cNvGrpSpPr/>
        <p:nvPr/>
      </p:nvGrpSpPr>
      <p:grpSpPr>
        <a:xfrm>
          <a:off x="0" y="0"/>
          <a:ext cx="0" cy="0"/>
          <a:chOff x="0" y="0"/>
          <a:chExt cx="0" cy="0"/>
        </a:xfrm>
      </p:grpSpPr>
      <p:sp>
        <p:nvSpPr>
          <p:cNvPr id="63" name="Google Shape;63;p5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0"/>
          <p:cNvSpPr>
            <a:spLocks noGrp="1"/>
          </p:cNvSpPr>
          <p:nvPr>
            <p:ph type="pic" idx="2"/>
          </p:nvPr>
        </p:nvSpPr>
        <p:spPr>
          <a:xfrm>
            <a:off x="5183188" y="987425"/>
            <a:ext cx="6172200" cy="4873625"/>
          </a:xfrm>
          <a:prstGeom prst="rect">
            <a:avLst/>
          </a:prstGeom>
          <a:noFill/>
          <a:ln>
            <a:noFill/>
          </a:ln>
        </p:spPr>
      </p:sp>
      <p:sp>
        <p:nvSpPr>
          <p:cNvPr id="65" name="Google Shape;65;p5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6" name="Google Shape;66;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7" name="Google Shape;67;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8" name="Google Shape;6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
          <p:cNvSpPr txBox="1">
            <a:spLocks noGrp="1"/>
          </p:cNvSpPr>
          <p:nvPr>
            <p:ph type="title"/>
          </p:nvPr>
        </p:nvSpPr>
        <p:spPr>
          <a:xfrm>
            <a:off x="6205182" y="2870337"/>
            <a:ext cx="4114800" cy="505134"/>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pic>
        <p:nvPicPr>
          <p:cNvPr id="7" name="Google Shape;7;p5"/>
          <p:cNvPicPr preferRelativeResize="0"/>
          <p:nvPr/>
        </p:nvPicPr>
        <p:blipFill rotWithShape="1">
          <a:blip r:embed="rId13">
            <a:alphaModFix/>
          </a:blip>
          <a:srcRect/>
          <a:stretch/>
        </p:blipFill>
        <p:spPr>
          <a:xfrm>
            <a:off x="1363764" y="1909638"/>
            <a:ext cx="2408705" cy="3094141"/>
          </a:xfrm>
          <a:prstGeom prst="rect">
            <a:avLst/>
          </a:prstGeom>
          <a:noFill/>
          <a:ln>
            <a:noFill/>
          </a:ln>
        </p:spPr>
      </p:pic>
      <p:sp>
        <p:nvSpPr>
          <p:cNvPr id="8" name="Google Shape;8;p5"/>
          <p:cNvSpPr/>
          <p:nvPr/>
        </p:nvSpPr>
        <p:spPr>
          <a:xfrm>
            <a:off x="-1" y="0"/>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 name="Google Shape;9;p5"/>
          <p:cNvSpPr/>
          <p:nvPr/>
        </p:nvSpPr>
        <p:spPr>
          <a:xfrm>
            <a:off x="1" y="6802582"/>
            <a:ext cx="12191999" cy="110836"/>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10;p5"/>
          <p:cNvSpPr/>
          <p:nvPr/>
        </p:nvSpPr>
        <p:spPr>
          <a:xfrm rot="-5400000">
            <a:off x="10560161" y="748160"/>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1" name="Google Shape;11;p5"/>
          <p:cNvPicPr preferRelativeResize="0"/>
          <p:nvPr/>
        </p:nvPicPr>
        <p:blipFill rotWithShape="1">
          <a:blip r:embed="rId14">
            <a:alphaModFix/>
          </a:blip>
          <a:srcRect/>
          <a:stretch/>
        </p:blipFill>
        <p:spPr>
          <a:xfrm rot="10800000" flipH="1">
            <a:off x="11437269" y="1257887"/>
            <a:ext cx="390939" cy="7391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1"/>
        <p:cNvGrpSpPr/>
        <p:nvPr/>
      </p:nvGrpSpPr>
      <p:grpSpPr>
        <a:xfrm>
          <a:off x="0" y="0"/>
          <a:ext cx="0" cy="0"/>
          <a:chOff x="0" y="0"/>
          <a:chExt cx="0" cy="0"/>
        </a:xfrm>
      </p:grpSpPr>
      <p:sp>
        <p:nvSpPr>
          <p:cNvPr id="82" name="Google Shape;82;p7"/>
          <p:cNvSpPr txBox="1">
            <a:spLocks noGrp="1"/>
          </p:cNvSpPr>
          <p:nvPr>
            <p:ph type="body" idx="1"/>
          </p:nvPr>
        </p:nvSpPr>
        <p:spPr>
          <a:xfrm>
            <a:off x="1122214" y="1253331"/>
            <a:ext cx="10709565"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4D4D4D"/>
              </a:buClr>
              <a:buSzPts val="1800"/>
              <a:buFont typeface="Arial"/>
              <a:buNone/>
              <a:defRPr sz="1800" b="0" i="0" u="none" strike="noStrike" cap="none">
                <a:solidFill>
                  <a:srgbClr val="4D4D4D"/>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3" name="Google Shape;83;p7"/>
          <p:cNvPicPr preferRelativeResize="0"/>
          <p:nvPr/>
        </p:nvPicPr>
        <p:blipFill rotWithShape="1">
          <a:blip r:embed="rId13">
            <a:alphaModFix/>
          </a:blip>
          <a:srcRect/>
          <a:stretch/>
        </p:blipFill>
        <p:spPr>
          <a:xfrm flipH="1">
            <a:off x="360219" y="362876"/>
            <a:ext cx="390939" cy="739138"/>
          </a:xfrm>
          <a:prstGeom prst="rect">
            <a:avLst/>
          </a:prstGeom>
          <a:noFill/>
          <a:ln>
            <a:noFill/>
          </a:ln>
        </p:spPr>
      </p:pic>
      <p:sp>
        <p:nvSpPr>
          <p:cNvPr id="84" name="Google Shape;84;p7"/>
          <p:cNvSpPr/>
          <p:nvPr/>
        </p:nvSpPr>
        <p:spPr>
          <a:xfrm rot="-5400000">
            <a:off x="371648" y="978945"/>
            <a:ext cx="739137" cy="390939"/>
          </a:xfrm>
          <a:prstGeom prst="triangle">
            <a:avLst>
              <a:gd name="adj" fmla="val 50000"/>
            </a:avLst>
          </a:prstGeom>
          <a:solidFill>
            <a:srgbClr val="4D4D4D"/>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7"/>
          <p:cNvSpPr/>
          <p:nvPr/>
        </p:nvSpPr>
        <p:spPr>
          <a:xfrm>
            <a:off x="1122215" y="709586"/>
            <a:ext cx="10709565"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7"/>
          <p:cNvSpPr/>
          <p:nvPr/>
        </p:nvSpPr>
        <p:spPr>
          <a:xfrm>
            <a:off x="0" y="6805586"/>
            <a:ext cx="12192000" cy="45719"/>
          </a:xfrm>
          <a:prstGeom prst="roundRect">
            <a:avLst>
              <a:gd name="adj" fmla="val 16667"/>
            </a:avLst>
          </a:prstGeom>
          <a:solidFill>
            <a:srgbClr val="5F5F5F"/>
          </a:solidFill>
          <a:ln w="12700" cap="flat" cmpd="sng">
            <a:solidFill>
              <a:srgbClr val="5F5F5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87" name="Google Shape;87;p7"/>
          <p:cNvPicPr preferRelativeResize="0"/>
          <p:nvPr/>
        </p:nvPicPr>
        <p:blipFill rotWithShape="1">
          <a:blip r:embed="rId14">
            <a:alphaModFix/>
          </a:blip>
          <a:srcRect/>
          <a:stretch/>
        </p:blipFill>
        <p:spPr>
          <a:xfrm>
            <a:off x="11174172" y="6030820"/>
            <a:ext cx="546773" cy="702365"/>
          </a:xfrm>
          <a:prstGeom prst="rect">
            <a:avLst/>
          </a:prstGeom>
          <a:noFill/>
          <a:ln>
            <a:noFill/>
          </a:ln>
        </p:spPr>
      </p:pic>
      <p:sp>
        <p:nvSpPr>
          <p:cNvPr id="88" name="Google Shape;88;p7"/>
          <p:cNvSpPr txBox="1"/>
          <p:nvPr/>
        </p:nvSpPr>
        <p:spPr>
          <a:xfrm>
            <a:off x="1122214" y="218420"/>
            <a:ext cx="10515600" cy="1325563"/>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200"/>
              <a:buFont typeface="Calibri"/>
              <a:buNone/>
            </a:pPr>
            <a:endParaRPr sz="3200">
              <a:solidFill>
                <a:srgbClr val="4D4D4D"/>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9"/>
        <p:cNvGrpSpPr/>
        <p:nvPr/>
      </p:nvGrpSpPr>
      <p:grpSpPr>
        <a:xfrm>
          <a:off x="0" y="0"/>
          <a:ext cx="0" cy="0"/>
          <a:chOff x="0" y="0"/>
          <a:chExt cx="0" cy="0"/>
        </a:xfrm>
      </p:grpSpPr>
      <p:sp>
        <p:nvSpPr>
          <p:cNvPr id="310" name="Google Shape;310;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1" name="Google Shape;311;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12" name="Google Shape;312;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3" name="Google Shape;313;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14" name="Google Shape;314;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
          <p:cNvSpPr txBox="1">
            <a:spLocks noGrp="1"/>
          </p:cNvSpPr>
          <p:nvPr>
            <p:ph type="title"/>
          </p:nvPr>
        </p:nvSpPr>
        <p:spPr>
          <a:xfrm>
            <a:off x="5401559" y="1818640"/>
            <a:ext cx="3925321" cy="242824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4D4D4D"/>
              </a:buClr>
              <a:buSzPct val="100000"/>
              <a:buFont typeface="Calibri"/>
              <a:buNone/>
            </a:pPr>
            <a:r>
              <a:rPr lang="tr-TR" sz="2800" b="1" dirty="0"/>
              <a:t>Hardware Design </a:t>
            </a:r>
            <a:r>
              <a:rPr lang="tr-TR" sz="2800" b="1" dirty="0" err="1"/>
              <a:t>Flow</a:t>
            </a:r>
            <a:endParaRPr lang="en-US" sz="2800" b="1" dirty="0"/>
          </a:p>
        </p:txBody>
      </p:sp>
      <p:pic>
        <p:nvPicPr>
          <p:cNvPr id="3" name="Picture 2" descr="Resim önizlemesi">
            <a:extLst>
              <a:ext uri="{FF2B5EF4-FFF2-40B4-BE49-F238E27FC236}">
                <a16:creationId xmlns:a16="http://schemas.microsoft.com/office/drawing/2014/main" id="{BAE9D8FC-385B-6894-CA68-B915091B75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484" y="5158589"/>
            <a:ext cx="2573732" cy="4597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F98CFE42-EBD9-0AE7-D572-DA858B2C6D68}"/>
            </a:ext>
          </a:extLst>
        </p:cNvPr>
        <p:cNvGrpSpPr/>
        <p:nvPr/>
      </p:nvGrpSpPr>
      <p:grpSpPr>
        <a:xfrm>
          <a:off x="0" y="0"/>
          <a:ext cx="0" cy="0"/>
          <a:chOff x="0" y="0"/>
          <a:chExt cx="0" cy="0"/>
        </a:xfrm>
      </p:grpSpPr>
      <p:sp>
        <p:nvSpPr>
          <p:cNvPr id="393" name="Google Shape;393;p2">
            <a:extLst>
              <a:ext uri="{FF2B5EF4-FFF2-40B4-BE49-F238E27FC236}">
                <a16:creationId xmlns:a16="http://schemas.microsoft.com/office/drawing/2014/main" id="{E3E65153-2BEC-252C-A2B2-0641E41C4756}"/>
              </a:ext>
            </a:extLst>
          </p:cNvPr>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Project Editor – Synthesis Tab cont’d</a:t>
            </a:r>
          </a:p>
        </p:txBody>
      </p:sp>
      <p:sp>
        <p:nvSpPr>
          <p:cNvPr id="394" name="Google Shape;394;p2">
            <a:extLst>
              <a:ext uri="{FF2B5EF4-FFF2-40B4-BE49-F238E27FC236}">
                <a16:creationId xmlns:a16="http://schemas.microsoft.com/office/drawing/2014/main" id="{E1CA882D-2E5D-9F5D-4129-FC440D4DFA1E}"/>
              </a:ext>
            </a:extLst>
          </p:cNvPr>
          <p:cNvSpPr txBox="1">
            <a:spLocks noGrp="1"/>
          </p:cNvSpPr>
          <p:nvPr>
            <p:ph type="body" idx="1"/>
          </p:nvPr>
        </p:nvSpPr>
        <p:spPr>
          <a:xfrm>
            <a:off x="1122215" y="924560"/>
            <a:ext cx="6700986" cy="5029199"/>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Generate post synthesis Netlist: </a:t>
            </a:r>
            <a:r>
              <a:rPr lang="en-US" sz="2400" dirty="0">
                <a:solidFill>
                  <a:schemeClr val="tx1"/>
                </a:solidFill>
              </a:rPr>
              <a:t>Choose whether the software should create this netlist. Default: On</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Synthesis Options</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b="1"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b="1"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Include Dir: </a:t>
            </a:r>
            <a:r>
              <a:rPr lang="en-US" sz="2400" dirty="0">
                <a:solidFill>
                  <a:schemeClr val="tx1"/>
                </a:solidFill>
              </a:rPr>
              <a:t>Specify directories to include in your project. If you use the IP Manager to add IP, the </a:t>
            </a:r>
            <a:r>
              <a:rPr lang="en-US" sz="2400" dirty="0" err="1">
                <a:solidFill>
                  <a:schemeClr val="tx1"/>
                </a:solidFill>
              </a:rPr>
              <a:t>ip</a:t>
            </a:r>
            <a:r>
              <a:rPr lang="en-US" sz="2400" dirty="0">
                <a:solidFill>
                  <a:schemeClr val="tx1"/>
                </a:solidFill>
              </a:rPr>
              <a:t>/&lt;module&gt; directory is listed here. The software searches these locations when you use include statements.</a:t>
            </a:r>
          </a:p>
        </p:txBody>
      </p:sp>
      <p:pic>
        <p:nvPicPr>
          <p:cNvPr id="3" name="İçerik Yer Tutucusu 13">
            <a:extLst>
              <a:ext uri="{FF2B5EF4-FFF2-40B4-BE49-F238E27FC236}">
                <a16:creationId xmlns:a16="http://schemas.microsoft.com/office/drawing/2014/main" id="{FD9DFDAC-76E7-E60C-ED1B-413EB03E77A2}"/>
              </a:ext>
            </a:extLst>
          </p:cNvPr>
          <p:cNvPicPr>
            <a:picLocks noChangeAspect="1"/>
          </p:cNvPicPr>
          <p:nvPr/>
        </p:nvPicPr>
        <p:blipFill>
          <a:blip r:embed="rId3"/>
          <a:stretch>
            <a:fillRect/>
          </a:stretch>
        </p:blipFill>
        <p:spPr>
          <a:xfrm>
            <a:off x="7920278" y="1167552"/>
            <a:ext cx="3620458" cy="4543214"/>
          </a:xfrm>
          <a:prstGeom prst="rect">
            <a:avLst/>
          </a:prstGeom>
        </p:spPr>
      </p:pic>
      <p:pic>
        <p:nvPicPr>
          <p:cNvPr id="4" name="Picture 2" descr="Resim önizlemesi">
            <a:extLst>
              <a:ext uri="{FF2B5EF4-FFF2-40B4-BE49-F238E27FC236}">
                <a16:creationId xmlns:a16="http://schemas.microsoft.com/office/drawing/2014/main" id="{4E161907-0DFD-2F8A-CA54-EAB4FABCD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614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Project Editor – Synthesis Tab cont’d </a:t>
            </a:r>
          </a:p>
        </p:txBody>
      </p:sp>
      <p:sp>
        <p:nvSpPr>
          <p:cNvPr id="394" name="Google Shape;394;p2"/>
          <p:cNvSpPr txBox="1">
            <a:spLocks noGrp="1"/>
          </p:cNvSpPr>
          <p:nvPr>
            <p:ph type="body" idx="1"/>
          </p:nvPr>
        </p:nvSpPr>
        <p:spPr>
          <a:xfrm>
            <a:off x="1122215" y="1253331"/>
            <a:ext cx="5917777" cy="4961038"/>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b="1"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Dynamic Parameter:</a:t>
            </a:r>
            <a:r>
              <a:rPr lang="en-US" sz="2400" dirty="0">
                <a:solidFill>
                  <a:schemeClr val="tx1"/>
                </a:solidFill>
              </a:rPr>
              <a:t> Use this area to add parameters and values that apply to the top-level module </a:t>
            </a:r>
            <a:r>
              <a:rPr lang="en-US" sz="2400" dirty="0" err="1">
                <a:solidFill>
                  <a:schemeClr val="tx1"/>
                </a:solidFill>
              </a:rPr>
              <a:t>ornentity</a:t>
            </a:r>
            <a:r>
              <a:rPr lang="en-US" sz="2400" dirty="0">
                <a:solidFill>
                  <a:schemeClr val="tx1"/>
                </a:solidFill>
              </a:rPr>
              <a:t> in your Project.</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Verilog define Macro:</a:t>
            </a:r>
            <a:r>
              <a:rPr lang="en-US" sz="2400" dirty="0">
                <a:solidFill>
                  <a:schemeClr val="tx1"/>
                </a:solidFill>
              </a:rPr>
              <a:t> Use this area to add define macros to your project. Some FPGA EDA tools automatically create a SYNTHESIS macro. If you want to use the same behavior in the </a:t>
            </a:r>
            <a:r>
              <a:rPr lang="en-US" sz="2400" dirty="0" err="1">
                <a:solidFill>
                  <a:schemeClr val="tx1"/>
                </a:solidFill>
              </a:rPr>
              <a:t>Efinity</a:t>
            </a:r>
            <a:r>
              <a:rPr lang="en-US" sz="2400" dirty="0">
                <a:solidFill>
                  <a:schemeClr val="tx1"/>
                </a:solidFill>
              </a:rPr>
              <a:t> software, you need to create it here.</a:t>
            </a:r>
          </a:p>
        </p:txBody>
      </p:sp>
      <p:pic>
        <p:nvPicPr>
          <p:cNvPr id="3" name="İçerik Yer Tutucusu 13">
            <a:extLst>
              <a:ext uri="{FF2B5EF4-FFF2-40B4-BE49-F238E27FC236}">
                <a16:creationId xmlns:a16="http://schemas.microsoft.com/office/drawing/2014/main" id="{8E9C20FE-F28C-2E52-BFF8-33FFEE9AD246}"/>
              </a:ext>
            </a:extLst>
          </p:cNvPr>
          <p:cNvPicPr>
            <a:picLocks noChangeAspect="1"/>
          </p:cNvPicPr>
          <p:nvPr/>
        </p:nvPicPr>
        <p:blipFill>
          <a:blip r:embed="rId3"/>
          <a:stretch>
            <a:fillRect/>
          </a:stretch>
        </p:blipFill>
        <p:spPr>
          <a:xfrm>
            <a:off x="7313442" y="1253331"/>
            <a:ext cx="3644583" cy="4573488"/>
          </a:xfrm>
          <a:prstGeom prst="rect">
            <a:avLst/>
          </a:prstGeom>
        </p:spPr>
      </p:pic>
      <p:pic>
        <p:nvPicPr>
          <p:cNvPr id="4" name="Picture 2" descr="Resim önizlemesi">
            <a:extLst>
              <a:ext uri="{FF2B5EF4-FFF2-40B4-BE49-F238E27FC236}">
                <a16:creationId xmlns:a16="http://schemas.microsoft.com/office/drawing/2014/main" id="{7B34AFCC-455D-CA54-8BB3-BE96715017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814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Project Editor – Place and Route Tab </a:t>
            </a:r>
          </a:p>
        </p:txBody>
      </p:sp>
      <p:sp>
        <p:nvSpPr>
          <p:cNvPr id="394" name="Google Shape;394;p2"/>
          <p:cNvSpPr txBox="1">
            <a:spLocks noGrp="1"/>
          </p:cNvSpPr>
          <p:nvPr>
            <p:ph type="body" idx="1"/>
          </p:nvPr>
        </p:nvSpPr>
        <p:spPr>
          <a:xfrm>
            <a:off x="1122215" y="876693"/>
            <a:ext cx="6221266" cy="5344998"/>
          </a:xfrm>
          <a:prstGeom prst="rect">
            <a:avLst/>
          </a:prstGeom>
          <a:noFill/>
          <a:ln>
            <a:noFill/>
          </a:ln>
        </p:spPr>
        <p:txBody>
          <a:bodyPr spcFirstLastPara="1" wrap="square" lIns="91425" tIns="45700" rIns="91425" bIns="45700" anchor="t" anchorCtr="0">
            <a:normAutofit/>
          </a:bodyPr>
          <a:lstStyle/>
          <a:p>
            <a:pPr algn="just">
              <a:buFont typeface="Wingdings" panose="05000000000000000000" pitchFamily="2" charset="2"/>
              <a:buChar char="Ø"/>
            </a:pPr>
            <a:r>
              <a:rPr lang="en-US" sz="2400" dirty="0">
                <a:solidFill>
                  <a:schemeClr val="tx1"/>
                </a:solidFill>
              </a:rPr>
              <a:t>Optional. The options on this tab let you specify project-specific preferences to help close</a:t>
            </a:r>
            <a:r>
              <a:rPr lang="tr-TR" sz="2400" dirty="0">
                <a:solidFill>
                  <a:schemeClr val="tx1"/>
                </a:solidFill>
              </a:rPr>
              <a:t> </a:t>
            </a:r>
            <a:r>
              <a:rPr lang="en-US" sz="2400" dirty="0">
                <a:solidFill>
                  <a:schemeClr val="tx1"/>
                </a:solidFill>
              </a:rPr>
              <a:t>timing. If you do not make any settings, the tool uses the defaults.</a:t>
            </a:r>
          </a:p>
          <a:p>
            <a:pPr algn="just">
              <a:buFont typeface="Wingdings" panose="05000000000000000000" pitchFamily="2" charset="2"/>
              <a:buChar char="Ø"/>
            </a:pPr>
            <a:endParaRPr lang="en-US" sz="2400" dirty="0">
              <a:solidFill>
                <a:schemeClr val="tx1"/>
              </a:solidFill>
            </a:endParaRPr>
          </a:p>
          <a:p>
            <a:pPr algn="just">
              <a:buFont typeface="Wingdings" panose="05000000000000000000" pitchFamily="2" charset="2"/>
              <a:buChar char="Ø"/>
            </a:pPr>
            <a:r>
              <a:rPr lang="en-US" sz="2400" dirty="0">
                <a:solidFill>
                  <a:schemeClr val="tx1"/>
                </a:solidFill>
              </a:rPr>
              <a:t>The optimization levels (-</a:t>
            </a:r>
            <a:r>
              <a:rPr lang="en-US" sz="2400" dirty="0" err="1">
                <a:solidFill>
                  <a:schemeClr val="tx1"/>
                </a:solidFill>
              </a:rPr>
              <a:t>optimization_level</a:t>
            </a:r>
            <a:r>
              <a:rPr lang="en-US" sz="2400" dirty="0">
                <a:solidFill>
                  <a:schemeClr val="tx1"/>
                </a:solidFill>
              </a:rPr>
              <a:t>) are settings that control both</a:t>
            </a:r>
            <a:r>
              <a:rPr lang="tr-TR" sz="2400" dirty="0">
                <a:solidFill>
                  <a:schemeClr val="tx1"/>
                </a:solidFill>
              </a:rPr>
              <a:t> </a:t>
            </a:r>
            <a:r>
              <a:rPr lang="en-US" sz="2400" dirty="0">
                <a:solidFill>
                  <a:schemeClr val="tx1"/>
                </a:solidFill>
              </a:rPr>
              <a:t>placement and routing, targeting different metrics.</a:t>
            </a:r>
            <a:endParaRPr lang="tr-TR" sz="2400" dirty="0">
              <a:solidFill>
                <a:schemeClr val="tx1"/>
              </a:solidFill>
            </a:endParaRPr>
          </a:p>
          <a:p>
            <a:pPr marL="0" indent="0" algn="just">
              <a:buNone/>
            </a:pPr>
            <a:r>
              <a:rPr lang="tr-TR" sz="2000" dirty="0">
                <a:solidFill>
                  <a:schemeClr val="tx1"/>
                </a:solidFill>
              </a:rPr>
              <a:t>	</a:t>
            </a:r>
            <a:r>
              <a:rPr lang="en-US" sz="2000" dirty="0">
                <a:solidFill>
                  <a:schemeClr val="tx1"/>
                </a:solidFill>
              </a:rPr>
              <a:t> — CONGESTION optimization levels may help a </a:t>
            </a:r>
            <a:r>
              <a:rPr lang="tr-TR" sz="2000" dirty="0">
                <a:solidFill>
                  <a:schemeClr val="tx1"/>
                </a:solidFill>
              </a:rPr>
              <a:t>	</a:t>
            </a:r>
            <a:r>
              <a:rPr lang="en-US" sz="2000" dirty="0">
                <a:solidFill>
                  <a:schemeClr val="tx1"/>
                </a:solidFill>
              </a:rPr>
              <a:t>congested design meet timing.</a:t>
            </a:r>
          </a:p>
          <a:p>
            <a:pPr marL="0" indent="0" algn="just">
              <a:buNone/>
            </a:pPr>
            <a:r>
              <a:rPr lang="tr-TR" sz="2000" dirty="0">
                <a:solidFill>
                  <a:schemeClr val="tx1"/>
                </a:solidFill>
              </a:rPr>
              <a:t>	 </a:t>
            </a:r>
            <a:r>
              <a:rPr lang="en-US" sz="2000" dirty="0">
                <a:solidFill>
                  <a:schemeClr val="tx1"/>
                </a:solidFill>
              </a:rPr>
              <a:t>— TIMING optimization levels may help a non-</a:t>
            </a:r>
            <a:r>
              <a:rPr lang="tr-TR" sz="2000" dirty="0">
                <a:solidFill>
                  <a:schemeClr val="tx1"/>
                </a:solidFill>
              </a:rPr>
              <a:t>	</a:t>
            </a:r>
            <a:r>
              <a:rPr lang="en-US" sz="2000" dirty="0">
                <a:solidFill>
                  <a:schemeClr val="tx1"/>
                </a:solidFill>
              </a:rPr>
              <a:t>congested design meet timing</a:t>
            </a:r>
            <a:r>
              <a:rPr lang="tr-TR" sz="2000" dirty="0">
                <a:solidFill>
                  <a:schemeClr val="tx1"/>
                </a:solidFill>
              </a:rPr>
              <a:t> </a:t>
            </a:r>
            <a:r>
              <a:rPr lang="en-US" sz="2000" dirty="0">
                <a:solidFill>
                  <a:schemeClr val="tx1"/>
                </a:solidFill>
              </a:rPr>
              <a:t>requirements.</a:t>
            </a:r>
          </a:p>
          <a:p>
            <a:pPr marL="0" indent="0" algn="just">
              <a:buNone/>
            </a:pPr>
            <a:r>
              <a:rPr lang="tr-TR" sz="2000" dirty="0">
                <a:solidFill>
                  <a:schemeClr val="tx1"/>
                </a:solidFill>
              </a:rPr>
              <a:t>	 </a:t>
            </a:r>
            <a:r>
              <a:rPr lang="en-US" sz="2000" dirty="0">
                <a:solidFill>
                  <a:schemeClr val="tx1"/>
                </a:solidFill>
              </a:rPr>
              <a:t>— POWER optimization levels may help reduce a </a:t>
            </a:r>
            <a:r>
              <a:rPr lang="tr-TR" sz="2000" dirty="0">
                <a:solidFill>
                  <a:schemeClr val="tx1"/>
                </a:solidFill>
              </a:rPr>
              <a:t>	</a:t>
            </a:r>
            <a:r>
              <a:rPr lang="en-US" sz="2000" dirty="0">
                <a:solidFill>
                  <a:schemeClr val="tx1"/>
                </a:solidFill>
              </a:rPr>
              <a:t>design’s power consumption.</a:t>
            </a:r>
          </a:p>
        </p:txBody>
      </p:sp>
      <p:pic>
        <p:nvPicPr>
          <p:cNvPr id="3" name="İçerik Yer Tutucusu 14">
            <a:extLst>
              <a:ext uri="{FF2B5EF4-FFF2-40B4-BE49-F238E27FC236}">
                <a16:creationId xmlns:a16="http://schemas.microsoft.com/office/drawing/2014/main" id="{9F6D4FE4-6C14-1158-06A9-B9C71A444EA7}"/>
              </a:ext>
            </a:extLst>
          </p:cNvPr>
          <p:cNvPicPr>
            <a:picLocks noChangeAspect="1"/>
          </p:cNvPicPr>
          <p:nvPr/>
        </p:nvPicPr>
        <p:blipFill>
          <a:blip r:embed="rId3"/>
          <a:stretch>
            <a:fillRect/>
          </a:stretch>
        </p:blipFill>
        <p:spPr>
          <a:xfrm>
            <a:off x="7635469" y="913239"/>
            <a:ext cx="4002346" cy="5031521"/>
          </a:xfrm>
          <a:prstGeom prst="rect">
            <a:avLst/>
          </a:prstGeom>
        </p:spPr>
      </p:pic>
      <p:pic>
        <p:nvPicPr>
          <p:cNvPr id="4" name="Picture 2" descr="Resim önizlemesi">
            <a:extLst>
              <a:ext uri="{FF2B5EF4-FFF2-40B4-BE49-F238E27FC236}">
                <a16:creationId xmlns:a16="http://schemas.microsoft.com/office/drawing/2014/main" id="{CD1DC6C3-81BA-387A-DE71-D0A681E146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79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Project Editor – Place and Route Tab cont’d </a:t>
            </a:r>
          </a:p>
        </p:txBody>
      </p:sp>
      <p:sp>
        <p:nvSpPr>
          <p:cNvPr id="394" name="Google Shape;394;p2"/>
          <p:cNvSpPr txBox="1">
            <a:spLocks noGrp="1"/>
          </p:cNvSpPr>
          <p:nvPr>
            <p:ph type="body" idx="1"/>
          </p:nvPr>
        </p:nvSpPr>
        <p:spPr>
          <a:xfrm>
            <a:off x="850191" y="983781"/>
            <a:ext cx="7540661" cy="5111183"/>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The placer effort level (-</a:t>
            </a:r>
            <a:r>
              <a:rPr lang="en-US" sz="2400" dirty="0" err="1">
                <a:solidFill>
                  <a:schemeClr val="tx1"/>
                </a:solidFill>
              </a:rPr>
              <a:t>lacer_effort_level</a:t>
            </a:r>
            <a:r>
              <a:rPr lang="en-US" sz="2400" dirty="0">
                <a:solidFill>
                  <a:schemeClr val="tx1"/>
                </a:solidFill>
              </a:rPr>
              <a:t>) is a way to control how much runtime the placer uses when it tries to improve placement quality.</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The number of threads (--max-threads) controls how many thread that the placer can launch. The default setting (-1) means that the placer uses the maximum number of available processors.</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The --seed option introduces random noise in the placer. The seed is the value you set.</a:t>
            </a:r>
          </a:p>
        </p:txBody>
      </p:sp>
      <p:pic>
        <p:nvPicPr>
          <p:cNvPr id="3" name="İçerik Yer Tutucusu 14">
            <a:extLst>
              <a:ext uri="{FF2B5EF4-FFF2-40B4-BE49-F238E27FC236}">
                <a16:creationId xmlns:a16="http://schemas.microsoft.com/office/drawing/2014/main" id="{44757210-918D-7C2D-3F56-6FF693A70DE1}"/>
              </a:ext>
            </a:extLst>
          </p:cNvPr>
          <p:cNvPicPr>
            <a:picLocks noChangeAspect="1"/>
          </p:cNvPicPr>
          <p:nvPr/>
        </p:nvPicPr>
        <p:blipFill>
          <a:blip r:embed="rId3"/>
          <a:stretch>
            <a:fillRect/>
          </a:stretch>
        </p:blipFill>
        <p:spPr>
          <a:xfrm>
            <a:off x="8526863" y="983781"/>
            <a:ext cx="3382973" cy="4455832"/>
          </a:xfrm>
          <a:prstGeom prst="rect">
            <a:avLst/>
          </a:prstGeom>
        </p:spPr>
      </p:pic>
      <p:pic>
        <p:nvPicPr>
          <p:cNvPr id="4" name="Picture 2" descr="Resim önizlemesi">
            <a:extLst>
              <a:ext uri="{FF2B5EF4-FFF2-40B4-BE49-F238E27FC236}">
                <a16:creationId xmlns:a16="http://schemas.microsoft.com/office/drawing/2014/main" id="{7DA05C6C-C917-77A0-4A59-BA55913DAF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94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Project Editor – Bitstream Generation Tab</a:t>
            </a:r>
          </a:p>
        </p:txBody>
      </p:sp>
      <p:sp>
        <p:nvSpPr>
          <p:cNvPr id="394" name="Google Shape;394;p2"/>
          <p:cNvSpPr txBox="1">
            <a:spLocks noGrp="1"/>
          </p:cNvSpPr>
          <p:nvPr>
            <p:ph type="body" idx="1"/>
          </p:nvPr>
        </p:nvSpPr>
        <p:spPr>
          <a:xfrm>
            <a:off x="1122214" y="1253331"/>
            <a:ext cx="5712219" cy="4351338"/>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Optional. Use the options on this tab to specify project-specific preferences such as the programming mode, daisy chaining, and memory initialization. If you do not make any settings, the tool defaults to </a:t>
            </a:r>
            <a:r>
              <a:rPr lang="en-US" sz="2400" b="1" dirty="0">
                <a:solidFill>
                  <a:schemeClr val="tx1"/>
                </a:solidFill>
              </a:rPr>
              <a:t>SPI active </a:t>
            </a:r>
            <a:r>
              <a:rPr lang="en-US" sz="2400" dirty="0">
                <a:solidFill>
                  <a:schemeClr val="tx1"/>
                </a:solidFill>
              </a:rPr>
              <a:t>programming mode.</a:t>
            </a:r>
          </a:p>
        </p:txBody>
      </p:sp>
      <p:pic>
        <p:nvPicPr>
          <p:cNvPr id="3" name="İçerik Yer Tutucusu 13">
            <a:extLst>
              <a:ext uri="{FF2B5EF4-FFF2-40B4-BE49-F238E27FC236}">
                <a16:creationId xmlns:a16="http://schemas.microsoft.com/office/drawing/2014/main" id="{1D445FF9-6691-9AAF-CF62-B9AE8287F89B}"/>
              </a:ext>
            </a:extLst>
          </p:cNvPr>
          <p:cNvPicPr>
            <a:picLocks noChangeAspect="1"/>
          </p:cNvPicPr>
          <p:nvPr/>
        </p:nvPicPr>
        <p:blipFill>
          <a:blip r:embed="rId3"/>
          <a:stretch>
            <a:fillRect/>
          </a:stretch>
        </p:blipFill>
        <p:spPr>
          <a:xfrm>
            <a:off x="7507905" y="1371223"/>
            <a:ext cx="3288504" cy="4115553"/>
          </a:xfrm>
          <a:prstGeom prst="rect">
            <a:avLst/>
          </a:prstGeom>
        </p:spPr>
      </p:pic>
      <p:pic>
        <p:nvPicPr>
          <p:cNvPr id="4" name="Picture 2" descr="Resim önizlemesi">
            <a:extLst>
              <a:ext uri="{FF2B5EF4-FFF2-40B4-BE49-F238E27FC236}">
                <a16:creationId xmlns:a16="http://schemas.microsoft.com/office/drawing/2014/main" id="{28959EB7-2B2E-2D00-0A41-727E38779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27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Project Editor – Debugger Tab</a:t>
            </a:r>
          </a:p>
        </p:txBody>
      </p:sp>
      <p:sp>
        <p:nvSpPr>
          <p:cNvPr id="394" name="Google Shape;394;p2"/>
          <p:cNvSpPr txBox="1">
            <a:spLocks noGrp="1"/>
          </p:cNvSpPr>
          <p:nvPr>
            <p:ph type="body" idx="1"/>
          </p:nvPr>
        </p:nvSpPr>
        <p:spPr>
          <a:xfrm>
            <a:off x="1122214" y="1253331"/>
            <a:ext cx="5863047" cy="4351338"/>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Optional. This tab is where you enable or disable a </a:t>
            </a:r>
            <a:r>
              <a:rPr lang="en-US" sz="2400" b="1" dirty="0">
                <a:solidFill>
                  <a:schemeClr val="tx1"/>
                </a:solidFill>
              </a:rPr>
              <a:t>debug profile</a:t>
            </a:r>
            <a:r>
              <a:rPr lang="en-US" sz="2400" dirty="0">
                <a:solidFill>
                  <a:schemeClr val="tx1"/>
                </a:solidFill>
              </a:rPr>
              <a:t> to auto-instantiate in your design and set a working directory for debugging. These settings are used with the </a:t>
            </a:r>
            <a:r>
              <a:rPr lang="en-US" sz="2400" b="1" dirty="0">
                <a:solidFill>
                  <a:schemeClr val="tx1"/>
                </a:solidFill>
              </a:rPr>
              <a:t>Debug Wizard</a:t>
            </a:r>
            <a:r>
              <a:rPr lang="en-US" sz="2400" dirty="0">
                <a:solidFill>
                  <a:schemeClr val="tx1"/>
                </a:solidFill>
              </a:rPr>
              <a:t>.</a:t>
            </a:r>
          </a:p>
        </p:txBody>
      </p:sp>
      <p:pic>
        <p:nvPicPr>
          <p:cNvPr id="3" name="İçerik Yer Tutucusu 14">
            <a:extLst>
              <a:ext uri="{FF2B5EF4-FFF2-40B4-BE49-F238E27FC236}">
                <a16:creationId xmlns:a16="http://schemas.microsoft.com/office/drawing/2014/main" id="{8FC56514-FAF4-C664-8158-0469105599EB}"/>
              </a:ext>
            </a:extLst>
          </p:cNvPr>
          <p:cNvPicPr>
            <a:picLocks noChangeAspect="1"/>
          </p:cNvPicPr>
          <p:nvPr/>
        </p:nvPicPr>
        <p:blipFill>
          <a:blip r:embed="rId3"/>
          <a:stretch>
            <a:fillRect/>
          </a:stretch>
        </p:blipFill>
        <p:spPr>
          <a:xfrm>
            <a:off x="7669400" y="1532371"/>
            <a:ext cx="3046725" cy="3806106"/>
          </a:xfrm>
          <a:prstGeom prst="rect">
            <a:avLst/>
          </a:prstGeom>
        </p:spPr>
      </p:pic>
      <p:pic>
        <p:nvPicPr>
          <p:cNvPr id="4" name="Picture 2" descr="Resim önizlemesi">
            <a:extLst>
              <a:ext uri="{FF2B5EF4-FFF2-40B4-BE49-F238E27FC236}">
                <a16:creationId xmlns:a16="http://schemas.microsoft.com/office/drawing/2014/main" id="{A0DE29F7-C027-32BE-6305-2D91231CD1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8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Project Pane</a:t>
            </a:r>
          </a:p>
        </p:txBody>
      </p:sp>
      <p:sp>
        <p:nvSpPr>
          <p:cNvPr id="394" name="Google Shape;394;p2"/>
          <p:cNvSpPr txBox="1">
            <a:spLocks noGrp="1"/>
          </p:cNvSpPr>
          <p:nvPr>
            <p:ph type="body" idx="1"/>
          </p:nvPr>
        </p:nvSpPr>
        <p:spPr>
          <a:xfrm>
            <a:off x="1122214" y="1253331"/>
            <a:ext cx="5542537" cy="4351338"/>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The Project pane, which is located under the </a:t>
            </a:r>
            <a:r>
              <a:rPr lang="en-US" sz="2400" b="1" dirty="0">
                <a:solidFill>
                  <a:schemeClr val="tx1"/>
                </a:solidFill>
              </a:rPr>
              <a:t>Dashboard</a:t>
            </a:r>
            <a:r>
              <a:rPr lang="en-US" sz="2400" dirty="0">
                <a:solidFill>
                  <a:schemeClr val="tx1"/>
                </a:solidFill>
              </a:rPr>
              <a:t>, shows all of the files in your design. Double-click a filename in the Project pane to open the file in the </a:t>
            </a:r>
            <a:r>
              <a:rPr lang="en-US" sz="2400" b="1" dirty="0" err="1">
                <a:solidFill>
                  <a:schemeClr val="tx1"/>
                </a:solidFill>
              </a:rPr>
              <a:t>Efinity</a:t>
            </a:r>
            <a:r>
              <a:rPr lang="en-US" sz="2400" b="1" dirty="0">
                <a:solidFill>
                  <a:schemeClr val="tx1"/>
                </a:solidFill>
              </a:rPr>
              <a:t>® Code Editor</a:t>
            </a:r>
            <a:r>
              <a:rPr lang="en-US" sz="2400" dirty="0">
                <a:solidFill>
                  <a:schemeClr val="tx1"/>
                </a:solidFill>
              </a:rPr>
              <a:t>.</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You can right-click the folders in the Project pane to open a context-sensitive menu with shortcut actions.</a:t>
            </a:r>
          </a:p>
        </p:txBody>
      </p:sp>
      <p:pic>
        <p:nvPicPr>
          <p:cNvPr id="3" name="İçerik Yer Tutucusu 13">
            <a:extLst>
              <a:ext uri="{FF2B5EF4-FFF2-40B4-BE49-F238E27FC236}">
                <a16:creationId xmlns:a16="http://schemas.microsoft.com/office/drawing/2014/main" id="{839C759B-BFFE-7ED4-9FC8-81EA8109C18B}"/>
              </a:ext>
            </a:extLst>
          </p:cNvPr>
          <p:cNvPicPr>
            <a:picLocks noChangeAspect="1"/>
          </p:cNvPicPr>
          <p:nvPr/>
        </p:nvPicPr>
        <p:blipFill>
          <a:blip r:embed="rId3"/>
          <a:stretch>
            <a:fillRect/>
          </a:stretch>
        </p:blipFill>
        <p:spPr>
          <a:xfrm>
            <a:off x="7365951" y="983685"/>
            <a:ext cx="2875329" cy="5633429"/>
          </a:xfrm>
          <a:prstGeom prst="rect">
            <a:avLst/>
          </a:prstGeom>
        </p:spPr>
      </p:pic>
      <p:pic>
        <p:nvPicPr>
          <p:cNvPr id="4" name="Picture 2" descr="Resim önizlemesi">
            <a:extLst>
              <a:ext uri="{FF2B5EF4-FFF2-40B4-BE49-F238E27FC236}">
                <a16:creationId xmlns:a16="http://schemas.microsoft.com/office/drawing/2014/main" id="{439D6259-E7E9-EEC0-133A-28D8468F42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61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Run the Flow with the Dashboard Controls</a:t>
            </a:r>
          </a:p>
        </p:txBody>
      </p:sp>
      <p:sp>
        <p:nvSpPr>
          <p:cNvPr id="394" name="Google Shape;394;p2"/>
          <p:cNvSpPr txBox="1">
            <a:spLocks noGrp="1"/>
          </p:cNvSpPr>
          <p:nvPr>
            <p:ph type="body" idx="1"/>
          </p:nvPr>
        </p:nvSpPr>
        <p:spPr>
          <a:xfrm>
            <a:off x="1011293" y="890206"/>
            <a:ext cx="5815913" cy="5137732"/>
          </a:xfrm>
          <a:prstGeom prst="rect">
            <a:avLst/>
          </a:prstGeom>
          <a:noFill/>
          <a:ln>
            <a:noFill/>
          </a:ln>
        </p:spPr>
        <p:txBody>
          <a:bodyPr spcFirstLastPara="1" wrap="square" lIns="91425" tIns="45700" rIns="91425" bIns="45700" anchor="t" anchorCtr="0">
            <a:normAutofit/>
          </a:bodyPr>
          <a:lstStyle/>
          <a:p>
            <a:pPr marL="0" indent="0" algn="just">
              <a:buNone/>
            </a:pPr>
            <a:r>
              <a:rPr lang="en-US" sz="2400" dirty="0">
                <a:solidFill>
                  <a:schemeClr val="tx1"/>
                </a:solidFill>
              </a:rPr>
              <a:t>The Dashboard controls the software flow, which operates in two modes: </a:t>
            </a:r>
            <a:r>
              <a:rPr lang="en-US" sz="2400" b="1" dirty="0">
                <a:solidFill>
                  <a:schemeClr val="tx1"/>
                </a:solidFill>
              </a:rPr>
              <a:t>automated</a:t>
            </a:r>
            <a:r>
              <a:rPr lang="en-US" sz="2400" dirty="0">
                <a:solidFill>
                  <a:schemeClr val="tx1"/>
                </a:solidFill>
              </a:rPr>
              <a:t> and</a:t>
            </a:r>
            <a:r>
              <a:rPr lang="tr-TR" sz="2400" dirty="0">
                <a:solidFill>
                  <a:schemeClr val="tx1"/>
                </a:solidFill>
              </a:rPr>
              <a:t> </a:t>
            </a:r>
            <a:r>
              <a:rPr lang="en-US" sz="2400" b="1" dirty="0">
                <a:solidFill>
                  <a:schemeClr val="tx1"/>
                </a:solidFill>
              </a:rPr>
              <a:t>manual</a:t>
            </a:r>
            <a:r>
              <a:rPr lang="en-US" sz="2400" dirty="0">
                <a:solidFill>
                  <a:schemeClr val="tx1"/>
                </a:solidFill>
              </a:rPr>
              <a:t>. Toggle automated and manual flows using the toggle button</a:t>
            </a:r>
            <a:r>
              <a:rPr lang="tr-TR" sz="2400" dirty="0">
                <a:solidFill>
                  <a:schemeClr val="tx1"/>
                </a:solidFill>
              </a:rPr>
              <a:t>.</a:t>
            </a:r>
            <a:endParaRPr lang="en-US" sz="2400" dirty="0">
              <a:solidFill>
                <a:schemeClr val="tx1"/>
              </a:solidFill>
            </a:endParaRPr>
          </a:p>
          <a:p>
            <a:pPr marL="0" indent="0" algn="just">
              <a:buNone/>
            </a:pPr>
            <a:endParaRPr lang="tr-TR" sz="2400" dirty="0">
              <a:solidFill>
                <a:schemeClr val="tx1"/>
              </a:solidFill>
            </a:endParaRPr>
          </a:p>
          <a:p>
            <a:pPr algn="just">
              <a:buFont typeface="Wingdings" panose="05000000000000000000" pitchFamily="2" charset="2"/>
              <a:buChar char="Ø"/>
            </a:pPr>
            <a:r>
              <a:rPr lang="en-US" sz="2400" b="1" dirty="0">
                <a:solidFill>
                  <a:schemeClr val="tx1"/>
                </a:solidFill>
              </a:rPr>
              <a:t>Automated flow</a:t>
            </a:r>
            <a:r>
              <a:rPr lang="tr-TR" sz="2400" b="1" dirty="0">
                <a:solidFill>
                  <a:schemeClr val="tx1"/>
                </a:solidFill>
              </a:rPr>
              <a:t>: </a:t>
            </a:r>
            <a:r>
              <a:rPr lang="en-US" sz="2400" dirty="0">
                <a:solidFill>
                  <a:schemeClr val="tx1"/>
                </a:solidFill>
              </a:rPr>
              <a:t>Use automated mode to run the full flow from start to finish</a:t>
            </a:r>
            <a:r>
              <a:rPr lang="tr-TR" sz="2400" dirty="0">
                <a:solidFill>
                  <a:schemeClr val="tx1"/>
                </a:solidFill>
              </a:rPr>
              <a:t>. </a:t>
            </a:r>
            <a:r>
              <a:rPr lang="en-US" sz="2400" dirty="0">
                <a:solidFill>
                  <a:schemeClr val="tx1"/>
                </a:solidFill>
              </a:rPr>
              <a:t>Additionally, you can start the flow from any point and run it to the end.</a:t>
            </a:r>
          </a:p>
          <a:p>
            <a:pPr algn="just">
              <a:buFont typeface="Wingdings" panose="05000000000000000000" pitchFamily="2" charset="2"/>
              <a:buChar char="Ø"/>
            </a:pPr>
            <a:endParaRPr lang="tr-TR" sz="2400" dirty="0">
              <a:solidFill>
                <a:schemeClr val="tx1"/>
              </a:solidFill>
            </a:endParaRPr>
          </a:p>
          <a:p>
            <a:pPr algn="just">
              <a:buFont typeface="Wingdings" panose="05000000000000000000" pitchFamily="2" charset="2"/>
              <a:buChar char="Ø"/>
            </a:pPr>
            <a:r>
              <a:rPr lang="en-US" sz="2400" b="1" dirty="0">
                <a:solidFill>
                  <a:schemeClr val="tx1"/>
                </a:solidFill>
              </a:rPr>
              <a:t>Manual flow</a:t>
            </a:r>
            <a:r>
              <a:rPr lang="tr-TR" sz="2400" b="1" dirty="0">
                <a:solidFill>
                  <a:schemeClr val="tx1"/>
                </a:solidFill>
              </a:rPr>
              <a:t>: </a:t>
            </a:r>
            <a:r>
              <a:rPr lang="en-US" sz="2400" dirty="0">
                <a:solidFill>
                  <a:schemeClr val="tx1"/>
                </a:solidFill>
              </a:rPr>
              <a:t>Disable the automated flow to run each stage manually.</a:t>
            </a:r>
          </a:p>
        </p:txBody>
      </p:sp>
      <p:pic>
        <p:nvPicPr>
          <p:cNvPr id="16" name="Resim 15">
            <a:extLst>
              <a:ext uri="{FF2B5EF4-FFF2-40B4-BE49-F238E27FC236}">
                <a16:creationId xmlns:a16="http://schemas.microsoft.com/office/drawing/2014/main" id="{24D1C19E-079C-2171-AACA-D72E0ECB5C1D}"/>
              </a:ext>
            </a:extLst>
          </p:cNvPr>
          <p:cNvPicPr>
            <a:picLocks noChangeAspect="1"/>
          </p:cNvPicPr>
          <p:nvPr/>
        </p:nvPicPr>
        <p:blipFill>
          <a:blip r:embed="rId3"/>
          <a:stretch>
            <a:fillRect/>
          </a:stretch>
        </p:blipFill>
        <p:spPr>
          <a:xfrm>
            <a:off x="6827206" y="1616456"/>
            <a:ext cx="5527354" cy="2725378"/>
          </a:xfrm>
          <a:prstGeom prst="rect">
            <a:avLst/>
          </a:prstGeom>
        </p:spPr>
      </p:pic>
      <p:pic>
        <p:nvPicPr>
          <p:cNvPr id="17" name="Picture 2" descr="Resim önizlemesi">
            <a:extLst>
              <a:ext uri="{FF2B5EF4-FFF2-40B4-BE49-F238E27FC236}">
                <a16:creationId xmlns:a16="http://schemas.microsoft.com/office/drawing/2014/main" id="{13EBE84F-C0CA-5F26-80D2-CF500F3412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02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About </a:t>
            </a:r>
            <a:r>
              <a:rPr lang="en-US" dirty="0" err="1">
                <a:solidFill>
                  <a:schemeClr val="tx1"/>
                </a:solidFill>
              </a:rPr>
              <a:t>Efinity</a:t>
            </a:r>
            <a:r>
              <a:rPr lang="en-US" dirty="0">
                <a:solidFill>
                  <a:schemeClr val="tx1"/>
                </a:solidFill>
              </a:rPr>
              <a:t> Synthesis</a:t>
            </a:r>
          </a:p>
        </p:txBody>
      </p:sp>
      <p:sp>
        <p:nvSpPr>
          <p:cNvPr id="394" name="Google Shape;394;p2"/>
          <p:cNvSpPr txBox="1">
            <a:spLocks noGrp="1"/>
          </p:cNvSpPr>
          <p:nvPr>
            <p:ph type="body" idx="1"/>
          </p:nvPr>
        </p:nvSpPr>
        <p:spPr>
          <a:xfrm>
            <a:off x="1122214" y="1253331"/>
            <a:ext cx="10709565"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pPr>
            <a:r>
              <a:rPr lang="en-US" sz="2400" dirty="0">
                <a:solidFill>
                  <a:schemeClr val="tx1"/>
                </a:solidFill>
              </a:rPr>
              <a:t>The first stage after you complete your RTL design is </a:t>
            </a:r>
            <a:r>
              <a:rPr lang="en-US" sz="2400" b="1" dirty="0">
                <a:solidFill>
                  <a:schemeClr val="tx1"/>
                </a:solidFill>
              </a:rPr>
              <a:t>synthesis</a:t>
            </a:r>
            <a:r>
              <a:rPr lang="en-US" sz="2400" dirty="0">
                <a:solidFill>
                  <a:schemeClr val="tx1"/>
                </a:solidFill>
              </a:rPr>
              <a:t>. During synthesis, the compiler takes your design and turns it into a gate-level netlist. The software supports synthesis options and attributes so you can optimize your design.</a:t>
            </a:r>
          </a:p>
          <a:p>
            <a:pPr marL="342900" lvl="0" indent="-342900" algn="just" rtl="0">
              <a:lnSpc>
                <a:spcPct val="90000"/>
              </a:lnSpc>
              <a:spcBef>
                <a:spcPts val="0"/>
              </a:spcBef>
              <a:spcAft>
                <a:spcPts val="0"/>
              </a:spcAft>
              <a:buClr>
                <a:srgbClr val="4D4D4D"/>
              </a:buClr>
              <a:buSzPts val="1800"/>
              <a:buFont typeface="Arial" panose="020B0604020202020204" pitchFamily="34" charset="0"/>
              <a:buChar char="•"/>
            </a:pPr>
            <a:endParaRPr lang="en-US" sz="2400" dirty="0">
              <a:solidFill>
                <a:schemeClr val="tx1"/>
              </a:solidFill>
            </a:endParaRPr>
          </a:p>
          <a:p>
            <a:pPr marL="0" lvl="0" indent="0" algn="just" rtl="0">
              <a:lnSpc>
                <a:spcPct val="90000"/>
              </a:lnSpc>
              <a:spcBef>
                <a:spcPts val="0"/>
              </a:spcBef>
              <a:spcAft>
                <a:spcPts val="0"/>
              </a:spcAft>
              <a:buClr>
                <a:srgbClr val="4D4D4D"/>
              </a:buClr>
              <a:buSzPts val="1800"/>
            </a:pPr>
            <a:r>
              <a:rPr lang="en-US" sz="2400" dirty="0">
                <a:solidFill>
                  <a:schemeClr val="tx1"/>
                </a:solidFill>
              </a:rPr>
              <a:t>The software supports the synthesizable subset of the following languages:</a:t>
            </a: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err="1">
                <a:solidFill>
                  <a:schemeClr val="tx1"/>
                </a:solidFill>
              </a:rPr>
              <a:t>SystemVerilog</a:t>
            </a:r>
            <a:r>
              <a:rPr lang="en-US" sz="2400" b="1" dirty="0">
                <a:solidFill>
                  <a:schemeClr val="tx1"/>
                </a:solidFill>
              </a:rPr>
              <a:t> and Verilog HDL</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b="1"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VHDL</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b="1"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Mixed languages (any combination of the above)</a:t>
            </a:r>
          </a:p>
        </p:txBody>
      </p:sp>
      <p:pic>
        <p:nvPicPr>
          <p:cNvPr id="3" name="Picture 2" descr="Resim önizlemesi">
            <a:extLst>
              <a:ext uri="{FF2B5EF4-FFF2-40B4-BE49-F238E27FC236}">
                <a16:creationId xmlns:a16="http://schemas.microsoft.com/office/drawing/2014/main" id="{24F1DF28-79AF-62A2-0CC0-83B4701FF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908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Netlist Pane</a:t>
            </a:r>
          </a:p>
        </p:txBody>
      </p:sp>
      <p:sp>
        <p:nvSpPr>
          <p:cNvPr id="394" name="Google Shape;394;p2"/>
          <p:cNvSpPr txBox="1">
            <a:spLocks noGrp="1"/>
          </p:cNvSpPr>
          <p:nvPr>
            <p:ph type="body" idx="1"/>
          </p:nvPr>
        </p:nvSpPr>
        <p:spPr>
          <a:xfrm>
            <a:off x="1122214" y="1253331"/>
            <a:ext cx="6089291" cy="4351338"/>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The </a:t>
            </a:r>
            <a:r>
              <a:rPr lang="en-US" sz="2400" b="1" dirty="0">
                <a:solidFill>
                  <a:schemeClr val="tx1"/>
                </a:solidFill>
              </a:rPr>
              <a:t>Netlist pane</a:t>
            </a:r>
            <a:r>
              <a:rPr lang="en-US" sz="2400" dirty="0">
                <a:solidFill>
                  <a:schemeClr val="tx1"/>
                </a:solidFill>
              </a:rPr>
              <a:t>, which is under the Dashboard, shows the design hierarchy and helps you browse through the elaborated design and synthesized netlist.</a:t>
            </a: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You can right-click the items in the Netlist pane to open a context-sensitive menu with shortcut actions.</a:t>
            </a:r>
          </a:p>
        </p:txBody>
      </p:sp>
      <p:pic>
        <p:nvPicPr>
          <p:cNvPr id="10" name="Resim 9">
            <a:extLst>
              <a:ext uri="{FF2B5EF4-FFF2-40B4-BE49-F238E27FC236}">
                <a16:creationId xmlns:a16="http://schemas.microsoft.com/office/drawing/2014/main" id="{FB0C0ACE-536B-0903-7EF0-D68770D7FD9E}"/>
              </a:ext>
            </a:extLst>
          </p:cNvPr>
          <p:cNvPicPr>
            <a:picLocks noChangeAspect="1"/>
          </p:cNvPicPr>
          <p:nvPr/>
        </p:nvPicPr>
        <p:blipFill>
          <a:blip r:embed="rId3"/>
          <a:stretch>
            <a:fillRect/>
          </a:stretch>
        </p:blipFill>
        <p:spPr>
          <a:xfrm>
            <a:off x="7406856" y="994785"/>
            <a:ext cx="4230958" cy="4868429"/>
          </a:xfrm>
          <a:prstGeom prst="rect">
            <a:avLst/>
          </a:prstGeom>
        </p:spPr>
      </p:pic>
      <p:pic>
        <p:nvPicPr>
          <p:cNvPr id="11" name="Picture 2" descr="Resim önizlemesi">
            <a:extLst>
              <a:ext uri="{FF2B5EF4-FFF2-40B4-BE49-F238E27FC236}">
                <a16:creationId xmlns:a16="http://schemas.microsoft.com/office/drawing/2014/main" id="{D4BFC107-057E-6B33-9155-3E2F10AE2B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0723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tr-TR" dirty="0" err="1">
                <a:solidFill>
                  <a:schemeClr val="tx1"/>
                </a:solidFill>
              </a:rPr>
              <a:t>Efinity</a:t>
            </a:r>
            <a:r>
              <a:rPr lang="tr-TR" dirty="0">
                <a:solidFill>
                  <a:schemeClr val="tx1"/>
                </a:solidFill>
              </a:rPr>
              <a:t> Main </a:t>
            </a:r>
            <a:r>
              <a:rPr lang="tr-TR" dirty="0" err="1">
                <a:solidFill>
                  <a:schemeClr val="tx1"/>
                </a:solidFill>
              </a:rPr>
              <a:t>Window</a:t>
            </a:r>
            <a:endParaRPr lang="tr-TR" dirty="0">
              <a:solidFill>
                <a:schemeClr val="tx1"/>
              </a:solidFill>
            </a:endParaRPr>
          </a:p>
        </p:txBody>
      </p:sp>
      <p:sp>
        <p:nvSpPr>
          <p:cNvPr id="394" name="Google Shape;394;p2"/>
          <p:cNvSpPr txBox="1">
            <a:spLocks noGrp="1"/>
          </p:cNvSpPr>
          <p:nvPr>
            <p:ph type="body" idx="1"/>
          </p:nvPr>
        </p:nvSpPr>
        <p:spPr>
          <a:xfrm>
            <a:off x="1122214" y="822960"/>
            <a:ext cx="10515599" cy="4781709"/>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Use the controls in the Dashboard to run the tool flow, including </a:t>
            </a:r>
            <a:r>
              <a:rPr lang="en-US" sz="2400" b="1" dirty="0">
                <a:solidFill>
                  <a:schemeClr val="tx1"/>
                </a:solidFill>
              </a:rPr>
              <a:t>synthesis</a:t>
            </a:r>
            <a:r>
              <a:rPr lang="en-US" sz="2400" dirty="0">
                <a:solidFill>
                  <a:schemeClr val="tx1"/>
                </a:solidFill>
              </a:rPr>
              <a:t>, </a:t>
            </a:r>
            <a:r>
              <a:rPr lang="en-US" sz="2400" b="1" dirty="0">
                <a:solidFill>
                  <a:schemeClr val="tx1"/>
                </a:solidFill>
              </a:rPr>
              <a:t>placement</a:t>
            </a:r>
            <a:r>
              <a:rPr lang="en-US" sz="2400" dirty="0">
                <a:solidFill>
                  <a:schemeClr val="tx1"/>
                </a:solidFill>
              </a:rPr>
              <a:t>, </a:t>
            </a:r>
            <a:r>
              <a:rPr lang="en-US" sz="2400" b="1" dirty="0">
                <a:solidFill>
                  <a:schemeClr val="tx1"/>
                </a:solidFill>
              </a:rPr>
              <a:t>routing</a:t>
            </a:r>
            <a:r>
              <a:rPr lang="en-US" sz="2400" dirty="0">
                <a:solidFill>
                  <a:schemeClr val="tx1"/>
                </a:solidFill>
              </a:rPr>
              <a:t>, and </a:t>
            </a:r>
            <a:r>
              <a:rPr lang="en-US" sz="2400" b="1" dirty="0">
                <a:solidFill>
                  <a:schemeClr val="tx1"/>
                </a:solidFill>
              </a:rPr>
              <a:t>bitstream</a:t>
            </a:r>
            <a:r>
              <a:rPr lang="en-US" sz="2400" dirty="0">
                <a:solidFill>
                  <a:schemeClr val="tx1"/>
                </a:solidFill>
              </a:rPr>
              <a:t> generation.</a:t>
            </a:r>
          </a:p>
        </p:txBody>
      </p:sp>
      <p:pic>
        <p:nvPicPr>
          <p:cNvPr id="398" name="Resim 397">
            <a:extLst>
              <a:ext uri="{FF2B5EF4-FFF2-40B4-BE49-F238E27FC236}">
                <a16:creationId xmlns:a16="http://schemas.microsoft.com/office/drawing/2014/main" id="{36584140-6C30-050E-BCCE-1A691EA56834}"/>
              </a:ext>
            </a:extLst>
          </p:cNvPr>
          <p:cNvPicPr>
            <a:picLocks noChangeAspect="1"/>
          </p:cNvPicPr>
          <p:nvPr/>
        </p:nvPicPr>
        <p:blipFill>
          <a:blip r:embed="rId3"/>
          <a:stretch>
            <a:fillRect/>
          </a:stretch>
        </p:blipFill>
        <p:spPr>
          <a:xfrm>
            <a:off x="1874053" y="1532371"/>
            <a:ext cx="8842023" cy="4913893"/>
          </a:xfrm>
          <a:prstGeom prst="rect">
            <a:avLst/>
          </a:prstGeom>
        </p:spPr>
      </p:pic>
      <p:pic>
        <p:nvPicPr>
          <p:cNvPr id="3" name="Picture 2" descr="Resim önizlemesi">
            <a:extLst>
              <a:ext uri="{FF2B5EF4-FFF2-40B4-BE49-F238E27FC236}">
                <a16:creationId xmlns:a16="http://schemas.microsoft.com/office/drawing/2014/main" id="{4C2CC01F-B3AB-2AE6-DF7A-1F6E5A0AF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Viewing Messages and Logs</a:t>
            </a:r>
          </a:p>
        </p:txBody>
      </p:sp>
      <p:sp>
        <p:nvSpPr>
          <p:cNvPr id="394" name="Google Shape;394;p2"/>
          <p:cNvSpPr txBox="1">
            <a:spLocks noGrp="1"/>
          </p:cNvSpPr>
          <p:nvPr>
            <p:ph type="body" idx="1"/>
          </p:nvPr>
        </p:nvSpPr>
        <p:spPr>
          <a:xfrm>
            <a:off x="1005840" y="1253331"/>
            <a:ext cx="7299175" cy="435133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pPr>
            <a:r>
              <a:rPr lang="en-US" sz="2400" dirty="0">
                <a:solidFill>
                  <a:schemeClr val="tx1"/>
                </a:solidFill>
              </a:rPr>
              <a:t>The </a:t>
            </a:r>
            <a:r>
              <a:rPr lang="en-US" sz="2400" dirty="0" err="1">
                <a:solidFill>
                  <a:schemeClr val="tx1"/>
                </a:solidFill>
              </a:rPr>
              <a:t>Efinity</a:t>
            </a:r>
            <a:r>
              <a:rPr lang="en-US" sz="2400" dirty="0">
                <a:solidFill>
                  <a:schemeClr val="tx1"/>
                </a:solidFill>
              </a:rPr>
              <a:t> software has several methods for viewing messages and log entries that result from the compilation flow. </a:t>
            </a:r>
            <a:endParaRPr lang="tr-TR" sz="2400" dirty="0">
              <a:solidFill>
                <a:schemeClr val="tx1"/>
              </a:solidFill>
            </a:endParaRP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Console:</a:t>
            </a:r>
            <a:r>
              <a:rPr lang="en-US" sz="2400" dirty="0">
                <a:solidFill>
                  <a:schemeClr val="tx1"/>
                </a:solidFill>
              </a:rPr>
              <a:t> The Console provides verbose messages and reports for all aspects of the tool flow. Additionally, it functions as the </a:t>
            </a:r>
            <a:r>
              <a:rPr lang="en-US" sz="2400" dirty="0" err="1">
                <a:solidFill>
                  <a:schemeClr val="tx1"/>
                </a:solidFill>
              </a:rPr>
              <a:t>Tcl</a:t>
            </a:r>
            <a:r>
              <a:rPr lang="en-US" sz="2400" dirty="0">
                <a:solidFill>
                  <a:schemeClr val="tx1"/>
                </a:solidFill>
              </a:rPr>
              <a:t> message console when you turn on the </a:t>
            </a:r>
            <a:r>
              <a:rPr lang="en-US" sz="2400" dirty="0" err="1">
                <a:solidFill>
                  <a:schemeClr val="tx1"/>
                </a:solidFill>
              </a:rPr>
              <a:t>Tcl</a:t>
            </a:r>
            <a:r>
              <a:rPr lang="en-US" sz="2400" dirty="0">
                <a:solidFill>
                  <a:schemeClr val="tx1"/>
                </a:solidFill>
              </a:rPr>
              <a:t> Command Console.</a:t>
            </a:r>
          </a:p>
          <a:p>
            <a:pPr marL="0" lvl="0" indent="0" algn="just" rtl="0">
              <a:lnSpc>
                <a:spcPct val="90000"/>
              </a:lnSpc>
              <a:spcBef>
                <a:spcPts val="0"/>
              </a:spcBef>
              <a:spcAft>
                <a:spcPts val="0"/>
              </a:spcAft>
              <a:buClr>
                <a:srgbClr val="4D4D4D"/>
              </a:buClr>
              <a:buSzPts val="1800"/>
            </a:pPr>
            <a:r>
              <a:rPr lang="en-US" sz="2400" dirty="0">
                <a:solidFill>
                  <a:schemeClr val="tx1"/>
                </a:solidFill>
              </a:rPr>
              <a:t>	• You can clear the Console and remove all </a:t>
            </a:r>
            <a:r>
              <a:rPr lang="tr-TR" sz="2400" dirty="0">
                <a:solidFill>
                  <a:schemeClr val="tx1"/>
                </a:solidFill>
              </a:rPr>
              <a:t>	</a:t>
            </a:r>
            <a:r>
              <a:rPr lang="en-US" sz="2400" dirty="0">
                <a:solidFill>
                  <a:schemeClr val="tx1"/>
                </a:solidFill>
              </a:rPr>
              <a:t>messages.</a:t>
            </a:r>
          </a:p>
          <a:p>
            <a:pPr marL="0" lvl="0" indent="0" algn="just" rtl="0">
              <a:lnSpc>
                <a:spcPct val="90000"/>
              </a:lnSpc>
              <a:spcBef>
                <a:spcPts val="0"/>
              </a:spcBef>
              <a:spcAft>
                <a:spcPts val="0"/>
              </a:spcAft>
              <a:buClr>
                <a:srgbClr val="4D4D4D"/>
              </a:buClr>
              <a:buSzPts val="1800"/>
            </a:pPr>
            <a:r>
              <a:rPr lang="en-US" sz="2400" dirty="0">
                <a:solidFill>
                  <a:schemeClr val="tx1"/>
                </a:solidFill>
              </a:rPr>
              <a:t>	• You can prevent the Console from scrolling </a:t>
            </a:r>
            <a:r>
              <a:rPr lang="tr-TR" sz="2400" dirty="0">
                <a:solidFill>
                  <a:schemeClr val="tx1"/>
                </a:solidFill>
              </a:rPr>
              <a:t>	</a:t>
            </a:r>
            <a:r>
              <a:rPr lang="en-US" sz="2400" dirty="0">
                <a:solidFill>
                  <a:schemeClr val="tx1"/>
                </a:solidFill>
              </a:rPr>
              <a:t>when the tool issues new</a:t>
            </a:r>
            <a:r>
              <a:rPr lang="tr-TR" sz="2400" dirty="0">
                <a:solidFill>
                  <a:schemeClr val="tx1"/>
                </a:solidFill>
              </a:rPr>
              <a:t> </a:t>
            </a:r>
            <a:r>
              <a:rPr lang="en-US" sz="2400" dirty="0">
                <a:solidFill>
                  <a:schemeClr val="tx1"/>
                </a:solidFill>
              </a:rPr>
              <a:t>messages.</a:t>
            </a:r>
          </a:p>
          <a:p>
            <a:pPr marL="342900" lvl="0" indent="-342900" algn="l" rtl="0">
              <a:lnSpc>
                <a:spcPct val="90000"/>
              </a:lnSpc>
              <a:spcBef>
                <a:spcPts val="0"/>
              </a:spcBef>
              <a:spcAft>
                <a:spcPts val="0"/>
              </a:spcAft>
              <a:buClr>
                <a:srgbClr val="4D4D4D"/>
              </a:buClr>
              <a:buSzPts val="1800"/>
              <a:buFont typeface="Arial" panose="020B0604020202020204" pitchFamily="34" charset="0"/>
              <a:buChar char="•"/>
            </a:pPr>
            <a:endParaRPr lang="en-US" sz="2400" dirty="0"/>
          </a:p>
          <a:p>
            <a:pPr marL="342900" lvl="0" indent="-342900" algn="l" rtl="0">
              <a:lnSpc>
                <a:spcPct val="90000"/>
              </a:lnSpc>
              <a:spcBef>
                <a:spcPts val="0"/>
              </a:spcBef>
              <a:spcAft>
                <a:spcPts val="0"/>
              </a:spcAft>
              <a:buClr>
                <a:srgbClr val="4D4D4D"/>
              </a:buClr>
              <a:buSzPts val="1800"/>
              <a:buFont typeface="Arial" panose="020B0604020202020204" pitchFamily="34" charset="0"/>
              <a:buChar char="•"/>
            </a:pPr>
            <a:endParaRPr lang="en-US" sz="2400" dirty="0"/>
          </a:p>
        </p:txBody>
      </p:sp>
      <p:pic>
        <p:nvPicPr>
          <p:cNvPr id="3" name="İçerik Yer Tutucusu 6">
            <a:extLst>
              <a:ext uri="{FF2B5EF4-FFF2-40B4-BE49-F238E27FC236}">
                <a16:creationId xmlns:a16="http://schemas.microsoft.com/office/drawing/2014/main" id="{BCD1AEDC-0F2E-8BC5-6E31-54F890BBA604}"/>
              </a:ext>
            </a:extLst>
          </p:cNvPr>
          <p:cNvPicPr>
            <a:picLocks noChangeAspect="1"/>
          </p:cNvPicPr>
          <p:nvPr/>
        </p:nvPicPr>
        <p:blipFill>
          <a:blip r:embed="rId3"/>
          <a:stretch>
            <a:fillRect/>
          </a:stretch>
        </p:blipFill>
        <p:spPr>
          <a:xfrm>
            <a:off x="8638921" y="1152026"/>
            <a:ext cx="2664987" cy="4351339"/>
          </a:xfrm>
          <a:prstGeom prst="rect">
            <a:avLst/>
          </a:prstGeom>
        </p:spPr>
      </p:pic>
      <p:pic>
        <p:nvPicPr>
          <p:cNvPr id="4" name="Picture 2" descr="Resim önizlemesi">
            <a:extLst>
              <a:ext uri="{FF2B5EF4-FFF2-40B4-BE49-F238E27FC236}">
                <a16:creationId xmlns:a16="http://schemas.microsoft.com/office/drawing/2014/main" id="{44AE79CD-48FB-2D0A-1900-C3B9A58B6A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7348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Viewing Messages and Logs cont’d</a:t>
            </a:r>
          </a:p>
        </p:txBody>
      </p:sp>
      <p:sp>
        <p:nvSpPr>
          <p:cNvPr id="394" name="Google Shape;394;p2"/>
          <p:cNvSpPr txBox="1">
            <a:spLocks noGrp="1"/>
          </p:cNvSpPr>
          <p:nvPr>
            <p:ph type="body" idx="1"/>
          </p:nvPr>
        </p:nvSpPr>
        <p:spPr>
          <a:xfrm>
            <a:off x="1122215" y="1253331"/>
            <a:ext cx="6588912" cy="4351338"/>
          </a:xfrm>
          <a:prstGeom prst="rect">
            <a:avLst/>
          </a:prstGeom>
          <a:noFill/>
          <a:ln>
            <a:noFill/>
          </a:ln>
        </p:spPr>
        <p:txBody>
          <a:bodyPr spcFirstLastPara="1" wrap="square" lIns="91425" tIns="45700" rIns="91425" bIns="45700" anchor="t" anchorCtr="0">
            <a:normAutofit/>
          </a:bodyPr>
          <a:lstStyle/>
          <a:p>
            <a:pPr marL="342900" indent="-342900" algn="just">
              <a:spcBef>
                <a:spcPts val="0"/>
              </a:spcBef>
              <a:buFont typeface="Wingdings" panose="05000000000000000000" pitchFamily="2" charset="2"/>
              <a:buChar char="Ø"/>
            </a:pPr>
            <a:endParaRPr lang="tr-TR" sz="2400" b="1" dirty="0">
              <a:solidFill>
                <a:schemeClr val="tx1"/>
              </a:solidFill>
            </a:endParaRPr>
          </a:p>
          <a:p>
            <a:pPr marL="342900" indent="-342900" algn="just">
              <a:spcBef>
                <a:spcPts val="0"/>
              </a:spcBef>
              <a:buFont typeface="Wingdings" panose="05000000000000000000" pitchFamily="2" charset="2"/>
              <a:buChar char="Ø"/>
            </a:pPr>
            <a:r>
              <a:rPr lang="en-US" sz="2400" b="1" dirty="0">
                <a:solidFill>
                  <a:schemeClr val="tx1"/>
                </a:solidFill>
              </a:rPr>
              <a:t>Message Browser:</a:t>
            </a:r>
            <a:r>
              <a:rPr lang="en-US" sz="2400" dirty="0">
                <a:solidFill>
                  <a:schemeClr val="tx1"/>
                </a:solidFill>
              </a:rPr>
              <a:t> The Message Browser gives synthesis-specific messages that result when you elaborate the netlist.</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tr-TR" sz="2400" b="1"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tr-TR" sz="2400" b="1"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Timing Browser:</a:t>
            </a:r>
            <a:r>
              <a:rPr lang="en-US" sz="2400" dirty="0">
                <a:solidFill>
                  <a:schemeClr val="tx1"/>
                </a:solidFill>
              </a:rPr>
              <a:t> The Timing Browser shows the critical paths in your design.</a:t>
            </a:r>
          </a:p>
          <a:p>
            <a:pPr marL="342900" lvl="0" indent="-342900" algn="l" rtl="0">
              <a:lnSpc>
                <a:spcPct val="90000"/>
              </a:lnSpc>
              <a:spcBef>
                <a:spcPts val="0"/>
              </a:spcBef>
              <a:spcAft>
                <a:spcPts val="0"/>
              </a:spcAft>
              <a:buClr>
                <a:srgbClr val="4D4D4D"/>
              </a:buClr>
              <a:buSzPts val="1800"/>
              <a:buFont typeface="Arial" panose="020B0604020202020204" pitchFamily="34" charset="0"/>
              <a:buChar char="•"/>
            </a:pPr>
            <a:endParaRPr lang="en-US" sz="2400" dirty="0">
              <a:solidFill>
                <a:schemeClr val="tx1"/>
              </a:solidFill>
            </a:endParaRPr>
          </a:p>
        </p:txBody>
      </p:sp>
      <p:pic>
        <p:nvPicPr>
          <p:cNvPr id="3" name="İçerik Yer Tutucusu 6">
            <a:extLst>
              <a:ext uri="{FF2B5EF4-FFF2-40B4-BE49-F238E27FC236}">
                <a16:creationId xmlns:a16="http://schemas.microsoft.com/office/drawing/2014/main" id="{9067043F-4BC2-2947-4DB9-F101EC807AC5}"/>
              </a:ext>
            </a:extLst>
          </p:cNvPr>
          <p:cNvPicPr>
            <a:picLocks noChangeAspect="1"/>
          </p:cNvPicPr>
          <p:nvPr/>
        </p:nvPicPr>
        <p:blipFill>
          <a:blip r:embed="rId3"/>
          <a:stretch>
            <a:fillRect/>
          </a:stretch>
        </p:blipFill>
        <p:spPr>
          <a:xfrm>
            <a:off x="8593953" y="1253331"/>
            <a:ext cx="2664986" cy="4351338"/>
          </a:xfrm>
          <a:prstGeom prst="rect">
            <a:avLst/>
          </a:prstGeom>
        </p:spPr>
      </p:pic>
      <p:pic>
        <p:nvPicPr>
          <p:cNvPr id="4" name="Picture 2" descr="Resim önizlemesi">
            <a:extLst>
              <a:ext uri="{FF2B5EF4-FFF2-40B4-BE49-F238E27FC236}">
                <a16:creationId xmlns:a16="http://schemas.microsoft.com/office/drawing/2014/main" id="{740D1DD6-3C98-8F93-2787-F63A257871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463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EACA3E54-4DB9-5ACE-E310-18E213AF9863}"/>
              </a:ext>
            </a:extLst>
          </p:cNvPr>
          <p:cNvSpPr>
            <a:spLocks noGrp="1"/>
          </p:cNvSpPr>
          <p:nvPr>
            <p:ph type="subTitle" idx="1"/>
          </p:nvPr>
        </p:nvSpPr>
        <p:spPr>
          <a:xfrm>
            <a:off x="812800" y="835342"/>
            <a:ext cx="7884160" cy="4966018"/>
          </a:xfrm>
        </p:spPr>
        <p:txBody>
          <a:bodyPr>
            <a:normAutofit/>
          </a:bodyPr>
          <a:lstStyle/>
          <a:p>
            <a:pPr marL="571500" indent="-342900" algn="just">
              <a:buFont typeface="Wingdings" panose="05000000000000000000" pitchFamily="2" charset="2"/>
              <a:buChar char="Ø"/>
            </a:pPr>
            <a:r>
              <a:rPr lang="en-US" sz="2400" b="1" dirty="0">
                <a:solidFill>
                  <a:schemeClr val="tx1"/>
                </a:solidFill>
              </a:rPr>
              <a:t>Log Browser:</a:t>
            </a:r>
            <a:r>
              <a:rPr lang="en-US" sz="2400" dirty="0">
                <a:solidFill>
                  <a:schemeClr val="tx1"/>
                </a:solidFill>
              </a:rPr>
              <a:t> The Log Browser gives you a way to sort and browse through all of the messages resulting from the compilation flow. </a:t>
            </a:r>
          </a:p>
          <a:p>
            <a:pPr marL="571500" indent="-342900" algn="just">
              <a:buFont typeface="Wingdings" panose="05000000000000000000" pitchFamily="2" charset="2"/>
              <a:buChar char="Ø"/>
            </a:pPr>
            <a:endParaRPr lang="tr-TR" sz="2400" dirty="0">
              <a:solidFill>
                <a:schemeClr val="tx1"/>
              </a:solidFill>
            </a:endParaRPr>
          </a:p>
          <a:p>
            <a:pPr marL="571500" indent="-342900" algn="just">
              <a:buFont typeface="Arial" panose="020B0604020202020204" pitchFamily="34" charset="0"/>
              <a:buChar char="•"/>
            </a:pPr>
            <a:r>
              <a:rPr lang="en-US" sz="2400" dirty="0">
                <a:solidFill>
                  <a:schemeClr val="tx1"/>
                </a:solidFill>
              </a:rPr>
              <a:t>It shows some of the same content as the Console (the Console is more verbose). You can filter by where the message appeared in the flow (</a:t>
            </a:r>
            <a:r>
              <a:rPr lang="en-US" sz="2400" b="1" dirty="0">
                <a:solidFill>
                  <a:schemeClr val="tx1"/>
                </a:solidFill>
              </a:rPr>
              <a:t>synthesis</a:t>
            </a:r>
            <a:r>
              <a:rPr lang="en-US" sz="2400" dirty="0">
                <a:solidFill>
                  <a:schemeClr val="tx1"/>
                </a:solidFill>
              </a:rPr>
              <a:t>, </a:t>
            </a:r>
            <a:r>
              <a:rPr lang="en-US" sz="2400" b="1" dirty="0">
                <a:solidFill>
                  <a:schemeClr val="tx1"/>
                </a:solidFill>
              </a:rPr>
              <a:t>placement</a:t>
            </a:r>
            <a:r>
              <a:rPr lang="en-US" sz="2400" dirty="0">
                <a:solidFill>
                  <a:schemeClr val="tx1"/>
                </a:solidFill>
              </a:rPr>
              <a:t>, </a:t>
            </a:r>
            <a:r>
              <a:rPr lang="en-US" sz="2400" b="1" dirty="0">
                <a:solidFill>
                  <a:schemeClr val="tx1"/>
                </a:solidFill>
              </a:rPr>
              <a:t>routing</a:t>
            </a:r>
            <a:r>
              <a:rPr lang="en-US" sz="2400" dirty="0">
                <a:solidFill>
                  <a:schemeClr val="tx1"/>
                </a:solidFill>
              </a:rPr>
              <a:t>, </a:t>
            </a:r>
            <a:r>
              <a:rPr lang="en-US" sz="2400" b="1" dirty="0">
                <a:solidFill>
                  <a:schemeClr val="tx1"/>
                </a:solidFill>
              </a:rPr>
              <a:t>programming</a:t>
            </a:r>
            <a:r>
              <a:rPr lang="en-US" sz="2400" dirty="0">
                <a:solidFill>
                  <a:schemeClr val="tx1"/>
                </a:solidFill>
              </a:rPr>
              <a:t>) and the type of message (</a:t>
            </a:r>
            <a:r>
              <a:rPr lang="en-US" sz="2400" b="1" dirty="0">
                <a:solidFill>
                  <a:schemeClr val="tx1"/>
                </a:solidFill>
              </a:rPr>
              <a:t>info</a:t>
            </a:r>
            <a:r>
              <a:rPr lang="en-US" sz="2400" dirty="0">
                <a:solidFill>
                  <a:schemeClr val="tx1"/>
                </a:solidFill>
              </a:rPr>
              <a:t>, </a:t>
            </a:r>
            <a:r>
              <a:rPr lang="en-US" sz="2400" b="1" dirty="0">
                <a:solidFill>
                  <a:schemeClr val="tx1"/>
                </a:solidFill>
              </a:rPr>
              <a:t>warning</a:t>
            </a:r>
            <a:r>
              <a:rPr lang="en-US" sz="2400" dirty="0">
                <a:solidFill>
                  <a:schemeClr val="tx1"/>
                </a:solidFill>
              </a:rPr>
              <a:t>, or </a:t>
            </a:r>
            <a:r>
              <a:rPr lang="en-US" sz="2400" b="1" dirty="0">
                <a:solidFill>
                  <a:schemeClr val="tx1"/>
                </a:solidFill>
              </a:rPr>
              <a:t>error</a:t>
            </a:r>
            <a:r>
              <a:rPr lang="en-US" sz="2400" dirty="0">
                <a:solidFill>
                  <a:schemeClr val="tx1"/>
                </a:solidFill>
              </a:rPr>
              <a:t>). </a:t>
            </a:r>
          </a:p>
          <a:p>
            <a:pPr marL="571500" indent="-342900" algn="just">
              <a:buFont typeface="Arial" panose="020B0604020202020204" pitchFamily="34" charset="0"/>
              <a:buChar char="•"/>
            </a:pPr>
            <a:endParaRPr lang="tr-TR" sz="2400" dirty="0">
              <a:solidFill>
                <a:schemeClr val="tx1"/>
              </a:solidFill>
            </a:endParaRPr>
          </a:p>
          <a:p>
            <a:pPr marL="571500" indent="-342900" algn="just">
              <a:buFont typeface="Arial" panose="020B0604020202020204" pitchFamily="34" charset="0"/>
              <a:buChar char="•"/>
            </a:pPr>
            <a:r>
              <a:rPr lang="en-US" sz="2400" dirty="0">
                <a:solidFill>
                  <a:schemeClr val="tx1"/>
                </a:solidFill>
              </a:rPr>
              <a:t>The Log Browser lets you search messages using keywords or regular expressions.</a:t>
            </a:r>
          </a:p>
          <a:p>
            <a:endParaRPr lang="tr-TR" dirty="0"/>
          </a:p>
        </p:txBody>
      </p:sp>
      <p:pic>
        <p:nvPicPr>
          <p:cNvPr id="4" name="İçerik Yer Tutucusu 6">
            <a:extLst>
              <a:ext uri="{FF2B5EF4-FFF2-40B4-BE49-F238E27FC236}">
                <a16:creationId xmlns:a16="http://schemas.microsoft.com/office/drawing/2014/main" id="{AFE22C9F-D7A3-808B-D87C-93C16F77E0DE}"/>
              </a:ext>
            </a:extLst>
          </p:cNvPr>
          <p:cNvPicPr>
            <a:picLocks noChangeAspect="1"/>
          </p:cNvPicPr>
          <p:nvPr/>
        </p:nvPicPr>
        <p:blipFill>
          <a:blip r:embed="rId2"/>
          <a:stretch>
            <a:fillRect/>
          </a:stretch>
        </p:blipFill>
        <p:spPr>
          <a:xfrm>
            <a:off x="9162787" y="1070451"/>
            <a:ext cx="2664986" cy="4351338"/>
          </a:xfrm>
          <a:prstGeom prst="rect">
            <a:avLst/>
          </a:prstGeom>
        </p:spPr>
      </p:pic>
    </p:spTree>
    <p:extLst>
      <p:ext uri="{BB962C8B-B14F-4D97-AF65-F5344CB8AC3E}">
        <p14:creationId xmlns:p14="http://schemas.microsoft.com/office/powerpoint/2010/main" val="3859682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18795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Result Pane</a:t>
            </a:r>
          </a:p>
        </p:txBody>
      </p:sp>
      <p:sp>
        <p:nvSpPr>
          <p:cNvPr id="394" name="Google Shape;394;p2"/>
          <p:cNvSpPr txBox="1">
            <a:spLocks noGrp="1"/>
          </p:cNvSpPr>
          <p:nvPr>
            <p:ph type="body" idx="1"/>
          </p:nvPr>
        </p:nvSpPr>
        <p:spPr>
          <a:xfrm>
            <a:off x="1094620" y="958691"/>
            <a:ext cx="7222768" cy="4351338"/>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The </a:t>
            </a:r>
            <a:r>
              <a:rPr lang="en-US" sz="2400" b="1" dirty="0">
                <a:solidFill>
                  <a:schemeClr val="tx1"/>
                </a:solidFill>
              </a:rPr>
              <a:t>Result pane</a:t>
            </a:r>
            <a:r>
              <a:rPr lang="en-US" sz="2400" dirty="0">
                <a:solidFill>
                  <a:schemeClr val="tx1"/>
                </a:solidFill>
              </a:rPr>
              <a:t>, which is under the Dashboard, shows all of the reports and files that result from compilation. Additionally, it shows a summary table of the resources used.</a:t>
            </a:r>
          </a:p>
          <a:p>
            <a:pPr marL="342900" lvl="0" indent="-342900" algn="l" rtl="0">
              <a:lnSpc>
                <a:spcPct val="90000"/>
              </a:lnSpc>
              <a:spcBef>
                <a:spcPts val="0"/>
              </a:spcBef>
              <a:spcAft>
                <a:spcPts val="0"/>
              </a:spcAft>
              <a:buClr>
                <a:srgbClr val="4D4D4D"/>
              </a:buClr>
              <a:buSzPts val="1800"/>
              <a:buFont typeface="Wingdings" panose="05000000000000000000" pitchFamily="2" charset="2"/>
              <a:buChar char="Ø"/>
            </a:pPr>
            <a:endParaRPr lang="en-US" sz="2400" dirty="0"/>
          </a:p>
        </p:txBody>
      </p:sp>
      <p:pic>
        <p:nvPicPr>
          <p:cNvPr id="5" name="Resim 4">
            <a:extLst>
              <a:ext uri="{FF2B5EF4-FFF2-40B4-BE49-F238E27FC236}">
                <a16:creationId xmlns:a16="http://schemas.microsoft.com/office/drawing/2014/main" id="{7BA07C9B-0B54-8F28-C1E0-1C4BB6AB3C38}"/>
              </a:ext>
            </a:extLst>
          </p:cNvPr>
          <p:cNvPicPr>
            <a:picLocks noChangeAspect="1"/>
          </p:cNvPicPr>
          <p:nvPr/>
        </p:nvPicPr>
        <p:blipFill>
          <a:blip r:embed="rId3"/>
          <a:stretch>
            <a:fillRect/>
          </a:stretch>
        </p:blipFill>
        <p:spPr>
          <a:xfrm>
            <a:off x="1508770" y="2390472"/>
            <a:ext cx="6438707" cy="4149020"/>
          </a:xfrm>
          <a:prstGeom prst="rect">
            <a:avLst/>
          </a:prstGeom>
        </p:spPr>
      </p:pic>
      <p:pic>
        <p:nvPicPr>
          <p:cNvPr id="6" name="İçerik Yer Tutucusu 18">
            <a:extLst>
              <a:ext uri="{FF2B5EF4-FFF2-40B4-BE49-F238E27FC236}">
                <a16:creationId xmlns:a16="http://schemas.microsoft.com/office/drawing/2014/main" id="{EBC580AC-1052-2B88-D15D-D4AD1230DFDB}"/>
              </a:ext>
            </a:extLst>
          </p:cNvPr>
          <p:cNvPicPr>
            <a:picLocks noChangeAspect="1"/>
          </p:cNvPicPr>
          <p:nvPr/>
        </p:nvPicPr>
        <p:blipFill>
          <a:blip r:embed="rId4"/>
          <a:stretch>
            <a:fillRect/>
          </a:stretch>
        </p:blipFill>
        <p:spPr>
          <a:xfrm>
            <a:off x="8513826" y="958690"/>
            <a:ext cx="3292832" cy="5056029"/>
          </a:xfrm>
          <a:prstGeom prst="rect">
            <a:avLst/>
          </a:prstGeom>
        </p:spPr>
      </p:pic>
      <p:pic>
        <p:nvPicPr>
          <p:cNvPr id="7" name="Picture 2" descr="Resim önizlemesi">
            <a:extLst>
              <a:ext uri="{FF2B5EF4-FFF2-40B4-BE49-F238E27FC236}">
                <a16:creationId xmlns:a16="http://schemas.microsoft.com/office/drawing/2014/main" id="{87883AF9-7DB6-CE22-56AD-09CB5BA9B8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50167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18795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Viewing Place-and-Route Results</a:t>
            </a:r>
          </a:p>
        </p:txBody>
      </p:sp>
      <p:sp>
        <p:nvSpPr>
          <p:cNvPr id="394" name="Google Shape;394;p2"/>
          <p:cNvSpPr txBox="1">
            <a:spLocks noGrp="1"/>
          </p:cNvSpPr>
          <p:nvPr>
            <p:ph type="body" idx="1"/>
          </p:nvPr>
        </p:nvSpPr>
        <p:spPr>
          <a:xfrm>
            <a:off x="1122215" y="981777"/>
            <a:ext cx="7248788" cy="5245768"/>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pPr>
            <a:r>
              <a:rPr lang="en-US" sz="2400" dirty="0">
                <a:solidFill>
                  <a:schemeClr val="tx1"/>
                </a:solidFill>
              </a:rPr>
              <a:t>You view place-and-route results in the </a:t>
            </a:r>
            <a:r>
              <a:rPr lang="en-US" sz="2400" b="1" dirty="0">
                <a:solidFill>
                  <a:schemeClr val="tx1"/>
                </a:solidFill>
              </a:rPr>
              <a:t>Console</a:t>
            </a:r>
            <a:r>
              <a:rPr lang="en-US" sz="2400" dirty="0">
                <a:solidFill>
                  <a:schemeClr val="tx1"/>
                </a:solidFill>
              </a:rPr>
              <a:t> </a:t>
            </a:r>
            <a:r>
              <a:rPr lang="en-US" sz="2400" b="1" dirty="0">
                <a:solidFill>
                  <a:schemeClr val="tx1"/>
                </a:solidFill>
              </a:rPr>
              <a:t>pane</a:t>
            </a:r>
            <a:r>
              <a:rPr lang="en-US" sz="2400" dirty="0">
                <a:solidFill>
                  <a:schemeClr val="tx1"/>
                </a:solidFill>
              </a:rPr>
              <a:t>, in the </a:t>
            </a:r>
            <a:r>
              <a:rPr lang="en-US" sz="2400" b="1" dirty="0">
                <a:solidFill>
                  <a:schemeClr val="tx1"/>
                </a:solidFill>
              </a:rPr>
              <a:t>Result</a:t>
            </a:r>
            <a:r>
              <a:rPr lang="en-US" sz="2400" dirty="0">
                <a:solidFill>
                  <a:schemeClr val="tx1"/>
                </a:solidFill>
              </a:rPr>
              <a:t> </a:t>
            </a:r>
            <a:r>
              <a:rPr lang="en-US" sz="2400" b="1" dirty="0">
                <a:solidFill>
                  <a:schemeClr val="tx1"/>
                </a:solidFill>
              </a:rPr>
              <a:t>pane</a:t>
            </a:r>
            <a:r>
              <a:rPr lang="en-US" sz="2400" dirty="0">
                <a:solidFill>
                  <a:schemeClr val="tx1"/>
                </a:solidFill>
              </a:rPr>
              <a:t>, and in the </a:t>
            </a:r>
            <a:r>
              <a:rPr lang="en-US" sz="2400" b="1" dirty="0">
                <a:solidFill>
                  <a:schemeClr val="tx1"/>
                </a:solidFill>
              </a:rPr>
              <a:t>Floorplan</a:t>
            </a:r>
            <a:r>
              <a:rPr lang="en-US" sz="2400" dirty="0">
                <a:solidFill>
                  <a:schemeClr val="tx1"/>
                </a:solidFill>
              </a:rPr>
              <a:t> </a:t>
            </a:r>
            <a:r>
              <a:rPr lang="en-US" sz="2400" b="1" dirty="0">
                <a:solidFill>
                  <a:schemeClr val="tx1"/>
                </a:solidFill>
              </a:rPr>
              <a:t>Editor</a:t>
            </a:r>
            <a:r>
              <a:rPr lang="en-US" sz="2400" dirty="0">
                <a:solidFill>
                  <a:schemeClr val="tx1"/>
                </a:solidFill>
              </a:rPr>
              <a:t>.</a:t>
            </a:r>
            <a:endParaRPr lang="tr-TR" sz="2400" dirty="0">
              <a:solidFill>
                <a:schemeClr val="tx1"/>
              </a:solidFill>
            </a:endParaRP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The Console displays messages generated during compilation. For example, if the design has too many I/O pins to fit in the target device, compilation will stop and the Console will show the error message.</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tr-TR"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The Result pane shows the output and report files for each stage in the flow. Additionally, the Report pane displays a table of the interface resources the design uses; if your design has a debug core, it also shows a table of resources used by the debugger.</a:t>
            </a:r>
          </a:p>
          <a:p>
            <a:pPr marL="0" lvl="0" indent="0" algn="l" rtl="0">
              <a:lnSpc>
                <a:spcPct val="90000"/>
              </a:lnSpc>
              <a:spcBef>
                <a:spcPts val="0"/>
              </a:spcBef>
              <a:spcAft>
                <a:spcPts val="0"/>
              </a:spcAft>
              <a:buClr>
                <a:srgbClr val="4D4D4D"/>
              </a:buClr>
              <a:buSzPts val="1800"/>
            </a:pPr>
            <a:endParaRPr lang="en-US" sz="2400" dirty="0"/>
          </a:p>
        </p:txBody>
      </p:sp>
      <p:pic>
        <p:nvPicPr>
          <p:cNvPr id="3" name="İçerik Yer Tutucusu 18">
            <a:extLst>
              <a:ext uri="{FF2B5EF4-FFF2-40B4-BE49-F238E27FC236}">
                <a16:creationId xmlns:a16="http://schemas.microsoft.com/office/drawing/2014/main" id="{ECBE066D-5B45-E01A-75D7-781B70133CAB}"/>
              </a:ext>
            </a:extLst>
          </p:cNvPr>
          <p:cNvPicPr>
            <a:picLocks noChangeAspect="1"/>
          </p:cNvPicPr>
          <p:nvPr/>
        </p:nvPicPr>
        <p:blipFill>
          <a:blip r:embed="rId3"/>
          <a:stretch>
            <a:fillRect/>
          </a:stretch>
        </p:blipFill>
        <p:spPr>
          <a:xfrm>
            <a:off x="8658765" y="981777"/>
            <a:ext cx="2979049" cy="4065459"/>
          </a:xfrm>
          <a:prstGeom prst="rect">
            <a:avLst/>
          </a:prstGeom>
        </p:spPr>
      </p:pic>
      <p:pic>
        <p:nvPicPr>
          <p:cNvPr id="4" name="Picture 2" descr="Resim önizlemesi">
            <a:extLst>
              <a:ext uri="{FF2B5EF4-FFF2-40B4-BE49-F238E27FC236}">
                <a16:creationId xmlns:a16="http://schemas.microsoft.com/office/drawing/2014/main" id="{7C18B0AB-3943-DE56-144B-68E6F76C17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634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18795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Viewing Place-and-Route Results</a:t>
            </a:r>
          </a:p>
        </p:txBody>
      </p:sp>
      <p:sp>
        <p:nvSpPr>
          <p:cNvPr id="394" name="Google Shape;394;p2"/>
          <p:cNvSpPr txBox="1">
            <a:spLocks noGrp="1"/>
          </p:cNvSpPr>
          <p:nvPr>
            <p:ph type="body" idx="1"/>
          </p:nvPr>
        </p:nvSpPr>
        <p:spPr>
          <a:xfrm>
            <a:off x="1122214" y="970954"/>
            <a:ext cx="10709565" cy="4351338"/>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After you have run a project through synthesis, placement, and routing, you can open the </a:t>
            </a:r>
            <a:r>
              <a:rPr lang="en-US" sz="2400" b="1" dirty="0">
                <a:solidFill>
                  <a:schemeClr val="tx1"/>
                </a:solidFill>
              </a:rPr>
              <a:t>Floorplan Editor </a:t>
            </a:r>
            <a:r>
              <a:rPr lang="en-US" sz="2400" dirty="0">
                <a:solidFill>
                  <a:schemeClr val="tx1"/>
                </a:solidFill>
              </a:rPr>
              <a:t>tool to see a representation of the tiles in the FPGA and the placement of logic, memory, I/O, and other blocks. Click the Floorplan Editor icon in the main toolbar to open the Floorplan Editor.</a:t>
            </a:r>
          </a:p>
        </p:txBody>
      </p:sp>
      <p:pic>
        <p:nvPicPr>
          <p:cNvPr id="6" name="Resim 5">
            <a:extLst>
              <a:ext uri="{FF2B5EF4-FFF2-40B4-BE49-F238E27FC236}">
                <a16:creationId xmlns:a16="http://schemas.microsoft.com/office/drawing/2014/main" id="{000D42CC-D9A6-5053-DD6F-62D88D748562}"/>
              </a:ext>
            </a:extLst>
          </p:cNvPr>
          <p:cNvPicPr>
            <a:picLocks noChangeAspect="1"/>
          </p:cNvPicPr>
          <p:nvPr/>
        </p:nvPicPr>
        <p:blipFill>
          <a:blip r:embed="rId3"/>
          <a:stretch>
            <a:fillRect/>
          </a:stretch>
        </p:blipFill>
        <p:spPr>
          <a:xfrm>
            <a:off x="0" y="3218531"/>
            <a:ext cx="5133482" cy="2312008"/>
          </a:xfrm>
          <a:prstGeom prst="rect">
            <a:avLst/>
          </a:prstGeom>
        </p:spPr>
      </p:pic>
      <p:pic>
        <p:nvPicPr>
          <p:cNvPr id="21" name="Resim 20">
            <a:extLst>
              <a:ext uri="{FF2B5EF4-FFF2-40B4-BE49-F238E27FC236}">
                <a16:creationId xmlns:a16="http://schemas.microsoft.com/office/drawing/2014/main" id="{FC8FA3C1-4EC7-894E-42C3-7177A7438FD2}"/>
              </a:ext>
            </a:extLst>
          </p:cNvPr>
          <p:cNvPicPr>
            <a:picLocks noChangeAspect="1"/>
          </p:cNvPicPr>
          <p:nvPr/>
        </p:nvPicPr>
        <p:blipFill>
          <a:blip r:embed="rId4"/>
          <a:stretch>
            <a:fillRect/>
          </a:stretch>
        </p:blipFill>
        <p:spPr>
          <a:xfrm>
            <a:off x="2629638" y="2515952"/>
            <a:ext cx="9008176" cy="3589339"/>
          </a:xfrm>
          <a:prstGeom prst="rect">
            <a:avLst/>
          </a:prstGeom>
        </p:spPr>
      </p:pic>
      <p:pic>
        <p:nvPicPr>
          <p:cNvPr id="22" name="Picture 2" descr="Resim önizlemesi">
            <a:extLst>
              <a:ext uri="{FF2B5EF4-FFF2-40B4-BE49-F238E27FC236}">
                <a16:creationId xmlns:a16="http://schemas.microsoft.com/office/drawing/2014/main" id="{A72FB719-3D5F-A587-9C80-62D5176263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66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tr-TR" dirty="0">
                <a:solidFill>
                  <a:schemeClr val="tx1"/>
                </a:solidFill>
              </a:rPr>
              <a:t>Project Editor – Project Tab</a:t>
            </a:r>
          </a:p>
        </p:txBody>
      </p:sp>
      <p:sp>
        <p:nvSpPr>
          <p:cNvPr id="394" name="Google Shape;394;p2"/>
          <p:cNvSpPr txBox="1">
            <a:spLocks noGrp="1"/>
          </p:cNvSpPr>
          <p:nvPr>
            <p:ph type="body" idx="1"/>
          </p:nvPr>
        </p:nvSpPr>
        <p:spPr>
          <a:xfrm>
            <a:off x="1122214" y="757315"/>
            <a:ext cx="10709329" cy="5893877"/>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You use the Project Editor to create or modify a project, add files to your project (such as timing constraint files), and choose a device family and device. To create a new project, choose </a:t>
            </a:r>
            <a:r>
              <a:rPr lang="en-US" sz="2400" b="1" dirty="0">
                <a:solidFill>
                  <a:schemeClr val="tx1"/>
                </a:solidFill>
              </a:rPr>
              <a:t>File &gt; Create Project</a:t>
            </a:r>
            <a:r>
              <a:rPr lang="en-US" sz="2400" dirty="0">
                <a:solidFill>
                  <a:schemeClr val="tx1"/>
                </a:solidFill>
              </a:rPr>
              <a:t> or click the </a:t>
            </a:r>
            <a:r>
              <a:rPr lang="en-US" sz="2400" b="1" dirty="0">
                <a:solidFill>
                  <a:schemeClr val="tx1"/>
                </a:solidFill>
              </a:rPr>
              <a:t>Create Project </a:t>
            </a:r>
            <a:r>
              <a:rPr lang="en-US" sz="2400" dirty="0">
                <a:solidFill>
                  <a:schemeClr val="tx1"/>
                </a:solidFill>
              </a:rPr>
              <a:t>icon. </a:t>
            </a:r>
          </a:p>
        </p:txBody>
      </p:sp>
      <p:pic>
        <p:nvPicPr>
          <p:cNvPr id="6" name="Resim 5">
            <a:extLst>
              <a:ext uri="{FF2B5EF4-FFF2-40B4-BE49-F238E27FC236}">
                <a16:creationId xmlns:a16="http://schemas.microsoft.com/office/drawing/2014/main" id="{3FBAFBEF-35F6-324E-2C57-3D324225FC47}"/>
              </a:ext>
            </a:extLst>
          </p:cNvPr>
          <p:cNvPicPr>
            <a:picLocks noChangeAspect="1"/>
          </p:cNvPicPr>
          <p:nvPr/>
        </p:nvPicPr>
        <p:blipFill rotWithShape="1">
          <a:blip r:embed="rId3"/>
          <a:srcRect b="65140"/>
          <a:stretch/>
        </p:blipFill>
        <p:spPr>
          <a:xfrm>
            <a:off x="4099162" y="2475614"/>
            <a:ext cx="3632598" cy="2969648"/>
          </a:xfrm>
          <a:prstGeom prst="rect">
            <a:avLst/>
          </a:prstGeom>
        </p:spPr>
      </p:pic>
      <p:pic>
        <p:nvPicPr>
          <p:cNvPr id="2" name="Picture 2" descr="Resim önizlemesi">
            <a:extLst>
              <a:ext uri="{FF2B5EF4-FFF2-40B4-BE49-F238E27FC236}">
                <a16:creationId xmlns:a16="http://schemas.microsoft.com/office/drawing/2014/main" id="{9DBF1B6D-130F-9970-638F-105DD34B3A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696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6334B154-F4B8-BF4E-6ACF-0D7EFFDA7B86}"/>
              </a:ext>
            </a:extLst>
          </p:cNvPr>
          <p:cNvSpPr>
            <a:spLocks noGrp="1"/>
          </p:cNvSpPr>
          <p:nvPr>
            <p:ph type="subTitle" idx="1"/>
          </p:nvPr>
        </p:nvSpPr>
        <p:spPr>
          <a:xfrm>
            <a:off x="1097280" y="863600"/>
            <a:ext cx="10485120" cy="5283200"/>
          </a:xfrm>
        </p:spPr>
        <p:txBody>
          <a:bodyPr/>
          <a:lstStyle/>
          <a:p>
            <a:pPr marL="571500" indent="-342900" algn="just">
              <a:buFont typeface="Wingdings" panose="05000000000000000000" pitchFamily="2" charset="2"/>
              <a:buChar char="Ø"/>
            </a:pPr>
            <a:r>
              <a:rPr lang="en-US" sz="2400" dirty="0">
                <a:solidFill>
                  <a:schemeClr val="tx1"/>
                </a:solidFill>
              </a:rPr>
              <a:t>Use the Project tab to specify the project name, location, optional project description, device family, device, and timing model. The project location defaults to </a:t>
            </a:r>
            <a:r>
              <a:rPr lang="en-US" sz="2400" b="1" dirty="0">
                <a:solidFill>
                  <a:schemeClr val="tx1"/>
                </a:solidFill>
              </a:rPr>
              <a:t>&lt;install directory&gt;/ project/&lt;project name&gt;.</a:t>
            </a:r>
          </a:p>
          <a:p>
            <a:pPr algn="just"/>
            <a:endParaRPr lang="tr-TR" dirty="0"/>
          </a:p>
        </p:txBody>
      </p:sp>
      <p:pic>
        <p:nvPicPr>
          <p:cNvPr id="4" name="Resim 3">
            <a:extLst>
              <a:ext uri="{FF2B5EF4-FFF2-40B4-BE49-F238E27FC236}">
                <a16:creationId xmlns:a16="http://schemas.microsoft.com/office/drawing/2014/main" id="{3B02C07E-AC78-C2D3-6C42-5E93D6F58039}"/>
              </a:ext>
            </a:extLst>
          </p:cNvPr>
          <p:cNvPicPr>
            <a:picLocks noChangeAspect="1"/>
          </p:cNvPicPr>
          <p:nvPr/>
        </p:nvPicPr>
        <p:blipFill rotWithShape="1">
          <a:blip r:embed="rId2"/>
          <a:srcRect t="46915"/>
          <a:stretch/>
        </p:blipFill>
        <p:spPr>
          <a:xfrm>
            <a:off x="4269491" y="2138032"/>
            <a:ext cx="3653018" cy="4547651"/>
          </a:xfrm>
          <a:prstGeom prst="rect">
            <a:avLst/>
          </a:prstGeom>
        </p:spPr>
      </p:pic>
    </p:spTree>
    <p:extLst>
      <p:ext uri="{BB962C8B-B14F-4D97-AF65-F5344CB8AC3E}">
        <p14:creationId xmlns:p14="http://schemas.microsoft.com/office/powerpoint/2010/main" val="62613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tr-TR" dirty="0">
                <a:solidFill>
                  <a:schemeClr val="tx1"/>
                </a:solidFill>
              </a:rPr>
              <a:t>Project Editor – Design Tab</a:t>
            </a:r>
          </a:p>
        </p:txBody>
      </p:sp>
      <p:sp>
        <p:nvSpPr>
          <p:cNvPr id="394" name="Google Shape;394;p2"/>
          <p:cNvSpPr txBox="1">
            <a:spLocks noGrp="1"/>
          </p:cNvSpPr>
          <p:nvPr>
            <p:ph type="body" idx="1"/>
          </p:nvPr>
        </p:nvSpPr>
        <p:spPr>
          <a:xfrm>
            <a:off x="1122214" y="1253330"/>
            <a:ext cx="5542745" cy="5147469"/>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Use the </a:t>
            </a:r>
            <a:r>
              <a:rPr lang="en-US" sz="2400" b="1" dirty="0">
                <a:solidFill>
                  <a:schemeClr val="tx1"/>
                </a:solidFill>
              </a:rPr>
              <a:t>Design</a:t>
            </a:r>
            <a:r>
              <a:rPr lang="en-US" sz="2400" dirty="0">
                <a:solidFill>
                  <a:schemeClr val="tx1"/>
                </a:solidFill>
              </a:rPr>
              <a:t> tab to add design and constraint files to your project. You can also indicate the design’s </a:t>
            </a:r>
            <a:r>
              <a:rPr lang="en-US" sz="2400" b="1" dirty="0">
                <a:solidFill>
                  <a:schemeClr val="tx1"/>
                </a:solidFill>
              </a:rPr>
              <a:t>top-level module</a:t>
            </a:r>
            <a:r>
              <a:rPr lang="en-US" sz="2400" dirty="0">
                <a:solidFill>
                  <a:schemeClr val="tx1"/>
                </a:solidFill>
              </a:rPr>
              <a:t>; if you do not specify one, the tool attempts to determine it </a:t>
            </a:r>
            <a:r>
              <a:rPr lang="en-US" sz="2400" b="1" dirty="0">
                <a:solidFill>
                  <a:schemeClr val="tx1"/>
                </a:solidFill>
              </a:rPr>
              <a:t>automatically</a:t>
            </a:r>
            <a:r>
              <a:rPr lang="en-US" sz="2400" dirty="0">
                <a:solidFill>
                  <a:schemeClr val="tx1"/>
                </a:solidFill>
              </a:rPr>
              <a:t>.</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You can choose the top-level VHDL architecture, if desired.</a:t>
            </a:r>
          </a:p>
        </p:txBody>
      </p:sp>
      <p:pic>
        <p:nvPicPr>
          <p:cNvPr id="3" name="İçerik Yer Tutucusu 17">
            <a:extLst>
              <a:ext uri="{FF2B5EF4-FFF2-40B4-BE49-F238E27FC236}">
                <a16:creationId xmlns:a16="http://schemas.microsoft.com/office/drawing/2014/main" id="{423CF504-EBA0-6258-E9B6-F956C655E35C}"/>
              </a:ext>
            </a:extLst>
          </p:cNvPr>
          <p:cNvPicPr>
            <a:picLocks noChangeAspect="1"/>
          </p:cNvPicPr>
          <p:nvPr/>
        </p:nvPicPr>
        <p:blipFill>
          <a:blip r:embed="rId3"/>
          <a:stretch>
            <a:fillRect/>
          </a:stretch>
        </p:blipFill>
        <p:spPr>
          <a:xfrm>
            <a:off x="7238533" y="1253330"/>
            <a:ext cx="3825706" cy="4802360"/>
          </a:xfrm>
          <a:prstGeom prst="rect">
            <a:avLst/>
          </a:prstGeom>
        </p:spPr>
      </p:pic>
      <p:pic>
        <p:nvPicPr>
          <p:cNvPr id="4" name="Picture 2" descr="Resim önizlemesi">
            <a:extLst>
              <a:ext uri="{FF2B5EF4-FFF2-40B4-BE49-F238E27FC236}">
                <a16:creationId xmlns:a16="http://schemas.microsoft.com/office/drawing/2014/main" id="{8C616C2F-4909-008F-3090-11079909E8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3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DD5635D5-F5C3-B1BB-A767-CCC8EF47E075}"/>
            </a:ext>
          </a:extLst>
        </p:cNvPr>
        <p:cNvGrpSpPr/>
        <p:nvPr/>
      </p:nvGrpSpPr>
      <p:grpSpPr>
        <a:xfrm>
          <a:off x="0" y="0"/>
          <a:ext cx="0" cy="0"/>
          <a:chOff x="0" y="0"/>
          <a:chExt cx="0" cy="0"/>
        </a:xfrm>
      </p:grpSpPr>
      <p:sp>
        <p:nvSpPr>
          <p:cNvPr id="393" name="Google Shape;393;p2">
            <a:extLst>
              <a:ext uri="{FF2B5EF4-FFF2-40B4-BE49-F238E27FC236}">
                <a16:creationId xmlns:a16="http://schemas.microsoft.com/office/drawing/2014/main" id="{C8C95CA5-F45F-639F-2F38-BA24E2594523}"/>
              </a:ext>
            </a:extLst>
          </p:cNvPr>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tr-TR" dirty="0">
                <a:solidFill>
                  <a:schemeClr val="tx1"/>
                </a:solidFill>
              </a:rPr>
              <a:t>Project Editor – Design Tab</a:t>
            </a:r>
            <a:r>
              <a:rPr lang="en-US" dirty="0">
                <a:solidFill>
                  <a:schemeClr val="tx1"/>
                </a:solidFill>
              </a:rPr>
              <a:t> cont’d</a:t>
            </a:r>
            <a:endParaRPr lang="tr-TR" dirty="0">
              <a:solidFill>
                <a:schemeClr val="tx1"/>
              </a:solidFill>
            </a:endParaRPr>
          </a:p>
        </p:txBody>
      </p:sp>
      <p:sp>
        <p:nvSpPr>
          <p:cNvPr id="394" name="Google Shape;394;p2">
            <a:extLst>
              <a:ext uri="{FF2B5EF4-FFF2-40B4-BE49-F238E27FC236}">
                <a16:creationId xmlns:a16="http://schemas.microsoft.com/office/drawing/2014/main" id="{189D11DC-F242-1546-A769-CA7B57DE1F5A}"/>
              </a:ext>
            </a:extLst>
          </p:cNvPr>
          <p:cNvSpPr txBox="1">
            <a:spLocks noGrp="1"/>
          </p:cNvSpPr>
          <p:nvPr>
            <p:ph type="body" idx="1"/>
          </p:nvPr>
        </p:nvSpPr>
        <p:spPr>
          <a:xfrm>
            <a:off x="1122214" y="1253330"/>
            <a:ext cx="5542745" cy="5147469"/>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You can set the default Verilog HDL, </a:t>
            </a:r>
            <a:r>
              <a:rPr lang="en-US" sz="2400" dirty="0" err="1">
                <a:solidFill>
                  <a:schemeClr val="tx1"/>
                </a:solidFill>
              </a:rPr>
              <a:t>SystemVerilog</a:t>
            </a:r>
            <a:r>
              <a:rPr lang="en-US" sz="2400" dirty="0">
                <a:solidFill>
                  <a:schemeClr val="tx1"/>
                </a:solidFill>
              </a:rPr>
              <a:t>, or VHDL version for the design files.</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In Efinity® v2020.2 and higher, you can define VHDL libraries and add files to them</a:t>
            </a:r>
          </a:p>
        </p:txBody>
      </p:sp>
      <p:pic>
        <p:nvPicPr>
          <p:cNvPr id="3" name="İçerik Yer Tutucusu 17">
            <a:extLst>
              <a:ext uri="{FF2B5EF4-FFF2-40B4-BE49-F238E27FC236}">
                <a16:creationId xmlns:a16="http://schemas.microsoft.com/office/drawing/2014/main" id="{333EF210-1850-767A-74D2-1ED15DF56456}"/>
              </a:ext>
            </a:extLst>
          </p:cNvPr>
          <p:cNvPicPr>
            <a:picLocks noChangeAspect="1"/>
          </p:cNvPicPr>
          <p:nvPr/>
        </p:nvPicPr>
        <p:blipFill>
          <a:blip r:embed="rId3"/>
          <a:stretch>
            <a:fillRect/>
          </a:stretch>
        </p:blipFill>
        <p:spPr>
          <a:xfrm>
            <a:off x="7238533" y="1253330"/>
            <a:ext cx="3825706" cy="4802360"/>
          </a:xfrm>
          <a:prstGeom prst="rect">
            <a:avLst/>
          </a:prstGeom>
        </p:spPr>
      </p:pic>
      <p:pic>
        <p:nvPicPr>
          <p:cNvPr id="4" name="Picture 2" descr="Resim önizlemesi">
            <a:extLst>
              <a:ext uri="{FF2B5EF4-FFF2-40B4-BE49-F238E27FC236}">
                <a16:creationId xmlns:a16="http://schemas.microsoft.com/office/drawing/2014/main" id="{A079E964-6C49-E5AF-7157-A66701F614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874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tr-TR" dirty="0">
                <a:solidFill>
                  <a:schemeClr val="tx1"/>
                </a:solidFill>
              </a:rPr>
              <a:t>Project Editor – Design Tab</a:t>
            </a:r>
            <a:r>
              <a:rPr lang="en-US" dirty="0">
                <a:solidFill>
                  <a:schemeClr val="tx1"/>
                </a:solidFill>
              </a:rPr>
              <a:t> cont’d</a:t>
            </a:r>
            <a:r>
              <a:rPr lang="tr-TR" dirty="0">
                <a:solidFill>
                  <a:schemeClr val="tx1"/>
                </a:solidFill>
              </a:rPr>
              <a:t> </a:t>
            </a:r>
          </a:p>
        </p:txBody>
      </p:sp>
      <p:sp>
        <p:nvSpPr>
          <p:cNvPr id="394" name="Google Shape;394;p2"/>
          <p:cNvSpPr txBox="1">
            <a:spLocks noGrp="1"/>
          </p:cNvSpPr>
          <p:nvPr>
            <p:ph type="body" idx="1"/>
          </p:nvPr>
        </p:nvSpPr>
        <p:spPr>
          <a:xfrm>
            <a:off x="1122215" y="833120"/>
            <a:ext cx="6467306" cy="556767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marL="0" lvl="0" indent="0" algn="just" rtl="0">
              <a:lnSpc>
                <a:spcPct val="90000"/>
              </a:lnSpc>
              <a:spcBef>
                <a:spcPts val="0"/>
              </a:spcBef>
              <a:spcAft>
                <a:spcPts val="0"/>
              </a:spcAft>
              <a:buClr>
                <a:srgbClr val="4D4D4D"/>
              </a:buClr>
              <a:buSzPts val="1800"/>
            </a:pPr>
            <a:r>
              <a:rPr lang="en-US" sz="2400" dirty="0">
                <a:solidFill>
                  <a:schemeClr val="tx1"/>
                </a:solidFill>
              </a:rPr>
              <a:t>You can import an entire directory of files into your project or add them one at a time. When</a:t>
            </a:r>
            <a:r>
              <a:rPr lang="tr-TR" sz="2400" dirty="0">
                <a:solidFill>
                  <a:schemeClr val="tx1"/>
                </a:solidFill>
              </a:rPr>
              <a:t> </a:t>
            </a:r>
            <a:r>
              <a:rPr lang="en-US" sz="2400" dirty="0">
                <a:solidFill>
                  <a:schemeClr val="tx1"/>
                </a:solidFill>
              </a:rPr>
              <a:t>you import files:</a:t>
            </a: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marL="0" lvl="0" indent="0" algn="just" rtl="0">
              <a:lnSpc>
                <a:spcPct val="90000"/>
              </a:lnSpc>
              <a:spcBef>
                <a:spcPts val="0"/>
              </a:spcBef>
              <a:spcAft>
                <a:spcPts val="0"/>
              </a:spcAft>
              <a:buClr>
                <a:srgbClr val="4D4D4D"/>
              </a:buClr>
              <a:buSzPts val="1800"/>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Turn on Copy to Project to copy the imported files to your project directory. You can choose whether to flatten (copy all files to project root directory) or preserve the directory structure.</a:t>
            </a:r>
          </a:p>
        </p:txBody>
      </p:sp>
      <p:pic>
        <p:nvPicPr>
          <p:cNvPr id="3" name="İçerik Yer Tutucusu 17">
            <a:extLst>
              <a:ext uri="{FF2B5EF4-FFF2-40B4-BE49-F238E27FC236}">
                <a16:creationId xmlns:a16="http://schemas.microsoft.com/office/drawing/2014/main" id="{6B264515-4F29-830C-1FA9-F306AE0CE7BD}"/>
              </a:ext>
            </a:extLst>
          </p:cNvPr>
          <p:cNvPicPr>
            <a:picLocks noChangeAspect="1"/>
          </p:cNvPicPr>
          <p:nvPr/>
        </p:nvPicPr>
        <p:blipFill>
          <a:blip r:embed="rId3"/>
          <a:stretch>
            <a:fillRect/>
          </a:stretch>
        </p:blipFill>
        <p:spPr>
          <a:xfrm>
            <a:off x="7874000" y="1748072"/>
            <a:ext cx="2937597" cy="3687528"/>
          </a:xfrm>
          <a:prstGeom prst="rect">
            <a:avLst/>
          </a:prstGeom>
        </p:spPr>
      </p:pic>
      <p:pic>
        <p:nvPicPr>
          <p:cNvPr id="4" name="Picture 2" descr="Resim önizlemesi">
            <a:extLst>
              <a:ext uri="{FF2B5EF4-FFF2-40B4-BE49-F238E27FC236}">
                <a16:creationId xmlns:a16="http://schemas.microsoft.com/office/drawing/2014/main" id="{F944B3F3-9654-4358-CB59-A32B318B3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187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a:extLst>
            <a:ext uri="{FF2B5EF4-FFF2-40B4-BE49-F238E27FC236}">
              <a16:creationId xmlns:a16="http://schemas.microsoft.com/office/drawing/2014/main" id="{47D21508-D6E5-1C7C-88DF-760BD55320B2}"/>
            </a:ext>
          </a:extLst>
        </p:cNvPr>
        <p:cNvGrpSpPr/>
        <p:nvPr/>
      </p:nvGrpSpPr>
      <p:grpSpPr>
        <a:xfrm>
          <a:off x="0" y="0"/>
          <a:ext cx="0" cy="0"/>
          <a:chOff x="0" y="0"/>
          <a:chExt cx="0" cy="0"/>
        </a:xfrm>
      </p:grpSpPr>
      <p:sp>
        <p:nvSpPr>
          <p:cNvPr id="393" name="Google Shape;393;p2">
            <a:extLst>
              <a:ext uri="{FF2B5EF4-FFF2-40B4-BE49-F238E27FC236}">
                <a16:creationId xmlns:a16="http://schemas.microsoft.com/office/drawing/2014/main" id="{DAC23965-A5BB-2711-92C4-B831CEDC26F4}"/>
              </a:ext>
            </a:extLst>
          </p:cNvPr>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tr-TR" dirty="0">
                <a:solidFill>
                  <a:schemeClr val="tx1"/>
                </a:solidFill>
              </a:rPr>
              <a:t>Project Editor – Design Tab</a:t>
            </a:r>
            <a:r>
              <a:rPr lang="en-US" dirty="0">
                <a:solidFill>
                  <a:schemeClr val="tx1"/>
                </a:solidFill>
              </a:rPr>
              <a:t> cont’d</a:t>
            </a:r>
            <a:r>
              <a:rPr lang="tr-TR" dirty="0">
                <a:solidFill>
                  <a:schemeClr val="tx1"/>
                </a:solidFill>
              </a:rPr>
              <a:t> </a:t>
            </a:r>
          </a:p>
        </p:txBody>
      </p:sp>
      <p:sp>
        <p:nvSpPr>
          <p:cNvPr id="394" name="Google Shape;394;p2">
            <a:extLst>
              <a:ext uri="{FF2B5EF4-FFF2-40B4-BE49-F238E27FC236}">
                <a16:creationId xmlns:a16="http://schemas.microsoft.com/office/drawing/2014/main" id="{015F9DAF-EE0C-1D50-9781-161FA3BB1B73}"/>
              </a:ext>
            </a:extLst>
          </p:cNvPr>
          <p:cNvSpPr txBox="1">
            <a:spLocks noGrp="1"/>
          </p:cNvSpPr>
          <p:nvPr>
            <p:ph type="body" idx="1"/>
          </p:nvPr>
        </p:nvSpPr>
        <p:spPr>
          <a:xfrm>
            <a:off x="1122215" y="833120"/>
            <a:ext cx="6467306" cy="5567679"/>
          </a:xfrm>
          <a:prstGeom prst="rect">
            <a:avLst/>
          </a:prstGeom>
          <a:noFill/>
          <a:ln>
            <a:noFill/>
          </a:ln>
        </p:spPr>
        <p:txBody>
          <a:bodyPr spcFirstLastPara="1" wrap="square" lIns="91425" tIns="45700" rIns="91425" bIns="45700" anchor="t" anchorCtr="0">
            <a:normAutofit/>
          </a:bodyPr>
          <a:lstStyle/>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If you do not copy the files to your project, specify whether to reference the files as full or relative paths.</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dirty="0">
                <a:solidFill>
                  <a:schemeClr val="tx1"/>
                </a:solidFill>
              </a:rPr>
              <a:t>Choose to import only design files or all files (which includes constraints).</a:t>
            </a: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endParaRPr lang="en-US" sz="2400" dirty="0">
              <a:solidFill>
                <a:schemeClr val="tx1"/>
              </a:solidFill>
            </a:endParaRPr>
          </a:p>
          <a:p>
            <a:pPr marL="0" lvl="0" indent="0" algn="just" rtl="0">
              <a:lnSpc>
                <a:spcPct val="90000"/>
              </a:lnSpc>
              <a:spcBef>
                <a:spcPts val="0"/>
              </a:spcBef>
              <a:spcAft>
                <a:spcPts val="0"/>
              </a:spcAft>
              <a:buClr>
                <a:srgbClr val="4D4D4D"/>
              </a:buClr>
              <a:buSzPts val="1800"/>
            </a:pPr>
            <a:r>
              <a:rPr lang="en-US" sz="2400" dirty="0">
                <a:solidFill>
                  <a:schemeClr val="tx1"/>
                </a:solidFill>
              </a:rPr>
              <a:t>Optionally, you can specify a Synopsys Design Constraints (.</a:t>
            </a:r>
            <a:r>
              <a:rPr lang="en-US" sz="2400" dirty="0" err="1">
                <a:solidFill>
                  <a:schemeClr val="tx1"/>
                </a:solidFill>
              </a:rPr>
              <a:t>sdc</a:t>
            </a:r>
            <a:r>
              <a:rPr lang="en-US" sz="2400" dirty="0">
                <a:solidFill>
                  <a:schemeClr val="tx1"/>
                </a:solidFill>
              </a:rPr>
              <a:t>) file for timing-driven compilation</a:t>
            </a:r>
          </a:p>
        </p:txBody>
      </p:sp>
      <p:pic>
        <p:nvPicPr>
          <p:cNvPr id="3" name="İçerik Yer Tutucusu 17">
            <a:extLst>
              <a:ext uri="{FF2B5EF4-FFF2-40B4-BE49-F238E27FC236}">
                <a16:creationId xmlns:a16="http://schemas.microsoft.com/office/drawing/2014/main" id="{D7536D13-2D47-1C78-4C18-AC892539E8D9}"/>
              </a:ext>
            </a:extLst>
          </p:cNvPr>
          <p:cNvPicPr>
            <a:picLocks noChangeAspect="1"/>
          </p:cNvPicPr>
          <p:nvPr/>
        </p:nvPicPr>
        <p:blipFill>
          <a:blip r:embed="rId3"/>
          <a:stretch>
            <a:fillRect/>
          </a:stretch>
        </p:blipFill>
        <p:spPr>
          <a:xfrm>
            <a:off x="7874000" y="1748072"/>
            <a:ext cx="2937597" cy="3687528"/>
          </a:xfrm>
          <a:prstGeom prst="rect">
            <a:avLst/>
          </a:prstGeom>
        </p:spPr>
      </p:pic>
      <p:pic>
        <p:nvPicPr>
          <p:cNvPr id="4" name="Picture 2" descr="Resim önizlemesi">
            <a:extLst>
              <a:ext uri="{FF2B5EF4-FFF2-40B4-BE49-F238E27FC236}">
                <a16:creationId xmlns:a16="http://schemas.microsoft.com/office/drawing/2014/main" id="{D5F9466C-AA2C-3DA0-BC8B-7A51E44734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193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
          <p:cNvSpPr txBox="1">
            <a:spLocks noGrp="1"/>
          </p:cNvSpPr>
          <p:nvPr>
            <p:ph type="title"/>
          </p:nvPr>
        </p:nvSpPr>
        <p:spPr>
          <a:xfrm>
            <a:off x="1122214" y="206808"/>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4D4D4D"/>
              </a:buClr>
              <a:buSzPts val="3200"/>
              <a:buFont typeface="Calibri"/>
              <a:buNone/>
            </a:pPr>
            <a:r>
              <a:rPr lang="en-US" dirty="0">
                <a:solidFill>
                  <a:schemeClr val="tx1"/>
                </a:solidFill>
              </a:rPr>
              <a:t>Project Editor – Synthesis Tab </a:t>
            </a:r>
          </a:p>
        </p:txBody>
      </p:sp>
      <p:sp>
        <p:nvSpPr>
          <p:cNvPr id="394" name="Google Shape;394;p2"/>
          <p:cNvSpPr txBox="1">
            <a:spLocks noGrp="1"/>
          </p:cNvSpPr>
          <p:nvPr>
            <p:ph type="body" idx="1"/>
          </p:nvPr>
        </p:nvSpPr>
        <p:spPr>
          <a:xfrm>
            <a:off x="1122215" y="924560"/>
            <a:ext cx="6700986" cy="5029199"/>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rgbClr val="4D4D4D"/>
              </a:buClr>
              <a:buSzPts val="1800"/>
              <a:buNone/>
            </a:pPr>
            <a:endParaRPr lang="en-US" sz="2400" dirty="0">
              <a:solidFill>
                <a:schemeClr val="tx1"/>
              </a:solidFill>
            </a:endParaRPr>
          </a:p>
          <a:p>
            <a:pPr marL="0" lvl="0" indent="0" algn="just" rtl="0">
              <a:lnSpc>
                <a:spcPct val="90000"/>
              </a:lnSpc>
              <a:spcBef>
                <a:spcPts val="0"/>
              </a:spcBef>
              <a:spcAft>
                <a:spcPts val="0"/>
              </a:spcAft>
              <a:buClr>
                <a:srgbClr val="4D4D4D"/>
              </a:buClr>
              <a:buSzPts val="1800"/>
              <a:buNone/>
            </a:pPr>
            <a:endParaRPr lang="en-US" sz="2400" dirty="0">
              <a:solidFill>
                <a:schemeClr val="tx1"/>
              </a:solidFill>
            </a:endParaRPr>
          </a:p>
          <a:p>
            <a:pPr marL="0" lvl="0" indent="0" algn="just" rtl="0">
              <a:lnSpc>
                <a:spcPct val="90000"/>
              </a:lnSpc>
              <a:spcBef>
                <a:spcPts val="0"/>
              </a:spcBef>
              <a:spcAft>
                <a:spcPts val="0"/>
              </a:spcAft>
              <a:buClr>
                <a:srgbClr val="4D4D4D"/>
              </a:buClr>
              <a:buSzPts val="1800"/>
              <a:buNone/>
            </a:pPr>
            <a:r>
              <a:rPr lang="en-US" sz="2400" dirty="0">
                <a:solidFill>
                  <a:schemeClr val="tx1"/>
                </a:solidFill>
              </a:rPr>
              <a:t>Optional. The </a:t>
            </a:r>
            <a:r>
              <a:rPr lang="en-US" sz="2400" dirty="0" err="1">
                <a:solidFill>
                  <a:schemeClr val="tx1"/>
                </a:solidFill>
              </a:rPr>
              <a:t>Efinity</a:t>
            </a:r>
            <a:r>
              <a:rPr lang="en-US" sz="2400" dirty="0">
                <a:solidFill>
                  <a:schemeClr val="tx1"/>
                </a:solidFill>
              </a:rPr>
              <a:t>® software supports options to help you direct the synthesis flow. Use the options on this tab to specify project-specific preferences. If you do not make any settings, the tool uses the defaults.</a:t>
            </a:r>
          </a:p>
          <a:p>
            <a:pPr marL="0" lvl="0" indent="0" algn="just" rtl="0">
              <a:lnSpc>
                <a:spcPct val="90000"/>
              </a:lnSpc>
              <a:spcBef>
                <a:spcPts val="0"/>
              </a:spcBef>
              <a:spcAft>
                <a:spcPts val="0"/>
              </a:spcAft>
              <a:buClr>
                <a:srgbClr val="4D4D4D"/>
              </a:buClr>
              <a:buSzPts val="1800"/>
              <a:buNone/>
            </a:pPr>
            <a:endParaRPr lang="en-US" sz="2400" dirty="0">
              <a:solidFill>
                <a:schemeClr val="tx1"/>
              </a:solidFill>
            </a:endParaRPr>
          </a:p>
          <a:p>
            <a:pPr marL="342900" lvl="0" indent="-342900" algn="just" rtl="0">
              <a:lnSpc>
                <a:spcPct val="90000"/>
              </a:lnSpc>
              <a:spcBef>
                <a:spcPts val="0"/>
              </a:spcBef>
              <a:spcAft>
                <a:spcPts val="0"/>
              </a:spcAft>
              <a:buClr>
                <a:srgbClr val="4D4D4D"/>
              </a:buClr>
              <a:buSzPts val="1800"/>
              <a:buFont typeface="Wingdings" panose="05000000000000000000" pitchFamily="2" charset="2"/>
              <a:buChar char="Ø"/>
            </a:pPr>
            <a:r>
              <a:rPr lang="en-US" sz="2400" b="1" dirty="0">
                <a:solidFill>
                  <a:schemeClr val="tx1"/>
                </a:solidFill>
              </a:rPr>
              <a:t>Work Directory: </a:t>
            </a:r>
            <a:r>
              <a:rPr lang="en-US" sz="2400" dirty="0">
                <a:solidFill>
                  <a:schemeClr val="tx1"/>
                </a:solidFill>
              </a:rPr>
              <a:t>Specify a custom directory or use the default (</a:t>
            </a:r>
            <a:r>
              <a:rPr lang="en-US" sz="2400" dirty="0" err="1">
                <a:solidFill>
                  <a:schemeClr val="tx1"/>
                </a:solidFill>
              </a:rPr>
              <a:t>work_syn</a:t>
            </a:r>
            <a:r>
              <a:rPr lang="en-US" sz="2400" dirty="0">
                <a:solidFill>
                  <a:schemeClr val="tx1"/>
                </a:solidFill>
              </a:rPr>
              <a:t>).</a:t>
            </a:r>
          </a:p>
        </p:txBody>
      </p:sp>
      <p:pic>
        <p:nvPicPr>
          <p:cNvPr id="3" name="İçerik Yer Tutucusu 13">
            <a:extLst>
              <a:ext uri="{FF2B5EF4-FFF2-40B4-BE49-F238E27FC236}">
                <a16:creationId xmlns:a16="http://schemas.microsoft.com/office/drawing/2014/main" id="{054346A5-56AE-F8FC-48F0-7DB528DAD09F}"/>
              </a:ext>
            </a:extLst>
          </p:cNvPr>
          <p:cNvPicPr>
            <a:picLocks noChangeAspect="1"/>
          </p:cNvPicPr>
          <p:nvPr/>
        </p:nvPicPr>
        <p:blipFill>
          <a:blip r:embed="rId3"/>
          <a:stretch>
            <a:fillRect/>
          </a:stretch>
        </p:blipFill>
        <p:spPr>
          <a:xfrm>
            <a:off x="7920278" y="1167552"/>
            <a:ext cx="3620458" cy="4543214"/>
          </a:xfrm>
          <a:prstGeom prst="rect">
            <a:avLst/>
          </a:prstGeom>
        </p:spPr>
      </p:pic>
      <p:pic>
        <p:nvPicPr>
          <p:cNvPr id="4" name="Picture 2" descr="Resim önizlemesi">
            <a:extLst>
              <a:ext uri="{FF2B5EF4-FFF2-40B4-BE49-F238E27FC236}">
                <a16:creationId xmlns:a16="http://schemas.microsoft.com/office/drawing/2014/main" id="{51608056-4A73-ADF8-CBC1-04079E4FD7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457" y="6364514"/>
            <a:ext cx="979469" cy="174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556727"/>
      </p:ext>
    </p:extLst>
  </p:cSld>
  <p:clrMapOvr>
    <a:masterClrMapping/>
  </p:clrMapOvr>
</p:sld>
</file>

<file path=ppt/theme/theme1.xml><?xml version="1.0" encoding="utf-8"?>
<a:theme xmlns:a="http://schemas.openxmlformats.org/drawingml/2006/main" name="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Özel Tasarım">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1513</Words>
  <Application>Microsoft Office PowerPoint</Application>
  <PresentationFormat>Widescreen</PresentationFormat>
  <Paragraphs>127</Paragraphs>
  <Slides>25</Slides>
  <Notes>23</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25</vt:i4>
      </vt:variant>
    </vt:vector>
  </HeadingPairs>
  <TitlesOfParts>
    <vt:vector size="31" baseType="lpstr">
      <vt:lpstr>Arial</vt:lpstr>
      <vt:lpstr>Calibri</vt:lpstr>
      <vt:lpstr>Wingdings</vt:lpstr>
      <vt:lpstr>Özel Tasarım</vt:lpstr>
      <vt:lpstr>1_Özel Tasarım</vt:lpstr>
      <vt:lpstr>3_Özel Tasarım</vt:lpstr>
      <vt:lpstr>Hardware Design Flow</vt:lpstr>
      <vt:lpstr>Efinity Main Window</vt:lpstr>
      <vt:lpstr>Project Editor – Project Tab</vt:lpstr>
      <vt:lpstr>PowerPoint Presentation</vt:lpstr>
      <vt:lpstr>Project Editor – Design Tab</vt:lpstr>
      <vt:lpstr>Project Editor – Design Tab cont’d</vt:lpstr>
      <vt:lpstr>Project Editor – Design Tab cont’d </vt:lpstr>
      <vt:lpstr>Project Editor – Design Tab cont’d </vt:lpstr>
      <vt:lpstr>Project Editor – Synthesis Tab </vt:lpstr>
      <vt:lpstr>Project Editor – Synthesis Tab cont’d</vt:lpstr>
      <vt:lpstr>Project Editor – Synthesis Tab cont’d </vt:lpstr>
      <vt:lpstr>Project Editor – Place and Route Tab </vt:lpstr>
      <vt:lpstr>Project Editor – Place and Route Tab cont’d </vt:lpstr>
      <vt:lpstr>Project Editor – Bitstream Generation Tab</vt:lpstr>
      <vt:lpstr>Project Editor – Debugger Tab</vt:lpstr>
      <vt:lpstr>Project Pane</vt:lpstr>
      <vt:lpstr>Run the Flow with the Dashboard Controls</vt:lpstr>
      <vt:lpstr>About Efinity Synthesis</vt:lpstr>
      <vt:lpstr>Netlist Pane</vt:lpstr>
      <vt:lpstr>Viewing Messages and Logs</vt:lpstr>
      <vt:lpstr>Viewing Messages and Logs cont’d</vt:lpstr>
      <vt:lpstr>PowerPoint Presentation</vt:lpstr>
      <vt:lpstr>Result Pane</vt:lpstr>
      <vt:lpstr>Viewing Place-and-Route Results</vt:lpstr>
      <vt:lpstr>Viewing Place-and-Route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FPGA Design Flow using Efinity 2022.1</dc:title>
  <dc:creator>Nehir Yiğit</dc:creator>
  <cp:lastModifiedBy>Abdulsamet Aldaş</cp:lastModifiedBy>
  <cp:revision>66</cp:revision>
  <dcterms:created xsi:type="dcterms:W3CDTF">2021-02-16T09:15:31Z</dcterms:created>
  <dcterms:modified xsi:type="dcterms:W3CDTF">2024-02-20T06:01:38Z</dcterms:modified>
</cp:coreProperties>
</file>