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67" r:id="rId4"/>
    <p:sldId id="268" r:id="rId5"/>
    <p:sldId id="291" r:id="rId6"/>
    <p:sldId id="269" r:id="rId7"/>
    <p:sldId id="270" r:id="rId8"/>
    <p:sldId id="285" r:id="rId9"/>
    <p:sldId id="271" r:id="rId10"/>
    <p:sldId id="272" r:id="rId11"/>
    <p:sldId id="274" r:id="rId12"/>
    <p:sldId id="286" r:id="rId13"/>
    <p:sldId id="287" r:id="rId14"/>
    <p:sldId id="288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9" r:id="rId26"/>
    <p:sldId id="29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nFM6SO2KWymhp/zk8EMO+dC6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49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1"/>
          </p:nvPr>
        </p:nvSpPr>
        <p:spPr>
          <a:xfrm rot="5400000">
            <a:off x="4301327" y="-1925782"/>
            <a:ext cx="4351338" cy="1070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3764" y="1909638"/>
            <a:ext cx="2408705" cy="3094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/>
          <p:nvPr/>
        </p:nvSpPr>
        <p:spPr>
          <a:xfrm>
            <a:off x="-1" y="0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0"/>
          <p:cNvSpPr/>
          <p:nvPr/>
        </p:nvSpPr>
        <p:spPr>
          <a:xfrm>
            <a:off x="1" y="6802582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0"/>
          <p:cNvSpPr/>
          <p:nvPr/>
        </p:nvSpPr>
        <p:spPr>
          <a:xfrm rot="-5400000">
            <a:off x="10560161" y="748160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 flipH="1">
            <a:off x="11437269" y="1257887"/>
            <a:ext cx="390939" cy="739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122214" y="1253331"/>
            <a:ext cx="107095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360219" y="362876"/>
            <a:ext cx="390939" cy="7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 rot="-5400000">
            <a:off x="371648" y="978945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122215" y="709586"/>
            <a:ext cx="10709565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0" y="6805586"/>
            <a:ext cx="12192000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4172" y="6030820"/>
            <a:ext cx="546773" cy="702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/>
        </p:nvSpPr>
        <p:spPr>
          <a:xfrm>
            <a:off x="1122214" y="218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title"/>
          </p:nvPr>
        </p:nvSpPr>
        <p:spPr>
          <a:xfrm>
            <a:off x="4238228" y="2097355"/>
            <a:ext cx="67689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tr-TR" sz="2400" b="1" i="0" u="none" strike="noStrike" dirty="0"/>
              <a:t>Software Design </a:t>
            </a:r>
            <a:r>
              <a:rPr lang="tr-TR" sz="2400" b="1" i="0" u="none" strike="noStrike" dirty="0" err="1"/>
              <a:t>Flow</a:t>
            </a:r>
            <a:br>
              <a:rPr lang="tr-TR" sz="2400" b="1" i="0" u="none" strike="noStrike" dirty="0"/>
            </a:br>
            <a:endParaRPr sz="2400" b="1" dirty="0">
              <a:solidFill>
                <a:srgbClr val="4D4D4D"/>
              </a:solidFill>
            </a:endParaRPr>
          </a:p>
        </p:txBody>
      </p:sp>
      <p:pic>
        <p:nvPicPr>
          <p:cNvPr id="2" name="Picture 2" descr="Resim önizlemesi">
            <a:extLst>
              <a:ext uri="{FF2B5EF4-FFF2-40B4-BE49-F238E27FC236}">
                <a16:creationId xmlns:a16="http://schemas.microsoft.com/office/drawing/2014/main" id="{051DDC66-04F9-902A-EBFA-DD4D92BB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4" y="5158589"/>
            <a:ext cx="2573732" cy="4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5F5F78-6BAF-C945-1E39-2663355D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765" y="96939"/>
            <a:ext cx="10515600" cy="671411"/>
          </a:xfrm>
        </p:spPr>
        <p:txBody>
          <a:bodyPr/>
          <a:lstStyle/>
          <a:p>
            <a:r>
              <a:rPr lang="tr-TR" sz="2800" b="1" dirty="0" err="1"/>
              <a:t>Create</a:t>
            </a:r>
            <a:r>
              <a:rPr lang="tr-TR" sz="2800" b="1" dirty="0"/>
              <a:t> a New Project 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C702DA-E7FA-1EE5-31E9-49A65396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0383" y="732454"/>
            <a:ext cx="10296862" cy="5642043"/>
          </a:xfrm>
        </p:spPr>
        <p:txBody>
          <a:bodyPr>
            <a:noAutofit/>
          </a:bodyPr>
          <a:lstStyle/>
          <a:p>
            <a:pPr algn="just"/>
            <a:r>
              <a:rPr lang="tr-TR" sz="2000" dirty="0" err="1">
                <a:solidFill>
                  <a:schemeClr val="tx1"/>
                </a:solidFill>
              </a:rPr>
              <a:t>In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b="1" dirty="0">
                <a:solidFill>
                  <a:schemeClr val="tx1"/>
                </a:solidFill>
              </a:rPr>
              <a:t>Project Explorer: 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Click Create a Project</a:t>
            </a:r>
            <a:r>
              <a:rPr lang="en-US" sz="2000" dirty="0">
                <a:solidFill>
                  <a:schemeClr val="tx1"/>
                </a:solidFill>
              </a:rPr>
              <a:t> to open the new project wizard. </a:t>
            </a:r>
            <a:endParaRPr lang="tr-TR" sz="2000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Select the </a:t>
            </a:r>
            <a:r>
              <a:rPr lang="en-US" sz="2000" b="1" dirty="0" err="1">
                <a:solidFill>
                  <a:schemeClr val="tx1"/>
                </a:solidFill>
              </a:rPr>
              <a:t>Efinix</a:t>
            </a:r>
            <a:r>
              <a:rPr lang="en-US" sz="2000" b="1" dirty="0">
                <a:solidFill>
                  <a:schemeClr val="tx1"/>
                </a:solidFill>
              </a:rPr>
              <a:t> Project &gt; </a:t>
            </a:r>
            <a:r>
              <a:rPr lang="en-US" sz="2000" b="1" dirty="0" err="1">
                <a:solidFill>
                  <a:schemeClr val="tx1"/>
                </a:solidFill>
              </a:rPr>
              <a:t>Efinix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Makefile</a:t>
            </a:r>
            <a:r>
              <a:rPr lang="en-US" sz="2000" b="1" dirty="0">
                <a:solidFill>
                  <a:schemeClr val="tx1"/>
                </a:solidFill>
              </a:rPr>
              <a:t> Project &gt; Next </a:t>
            </a:r>
            <a:r>
              <a:rPr lang="en-US" sz="2000" dirty="0">
                <a:solidFill>
                  <a:schemeClr val="tx1"/>
                </a:solidFill>
              </a:rPr>
              <a:t>. In the New </a:t>
            </a:r>
            <a:r>
              <a:rPr lang="en-US" sz="2000" b="1" dirty="0" err="1">
                <a:solidFill>
                  <a:schemeClr val="tx1"/>
                </a:solidFill>
              </a:rPr>
              <a:t>Efinix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Makefile</a:t>
            </a:r>
            <a:r>
              <a:rPr lang="en-US" sz="2000" b="1" dirty="0">
                <a:solidFill>
                  <a:schemeClr val="tx1"/>
                </a:solidFill>
              </a:rPr>
              <a:t> Project Wizard</a:t>
            </a:r>
            <a:r>
              <a:rPr lang="en-US" sz="2000" dirty="0">
                <a:solidFill>
                  <a:schemeClr val="tx1"/>
                </a:solidFill>
              </a:rPr>
              <a:t> window: </a:t>
            </a:r>
            <a:endParaRPr lang="tr-TR" sz="2000" dirty="0">
              <a:solidFill>
                <a:schemeClr val="tx1"/>
              </a:solidFill>
            </a:endParaRP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CA7FA04F-83B6-8CB3-CAA8-D01A92514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6" y="6439771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B8B9E72-4B66-E8A1-F2BF-4DF2F413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16" y="2311368"/>
            <a:ext cx="4231303" cy="342198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7A3D0AA-8A47-33BE-5164-B4F443E8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814" y="2311368"/>
            <a:ext cx="5451538" cy="355181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EDF3C89C-8D49-0F81-A772-F75D5C45153A}"/>
              </a:ext>
            </a:extLst>
          </p:cNvPr>
          <p:cNvCxnSpPr>
            <a:cxnSpLocks/>
          </p:cNvCxnSpPr>
          <p:nvPr/>
        </p:nvCxnSpPr>
        <p:spPr>
          <a:xfrm flipV="1">
            <a:off x="5259133" y="4087273"/>
            <a:ext cx="8368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4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0EF5B1-226E-7287-E6D4-DE5AB74D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16746"/>
            <a:ext cx="10515600" cy="5272905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</a:rPr>
              <a:t>Select either </a:t>
            </a:r>
            <a:r>
              <a:rPr lang="en-US" sz="2400" b="1" dirty="0">
                <a:solidFill>
                  <a:schemeClr val="tx1"/>
                </a:solidFill>
              </a:rPr>
              <a:t>Standalone or </a:t>
            </a:r>
            <a:r>
              <a:rPr lang="en-US" sz="2400" b="1" dirty="0" err="1">
                <a:solidFill>
                  <a:schemeClr val="tx1"/>
                </a:solidFill>
              </a:rPr>
              <a:t>FreeRTOS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project type. With this selection, the IDE imports the required header files. </a:t>
            </a:r>
          </a:p>
          <a:p>
            <a:pPr marL="685800" indent="-457200" algn="just">
              <a:buFont typeface="+mj-lt"/>
              <a:buAutoNum type="arabicPeriod" startAt="3"/>
            </a:pPr>
            <a:endParaRPr lang="tr-TR" sz="2400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</a:rPr>
              <a:t>Enter your </a:t>
            </a:r>
            <a:r>
              <a:rPr lang="en-US" sz="2400" b="1" dirty="0">
                <a:solidFill>
                  <a:schemeClr val="tx1"/>
                </a:solidFill>
              </a:rPr>
              <a:t>project name</a:t>
            </a:r>
            <a:r>
              <a:rPr lang="en-US" sz="2400" dirty="0">
                <a:solidFill>
                  <a:schemeClr val="tx1"/>
                </a:solidFill>
              </a:rPr>
              <a:t>. Whitespaces cause error and prevent you to complete the new project creation. </a:t>
            </a:r>
            <a:endParaRPr lang="tr-TR" sz="2400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AD1773-34B0-9EB6-7AEE-B1E57A28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73" y="3103894"/>
            <a:ext cx="5171754" cy="32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4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353F61-EA2F-E290-4234-D66BBDC6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2" y="949253"/>
            <a:ext cx="6051835" cy="4959493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 startAt="5"/>
            </a:pPr>
            <a:r>
              <a:rPr lang="en-US" sz="2400" dirty="0">
                <a:solidFill>
                  <a:schemeClr val="tx1"/>
                </a:solidFill>
              </a:rPr>
              <a:t>Click on </a:t>
            </a:r>
            <a:r>
              <a:rPr lang="en-US" sz="2400" b="1" dirty="0">
                <a:solidFill>
                  <a:schemeClr val="tx1"/>
                </a:solidFill>
              </a:rPr>
              <a:t>Browse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&gt; Board Support Package (BSP). </a:t>
            </a:r>
            <a:r>
              <a:rPr lang="en-US" sz="2400" dirty="0">
                <a:solidFill>
                  <a:schemeClr val="tx1"/>
                </a:solidFill>
              </a:rPr>
              <a:t>BSP location is generated by </a:t>
            </a:r>
            <a:r>
              <a:rPr lang="en-US" sz="2400" dirty="0" err="1">
                <a:solidFill>
                  <a:schemeClr val="tx1"/>
                </a:solidFill>
              </a:rPr>
              <a:t>Efinity</a:t>
            </a:r>
            <a:r>
              <a:rPr lang="en-US" sz="2400" dirty="0">
                <a:solidFill>
                  <a:schemeClr val="tx1"/>
                </a:solidFill>
              </a:rPr>
              <a:t> when you generate the Sapphire SoC with the IP Manager. Example BSP location: </a:t>
            </a:r>
            <a:r>
              <a:rPr lang="en-US" sz="2400" b="1" dirty="0">
                <a:solidFill>
                  <a:schemeClr val="tx1"/>
                </a:solidFill>
              </a:rPr>
              <a:t>C:/</a:t>
            </a:r>
            <a:r>
              <a:rPr lang="tr-TR" sz="2400" b="1" dirty="0">
                <a:solidFill>
                  <a:schemeClr val="tx1"/>
                </a:solidFill>
              </a:rPr>
              <a:t>&lt;Project name&gt;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en-US" sz="2400" b="1" dirty="0" err="1">
                <a:solidFill>
                  <a:schemeClr val="tx1"/>
                </a:solidFill>
              </a:rPr>
              <a:t>embedded_sw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tr-TR" sz="2400" b="1" dirty="0">
                <a:solidFill>
                  <a:schemeClr val="tx1"/>
                </a:solidFill>
              </a:rPr>
              <a:t>&lt;ip name&gt;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en-US" sz="2400" b="1" dirty="0" err="1">
                <a:solidFill>
                  <a:schemeClr val="tx1"/>
                </a:solidFill>
              </a:rPr>
              <a:t>bsp</a:t>
            </a:r>
            <a:r>
              <a:rPr lang="en-US" sz="2400" b="1" dirty="0">
                <a:solidFill>
                  <a:schemeClr val="tx1"/>
                </a:solidFill>
              </a:rPr>
              <a:t>/. </a:t>
            </a:r>
            <a:endParaRPr lang="tr-TR" sz="2400" b="1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898A9FA-CDFB-E8C4-09E7-9A2564F44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46" y="949253"/>
            <a:ext cx="4708989" cy="301277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FF44E9C-DCC2-374E-AC84-2ABD1031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79" y="3328826"/>
            <a:ext cx="5897058" cy="30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435FD5-0B9D-A9B1-DC80-34884C0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480" y="841375"/>
            <a:ext cx="6051834" cy="4542283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 startAt="6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b="1" dirty="0" err="1">
                <a:solidFill>
                  <a:schemeClr val="tx1"/>
                </a:solidFill>
              </a:rPr>
              <a:t>FreeRTOS</a:t>
            </a:r>
            <a:r>
              <a:rPr lang="en-US" dirty="0">
                <a:solidFill>
                  <a:schemeClr val="tx1"/>
                </a:solidFill>
              </a:rPr>
              <a:t>, browse to the </a:t>
            </a:r>
            <a:r>
              <a:rPr lang="en-US" b="1" dirty="0" err="1">
                <a:solidFill>
                  <a:schemeClr val="tx1"/>
                </a:solidFill>
              </a:rPr>
              <a:t>FreeRTOS</a:t>
            </a:r>
            <a:r>
              <a:rPr lang="en-US" dirty="0">
                <a:solidFill>
                  <a:schemeClr val="tx1"/>
                </a:solidFill>
              </a:rPr>
              <a:t> kernel location. Example </a:t>
            </a:r>
            <a:r>
              <a:rPr lang="en-US" b="1" dirty="0" err="1">
                <a:solidFill>
                  <a:schemeClr val="tx1"/>
                </a:solidFill>
              </a:rPr>
              <a:t>FreeRTOS</a:t>
            </a:r>
            <a:r>
              <a:rPr lang="en-US" dirty="0">
                <a:solidFill>
                  <a:schemeClr val="tx1"/>
                </a:solidFill>
              </a:rPr>
              <a:t> kernel location: </a:t>
            </a:r>
            <a:r>
              <a:rPr lang="en-US" b="1" dirty="0">
                <a:solidFill>
                  <a:schemeClr val="tx1"/>
                </a:solidFill>
              </a:rPr>
              <a:t>C:\FreeRTOSv10.4.1</a:t>
            </a:r>
            <a:r>
              <a:rPr lang="en-US" dirty="0">
                <a:solidFill>
                  <a:schemeClr val="tx1"/>
                </a:solidFill>
              </a:rPr>
              <a:t>. The location should point to the folder containing the </a:t>
            </a:r>
            <a:r>
              <a:rPr lang="en-US" b="1" dirty="0" err="1">
                <a:solidFill>
                  <a:schemeClr val="tx1"/>
                </a:solidFill>
              </a:rPr>
              <a:t>FreeRTOS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FreeRTOS</a:t>
            </a:r>
            <a:r>
              <a:rPr lang="en-US" b="1" dirty="0">
                <a:solidFill>
                  <a:schemeClr val="tx1"/>
                </a:solidFill>
              </a:rPr>
              <a:t>-Plus</a:t>
            </a:r>
            <a:r>
              <a:rPr lang="en-US" dirty="0">
                <a:solidFill>
                  <a:schemeClr val="tx1"/>
                </a:solidFill>
              </a:rPr>
              <a:t>, and tool folders. </a:t>
            </a:r>
          </a:p>
          <a:p>
            <a:pPr marL="685800" indent="-457200" algn="just">
              <a:buFont typeface="+mj-lt"/>
              <a:buAutoNum type="arabicPeriod" startAt="6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6"/>
            </a:pPr>
            <a:r>
              <a:rPr lang="en-US" dirty="0">
                <a:solidFill>
                  <a:schemeClr val="tx1"/>
                </a:solidFill>
              </a:rPr>
              <a:t>The new project location shows up.</a:t>
            </a:r>
          </a:p>
          <a:p>
            <a:pPr marL="685800" indent="-457200" algn="just">
              <a:buFont typeface="+mj-lt"/>
              <a:buAutoNum type="arabicPeriod" startAt="6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8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Finish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BAA868D-53BE-A0D4-475C-99267A4FBAF5}"/>
              </a:ext>
            </a:extLst>
          </p:cNvPr>
          <p:cNvSpPr txBox="1"/>
          <p:nvPr/>
        </p:nvSpPr>
        <p:spPr>
          <a:xfrm>
            <a:off x="154112" y="6211834"/>
            <a:ext cx="1093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Note: </a:t>
            </a:r>
            <a:r>
              <a:rPr lang="en-US" dirty="0" err="1">
                <a:solidFill>
                  <a:schemeClr val="tx1"/>
                </a:solidFill>
              </a:rPr>
              <a:t>Efinix</a:t>
            </a:r>
            <a:r>
              <a:rPr lang="en-US" dirty="0">
                <a:solidFill>
                  <a:schemeClr val="tx1"/>
                </a:solidFill>
              </a:rPr>
              <a:t> recommends you use FreeRTOSv10.4.1 for development and verification purpose. You may download the </a:t>
            </a:r>
            <a:r>
              <a:rPr lang="en-US" dirty="0" err="1">
                <a:solidFill>
                  <a:schemeClr val="tx1"/>
                </a:solidFill>
              </a:rPr>
              <a:t>FreeRTOS</a:t>
            </a:r>
            <a:r>
              <a:rPr lang="en-US" dirty="0">
                <a:solidFill>
                  <a:schemeClr val="tx1"/>
                </a:solidFill>
              </a:rPr>
              <a:t> here.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1B5688-DB86-6209-D747-5AB40C2B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266" y="949191"/>
            <a:ext cx="4171308" cy="43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1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im önizlemesi">
            <a:extLst>
              <a:ext uri="{FF2B5EF4-FFF2-40B4-BE49-F238E27FC236}">
                <a16:creationId xmlns:a16="http://schemas.microsoft.com/office/drawing/2014/main" id="{A51D170C-C2B3-788A-279C-6ECB6ED09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E3CE9403-58EA-558C-454D-D46224B0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076325"/>
            <a:ext cx="73723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F56DBE4-291F-0EAE-2034-E5A68337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191" y="1696330"/>
            <a:ext cx="5885562" cy="2844215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new projects are updated in the </a:t>
            </a:r>
            <a:r>
              <a:rPr lang="en-US" b="1" dirty="0">
                <a:solidFill>
                  <a:schemeClr val="tx1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Explorer</a:t>
            </a:r>
            <a:r>
              <a:rPr lang="en-US" dirty="0">
                <a:solidFill>
                  <a:schemeClr val="tx1"/>
                </a:solidFill>
              </a:rPr>
              <a:t> pane. All required files are imported automatically. Launch scripts for </a:t>
            </a:r>
            <a:r>
              <a:rPr lang="en-US" b="1" dirty="0" err="1">
                <a:solidFill>
                  <a:schemeClr val="tx1"/>
                </a:solidFill>
              </a:rPr>
              <a:t>softTap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ti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trion</a:t>
            </a:r>
            <a:r>
              <a:rPr lang="en-US" dirty="0">
                <a:solidFill>
                  <a:schemeClr val="tx1"/>
                </a:solidFill>
              </a:rPr>
              <a:t> configurations are generated automatically.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6" name="Picture 2" descr="Resim önizlemesi">
            <a:extLst>
              <a:ext uri="{FF2B5EF4-FFF2-40B4-BE49-F238E27FC236}">
                <a16:creationId xmlns:a16="http://schemas.microsoft.com/office/drawing/2014/main" id="{35284056-57EC-2400-99B8-725C13E6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D392E1B-BD94-BF3C-B31F-1B965EF9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02" y="1696330"/>
            <a:ext cx="4552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F1EBA9C-B4FD-9403-F0B6-B989DB1A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770" y="885217"/>
            <a:ext cx="10267679" cy="5204433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now browse the source files. To build the project, right-click on the project and select </a:t>
            </a:r>
            <a:r>
              <a:rPr lang="en-US" b="1" dirty="0">
                <a:solidFill>
                  <a:schemeClr val="tx1"/>
                </a:solidFill>
              </a:rPr>
              <a:t>Clean Project &gt; Build Project</a:t>
            </a:r>
            <a:r>
              <a:rPr lang="en-US" dirty="0">
                <a:solidFill>
                  <a:schemeClr val="tx1"/>
                </a:solidFill>
              </a:rPr>
              <a:t>. The compilation output shows in the Console window. 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6" name="Picture 2" descr="Resim önizlemesi">
            <a:extLst>
              <a:ext uri="{FF2B5EF4-FFF2-40B4-BE49-F238E27FC236}">
                <a16:creationId xmlns:a16="http://schemas.microsoft.com/office/drawing/2014/main" id="{3B3E1F64-FE30-5FD9-67EF-B3E6F4A8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796A34E-931F-3659-2332-4F9037F5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07" y="2615790"/>
            <a:ext cx="9407223" cy="24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5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5FD04-CD68-6A1D-F1C8-FD499F88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58" y="136188"/>
            <a:ext cx="10515600" cy="525496"/>
          </a:xfrm>
        </p:spPr>
        <p:txBody>
          <a:bodyPr/>
          <a:lstStyle/>
          <a:p>
            <a:r>
              <a:rPr lang="tr-TR" sz="2800" b="1" dirty="0" err="1">
                <a:solidFill>
                  <a:schemeClr val="tx1"/>
                </a:solidFill>
              </a:rPr>
              <a:t>Import</a:t>
            </a:r>
            <a:r>
              <a:rPr lang="tr-TR" sz="2800" b="1" dirty="0">
                <a:solidFill>
                  <a:schemeClr val="tx1"/>
                </a:solidFill>
              </a:rPr>
              <a:t> </a:t>
            </a:r>
            <a:r>
              <a:rPr lang="tr-TR" sz="2800" b="1" dirty="0" err="1">
                <a:solidFill>
                  <a:schemeClr val="tx1"/>
                </a:solidFill>
              </a:rPr>
              <a:t>Sample</a:t>
            </a:r>
            <a:r>
              <a:rPr lang="tr-TR" sz="2800" b="1" dirty="0">
                <a:solidFill>
                  <a:schemeClr val="tx1"/>
                </a:solidFill>
              </a:rPr>
              <a:t> Project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CE3017F-9C48-653A-7A17-AFA7BB1A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858" y="933855"/>
            <a:ext cx="10515600" cy="5155795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Efinix</a:t>
            </a:r>
            <a:r>
              <a:rPr lang="en-US" dirty="0">
                <a:solidFill>
                  <a:schemeClr val="tx1"/>
                </a:solidFill>
              </a:rPr>
              <a:t> provides sample projects to help you get started with Sapphire </a:t>
            </a:r>
            <a:r>
              <a:rPr lang="en-US" dirty="0" err="1">
                <a:solidFill>
                  <a:schemeClr val="tx1"/>
                </a:solidFill>
              </a:rPr>
              <a:t>SoC.</a:t>
            </a:r>
            <a:r>
              <a:rPr lang="en-US" dirty="0">
                <a:solidFill>
                  <a:schemeClr val="tx1"/>
                </a:solidFill>
              </a:rPr>
              <a:t> The sample projects are generated with the </a:t>
            </a:r>
            <a:r>
              <a:rPr lang="en-US" dirty="0" err="1">
                <a:solidFill>
                  <a:schemeClr val="tx1"/>
                </a:solidFill>
              </a:rPr>
              <a:t>Efinity</a:t>
            </a:r>
            <a:r>
              <a:rPr lang="en-US" dirty="0">
                <a:solidFill>
                  <a:schemeClr val="tx1"/>
                </a:solidFill>
              </a:rPr>
              <a:t> software. The followings steps explain how to import existing projects into the IDE: </a:t>
            </a: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b="1" dirty="0">
                <a:solidFill>
                  <a:schemeClr val="tx1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Explorer</a:t>
            </a:r>
            <a:r>
              <a:rPr lang="en-US" dirty="0">
                <a:solidFill>
                  <a:schemeClr val="tx1"/>
                </a:solidFill>
              </a:rPr>
              <a:t>, click on Import Projects... to open the </a:t>
            </a:r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 wizard. </a:t>
            </a: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2. In the </a:t>
            </a:r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 wizard, select </a:t>
            </a:r>
            <a:r>
              <a:rPr lang="en-US" b="1" dirty="0" err="1">
                <a:solidFill>
                  <a:schemeClr val="tx1"/>
                </a:solidFill>
              </a:rPr>
              <a:t>Efinix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Makefile</a:t>
            </a:r>
            <a:r>
              <a:rPr lang="en-US" b="1" dirty="0">
                <a:solidFill>
                  <a:schemeClr val="tx1"/>
                </a:solidFill>
              </a:rPr>
              <a:t> Project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Efinix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Projects</a:t>
            </a:r>
            <a:r>
              <a:rPr lang="en-US" dirty="0">
                <a:solidFill>
                  <a:schemeClr val="tx1"/>
                </a:solidFill>
              </a:rPr>
              <a:t> and click </a:t>
            </a:r>
            <a:r>
              <a:rPr lang="en-US" b="1" dirty="0">
                <a:solidFill>
                  <a:schemeClr val="tx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FFF98A-B5FF-AB19-BF99-5ADB8362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61" y="3126834"/>
            <a:ext cx="4224478" cy="3594978"/>
          </a:xfrm>
          <a:prstGeom prst="rect">
            <a:avLst/>
          </a:prstGeom>
        </p:spPr>
      </p:pic>
      <p:pic>
        <p:nvPicPr>
          <p:cNvPr id="6" name="Picture 2" descr="Resim önizlemesi">
            <a:extLst>
              <a:ext uri="{FF2B5EF4-FFF2-40B4-BE49-F238E27FC236}">
                <a16:creationId xmlns:a16="http://schemas.microsoft.com/office/drawing/2014/main" id="{CD3D04DB-F840-C5D1-4651-66603F32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2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8D30E3-1B1B-A1B1-E63E-09F57E44D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36579"/>
            <a:ext cx="10515600" cy="5253071"/>
          </a:xfrm>
        </p:spPr>
        <p:txBody>
          <a:bodyPr/>
          <a:lstStyle/>
          <a:p>
            <a:pPr marL="6858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b="1" dirty="0">
                <a:solidFill>
                  <a:schemeClr val="tx1"/>
                </a:solidFill>
              </a:rPr>
              <a:t>Import BSP Sample Project Wizard</a:t>
            </a:r>
            <a:r>
              <a:rPr lang="en-US" dirty="0">
                <a:solidFill>
                  <a:schemeClr val="tx1"/>
                </a:solidFill>
              </a:rPr>
              <a:t>, click Next to browse to the next </a:t>
            </a:r>
            <a:r>
              <a:rPr lang="en-US" b="1" dirty="0">
                <a:solidFill>
                  <a:schemeClr val="tx1"/>
                </a:solidFill>
              </a:rPr>
              <a:t>BSP location </a:t>
            </a:r>
            <a:r>
              <a:rPr lang="en-US" dirty="0">
                <a:solidFill>
                  <a:schemeClr val="tx1"/>
                </a:solidFill>
              </a:rPr>
              <a:t>box.</a:t>
            </a: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If you would like to import the </a:t>
            </a:r>
            <a:r>
              <a:rPr lang="en-US" dirty="0" err="1">
                <a:solidFill>
                  <a:schemeClr val="tx1"/>
                </a:solidFill>
              </a:rPr>
              <a:t>FreeRTOS</a:t>
            </a:r>
            <a:r>
              <a:rPr lang="en-US" dirty="0">
                <a:solidFill>
                  <a:schemeClr val="tx1"/>
                </a:solidFill>
              </a:rPr>
              <a:t> sample projects, browse to the </a:t>
            </a:r>
            <a:r>
              <a:rPr lang="en-US" b="1" dirty="0" err="1">
                <a:solidFill>
                  <a:schemeClr val="tx1"/>
                </a:solidFill>
              </a:rPr>
              <a:t>FreeRTOS</a:t>
            </a:r>
            <a:r>
              <a:rPr lang="en-US" b="1" dirty="0">
                <a:solidFill>
                  <a:schemeClr val="tx1"/>
                </a:solidFill>
              </a:rPr>
              <a:t> kernel location</a:t>
            </a:r>
            <a:r>
              <a:rPr lang="en-US" dirty="0">
                <a:solidFill>
                  <a:schemeClr val="tx1"/>
                </a:solidFill>
              </a:rPr>
              <a:t>. Turn on </a:t>
            </a:r>
            <a:r>
              <a:rPr lang="en-US" b="1" dirty="0">
                <a:solidFill>
                  <a:schemeClr val="tx1"/>
                </a:solidFill>
              </a:rPr>
              <a:t>Create launch configurations </a:t>
            </a:r>
            <a:r>
              <a:rPr lang="en-US" dirty="0">
                <a:solidFill>
                  <a:schemeClr val="tx1"/>
                </a:solidFill>
              </a:rPr>
              <a:t>and click </a:t>
            </a:r>
            <a:r>
              <a:rPr lang="en-US" b="1" dirty="0">
                <a:solidFill>
                  <a:schemeClr val="tx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6" name="Picture 2" descr="Resim önizlemesi">
            <a:extLst>
              <a:ext uri="{FF2B5EF4-FFF2-40B4-BE49-F238E27FC236}">
                <a16:creationId xmlns:a16="http://schemas.microsoft.com/office/drawing/2014/main" id="{A3F7796F-B047-0B11-8105-6EDC282F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852854A-BF67-6AB6-F726-582932E3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81" y="2712060"/>
            <a:ext cx="5461637" cy="38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257DDA-4112-CD5E-892C-7A7A2E18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676" y="972767"/>
            <a:ext cx="10335773" cy="5116884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next wizard page shows </a:t>
            </a:r>
            <a:r>
              <a:rPr lang="en-US" b="1" dirty="0">
                <a:solidFill>
                  <a:schemeClr val="tx1"/>
                </a:solidFill>
              </a:rPr>
              <a:t>the Import BSP Sample Project Wizard</a:t>
            </a:r>
            <a:r>
              <a:rPr lang="en-US" dirty="0">
                <a:solidFill>
                  <a:schemeClr val="tx1"/>
                </a:solidFill>
              </a:rPr>
              <a:t>, all sample projects are located in the </a:t>
            </a:r>
            <a:r>
              <a:rPr lang="en-US" b="1" dirty="0" err="1">
                <a:solidFill>
                  <a:schemeClr val="tx1"/>
                </a:solidFill>
              </a:rPr>
              <a:t>embedded_sw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tr-TR" b="1" dirty="0">
                <a:solidFill>
                  <a:schemeClr val="tx1"/>
                </a:solidFill>
              </a:rPr>
              <a:t>&lt;</a:t>
            </a:r>
            <a:r>
              <a:rPr lang="tr-TR" b="1" dirty="0" err="1">
                <a:solidFill>
                  <a:schemeClr val="tx1"/>
                </a:solidFill>
              </a:rPr>
              <a:t>soc</a:t>
            </a:r>
            <a:r>
              <a:rPr lang="tr-TR" b="1" dirty="0">
                <a:solidFill>
                  <a:schemeClr val="tx1"/>
                </a:solidFill>
              </a:rPr>
              <a:t> name&gt;</a:t>
            </a:r>
            <a:r>
              <a:rPr lang="en-US" b="1" dirty="0">
                <a:solidFill>
                  <a:schemeClr val="tx1"/>
                </a:solidFill>
              </a:rPr>
              <a:t>/software</a:t>
            </a:r>
            <a:r>
              <a:rPr lang="en-US" dirty="0">
                <a:solidFill>
                  <a:schemeClr val="tx1"/>
                </a:solidFill>
              </a:rPr>
              <a:t> are shown. Follow these steps: </a:t>
            </a: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Turn on the specific project to import that project.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You may turn on the sub-category, for example: Free RTOS, to import all the projects belonging to that particular sub-category.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Alternatively, you may click </a:t>
            </a:r>
            <a:r>
              <a:rPr lang="en-US" b="1" dirty="0">
                <a:solidFill>
                  <a:schemeClr val="tx1"/>
                </a:solidFill>
              </a:rPr>
              <a:t>Select all / Deselect all </a:t>
            </a:r>
            <a:r>
              <a:rPr lang="en-US" dirty="0">
                <a:solidFill>
                  <a:schemeClr val="tx1"/>
                </a:solidFill>
              </a:rPr>
              <a:t>to select or deselect all the projects available.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CE021A88-D8FF-B12D-844B-75F84A71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4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5F16AB-3E26-72D9-0528-3607D8B0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190" y="107004"/>
            <a:ext cx="9144000" cy="624068"/>
          </a:xfrm>
        </p:spPr>
        <p:txBody>
          <a:bodyPr/>
          <a:lstStyle/>
          <a:p>
            <a:pPr algn="l"/>
            <a:r>
              <a:rPr lang="en-US" sz="2800" b="1" dirty="0"/>
              <a:t>Sapphire SoC IDE Backward Compatibility</a:t>
            </a:r>
            <a:endParaRPr lang="tr-TR" sz="80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3D3EDA-A747-41E5-7081-ABDC05C5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190" y="933855"/>
            <a:ext cx="10493608" cy="4978673"/>
          </a:xfrm>
        </p:spPr>
        <p:txBody>
          <a:bodyPr>
            <a:norm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Efinity software v2023.2 includes the Efinity RISC-V Embedded software IDE for developing RISC-V software applications. The IDE provides an enhanced environment for developing embedded applications, and </a:t>
            </a:r>
            <a:r>
              <a:rPr lang="en-US" dirty="0" err="1">
                <a:solidFill>
                  <a:schemeClr val="tx1"/>
                </a:solidFill>
              </a:rPr>
              <a:t>Efinix</a:t>
            </a:r>
            <a:r>
              <a:rPr lang="en-US" dirty="0">
                <a:solidFill>
                  <a:schemeClr val="tx1"/>
                </a:solidFill>
              </a:rPr>
              <a:t> recommends that all users switch to it. The IDE has these features and advantages: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Optimized process for importing projects </a:t>
            </a:r>
            <a:endParaRPr lang="tr-TR" dirty="0">
              <a:solidFill>
                <a:schemeClr val="tx1"/>
              </a:solidFill>
            </a:endParaRP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Eliminates redundant steps to </a:t>
            </a:r>
            <a:r>
              <a:rPr lang="en-US" sz="2400" b="1" dirty="0">
                <a:solidFill>
                  <a:schemeClr val="tx1"/>
                </a:solidFill>
              </a:rPr>
              <a:t>import C/C++ Project Settings </a:t>
            </a:r>
            <a:endParaRPr lang="tr-TR" sz="2400" b="1" dirty="0">
              <a:solidFill>
                <a:schemeClr val="tx1"/>
              </a:solidFill>
            </a:endParaRP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Simplifies the sample projects import process with tick boxes </a:t>
            </a:r>
            <a:endParaRPr lang="tr-TR" sz="2400" dirty="0">
              <a:solidFill>
                <a:schemeClr val="tx1"/>
              </a:solidFill>
            </a:endParaRP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Automatically loads the correct C/C++ project settings for both </a:t>
            </a:r>
            <a:r>
              <a:rPr lang="en-US" sz="2400" b="1" dirty="0">
                <a:solidFill>
                  <a:schemeClr val="tx1"/>
                </a:solidFill>
              </a:rPr>
              <a:t>standalone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 err="1">
                <a:solidFill>
                  <a:schemeClr val="tx1"/>
                </a:solidFill>
              </a:rPr>
              <a:t>FreeRTOS</a:t>
            </a:r>
            <a:r>
              <a:rPr lang="en-US" sz="2400" dirty="0">
                <a:solidFill>
                  <a:schemeClr val="tx1"/>
                </a:solidFill>
              </a:rPr>
              <a:t> sample programs </a:t>
            </a:r>
            <a:endParaRPr lang="tr-TR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15317DE5-1AD1-38DF-344A-7ED2A040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5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342897A-ADEB-9C6A-9D45-6C8FB567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079267"/>
            <a:ext cx="74104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5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DC3EBB1-C13E-ABEC-442C-F522E639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75489"/>
            <a:ext cx="10515600" cy="5214161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selected sample projects are imported into the listed workspace in the </a:t>
            </a:r>
            <a:r>
              <a:rPr lang="en-US" b="1" dirty="0">
                <a:solidFill>
                  <a:schemeClr val="tx1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Explorer</a:t>
            </a:r>
            <a:r>
              <a:rPr lang="en-US" dirty="0">
                <a:solidFill>
                  <a:schemeClr val="tx1"/>
                </a:solidFill>
              </a:rPr>
              <a:t> pane.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92A8E22-DF63-BF1E-D82D-D83AF558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75" y="2055925"/>
            <a:ext cx="4552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8224EC-03D9-67BF-1DE5-9FCFA430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24129"/>
            <a:ext cx="10515600" cy="5165522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now browse the source files. To build the project, right-click the project name and select </a:t>
            </a:r>
            <a:r>
              <a:rPr lang="en-US" b="1" dirty="0">
                <a:solidFill>
                  <a:schemeClr val="tx1"/>
                </a:solidFill>
              </a:rPr>
              <a:t>Clean Project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b="1" dirty="0">
                <a:solidFill>
                  <a:schemeClr val="tx1"/>
                </a:solidFill>
              </a:rPr>
              <a:t>Build Project</a:t>
            </a:r>
            <a:r>
              <a:rPr lang="en-US" dirty="0">
                <a:solidFill>
                  <a:schemeClr val="tx1"/>
                </a:solidFill>
              </a:rPr>
              <a:t>. The compilation output shows up in the Console window.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2F98A67-34D1-95C3-2D6A-E8678A9A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2" y="2680913"/>
            <a:ext cx="9058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9138F-DA56-112C-D097-CF26F983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04" y="126122"/>
            <a:ext cx="10515600" cy="642228"/>
          </a:xfrm>
        </p:spPr>
        <p:txBody>
          <a:bodyPr/>
          <a:lstStyle/>
          <a:p>
            <a:r>
              <a:rPr lang="tr-TR" sz="2800" b="1" dirty="0"/>
              <a:t>Build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4618CE-4BDD-52D7-11AA-63DD3FD7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443" y="894945"/>
            <a:ext cx="5589499" cy="5486400"/>
          </a:xfrm>
        </p:spPr>
        <p:txBody>
          <a:bodyPr>
            <a:norm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Choose </a:t>
            </a:r>
            <a:r>
              <a:rPr lang="en-US" b="1" dirty="0">
                <a:solidFill>
                  <a:schemeClr val="tx1"/>
                </a:solidFill>
              </a:rPr>
              <a:t>Project &gt; Build Project </a:t>
            </a:r>
            <a:r>
              <a:rPr lang="en-US" dirty="0">
                <a:solidFill>
                  <a:schemeClr val="tx1"/>
                </a:solidFill>
              </a:rPr>
              <a:t>or click the Build Project toolbar button. Alternatively, right-click the project name in </a:t>
            </a:r>
            <a:r>
              <a:rPr lang="en-US" b="1" dirty="0">
                <a:solidFill>
                  <a:schemeClr val="tx1"/>
                </a:solidFill>
              </a:rPr>
              <a:t>Project Explorer &gt; Build Project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Efinix</a:t>
            </a:r>
            <a:r>
              <a:rPr lang="en-US" dirty="0">
                <a:solidFill>
                  <a:schemeClr val="tx1"/>
                </a:solidFill>
              </a:rPr>
              <a:t> recommends cleaning your project before building to ensure all files are compiled. To clean project, right-click on the project in </a:t>
            </a:r>
            <a:r>
              <a:rPr lang="en-US" b="1" dirty="0">
                <a:solidFill>
                  <a:schemeClr val="tx1"/>
                </a:solidFill>
              </a:rPr>
              <a:t>Project Explorer &gt; Clean Project. </a:t>
            </a:r>
            <a:endParaRPr lang="tr-TR" b="1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C39B55-C2BE-020A-46FE-C148E975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44" y="994287"/>
            <a:ext cx="3592713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13E92C-01AD-03D5-3122-C08434FE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65771"/>
            <a:ext cx="6421705" cy="5123879"/>
          </a:xfrm>
        </p:spPr>
        <p:txBody>
          <a:bodyPr>
            <a:norm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makefile</a:t>
            </a:r>
            <a:r>
              <a:rPr lang="en-US" dirty="0">
                <a:solidFill>
                  <a:schemeClr val="tx1"/>
                </a:solidFill>
              </a:rPr>
              <a:t> builds the project and generates these files in the </a:t>
            </a:r>
            <a:r>
              <a:rPr lang="en-US" b="1" dirty="0">
                <a:solidFill>
                  <a:schemeClr val="tx1"/>
                </a:solidFill>
              </a:rPr>
              <a:t>build</a:t>
            </a:r>
            <a:r>
              <a:rPr lang="en-US" dirty="0">
                <a:solidFill>
                  <a:schemeClr val="tx1"/>
                </a:solidFill>
              </a:rPr>
              <a:t> directory:</a:t>
            </a:r>
            <a:endParaRPr lang="tr-TR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tr-TR" sz="2200" b="1" dirty="0">
                <a:solidFill>
                  <a:schemeClr val="tx1"/>
                </a:solidFill>
              </a:rPr>
              <a:t>&lt;</a:t>
            </a:r>
            <a:r>
              <a:rPr lang="tr-TR" sz="2200" b="1" dirty="0" err="1">
                <a:solidFill>
                  <a:schemeClr val="tx1"/>
                </a:solidFill>
              </a:rPr>
              <a:t>project</a:t>
            </a:r>
            <a:r>
              <a:rPr lang="tr-TR" sz="2200" b="1" dirty="0">
                <a:solidFill>
                  <a:schemeClr val="tx1"/>
                </a:solidFill>
              </a:rPr>
              <a:t> name&gt;.</a:t>
            </a:r>
            <a:r>
              <a:rPr lang="en-US" sz="2200" b="1" dirty="0" err="1">
                <a:solidFill>
                  <a:schemeClr val="tx1"/>
                </a:solidFill>
              </a:rPr>
              <a:t>asm</a:t>
            </a:r>
            <a:r>
              <a:rPr lang="en-US" sz="2200" dirty="0">
                <a:solidFill>
                  <a:schemeClr val="tx1"/>
                </a:solidFill>
              </a:rPr>
              <a:t>—Assembly language file for the firmware. </a:t>
            </a:r>
            <a:endParaRPr lang="tr-TR" sz="2200" dirty="0">
              <a:solidFill>
                <a:schemeClr val="tx1"/>
              </a:solidFill>
            </a:endParaRP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tx1"/>
              </a:solidFill>
            </a:endParaRP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tr-TR" sz="2200" b="1" dirty="0">
                <a:solidFill>
                  <a:schemeClr val="tx1"/>
                </a:solidFill>
              </a:rPr>
              <a:t>&lt;</a:t>
            </a:r>
            <a:r>
              <a:rPr lang="tr-TR" sz="2200" b="1" dirty="0" err="1">
                <a:solidFill>
                  <a:schemeClr val="tx1"/>
                </a:solidFill>
              </a:rPr>
              <a:t>project</a:t>
            </a:r>
            <a:r>
              <a:rPr lang="tr-TR" sz="2200" b="1" dirty="0">
                <a:solidFill>
                  <a:schemeClr val="tx1"/>
                </a:solidFill>
              </a:rPr>
              <a:t> name&gt;. </a:t>
            </a:r>
            <a:r>
              <a:rPr lang="en-US" sz="2200" b="1" dirty="0">
                <a:solidFill>
                  <a:schemeClr val="tx1"/>
                </a:solidFill>
              </a:rPr>
              <a:t>bin</a:t>
            </a:r>
            <a:r>
              <a:rPr lang="en-US" sz="2200" dirty="0">
                <a:solidFill>
                  <a:schemeClr val="tx1"/>
                </a:solidFill>
              </a:rPr>
              <a:t>—Firmware binary file. Download this file to the flash device on your board using </a:t>
            </a:r>
            <a:r>
              <a:rPr lang="en-US" sz="2200" dirty="0" err="1">
                <a:solidFill>
                  <a:schemeClr val="tx1"/>
                </a:solidFill>
              </a:rPr>
              <a:t>OpenOCD</a:t>
            </a:r>
            <a:r>
              <a:rPr lang="en-US" sz="2200" dirty="0">
                <a:solidFill>
                  <a:schemeClr val="tx1"/>
                </a:solidFill>
              </a:rPr>
              <a:t>. When you turn the board on, the SoC loads the application into the RISC-V processor and executes it. </a:t>
            </a:r>
            <a:endParaRPr lang="tr-TR" sz="2200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91CF0D-932E-C6D8-2F93-5405A312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511" y="1156859"/>
            <a:ext cx="3829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5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FAC043-CAD1-269B-990A-FF8013B2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124" y="1156858"/>
            <a:ext cx="6267593" cy="3815833"/>
          </a:xfrm>
        </p:spPr>
        <p:txBody>
          <a:bodyPr>
            <a:noAutofit/>
          </a:bodyPr>
          <a:lstStyle/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tx1"/>
                </a:solidFill>
              </a:rPr>
              <a:t>&lt;</a:t>
            </a:r>
            <a:r>
              <a:rPr lang="tr-TR" sz="2400" b="1" dirty="0" err="1">
                <a:solidFill>
                  <a:schemeClr val="tx1"/>
                </a:solidFill>
              </a:rPr>
              <a:t>project</a:t>
            </a:r>
            <a:r>
              <a:rPr lang="tr-TR" sz="2400" b="1" dirty="0">
                <a:solidFill>
                  <a:schemeClr val="tx1"/>
                </a:solidFill>
              </a:rPr>
              <a:t> name&gt;. </a:t>
            </a:r>
            <a:r>
              <a:rPr lang="en-US" sz="2400" b="1" dirty="0">
                <a:solidFill>
                  <a:schemeClr val="tx1"/>
                </a:solidFill>
              </a:rPr>
              <a:t>elf</a:t>
            </a:r>
            <a:r>
              <a:rPr lang="en-US" sz="2400" dirty="0">
                <a:solidFill>
                  <a:schemeClr val="tx1"/>
                </a:solidFill>
              </a:rPr>
              <a:t>—Executable and linkable format. Use this file when debugging with the </a:t>
            </a:r>
            <a:r>
              <a:rPr lang="en-US" sz="2400" dirty="0" err="1">
                <a:solidFill>
                  <a:schemeClr val="tx1"/>
                </a:solidFill>
              </a:rPr>
              <a:t>OpenOCD</a:t>
            </a:r>
            <a:r>
              <a:rPr lang="en-US" sz="2400" dirty="0">
                <a:solidFill>
                  <a:schemeClr val="tx1"/>
                </a:solidFill>
              </a:rPr>
              <a:t> debugger.</a:t>
            </a: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tr-TR" sz="2400" dirty="0">
              <a:solidFill>
                <a:schemeClr val="tx1"/>
              </a:solidFill>
            </a:endParaRP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tx1"/>
                </a:solidFill>
              </a:rPr>
              <a:t>&lt;</a:t>
            </a:r>
            <a:r>
              <a:rPr lang="tr-TR" sz="2400" b="1" dirty="0" err="1">
                <a:solidFill>
                  <a:schemeClr val="tx1"/>
                </a:solidFill>
              </a:rPr>
              <a:t>project</a:t>
            </a:r>
            <a:r>
              <a:rPr lang="tr-TR" sz="2400" b="1" dirty="0">
                <a:solidFill>
                  <a:schemeClr val="tx1"/>
                </a:solidFill>
              </a:rPr>
              <a:t> name&gt;. </a:t>
            </a:r>
            <a:r>
              <a:rPr lang="en-US" sz="2400" b="1" dirty="0">
                <a:solidFill>
                  <a:schemeClr val="tx1"/>
                </a:solidFill>
              </a:rPr>
              <a:t>hex</a:t>
            </a:r>
            <a:r>
              <a:rPr lang="en-US" sz="2400" dirty="0">
                <a:solidFill>
                  <a:schemeClr val="tx1"/>
                </a:solidFill>
              </a:rPr>
              <a:t>—Hex file for the firmware. (Do not use it to program the FPGA.) </a:t>
            </a: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tx1"/>
              </a:solidFill>
            </a:endParaRP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tx1"/>
                </a:solidFill>
              </a:rPr>
              <a:t>&lt;</a:t>
            </a:r>
            <a:r>
              <a:rPr lang="tr-TR" sz="2400" b="1" dirty="0" err="1">
                <a:solidFill>
                  <a:schemeClr val="tx1"/>
                </a:solidFill>
              </a:rPr>
              <a:t>project</a:t>
            </a:r>
            <a:r>
              <a:rPr lang="tr-TR" sz="2400" b="1" dirty="0">
                <a:solidFill>
                  <a:schemeClr val="tx1"/>
                </a:solidFill>
              </a:rPr>
              <a:t> name&gt;. </a:t>
            </a:r>
            <a:r>
              <a:rPr lang="en-US" sz="2400" b="1" dirty="0">
                <a:solidFill>
                  <a:schemeClr val="tx1"/>
                </a:solidFill>
              </a:rPr>
              <a:t>map</a:t>
            </a:r>
            <a:r>
              <a:rPr lang="en-US" sz="2400" dirty="0">
                <a:solidFill>
                  <a:schemeClr val="tx1"/>
                </a:solidFill>
              </a:rPr>
              <a:t>—Contains the SoC address map. </a:t>
            </a:r>
            <a:endParaRPr lang="tr-TR" sz="2400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C811B87-34A9-B63D-EF8A-EB70FBF1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511" y="1156859"/>
            <a:ext cx="3829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6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FB85C3-8A4E-828E-13FC-F75E8594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043" y="992221"/>
            <a:ext cx="10277407" cy="5097429"/>
          </a:xfrm>
        </p:spPr>
        <p:txBody>
          <a:bodyPr>
            <a:norm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</a:rPr>
              <a:t>Ability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automate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makefile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generation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new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project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creation</a:t>
            </a:r>
            <a:endParaRPr lang="en-US" dirty="0">
              <a:solidFill>
                <a:schemeClr val="tx1"/>
              </a:solidFill>
            </a:endParaRPr>
          </a:p>
          <a:p>
            <a:pPr marL="228600" indent="0" algn="just"/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</a:rPr>
              <a:t>Integrated</a:t>
            </a:r>
            <a:r>
              <a:rPr lang="tr-TR" dirty="0">
                <a:solidFill>
                  <a:schemeClr val="tx1"/>
                </a:solidFill>
              </a:rPr>
              <a:t> QEMU </a:t>
            </a:r>
            <a:r>
              <a:rPr lang="tr-TR" dirty="0" err="1">
                <a:solidFill>
                  <a:schemeClr val="tx1"/>
                </a:solidFill>
              </a:rPr>
              <a:t>emulator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32-bit RISC-V </a:t>
            </a:r>
            <a:r>
              <a:rPr lang="tr-TR" dirty="0" err="1">
                <a:solidFill>
                  <a:schemeClr val="tx1"/>
                </a:solidFill>
              </a:rPr>
              <a:t>Core</a:t>
            </a:r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Bundled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with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project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examples</a:t>
            </a:r>
            <a:endParaRPr lang="tr-TR" sz="2400" dirty="0">
              <a:solidFill>
                <a:schemeClr val="tx1"/>
              </a:solidFill>
            </a:endParaRP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Allows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you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to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debug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without</a:t>
            </a:r>
            <a:r>
              <a:rPr lang="tr-TR" sz="2400" dirty="0">
                <a:solidFill>
                  <a:schemeClr val="tx1"/>
                </a:solidFill>
              </a:rPr>
              <a:t> hardware </a:t>
            </a: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B3CE0145-4EBA-AE09-2255-1FC28971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60611-D693-F997-71AB-CE289C472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6548F1-8EB1-5052-A634-5CD51EB3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043" y="992221"/>
            <a:ext cx="10277407" cy="5097429"/>
          </a:xfrm>
        </p:spPr>
        <p:txBody>
          <a:bodyPr>
            <a:norm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</a:rPr>
              <a:t>Flexible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workspace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directory</a:t>
            </a:r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tx1"/>
                </a:solidFill>
              </a:rPr>
              <a:t>RISC-V IDE </a:t>
            </a:r>
            <a:r>
              <a:rPr lang="tr-TR" sz="2400" dirty="0" err="1">
                <a:solidFill>
                  <a:schemeClr val="tx1"/>
                </a:solidFill>
              </a:rPr>
              <a:t>allows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you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to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point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to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your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project’s</a:t>
            </a:r>
            <a:r>
              <a:rPr lang="tr-TR" sz="2400" dirty="0">
                <a:solidFill>
                  <a:schemeClr val="tx1"/>
                </a:solidFill>
              </a:rPr>
              <a:t> BSP </a:t>
            </a:r>
            <a:r>
              <a:rPr lang="tr-TR" sz="2400" dirty="0" err="1">
                <a:solidFill>
                  <a:schemeClr val="tx1"/>
                </a:solidFill>
              </a:rPr>
              <a:t>and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FreeRTOS</a:t>
            </a:r>
            <a:r>
              <a:rPr lang="tr-TR" sz="2400" dirty="0">
                <a:solidFill>
                  <a:schemeClr val="tx1"/>
                </a:solidFill>
              </a:rPr>
              <a:t> Kernel 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chemeClr val="tx1"/>
                </a:solidFill>
              </a:rPr>
              <a:t>Eliminates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the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need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to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copy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the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FreeRTOS</a:t>
            </a:r>
            <a:r>
              <a:rPr lang="tr-TR" sz="2400" dirty="0">
                <a:solidFill>
                  <a:schemeClr val="tx1"/>
                </a:solidFill>
              </a:rPr>
              <a:t> Kernel </a:t>
            </a:r>
            <a:r>
              <a:rPr lang="tr-TR" sz="2400" dirty="0" err="1">
                <a:solidFill>
                  <a:schemeClr val="tx1"/>
                </a:solidFill>
              </a:rPr>
              <a:t>folder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to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each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project's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directory</a:t>
            </a:r>
            <a:r>
              <a:rPr lang="tr-TR" sz="2400" dirty="0">
                <a:solidFill>
                  <a:schemeClr val="tx1"/>
                </a:solidFill>
              </a:rPr>
              <a:t>, </a:t>
            </a:r>
            <a:r>
              <a:rPr lang="tr-TR" sz="2400" b="1" dirty="0" err="1">
                <a:solidFill>
                  <a:schemeClr val="tx1"/>
                </a:solidFill>
              </a:rPr>
              <a:t>embedded_sw</a:t>
            </a:r>
            <a:r>
              <a:rPr lang="tr-TR" sz="2400" b="1" dirty="0">
                <a:solidFill>
                  <a:schemeClr val="tx1"/>
                </a:solidFill>
              </a:rPr>
              <a:t>/&lt;</a:t>
            </a:r>
            <a:r>
              <a:rPr lang="tr-TR" sz="2400" b="1" dirty="0" err="1">
                <a:solidFill>
                  <a:schemeClr val="tx1"/>
                </a:solidFill>
              </a:rPr>
              <a:t>SoC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module</a:t>
            </a:r>
            <a:r>
              <a:rPr lang="tr-TR" sz="2400" b="1" dirty="0">
                <a:solidFill>
                  <a:schemeClr val="tx1"/>
                </a:solidFill>
              </a:rPr>
              <a:t>&gt;/software </a:t>
            </a:r>
          </a:p>
          <a:p>
            <a:pPr marL="228600" indent="0" algn="just"/>
            <a:endParaRPr lang="en-US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</a:rPr>
              <a:t>Easier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debug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experience</a:t>
            </a:r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tx1"/>
                </a:solidFill>
              </a:rPr>
              <a:t>CSR </a:t>
            </a:r>
            <a:r>
              <a:rPr lang="tr-TR" sz="2400" dirty="0" err="1">
                <a:solidFill>
                  <a:schemeClr val="tx1"/>
                </a:solidFill>
              </a:rPr>
              <a:t>Register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View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chemeClr val="tx1"/>
                </a:solidFill>
              </a:rPr>
              <a:t>Peripheral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Register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View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</a:p>
          <a:p>
            <a:pPr marL="1028700" lvl="1" indent="-342900" algn="just"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chemeClr val="tx1"/>
                </a:solidFill>
              </a:rPr>
              <a:t>FreeRTOS</a:t>
            </a:r>
            <a:r>
              <a:rPr lang="tr-TR" sz="2400" dirty="0">
                <a:solidFill>
                  <a:schemeClr val="tx1"/>
                </a:solidFill>
              </a:rPr>
              <a:t> Queue </a:t>
            </a:r>
            <a:r>
              <a:rPr lang="tr-TR" sz="2400" dirty="0" err="1">
                <a:solidFill>
                  <a:schemeClr val="tx1"/>
                </a:solidFill>
              </a:rPr>
              <a:t>and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Task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List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View</a:t>
            </a:r>
            <a:endParaRPr lang="tr-TR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12302D95-5CB4-1412-1CE0-D785022E8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2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79C666-D109-279B-B125-1D345207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062" y="684653"/>
            <a:ext cx="11020455" cy="5291982"/>
          </a:xfrm>
        </p:spPr>
        <p:txBody>
          <a:bodyPr>
            <a:norm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you configure your SoC in the </a:t>
            </a:r>
            <a:r>
              <a:rPr lang="en-US" dirty="0" err="1">
                <a:solidFill>
                  <a:schemeClr val="tx1"/>
                </a:solidFill>
              </a:rPr>
              <a:t>Efinity</a:t>
            </a:r>
            <a:r>
              <a:rPr lang="en-US" dirty="0">
                <a:solidFill>
                  <a:schemeClr val="tx1"/>
                </a:solidFill>
              </a:rPr>
              <a:t> IP Manager, the IDE Selection parameter is provided in the </a:t>
            </a:r>
            <a:r>
              <a:rPr lang="en-US" b="1" dirty="0">
                <a:solidFill>
                  <a:schemeClr val="tx1"/>
                </a:solidFill>
              </a:rPr>
              <a:t>Debug</a:t>
            </a:r>
            <a:r>
              <a:rPr lang="en-US" dirty="0">
                <a:solidFill>
                  <a:schemeClr val="tx1"/>
                </a:solidFill>
              </a:rPr>
              <a:t> tab. If you intend to use the open-source </a:t>
            </a:r>
            <a:r>
              <a:rPr lang="en-US" b="1" dirty="0">
                <a:solidFill>
                  <a:schemeClr val="tx1"/>
                </a:solidFill>
              </a:rPr>
              <a:t>Eclipse</a:t>
            </a:r>
            <a:r>
              <a:rPr lang="en-US" dirty="0">
                <a:solidFill>
                  <a:schemeClr val="tx1"/>
                </a:solidFill>
              </a:rPr>
              <a:t> software in the </a:t>
            </a:r>
            <a:r>
              <a:rPr lang="en-US" b="1" dirty="0">
                <a:solidFill>
                  <a:schemeClr val="tx1"/>
                </a:solidFill>
              </a:rPr>
              <a:t>RISC-V SDK</a:t>
            </a:r>
            <a:r>
              <a:rPr lang="en-US" dirty="0">
                <a:solidFill>
                  <a:schemeClr val="tx1"/>
                </a:solidFill>
              </a:rPr>
              <a:t>, select the </a:t>
            </a:r>
            <a:r>
              <a:rPr lang="en-US" b="1" dirty="0">
                <a:solidFill>
                  <a:schemeClr val="tx1"/>
                </a:solidFill>
              </a:rPr>
              <a:t>Legacy Eclipse IDE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OpenOCD</a:t>
            </a:r>
            <a:r>
              <a:rPr lang="en-US" dirty="0">
                <a:solidFill>
                  <a:schemeClr val="tx1"/>
                </a:solidFill>
              </a:rPr>
              <a:t> v0.10) option. By default, </a:t>
            </a:r>
            <a:r>
              <a:rPr lang="en-US" b="1" dirty="0" err="1">
                <a:solidFill>
                  <a:schemeClr val="tx1"/>
                </a:solidFill>
              </a:rPr>
              <a:t>Efinity</a:t>
            </a:r>
            <a:r>
              <a:rPr lang="en-US" b="1" dirty="0">
                <a:solidFill>
                  <a:schemeClr val="tx1"/>
                </a:solidFill>
              </a:rPr>
              <a:t> RISC-V IDE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OpenOCD</a:t>
            </a:r>
            <a:r>
              <a:rPr lang="en-US" dirty="0">
                <a:solidFill>
                  <a:schemeClr val="tx1"/>
                </a:solidFill>
              </a:rPr>
              <a:t> v0.11) is selected.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60B043AB-1BDD-4F1D-6917-91054CCCF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7A5C031-9AB0-FA87-12C5-07F0F4F5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51" y="2226304"/>
            <a:ext cx="7582697" cy="451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4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1C1195-5E5F-CA66-CDA5-2CC9214F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676" y="87211"/>
            <a:ext cx="10515600" cy="681139"/>
          </a:xfrm>
        </p:spPr>
        <p:txBody>
          <a:bodyPr/>
          <a:lstStyle/>
          <a:p>
            <a:r>
              <a:rPr lang="en-US" sz="2800" b="1" dirty="0"/>
              <a:t>Launching the </a:t>
            </a:r>
            <a:r>
              <a:rPr lang="en-US" sz="2800" b="1" dirty="0" err="1"/>
              <a:t>Efinity</a:t>
            </a:r>
            <a:r>
              <a:rPr lang="en-US" sz="2800" b="1" dirty="0"/>
              <a:t> RISC-V Embedded Software IDE </a:t>
            </a:r>
            <a:endParaRPr lang="tr-TR" sz="2800" b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56A184-09DF-E90C-01DA-C884DFFC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676" y="904673"/>
            <a:ext cx="10330774" cy="5184978"/>
          </a:xfrm>
        </p:spPr>
        <p:txBody>
          <a:bodyPr>
            <a:norm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Launch</a:t>
            </a:r>
            <a:r>
              <a:rPr lang="en-US" dirty="0">
                <a:solidFill>
                  <a:schemeClr val="tx1"/>
                </a:solidFill>
              </a:rPr>
              <a:t> the Efinity RISC-V Embedded Software IDE by double-clicking on the </a:t>
            </a:r>
            <a:r>
              <a:rPr lang="en-US" b="1" dirty="0">
                <a:solidFill>
                  <a:schemeClr val="tx1"/>
                </a:solidFill>
              </a:rPr>
              <a:t>Efinity RISC-V IDE </a:t>
            </a:r>
            <a:r>
              <a:rPr lang="en-US" dirty="0">
                <a:solidFill>
                  <a:schemeClr val="tx1"/>
                </a:solidFill>
              </a:rPr>
              <a:t>shortcut available in the </a:t>
            </a:r>
            <a:r>
              <a:rPr lang="en-US" dirty="0" err="1">
                <a:solidFill>
                  <a:schemeClr val="tx1"/>
                </a:solidFill>
              </a:rPr>
              <a:t>efinity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riscv</a:t>
            </a:r>
            <a:r>
              <a:rPr lang="en-US" dirty="0">
                <a:solidFill>
                  <a:schemeClr val="tx1"/>
                </a:solidFill>
              </a:rPr>
              <a:t>-ide- folder (example: efinityriscv-ide-2022.2.3).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easy access, you may transfer the shortcut to the desktop. A new IDE window opens once the IDE is successfully invoked.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4E00C36C-FA95-893A-74B7-E8064518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6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3ECF46-AC81-6248-9852-FB798F91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945223"/>
            <a:ext cx="10983431" cy="5144428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You need to select a workspace directory to store the IDE's preferences, configurations and temporary information. Follow these steps: </a:t>
            </a: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Click </a:t>
            </a:r>
            <a:r>
              <a:rPr lang="en-US" sz="2400" b="1" dirty="0">
                <a:solidFill>
                  <a:schemeClr val="tx1"/>
                </a:solidFill>
              </a:rPr>
              <a:t>Browse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select</a:t>
            </a:r>
            <a:r>
              <a:rPr lang="en-US" sz="2400" dirty="0">
                <a:solidFill>
                  <a:schemeClr val="tx1"/>
                </a:solidFill>
              </a:rPr>
              <a:t> your </a:t>
            </a:r>
            <a:r>
              <a:rPr lang="en-US" sz="2400" dirty="0" err="1">
                <a:solidFill>
                  <a:schemeClr val="tx1"/>
                </a:solidFill>
              </a:rPr>
              <a:t>preffered</a:t>
            </a:r>
            <a:r>
              <a:rPr lang="en-US" sz="2400" dirty="0">
                <a:solidFill>
                  <a:schemeClr val="tx1"/>
                </a:solidFill>
              </a:rPr>
              <a:t> location. </a:t>
            </a:r>
            <a:endParaRPr lang="tr-TR" sz="2400" dirty="0">
              <a:solidFill>
                <a:schemeClr val="tx1"/>
              </a:solidFill>
            </a:endParaRPr>
          </a:p>
          <a:p>
            <a:pPr marL="1143000" lvl="1" indent="-457200" algn="just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You may click the Recent Workspaces to </a:t>
            </a:r>
            <a:r>
              <a:rPr lang="en-US" sz="2400" b="1" dirty="0">
                <a:solidFill>
                  <a:schemeClr val="tx1"/>
                </a:solidFill>
              </a:rPr>
              <a:t>select</a:t>
            </a:r>
            <a:r>
              <a:rPr lang="en-US" sz="2400" dirty="0">
                <a:solidFill>
                  <a:schemeClr val="tx1"/>
                </a:solidFill>
              </a:rPr>
              <a:t> a previous workspace. </a:t>
            </a:r>
            <a:endParaRPr lang="tr-TR" sz="2400" dirty="0">
              <a:solidFill>
                <a:schemeClr val="tx1"/>
              </a:solidFill>
            </a:endParaRPr>
          </a:p>
          <a:p>
            <a:pPr marL="1143000" lvl="1" indent="-457200" algn="just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Click </a:t>
            </a:r>
            <a:r>
              <a:rPr lang="en-US" sz="2400" b="1" dirty="0">
                <a:solidFill>
                  <a:schemeClr val="tx1"/>
                </a:solidFill>
              </a:rPr>
              <a:t>Launch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tr-TR" sz="2400" dirty="0">
              <a:solidFill>
                <a:schemeClr val="tx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15119E9-26FD-78A9-151E-A10F0998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07" y="3074844"/>
            <a:ext cx="8040705" cy="33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702F6E-37FC-B259-C174-3CD86F5D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09" y="116732"/>
            <a:ext cx="10515600" cy="564407"/>
          </a:xfrm>
        </p:spPr>
        <p:txBody>
          <a:bodyPr/>
          <a:lstStyle/>
          <a:p>
            <a:r>
              <a:rPr lang="tr-TR" sz="2400" dirty="0" err="1"/>
              <a:t>Optimization</a:t>
            </a:r>
            <a:r>
              <a:rPr lang="tr-TR" sz="2400" dirty="0"/>
              <a:t> </a:t>
            </a:r>
            <a:r>
              <a:rPr lang="tr-TR" sz="2400" dirty="0" err="1"/>
              <a:t>Settings</a:t>
            </a:r>
            <a:endParaRPr lang="tr-TR" sz="24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93F872-B2D2-F91A-22AF-C2D4B9CB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61" y="1205317"/>
            <a:ext cx="5794624" cy="5155795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b="1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OpenOCD</a:t>
            </a:r>
            <a:r>
              <a:rPr lang="en-US" dirty="0">
                <a:solidFill>
                  <a:schemeClr val="tx1"/>
                </a:solidFill>
              </a:rPr>
              <a:t> uses three environment variables, </a:t>
            </a:r>
            <a:r>
              <a:rPr lang="en-US" b="1" dirty="0">
                <a:solidFill>
                  <a:schemeClr val="tx1"/>
                </a:solidFill>
              </a:rPr>
              <a:t>DEBUG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BENCH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DEBUG_OG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simplest to set them variables as global environment variables for all projects in your workspace. Then, you can adjust them as needed for individual projects. </a:t>
            </a: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8643F22F-9D17-D1D6-6EF8-153CCAE6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CEFD6B0-5B66-C218-13CE-736B9D7F2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89" y="1697804"/>
            <a:ext cx="5682468" cy="35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4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C07EAD8-1238-BAE2-4960-57546B16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97" y="1045975"/>
            <a:ext cx="5750103" cy="4108504"/>
          </a:xfrm>
          <a:prstGeom prst="rect">
            <a:avLst/>
          </a:prstGeom>
        </p:spPr>
      </p:pic>
      <p:pic>
        <p:nvPicPr>
          <p:cNvPr id="6" name="Picture 2" descr="Resim önizlemesi">
            <a:extLst>
              <a:ext uri="{FF2B5EF4-FFF2-40B4-BE49-F238E27FC236}">
                <a16:creationId xmlns:a16="http://schemas.microsoft.com/office/drawing/2014/main" id="{F2D35546-279A-3CCC-ED63-54B93CC41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Yer Tutucusu 2">
            <a:extLst>
              <a:ext uri="{FF2B5EF4-FFF2-40B4-BE49-F238E27FC236}">
                <a16:creationId xmlns:a16="http://schemas.microsoft.com/office/drawing/2014/main" id="{19E709EB-F015-742A-A8AA-1C4E9E2B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191" y="725172"/>
            <a:ext cx="5126805" cy="5407655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Choose </a:t>
            </a:r>
            <a:r>
              <a:rPr lang="en-US" b="1" dirty="0">
                <a:solidFill>
                  <a:schemeClr val="tx1"/>
                </a:solidFill>
              </a:rPr>
              <a:t>Window &gt; Preferences </a:t>
            </a:r>
            <a:r>
              <a:rPr lang="en-US" dirty="0">
                <a:solidFill>
                  <a:schemeClr val="tx1"/>
                </a:solidFill>
              </a:rPr>
              <a:t>to open the Preferences window and perform the following steps.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 the left navigation menu, expand C/C++ &gt; Build.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sz="2400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Click </a:t>
            </a:r>
            <a:r>
              <a:rPr lang="en-US" sz="2400" b="1" dirty="0">
                <a:solidFill>
                  <a:schemeClr val="tx1"/>
                </a:solidFill>
              </a:rPr>
              <a:t>C/C++ &gt; Build &gt; Environment.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sz="2400" b="1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Click Add to add the following environment variables.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sz="2400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Click Apply and Close. </a:t>
            </a:r>
            <a:endParaRPr lang="tr-T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16655"/>
      </p:ext>
    </p:extLst>
  </p:cSld>
  <p:clrMapOvr>
    <a:masterClrMapping/>
  </p:clrMapOvr>
</p:sld>
</file>

<file path=ppt/theme/theme1.xml><?xml version="1.0" encoding="utf-8"?>
<a:theme xmlns:a="http://schemas.openxmlformats.org/drawingml/2006/main" name="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1145</Words>
  <Application>Microsoft Office PowerPoint</Application>
  <PresentationFormat>Widescreen</PresentationFormat>
  <Paragraphs>95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Özel Tasarım</vt:lpstr>
      <vt:lpstr>1_Özel Tasarım</vt:lpstr>
      <vt:lpstr>Software Design Flow </vt:lpstr>
      <vt:lpstr>Sapphire SoC IDE Backward Compatibility</vt:lpstr>
      <vt:lpstr>PowerPoint Presentation</vt:lpstr>
      <vt:lpstr>PowerPoint Presentation</vt:lpstr>
      <vt:lpstr>PowerPoint Presentation</vt:lpstr>
      <vt:lpstr>Launching the Efinity RISC-V Embedded Software IDE </vt:lpstr>
      <vt:lpstr>PowerPoint Presentation</vt:lpstr>
      <vt:lpstr>Optimization Settings</vt:lpstr>
      <vt:lpstr>PowerPoint Presentation</vt:lpstr>
      <vt:lpstr>Create a New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Sample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KUANTEK SUNUM TEMPLATE </dc:title>
  <dc:creator>Nehir Yiğit</dc:creator>
  <cp:lastModifiedBy>Abdulsamet Aldaş</cp:lastModifiedBy>
  <cp:revision>14</cp:revision>
  <dcterms:created xsi:type="dcterms:W3CDTF">2021-02-16T09:15:31Z</dcterms:created>
  <dcterms:modified xsi:type="dcterms:W3CDTF">2024-02-20T06:06:39Z</dcterms:modified>
</cp:coreProperties>
</file>