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6"/>
  </p:notesMasterIdLst>
  <p:sldIdLst>
    <p:sldId id="256" r:id="rId3"/>
    <p:sldId id="267" r:id="rId4"/>
    <p:sldId id="268" r:id="rId5"/>
    <p:sldId id="269" r:id="rId6"/>
    <p:sldId id="278" r:id="rId7"/>
    <p:sldId id="279" r:id="rId8"/>
    <p:sldId id="270" r:id="rId9"/>
    <p:sldId id="271" r:id="rId10"/>
    <p:sldId id="277" r:id="rId11"/>
    <p:sldId id="273" r:id="rId12"/>
    <p:sldId id="274" r:id="rId13"/>
    <p:sldId id="275" r:id="rId14"/>
    <p:sldId id="27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53A7BF9-DECB-4B83-A9AA-C2BB6D342702}">
          <p14:sldIdLst>
            <p14:sldId id="256"/>
            <p14:sldId id="267"/>
            <p14:sldId id="268"/>
            <p14:sldId id="269"/>
            <p14:sldId id="278"/>
            <p14:sldId id="279"/>
            <p14:sldId id="270"/>
          </p14:sldIdLst>
        </p14:section>
        <p14:section name="Untitled Section" id="{79164E6B-38BA-4431-BE30-5AEB411036D2}">
          <p14:sldIdLst>
            <p14:sldId id="271"/>
            <p14:sldId id="277"/>
            <p14:sldId id="273"/>
            <p14:sldId id="274"/>
            <p14:sldId id="275"/>
            <p14:sldId id="276"/>
          </p14:sldIdLst>
        </p14:section>
        <p14:section name="Untitled Section" id="{9F389EBE-2FD5-420A-ADD9-3EF269B20CB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nFM6SO2KWymhp/zk8EMO+dC6G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8" autoAdjust="0"/>
    <p:restoredTop sz="94660"/>
  </p:normalViewPr>
  <p:slideViewPr>
    <p:cSldViewPr snapToGrid="0">
      <p:cViewPr varScale="1">
        <p:scale>
          <a:sx n="108" d="100"/>
          <a:sy n="108" d="100"/>
        </p:scale>
        <p:origin x="9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51" Type="http://schemas.openxmlformats.org/officeDocument/2006/relationships/viewProps" Target="viewProps.xml"/><Relationship Id="rId3" Type="http://schemas.openxmlformats.org/officeDocument/2006/relationships/slide" Target="slides/slide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49" Type="http://customschemas.google.com/relationships/presentationmetadata" Target="metadata"/><Relationship Id="rId10" Type="http://schemas.openxmlformats.org/officeDocument/2006/relationships/slide" Target="slides/slide8.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2"/>
        <p:cNvGrpSpPr/>
        <p:nvPr/>
      </p:nvGrpSpPr>
      <p:grpSpPr>
        <a:xfrm>
          <a:off x="0" y="0"/>
          <a:ext cx="0" cy="0"/>
          <a:chOff x="0" y="0"/>
          <a:chExt cx="0" cy="0"/>
        </a:xfrm>
      </p:grpSpPr>
      <p:sp>
        <p:nvSpPr>
          <p:cNvPr id="13" name="Google Shape;13;p21"/>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95"/>
        <p:cNvGrpSpPr/>
        <p:nvPr/>
      </p:nvGrpSpPr>
      <p:grpSpPr>
        <a:xfrm>
          <a:off x="0" y="0"/>
          <a:ext cx="0" cy="0"/>
          <a:chOff x="0" y="0"/>
          <a:chExt cx="0" cy="0"/>
        </a:xfrm>
      </p:grpSpPr>
      <p:sp>
        <p:nvSpPr>
          <p:cNvPr id="96" name="Google Shape;96;p4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4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4D4D4D"/>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101"/>
        <p:cNvGrpSpPr/>
        <p:nvPr/>
      </p:nvGrpSpPr>
      <p:grpSpPr>
        <a:xfrm>
          <a:off x="0" y="0"/>
          <a:ext cx="0" cy="0"/>
          <a:chOff x="0" y="0"/>
          <a:chExt cx="0" cy="0"/>
        </a:xfrm>
      </p:grpSpPr>
      <p:sp>
        <p:nvSpPr>
          <p:cNvPr id="102" name="Google Shape;10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07"/>
        <p:cNvGrpSpPr/>
        <p:nvPr/>
      </p:nvGrpSpPr>
      <p:grpSpPr>
        <a:xfrm>
          <a:off x="0" y="0"/>
          <a:ext cx="0" cy="0"/>
          <a:chOff x="0" y="0"/>
          <a:chExt cx="0" cy="0"/>
        </a:xfrm>
      </p:grpSpPr>
      <p:sp>
        <p:nvSpPr>
          <p:cNvPr id="108" name="Google Shape;10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9" name="Google Shape;10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14"/>
        <p:cNvGrpSpPr/>
        <p:nvPr/>
      </p:nvGrpSpPr>
      <p:grpSpPr>
        <a:xfrm>
          <a:off x="0" y="0"/>
          <a:ext cx="0" cy="0"/>
          <a:chOff x="0" y="0"/>
          <a:chExt cx="0" cy="0"/>
        </a:xfrm>
      </p:grpSpPr>
      <p:sp>
        <p:nvSpPr>
          <p:cNvPr id="115" name="Google Shape;11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123"/>
        <p:cNvGrpSpPr/>
        <p:nvPr/>
      </p:nvGrpSpPr>
      <p:grpSpPr>
        <a:xfrm>
          <a:off x="0" y="0"/>
          <a:ext cx="0" cy="0"/>
          <a:chOff x="0" y="0"/>
          <a:chExt cx="0" cy="0"/>
        </a:xfrm>
      </p:grpSpPr>
      <p:sp>
        <p:nvSpPr>
          <p:cNvPr id="124" name="Google Shape;12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5" name="Google Shape;12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128"/>
        <p:cNvGrpSpPr/>
        <p:nvPr/>
      </p:nvGrpSpPr>
      <p:grpSpPr>
        <a:xfrm>
          <a:off x="0" y="0"/>
          <a:ext cx="0" cy="0"/>
          <a:chOff x="0" y="0"/>
          <a:chExt cx="0" cy="0"/>
        </a:xfrm>
      </p:grpSpPr>
      <p:sp>
        <p:nvSpPr>
          <p:cNvPr id="129" name="Google Shape;12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132"/>
        <p:cNvGrpSpPr/>
        <p:nvPr/>
      </p:nvGrpSpPr>
      <p:grpSpPr>
        <a:xfrm>
          <a:off x="0" y="0"/>
          <a:ext cx="0" cy="0"/>
          <a:chOff x="0" y="0"/>
          <a:chExt cx="0" cy="0"/>
        </a:xfrm>
      </p:grpSpPr>
      <p:sp>
        <p:nvSpPr>
          <p:cNvPr id="133" name="Google Shape;133;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 name="Google Shape;134;p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5" name="Google Shape;135;p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39"/>
        <p:cNvGrpSpPr/>
        <p:nvPr/>
      </p:nvGrpSpPr>
      <p:grpSpPr>
        <a:xfrm>
          <a:off x="0" y="0"/>
          <a:ext cx="0" cy="0"/>
          <a:chOff x="0" y="0"/>
          <a:chExt cx="0" cy="0"/>
        </a:xfrm>
      </p:grpSpPr>
      <p:sp>
        <p:nvSpPr>
          <p:cNvPr id="140" name="Google Shape;140;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1" name="Google Shape;141;p55"/>
          <p:cNvSpPr>
            <a:spLocks noGrp="1"/>
          </p:cNvSpPr>
          <p:nvPr>
            <p:ph type="pic" idx="2"/>
          </p:nvPr>
        </p:nvSpPr>
        <p:spPr>
          <a:xfrm>
            <a:off x="5183188" y="987425"/>
            <a:ext cx="6172200" cy="4873625"/>
          </a:xfrm>
          <a:prstGeom prst="rect">
            <a:avLst/>
          </a:prstGeom>
          <a:noFill/>
          <a:ln>
            <a:noFill/>
          </a:ln>
        </p:spPr>
      </p:sp>
      <p:sp>
        <p:nvSpPr>
          <p:cNvPr id="142" name="Google Shape;142;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46"/>
        <p:cNvGrpSpPr/>
        <p:nvPr/>
      </p:nvGrpSpPr>
      <p:grpSpPr>
        <a:xfrm>
          <a:off x="0" y="0"/>
          <a:ext cx="0" cy="0"/>
          <a:chOff x="0" y="0"/>
          <a:chExt cx="0" cy="0"/>
        </a:xfrm>
      </p:grpSpPr>
      <p:sp>
        <p:nvSpPr>
          <p:cNvPr id="147" name="Google Shape;1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8" name="Google Shape;148;p56"/>
          <p:cNvSpPr txBox="1">
            <a:spLocks noGrp="1"/>
          </p:cNvSpPr>
          <p:nvPr>
            <p:ph type="body" idx="1"/>
          </p:nvPr>
        </p:nvSpPr>
        <p:spPr>
          <a:xfrm rot="5400000">
            <a:off x="4301327" y="-1925782"/>
            <a:ext cx="4351338" cy="107095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4"/>
        <p:cNvGrpSpPr/>
        <p:nvPr/>
      </p:nvGrpSpPr>
      <p:grpSpPr>
        <a:xfrm>
          <a:off x="0" y="0"/>
          <a:ext cx="0" cy="0"/>
          <a:chOff x="0" y="0"/>
          <a:chExt cx="0" cy="0"/>
        </a:xfrm>
      </p:grpSpPr>
      <p:sp>
        <p:nvSpPr>
          <p:cNvPr id="25" name="Google Shape;25;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2"/>
        <p:cNvGrpSpPr/>
        <p:nvPr/>
      </p:nvGrpSpPr>
      <p:grpSpPr>
        <a:xfrm>
          <a:off x="0" y="0"/>
          <a:ext cx="0" cy="0"/>
          <a:chOff x="0" y="0"/>
          <a:chExt cx="0" cy="0"/>
        </a:xfrm>
      </p:grpSpPr>
      <p:sp>
        <p:nvSpPr>
          <p:cNvPr id="153" name="Google Shape;153;p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4" name="Google Shape;154;p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0"/>
        <p:cNvGrpSpPr/>
        <p:nvPr/>
      </p:nvGrpSpPr>
      <p:grpSpPr>
        <a:xfrm>
          <a:off x="0" y="0"/>
          <a:ext cx="0" cy="0"/>
          <a:chOff x="0" y="0"/>
          <a:chExt cx="0" cy="0"/>
        </a:xfrm>
      </p:grpSpPr>
      <p:sp>
        <p:nvSpPr>
          <p:cNvPr id="31" name="Google Shape;31;p6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7"/>
        <p:cNvGrpSpPr/>
        <p:nvPr/>
      </p:nvGrpSpPr>
      <p:grpSpPr>
        <a:xfrm>
          <a:off x="0" y="0"/>
          <a:ext cx="0" cy="0"/>
          <a:chOff x="0" y="0"/>
          <a:chExt cx="0" cy="0"/>
        </a:xfrm>
      </p:grpSpPr>
      <p:sp>
        <p:nvSpPr>
          <p:cNvPr id="38" name="Google Shape;38;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6"/>
        <p:cNvGrpSpPr/>
        <p:nvPr/>
      </p:nvGrpSpPr>
      <p:grpSpPr>
        <a:xfrm>
          <a:off x="0" y="0"/>
          <a:ext cx="0" cy="0"/>
          <a:chOff x="0" y="0"/>
          <a:chExt cx="0" cy="0"/>
        </a:xfrm>
      </p:grpSpPr>
      <p:sp>
        <p:nvSpPr>
          <p:cNvPr id="47" name="Google Shape;47;p62"/>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1"/>
        <p:cNvGrpSpPr/>
        <p:nvPr/>
      </p:nvGrpSpPr>
      <p:grpSpPr>
        <a:xfrm>
          <a:off x="0" y="0"/>
          <a:ext cx="0" cy="0"/>
          <a:chOff x="0" y="0"/>
          <a:chExt cx="0" cy="0"/>
        </a:xfrm>
      </p:grpSpPr>
      <p:sp>
        <p:nvSpPr>
          <p:cNvPr id="52" name="Google Shape;5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5"/>
        <p:cNvGrpSpPr/>
        <p:nvPr/>
      </p:nvGrpSpPr>
      <p:grpSpPr>
        <a:xfrm>
          <a:off x="0" y="0"/>
          <a:ext cx="0" cy="0"/>
          <a:chOff x="0" y="0"/>
          <a:chExt cx="0" cy="0"/>
        </a:xfrm>
      </p:grpSpPr>
      <p:sp>
        <p:nvSpPr>
          <p:cNvPr id="56" name="Google Shape;56;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5"/>
          <p:cNvSpPr>
            <a:spLocks noGrp="1"/>
          </p:cNvSpPr>
          <p:nvPr>
            <p:ph type="pic" idx="2"/>
          </p:nvPr>
        </p:nvSpPr>
        <p:spPr>
          <a:xfrm>
            <a:off x="5183188" y="987425"/>
            <a:ext cx="6172200" cy="4873625"/>
          </a:xfrm>
          <a:prstGeom prst="rect">
            <a:avLst/>
          </a:prstGeom>
          <a:noFill/>
          <a:ln>
            <a:noFill/>
          </a:ln>
        </p:spPr>
      </p:sp>
      <p:sp>
        <p:nvSpPr>
          <p:cNvPr id="65" name="Google Shape;65;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66"/>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7" name="Google Shape;7;p20"/>
          <p:cNvPicPr preferRelativeResize="0"/>
          <p:nvPr/>
        </p:nvPicPr>
        <p:blipFill rotWithShape="1">
          <a:blip r:embed="rId12">
            <a:alphaModFix/>
          </a:blip>
          <a:srcRect/>
          <a:stretch/>
        </p:blipFill>
        <p:spPr>
          <a:xfrm>
            <a:off x="1363764" y="1909638"/>
            <a:ext cx="2408705" cy="3094141"/>
          </a:xfrm>
          <a:prstGeom prst="rect">
            <a:avLst/>
          </a:prstGeom>
          <a:noFill/>
          <a:ln>
            <a:noFill/>
          </a:ln>
        </p:spPr>
      </p:pic>
      <p:sp>
        <p:nvSpPr>
          <p:cNvPr id="8" name="Google Shape;8;p20"/>
          <p:cNvSpPr/>
          <p:nvPr/>
        </p:nvSpPr>
        <p:spPr>
          <a:xfrm>
            <a:off x="-1" y="0"/>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20"/>
          <p:cNvSpPr/>
          <p:nvPr/>
        </p:nvSpPr>
        <p:spPr>
          <a:xfrm>
            <a:off x="1" y="6802582"/>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20"/>
          <p:cNvSpPr/>
          <p:nvPr/>
        </p:nvSpPr>
        <p:spPr>
          <a:xfrm rot="-5400000">
            <a:off x="10560161" y="748160"/>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 name="Google Shape;11;p20"/>
          <p:cNvPicPr preferRelativeResize="0"/>
          <p:nvPr/>
        </p:nvPicPr>
        <p:blipFill rotWithShape="1">
          <a:blip r:embed="rId13">
            <a:alphaModFix/>
          </a:blip>
          <a:srcRect/>
          <a:stretch/>
        </p:blipFill>
        <p:spPr>
          <a:xfrm rot="10800000" flipH="1">
            <a:off x="11437269" y="1257887"/>
            <a:ext cx="390939" cy="7391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22"/>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 name="Google Shape;83;p22"/>
          <p:cNvPicPr preferRelativeResize="0"/>
          <p:nvPr/>
        </p:nvPicPr>
        <p:blipFill rotWithShape="1">
          <a:blip r:embed="rId12">
            <a:alphaModFix/>
          </a:blip>
          <a:srcRect/>
          <a:stretch/>
        </p:blipFill>
        <p:spPr>
          <a:xfrm flipH="1">
            <a:off x="360219" y="362876"/>
            <a:ext cx="390939" cy="739138"/>
          </a:xfrm>
          <a:prstGeom prst="rect">
            <a:avLst/>
          </a:prstGeom>
          <a:noFill/>
          <a:ln>
            <a:noFill/>
          </a:ln>
        </p:spPr>
      </p:pic>
      <p:sp>
        <p:nvSpPr>
          <p:cNvPr id="84" name="Google Shape;84;p22"/>
          <p:cNvSpPr/>
          <p:nvPr/>
        </p:nvSpPr>
        <p:spPr>
          <a:xfrm rot="-5400000">
            <a:off x="371648" y="978945"/>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22"/>
          <p:cNvSpPr/>
          <p:nvPr/>
        </p:nvSpPr>
        <p:spPr>
          <a:xfrm>
            <a:off x="1122215" y="709586"/>
            <a:ext cx="10709565"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22"/>
          <p:cNvSpPr/>
          <p:nvPr/>
        </p:nvSpPr>
        <p:spPr>
          <a:xfrm>
            <a:off x="0" y="6805586"/>
            <a:ext cx="12192000"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7" name="Google Shape;87;p22"/>
          <p:cNvPicPr preferRelativeResize="0"/>
          <p:nvPr/>
        </p:nvPicPr>
        <p:blipFill rotWithShape="1">
          <a:blip r:embed="rId13">
            <a:alphaModFix/>
          </a:blip>
          <a:srcRect/>
          <a:stretch/>
        </p:blipFill>
        <p:spPr>
          <a:xfrm>
            <a:off x="11174172" y="6030820"/>
            <a:ext cx="546773" cy="702365"/>
          </a:xfrm>
          <a:prstGeom prst="rect">
            <a:avLst/>
          </a:prstGeom>
          <a:noFill/>
          <a:ln>
            <a:noFill/>
          </a:ln>
        </p:spPr>
      </p:pic>
      <p:sp>
        <p:nvSpPr>
          <p:cNvPr id="88" name="Google Shape;88;p22"/>
          <p:cNvSpPr txBox="1"/>
          <p:nvPr/>
        </p:nvSpPr>
        <p:spPr>
          <a:xfrm>
            <a:off x="1122214" y="218420"/>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endParaRPr sz="3200" b="0" i="0" u="none" strike="noStrike" cap="none">
              <a:solidFill>
                <a:srgbClr val="4D4D4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title"/>
          </p:nvPr>
        </p:nvSpPr>
        <p:spPr>
          <a:xfrm>
            <a:off x="4238228" y="2097355"/>
            <a:ext cx="6768900" cy="210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Calibri"/>
              <a:buNone/>
            </a:pPr>
            <a:r>
              <a:rPr lang="tr-TR" sz="2400" b="1" dirty="0">
                <a:solidFill>
                  <a:schemeClr val="tx1"/>
                </a:solidFill>
              </a:rPr>
              <a:t>APB and AXI Interfaces</a:t>
            </a:r>
            <a:endParaRPr sz="2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38925" y="1063602"/>
            <a:ext cx="5379041" cy="4289202"/>
          </a:xfrm>
        </p:spPr>
        <p:txBody>
          <a:bodyPr>
            <a:normAutofit/>
          </a:bodyPr>
          <a:lstStyle/>
          <a:p>
            <a:pPr marL="571500" indent="-342900" algn="just">
              <a:buFont typeface="Arial" panose="020B0604020202020204" pitchFamily="34" charset="0"/>
              <a:buChar char="•"/>
            </a:pPr>
            <a:r>
              <a:rPr lang="tr-TR" i="1" dirty="0">
                <a:solidFill>
                  <a:schemeClr val="tx1"/>
                </a:solidFill>
              </a:rPr>
              <a:t>Figure 1.2 </a:t>
            </a:r>
            <a:r>
              <a:rPr lang="tr-TR" dirty="0">
                <a:solidFill>
                  <a:schemeClr val="tx1"/>
                </a:solidFill>
              </a:rPr>
              <a:t>shows how the Completer can use </a:t>
            </a:r>
            <a:r>
              <a:rPr lang="tr-TR" b="1" dirty="0">
                <a:solidFill>
                  <a:schemeClr val="tx1"/>
                </a:solidFill>
              </a:rPr>
              <a:t>PREADY </a:t>
            </a:r>
            <a:r>
              <a:rPr lang="tr-TR" dirty="0">
                <a:solidFill>
                  <a:schemeClr val="tx1"/>
                </a:solidFill>
              </a:rPr>
              <a:t>to extend the transfer.</a:t>
            </a:r>
          </a:p>
          <a:p>
            <a:pPr marL="571500" indent="-342900" algn="just">
              <a:buFont typeface="Arial" panose="020B0604020202020204" pitchFamily="34" charset="0"/>
              <a:buChar char="•"/>
            </a:pPr>
            <a:r>
              <a:rPr lang="tr-TR" dirty="0">
                <a:solidFill>
                  <a:schemeClr val="tx1"/>
                </a:solidFill>
              </a:rPr>
              <a:t>During the </a:t>
            </a:r>
            <a:r>
              <a:rPr lang="tr-TR" i="1" dirty="0">
                <a:solidFill>
                  <a:schemeClr val="tx1"/>
                </a:solidFill>
              </a:rPr>
              <a:t>Access </a:t>
            </a:r>
            <a:r>
              <a:rPr lang="tr-TR" dirty="0">
                <a:solidFill>
                  <a:schemeClr val="tx1"/>
                </a:solidFill>
              </a:rPr>
              <a:t>phase, when </a:t>
            </a:r>
            <a:r>
              <a:rPr lang="tr-TR" b="1" dirty="0">
                <a:solidFill>
                  <a:schemeClr val="tx1"/>
                </a:solidFill>
              </a:rPr>
              <a:t>PENABLE </a:t>
            </a:r>
            <a:r>
              <a:rPr lang="tr-TR" dirty="0">
                <a:solidFill>
                  <a:schemeClr val="tx1"/>
                </a:solidFill>
              </a:rPr>
              <a:t>is HIGH, the completer extends the transfer by driving </a:t>
            </a:r>
            <a:r>
              <a:rPr lang="tr-TR" b="1" dirty="0">
                <a:solidFill>
                  <a:schemeClr val="tx1"/>
                </a:solidFill>
              </a:rPr>
              <a:t>PREADY </a:t>
            </a:r>
            <a:r>
              <a:rPr lang="tr-TR" dirty="0">
                <a:solidFill>
                  <a:schemeClr val="tx1"/>
                </a:solidFill>
              </a:rPr>
              <a:t>LOW. The following signals remaing </a:t>
            </a:r>
            <a:r>
              <a:rPr lang="tr-TR" dirty="0">
                <a:solidFill>
                  <a:srgbClr val="FF0000"/>
                </a:solidFill>
              </a:rPr>
              <a:t>unchanged </a:t>
            </a:r>
            <a:r>
              <a:rPr lang="tr-TR" dirty="0">
                <a:solidFill>
                  <a:schemeClr val="tx1"/>
                </a:solidFill>
              </a:rPr>
              <a:t>while </a:t>
            </a:r>
            <a:r>
              <a:rPr lang="tr-TR" b="1" dirty="0">
                <a:solidFill>
                  <a:schemeClr val="tx1"/>
                </a:solidFill>
              </a:rPr>
              <a:t>PREADY</a:t>
            </a:r>
            <a:r>
              <a:rPr lang="tr-TR" dirty="0">
                <a:solidFill>
                  <a:schemeClr val="tx1"/>
                </a:solidFill>
              </a:rPr>
              <a:t> remains LOW</a:t>
            </a:r>
          </a:p>
          <a:p>
            <a:pPr marL="228600" indent="0" algn="just"/>
            <a:endParaRPr lang="tr-TR" sz="1400" b="1" dirty="0">
              <a:solidFill>
                <a:schemeClr val="tx1"/>
              </a:solidFill>
            </a:endParaRPr>
          </a:p>
          <a:p>
            <a:pPr marL="228600" indent="0" algn="just"/>
            <a:endParaRPr lang="tr-TR" sz="1400" dirty="0">
              <a:solidFill>
                <a:schemeClr val="tx1"/>
              </a:solidFill>
            </a:endParaRPr>
          </a:p>
        </p:txBody>
      </p:sp>
      <p:pic>
        <p:nvPicPr>
          <p:cNvPr id="4" name="Picture 3"/>
          <p:cNvPicPr>
            <a:picLocks noChangeAspect="1"/>
          </p:cNvPicPr>
          <p:nvPr/>
        </p:nvPicPr>
        <p:blipFill>
          <a:blip r:embed="rId2"/>
          <a:stretch>
            <a:fillRect/>
          </a:stretch>
        </p:blipFill>
        <p:spPr>
          <a:xfrm>
            <a:off x="818391" y="1374645"/>
            <a:ext cx="5620534" cy="2286319"/>
          </a:xfrm>
          <a:prstGeom prst="rect">
            <a:avLst/>
          </a:prstGeom>
        </p:spPr>
      </p:pic>
      <p:sp>
        <p:nvSpPr>
          <p:cNvPr id="5" name="TextBox 4"/>
          <p:cNvSpPr txBox="1"/>
          <p:nvPr/>
        </p:nvSpPr>
        <p:spPr>
          <a:xfrm>
            <a:off x="918806" y="4137552"/>
            <a:ext cx="4834270" cy="738664"/>
          </a:xfrm>
          <a:prstGeom prst="rect">
            <a:avLst/>
          </a:prstGeom>
          <a:noFill/>
        </p:spPr>
        <p:txBody>
          <a:bodyPr wrap="square" rtlCol="0">
            <a:spAutoFit/>
          </a:bodyPr>
          <a:lstStyle/>
          <a:p>
            <a:pPr algn="just"/>
            <a:r>
              <a:rPr lang="tr-TR" dirty="0"/>
              <a:t>Note: </a:t>
            </a:r>
            <a:r>
              <a:rPr lang="tr-TR" b="1" dirty="0"/>
              <a:t>PREADY</a:t>
            </a:r>
            <a:r>
              <a:rPr lang="tr-TR" dirty="0"/>
              <a:t> can take any value when </a:t>
            </a:r>
            <a:r>
              <a:rPr lang="tr-TR" b="1" dirty="0"/>
              <a:t>PENABLE </a:t>
            </a:r>
            <a:r>
              <a:rPr lang="tr-TR" dirty="0"/>
              <a:t>is low. This ensures that peripherals that have a fixed two cycle access can tie </a:t>
            </a:r>
            <a:r>
              <a:rPr lang="tr-TR" b="1" dirty="0"/>
              <a:t>PREADY </a:t>
            </a:r>
            <a:r>
              <a:rPr lang="tr-TR" dirty="0"/>
              <a:t>HIGH</a:t>
            </a:r>
          </a:p>
        </p:txBody>
      </p:sp>
      <p:sp>
        <p:nvSpPr>
          <p:cNvPr id="8" name="Başlık 1">
            <a:extLst>
              <a:ext uri="{FF2B5EF4-FFF2-40B4-BE49-F238E27FC236}">
                <a16:creationId xmlns:a16="http://schemas.microsoft.com/office/drawing/2014/main" id="{F0C0C8C5-0391-C05B-BE05-C722BC013E2A}"/>
              </a:ext>
            </a:extLst>
          </p:cNvPr>
          <p:cNvSpPr>
            <a:spLocks noGrp="1"/>
          </p:cNvSpPr>
          <p:nvPr>
            <p:ph type="title"/>
          </p:nvPr>
        </p:nvSpPr>
        <p:spPr>
          <a:xfrm>
            <a:off x="1182532" y="232217"/>
            <a:ext cx="10164917" cy="549882"/>
          </a:xfrm>
        </p:spPr>
        <p:txBody>
          <a:bodyPr/>
          <a:lstStyle/>
          <a:p>
            <a:pPr marL="514350" indent="-514350">
              <a:buSzPct val="100000"/>
              <a:buFont typeface="+mj-lt"/>
              <a:buAutoNum type="alphaLcPeriod" startAt="2"/>
            </a:pPr>
            <a:r>
              <a:rPr lang="tr-TR" sz="2800" b="1" dirty="0">
                <a:solidFill>
                  <a:schemeClr val="tx1"/>
                </a:solidFill>
              </a:rPr>
              <a:t>With </a:t>
            </a:r>
            <a:r>
              <a:rPr lang="tr-TR" sz="2800" b="1" dirty="0" err="1">
                <a:solidFill>
                  <a:schemeClr val="tx1"/>
                </a:solidFill>
              </a:rPr>
              <a:t>Wait</a:t>
            </a:r>
            <a:r>
              <a:rPr lang="tr-TR" sz="2800" b="1" dirty="0">
                <a:solidFill>
                  <a:schemeClr val="tx1"/>
                </a:solidFill>
              </a:rPr>
              <a:t> </a:t>
            </a:r>
            <a:r>
              <a:rPr lang="tr-TR" sz="2800" b="1" dirty="0" err="1">
                <a:solidFill>
                  <a:schemeClr val="tx1"/>
                </a:solidFill>
              </a:rPr>
              <a:t>States</a:t>
            </a:r>
            <a:endParaRPr lang="tr-TR" sz="2800" b="1" dirty="0">
              <a:solidFill>
                <a:schemeClr val="tx1"/>
              </a:solidFill>
            </a:endParaRPr>
          </a:p>
        </p:txBody>
      </p:sp>
      <p:sp>
        <p:nvSpPr>
          <p:cNvPr id="9" name="TextBox 8">
            <a:extLst>
              <a:ext uri="{FF2B5EF4-FFF2-40B4-BE49-F238E27FC236}">
                <a16:creationId xmlns:a16="http://schemas.microsoft.com/office/drawing/2014/main" id="{E476CE1C-D80E-9819-6AAA-2AF437F8571A}"/>
              </a:ext>
            </a:extLst>
          </p:cNvPr>
          <p:cNvSpPr txBox="1"/>
          <p:nvPr/>
        </p:nvSpPr>
        <p:spPr>
          <a:xfrm>
            <a:off x="2436810" y="3710397"/>
            <a:ext cx="2383696" cy="261610"/>
          </a:xfrm>
          <a:prstGeom prst="rect">
            <a:avLst/>
          </a:prstGeom>
          <a:noFill/>
        </p:spPr>
        <p:txBody>
          <a:bodyPr wrap="square" rtlCol="0">
            <a:spAutoFit/>
          </a:bodyPr>
          <a:lstStyle/>
          <a:p>
            <a:r>
              <a:rPr lang="tr-TR" sz="1100" dirty="0" err="1"/>
              <a:t>Figure</a:t>
            </a:r>
            <a:r>
              <a:rPr lang="tr-TR" sz="1100" dirty="0"/>
              <a:t> 1.</a:t>
            </a:r>
            <a:r>
              <a:rPr lang="en-US" sz="1100" dirty="0"/>
              <a:t>2</a:t>
            </a:r>
            <a:r>
              <a:rPr lang="tr-TR" sz="1100" dirty="0"/>
              <a:t> – Write Transfer</a:t>
            </a:r>
          </a:p>
        </p:txBody>
      </p:sp>
    </p:spTree>
    <p:extLst>
      <p:ext uri="{BB962C8B-B14F-4D97-AF65-F5344CB8AC3E}">
        <p14:creationId xmlns:p14="http://schemas.microsoft.com/office/powerpoint/2010/main" val="101773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281" y="150921"/>
            <a:ext cx="10515600" cy="665178"/>
          </a:xfrm>
        </p:spPr>
        <p:txBody>
          <a:bodyPr/>
          <a:lstStyle/>
          <a:p>
            <a:pPr marL="514350" indent="-514350">
              <a:buSzPct val="100000"/>
              <a:buFont typeface="+mj-lt"/>
              <a:buAutoNum type="arabicPeriod" startAt="2"/>
            </a:pPr>
            <a:r>
              <a:rPr lang="tr-TR" sz="3200" b="1" dirty="0"/>
              <a:t>Read Transfer</a:t>
            </a:r>
          </a:p>
        </p:txBody>
      </p:sp>
      <p:sp>
        <p:nvSpPr>
          <p:cNvPr id="3" name="Text Placeholder 2"/>
          <p:cNvSpPr>
            <a:spLocks noGrp="1"/>
          </p:cNvSpPr>
          <p:nvPr>
            <p:ph type="body" idx="1"/>
          </p:nvPr>
        </p:nvSpPr>
        <p:spPr>
          <a:xfrm>
            <a:off x="1098180" y="1349113"/>
            <a:ext cx="10515600" cy="2814513"/>
          </a:xfrm>
        </p:spPr>
        <p:txBody>
          <a:bodyPr>
            <a:noAutofit/>
          </a:bodyPr>
          <a:lstStyle/>
          <a:p>
            <a:pPr marL="571500" indent="-342900">
              <a:buClrTx/>
              <a:buFont typeface="Arial" panose="020B0604020202020204" pitchFamily="34" charset="0"/>
              <a:buChar char="•"/>
            </a:pPr>
            <a:r>
              <a:rPr lang="tr-TR" dirty="0">
                <a:solidFill>
                  <a:schemeClr val="tx1"/>
                </a:solidFill>
              </a:rPr>
              <a:t>Two types of read transfer are described in this </a:t>
            </a:r>
            <a:r>
              <a:rPr lang="tr-TR" dirty="0" err="1">
                <a:solidFill>
                  <a:schemeClr val="tx1"/>
                </a:solidFill>
              </a:rPr>
              <a:t>section</a:t>
            </a:r>
            <a:r>
              <a:rPr lang="tr-TR" dirty="0">
                <a:solidFill>
                  <a:schemeClr val="tx1"/>
                </a:solidFill>
              </a:rPr>
              <a:t>:</a:t>
            </a:r>
            <a:endParaRPr lang="en-US" dirty="0">
              <a:solidFill>
                <a:schemeClr val="tx1"/>
              </a:solidFill>
            </a:endParaRPr>
          </a:p>
          <a:p>
            <a:pPr marL="571500" indent="-342900">
              <a:buFont typeface="Arial" panose="020B0604020202020204" pitchFamily="34" charset="0"/>
              <a:buChar char="•"/>
            </a:pPr>
            <a:endParaRPr lang="tr-TR" dirty="0">
              <a:solidFill>
                <a:schemeClr val="tx1"/>
              </a:solidFill>
            </a:endParaRPr>
          </a:p>
          <a:p>
            <a:pPr marL="685800" indent="-457200" algn="just">
              <a:buClrTx/>
              <a:buFont typeface="+mj-lt"/>
              <a:buAutoNum type="alphaLcPeriod"/>
            </a:pPr>
            <a:r>
              <a:rPr lang="tr-TR" dirty="0">
                <a:solidFill>
                  <a:schemeClr val="tx1"/>
                </a:solidFill>
              </a:rPr>
              <a:t>With no wait </a:t>
            </a:r>
            <a:r>
              <a:rPr lang="tr-TR" dirty="0" err="1">
                <a:solidFill>
                  <a:schemeClr val="tx1"/>
                </a:solidFill>
              </a:rPr>
              <a:t>states</a:t>
            </a:r>
            <a:r>
              <a:rPr lang="tr-TR" dirty="0">
                <a:solidFill>
                  <a:schemeClr val="tx1"/>
                </a:solidFill>
              </a:rPr>
              <a:t>.</a:t>
            </a:r>
            <a:endParaRPr lang="en-US" dirty="0">
              <a:solidFill>
                <a:schemeClr val="tx1"/>
              </a:solidFill>
            </a:endParaRPr>
          </a:p>
          <a:p>
            <a:pPr marL="685800" indent="-457200" algn="just">
              <a:buClrTx/>
              <a:buFont typeface="+mj-lt"/>
              <a:buAutoNum type="alphaLcPeriod"/>
            </a:pPr>
            <a:endParaRPr lang="tr-TR" dirty="0">
              <a:solidFill>
                <a:schemeClr val="tx1"/>
              </a:solidFill>
            </a:endParaRPr>
          </a:p>
          <a:p>
            <a:pPr marL="685800" indent="-457200" algn="just">
              <a:buClrTx/>
              <a:buFont typeface="+mj-lt"/>
              <a:buAutoNum type="alphaLcPeriod"/>
            </a:pPr>
            <a:r>
              <a:rPr lang="tr-TR" dirty="0">
                <a:solidFill>
                  <a:schemeClr val="tx1"/>
                </a:solidFill>
              </a:rPr>
              <a:t>With wait states.</a:t>
            </a:r>
          </a:p>
          <a:p>
            <a:pPr marL="685800" indent="-457200" algn="just">
              <a:buFont typeface="+mj-lt"/>
              <a:buAutoNum type="alphaLcPeriod"/>
            </a:pPr>
            <a:endParaRPr lang="tr-TR" dirty="0">
              <a:solidFill>
                <a:schemeClr val="tx1"/>
              </a:solidFill>
            </a:endParaRPr>
          </a:p>
          <a:p>
            <a:pPr marL="228600" indent="0"/>
            <a:r>
              <a:rPr lang="tr-TR" dirty="0">
                <a:solidFill>
                  <a:schemeClr val="tx1"/>
                </a:solidFill>
              </a:rPr>
              <a:t>    </a:t>
            </a:r>
          </a:p>
        </p:txBody>
      </p:sp>
    </p:spTree>
    <p:extLst>
      <p:ext uri="{BB962C8B-B14F-4D97-AF65-F5344CB8AC3E}">
        <p14:creationId xmlns:p14="http://schemas.microsoft.com/office/powerpoint/2010/main" val="100209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919" y="180680"/>
            <a:ext cx="9724213" cy="564868"/>
          </a:xfrm>
        </p:spPr>
        <p:txBody>
          <a:bodyPr/>
          <a:lstStyle/>
          <a:p>
            <a:pPr marL="742950" indent="-742950">
              <a:buSzPct val="100000"/>
              <a:buFont typeface="+mj-lt"/>
              <a:buAutoNum type="alphaLcPeriod"/>
            </a:pPr>
            <a:r>
              <a:rPr lang="tr-TR" sz="2800" b="1" dirty="0"/>
              <a:t>With No Wait States</a:t>
            </a:r>
          </a:p>
        </p:txBody>
      </p:sp>
      <p:sp>
        <p:nvSpPr>
          <p:cNvPr id="3" name="Text Placeholder 2"/>
          <p:cNvSpPr>
            <a:spLocks noGrp="1"/>
          </p:cNvSpPr>
          <p:nvPr>
            <p:ph type="body" idx="1"/>
          </p:nvPr>
        </p:nvSpPr>
        <p:spPr>
          <a:xfrm>
            <a:off x="1009919" y="875467"/>
            <a:ext cx="10515600" cy="2211571"/>
          </a:xfrm>
        </p:spPr>
        <p:txBody>
          <a:bodyPr>
            <a:normAutofit/>
          </a:bodyPr>
          <a:lstStyle/>
          <a:p>
            <a:pPr marL="571500" indent="-342900" algn="just">
              <a:buFont typeface="Arial" panose="020B0604020202020204" pitchFamily="34" charset="0"/>
              <a:buChar char="•"/>
            </a:pPr>
            <a:r>
              <a:rPr lang="tr-TR" i="1" dirty="0" err="1">
                <a:solidFill>
                  <a:schemeClr val="tx1"/>
                </a:solidFill>
              </a:rPr>
              <a:t>Figure</a:t>
            </a:r>
            <a:r>
              <a:rPr lang="tr-TR" i="1" dirty="0">
                <a:solidFill>
                  <a:schemeClr val="tx1"/>
                </a:solidFill>
              </a:rPr>
              <a:t> </a:t>
            </a:r>
            <a:r>
              <a:rPr lang="en-US" i="1" dirty="0">
                <a:solidFill>
                  <a:schemeClr val="tx1"/>
                </a:solidFill>
              </a:rPr>
              <a:t>2</a:t>
            </a:r>
            <a:r>
              <a:rPr lang="tr-TR" i="1" dirty="0">
                <a:solidFill>
                  <a:schemeClr val="tx1"/>
                </a:solidFill>
              </a:rPr>
              <a:t>.</a:t>
            </a:r>
            <a:r>
              <a:rPr lang="en-US" i="1" dirty="0">
                <a:solidFill>
                  <a:schemeClr val="tx1"/>
                </a:solidFill>
              </a:rPr>
              <a:t>1</a:t>
            </a:r>
            <a:r>
              <a:rPr lang="tr-TR" i="1" dirty="0">
                <a:solidFill>
                  <a:schemeClr val="tx1"/>
                </a:solidFill>
              </a:rPr>
              <a:t> </a:t>
            </a:r>
            <a:r>
              <a:rPr lang="tr-TR" dirty="0">
                <a:solidFill>
                  <a:schemeClr val="tx1"/>
                </a:solidFill>
              </a:rPr>
              <a:t>shows a read transfer. The timing of the </a:t>
            </a:r>
            <a:r>
              <a:rPr lang="tr-TR" b="1" dirty="0">
                <a:solidFill>
                  <a:schemeClr val="tx1"/>
                </a:solidFill>
              </a:rPr>
              <a:t>PADDR</a:t>
            </a:r>
            <a:r>
              <a:rPr lang="tr-TR" dirty="0">
                <a:solidFill>
                  <a:schemeClr val="tx1"/>
                </a:solidFill>
              </a:rPr>
              <a:t>,</a:t>
            </a:r>
            <a:r>
              <a:rPr lang="tr-TR" b="1" dirty="0">
                <a:solidFill>
                  <a:schemeClr val="tx1"/>
                </a:solidFill>
              </a:rPr>
              <a:t>PWRITE</a:t>
            </a:r>
            <a:r>
              <a:rPr lang="tr-TR" dirty="0">
                <a:solidFill>
                  <a:schemeClr val="tx1"/>
                </a:solidFill>
              </a:rPr>
              <a:t>,</a:t>
            </a:r>
            <a:r>
              <a:rPr lang="tr-TR" b="1" dirty="0">
                <a:solidFill>
                  <a:schemeClr val="tx1"/>
                </a:solidFill>
              </a:rPr>
              <a:t>PSELECT</a:t>
            </a:r>
            <a:r>
              <a:rPr lang="tr-TR" dirty="0">
                <a:solidFill>
                  <a:schemeClr val="tx1"/>
                </a:solidFill>
              </a:rPr>
              <a:t>,</a:t>
            </a:r>
            <a:r>
              <a:rPr lang="tr-TR" b="1" dirty="0">
                <a:solidFill>
                  <a:schemeClr val="tx1"/>
                </a:solidFill>
              </a:rPr>
              <a:t>PENABLE </a:t>
            </a:r>
            <a:r>
              <a:rPr lang="tr-TR" dirty="0">
                <a:solidFill>
                  <a:schemeClr val="tx1"/>
                </a:solidFill>
              </a:rPr>
              <a:t>signals are the same as described in </a:t>
            </a:r>
            <a:r>
              <a:rPr lang="tr-TR" i="1" dirty="0">
                <a:solidFill>
                  <a:schemeClr val="tx1"/>
                </a:solidFill>
              </a:rPr>
              <a:t>Write No Transfer </a:t>
            </a:r>
            <a:r>
              <a:rPr lang="tr-TR" dirty="0">
                <a:solidFill>
                  <a:schemeClr val="tx1"/>
                </a:solidFill>
              </a:rPr>
              <a:t>section. The </a:t>
            </a:r>
            <a:r>
              <a:rPr lang="tr-TR" i="1" dirty="0">
                <a:solidFill>
                  <a:schemeClr val="tx1"/>
                </a:solidFill>
              </a:rPr>
              <a:t>Completer </a:t>
            </a:r>
            <a:r>
              <a:rPr lang="tr-TR" dirty="0">
                <a:solidFill>
                  <a:schemeClr val="tx1"/>
                </a:solidFill>
              </a:rPr>
              <a:t>must provide the data before end of the read transfer.</a:t>
            </a:r>
            <a:endParaRPr lang="tr-TR" i="1" dirty="0">
              <a:solidFill>
                <a:schemeClr val="tx1"/>
              </a:solidFill>
            </a:endParaRPr>
          </a:p>
        </p:txBody>
      </p:sp>
      <p:pic>
        <p:nvPicPr>
          <p:cNvPr id="4" name="Picture 3"/>
          <p:cNvPicPr>
            <a:picLocks noChangeAspect="1"/>
          </p:cNvPicPr>
          <p:nvPr/>
        </p:nvPicPr>
        <p:blipFill>
          <a:blip r:embed="rId2"/>
          <a:stretch>
            <a:fillRect/>
          </a:stretch>
        </p:blipFill>
        <p:spPr>
          <a:xfrm>
            <a:off x="2833478" y="2239846"/>
            <a:ext cx="6868481" cy="3380371"/>
          </a:xfrm>
          <a:prstGeom prst="rect">
            <a:avLst/>
          </a:prstGeom>
        </p:spPr>
      </p:pic>
      <p:sp>
        <p:nvSpPr>
          <p:cNvPr id="5" name="TextBox 4"/>
          <p:cNvSpPr txBox="1"/>
          <p:nvPr/>
        </p:nvSpPr>
        <p:spPr>
          <a:xfrm>
            <a:off x="4610964" y="5620217"/>
            <a:ext cx="3475354" cy="261610"/>
          </a:xfrm>
          <a:prstGeom prst="rect">
            <a:avLst/>
          </a:prstGeom>
          <a:noFill/>
        </p:spPr>
        <p:txBody>
          <a:bodyPr wrap="square" rtlCol="0">
            <a:spAutoFit/>
          </a:bodyPr>
          <a:lstStyle/>
          <a:p>
            <a:r>
              <a:rPr lang="tr-TR" sz="1100" dirty="0"/>
              <a:t>Figure 2.1 – Read Transfer With No Wait State</a:t>
            </a:r>
          </a:p>
        </p:txBody>
      </p:sp>
    </p:spTree>
    <p:extLst>
      <p:ext uri="{BB962C8B-B14F-4D97-AF65-F5344CB8AC3E}">
        <p14:creationId xmlns:p14="http://schemas.microsoft.com/office/powerpoint/2010/main" val="349572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08" y="290805"/>
            <a:ext cx="9646241" cy="469145"/>
          </a:xfrm>
        </p:spPr>
        <p:txBody>
          <a:bodyPr/>
          <a:lstStyle/>
          <a:p>
            <a:pPr marL="514350" indent="-514350">
              <a:buSzPct val="100000"/>
              <a:buFont typeface="+mj-lt"/>
              <a:buAutoNum type="alphaLcPeriod" startAt="2"/>
            </a:pPr>
            <a:r>
              <a:rPr lang="tr-TR" sz="2800" b="1" dirty="0">
                <a:solidFill>
                  <a:schemeClr val="tx1"/>
                </a:solidFill>
              </a:rPr>
              <a:t>With Wait States </a:t>
            </a:r>
          </a:p>
        </p:txBody>
      </p:sp>
      <p:sp>
        <p:nvSpPr>
          <p:cNvPr id="3" name="Text Placeholder 2"/>
          <p:cNvSpPr>
            <a:spLocks noGrp="1"/>
          </p:cNvSpPr>
          <p:nvPr>
            <p:ph type="body" idx="1"/>
          </p:nvPr>
        </p:nvSpPr>
        <p:spPr>
          <a:xfrm>
            <a:off x="1070108" y="1021560"/>
            <a:ext cx="10347989" cy="3700131"/>
          </a:xfrm>
        </p:spPr>
        <p:txBody>
          <a:bodyPr>
            <a:normAutofit/>
          </a:bodyPr>
          <a:lstStyle/>
          <a:p>
            <a:pPr marL="571500" indent="-342900" algn="just">
              <a:buFont typeface="Arial" panose="020B0604020202020204" pitchFamily="34" charset="0"/>
              <a:buChar char="•"/>
            </a:pPr>
            <a:r>
              <a:rPr lang="tr-TR" sz="2000" i="1" dirty="0">
                <a:solidFill>
                  <a:schemeClr val="tx1"/>
                </a:solidFill>
              </a:rPr>
              <a:t>Figure 1.4 </a:t>
            </a:r>
            <a:r>
              <a:rPr lang="tr-TR" sz="2000" dirty="0">
                <a:solidFill>
                  <a:schemeClr val="tx1"/>
                </a:solidFill>
              </a:rPr>
              <a:t>shows how the </a:t>
            </a:r>
            <a:r>
              <a:rPr lang="tr-TR" sz="2000" b="1" dirty="0">
                <a:solidFill>
                  <a:schemeClr val="tx1"/>
                </a:solidFill>
              </a:rPr>
              <a:t>PREADY </a:t>
            </a:r>
            <a:r>
              <a:rPr lang="tr-TR" sz="2000" dirty="0">
                <a:solidFill>
                  <a:schemeClr val="tx1"/>
                </a:solidFill>
              </a:rPr>
              <a:t>signal can extend the transfer.</a:t>
            </a:r>
          </a:p>
          <a:p>
            <a:pPr marL="571500" indent="-342900" algn="just">
              <a:buFont typeface="Arial" panose="020B0604020202020204" pitchFamily="34" charset="0"/>
              <a:buChar char="•"/>
            </a:pPr>
            <a:r>
              <a:rPr lang="tr-TR" sz="2000" dirty="0">
                <a:solidFill>
                  <a:schemeClr val="tx1"/>
                </a:solidFill>
              </a:rPr>
              <a:t>The transfer extended if </a:t>
            </a:r>
            <a:r>
              <a:rPr lang="tr-TR" sz="2000" b="1" dirty="0">
                <a:solidFill>
                  <a:schemeClr val="tx1"/>
                </a:solidFill>
              </a:rPr>
              <a:t>PREADY</a:t>
            </a:r>
            <a:r>
              <a:rPr lang="tr-TR" sz="2000" dirty="0">
                <a:solidFill>
                  <a:schemeClr val="tx1"/>
                </a:solidFill>
              </a:rPr>
              <a:t> is driven LOW during an </a:t>
            </a:r>
            <a:r>
              <a:rPr lang="tr-TR" sz="2000" i="1" dirty="0">
                <a:solidFill>
                  <a:schemeClr val="tx1"/>
                </a:solidFill>
              </a:rPr>
              <a:t>Access </a:t>
            </a:r>
            <a:r>
              <a:rPr lang="tr-TR" sz="2000" dirty="0">
                <a:solidFill>
                  <a:schemeClr val="tx1"/>
                </a:solidFill>
              </a:rPr>
              <a:t>phase. </a:t>
            </a:r>
            <a:r>
              <a:rPr lang="tr-TR" sz="2000" b="1" dirty="0">
                <a:solidFill>
                  <a:schemeClr val="tx1"/>
                </a:solidFill>
              </a:rPr>
              <a:t>PADDR</a:t>
            </a:r>
            <a:r>
              <a:rPr lang="tr-TR" sz="2000" dirty="0">
                <a:solidFill>
                  <a:schemeClr val="tx1"/>
                </a:solidFill>
              </a:rPr>
              <a:t>,</a:t>
            </a:r>
            <a:r>
              <a:rPr lang="tr-TR" sz="2000" b="1" dirty="0">
                <a:solidFill>
                  <a:schemeClr val="tx1"/>
                </a:solidFill>
              </a:rPr>
              <a:t>PWRITE</a:t>
            </a:r>
            <a:r>
              <a:rPr lang="tr-TR" sz="2000" dirty="0">
                <a:solidFill>
                  <a:schemeClr val="tx1"/>
                </a:solidFill>
              </a:rPr>
              <a:t>,</a:t>
            </a:r>
            <a:r>
              <a:rPr lang="tr-TR" sz="2000" b="1" dirty="0">
                <a:solidFill>
                  <a:schemeClr val="tx1"/>
                </a:solidFill>
              </a:rPr>
              <a:t>PSEL</a:t>
            </a:r>
            <a:r>
              <a:rPr lang="tr-TR" sz="2000" dirty="0">
                <a:solidFill>
                  <a:schemeClr val="tx1"/>
                </a:solidFill>
              </a:rPr>
              <a:t>,</a:t>
            </a:r>
            <a:r>
              <a:rPr lang="tr-TR" sz="2000" b="1" dirty="0">
                <a:solidFill>
                  <a:schemeClr val="tx1"/>
                </a:solidFill>
              </a:rPr>
              <a:t>PENABLE</a:t>
            </a:r>
            <a:r>
              <a:rPr lang="tr-TR" sz="2000" dirty="0">
                <a:solidFill>
                  <a:schemeClr val="tx1"/>
                </a:solidFill>
              </a:rPr>
              <a:t>,</a:t>
            </a:r>
            <a:r>
              <a:rPr lang="tr-TR" sz="2000" b="1" dirty="0">
                <a:solidFill>
                  <a:schemeClr val="tx1"/>
                </a:solidFill>
              </a:rPr>
              <a:t>PPROT</a:t>
            </a:r>
            <a:r>
              <a:rPr lang="tr-TR" sz="2000" dirty="0">
                <a:solidFill>
                  <a:schemeClr val="tx1"/>
                </a:solidFill>
              </a:rPr>
              <a:t>,</a:t>
            </a:r>
            <a:r>
              <a:rPr lang="tr-TR" sz="2000" b="1" dirty="0">
                <a:solidFill>
                  <a:schemeClr val="tx1"/>
                </a:solidFill>
              </a:rPr>
              <a:t>PAUSER </a:t>
            </a:r>
            <a:r>
              <a:rPr lang="tr-TR" sz="2000" dirty="0">
                <a:solidFill>
                  <a:schemeClr val="tx1"/>
                </a:solidFill>
              </a:rPr>
              <a:t>signals remains same while </a:t>
            </a:r>
            <a:r>
              <a:rPr lang="tr-TR" sz="2000" b="1" dirty="0">
                <a:solidFill>
                  <a:schemeClr val="tx1"/>
                </a:solidFill>
              </a:rPr>
              <a:t>PREADY</a:t>
            </a:r>
            <a:r>
              <a:rPr lang="tr-TR" sz="2000" dirty="0">
                <a:solidFill>
                  <a:schemeClr val="tx1"/>
                </a:solidFill>
              </a:rPr>
              <a:t> remains LOW</a:t>
            </a:r>
            <a:r>
              <a:rPr lang="tr-TR" dirty="0">
                <a:solidFill>
                  <a:schemeClr val="tx1"/>
                </a:solidFill>
              </a:rPr>
              <a:t>.</a:t>
            </a:r>
          </a:p>
        </p:txBody>
      </p:sp>
      <p:pic>
        <p:nvPicPr>
          <p:cNvPr id="4" name="Picture 3"/>
          <p:cNvPicPr>
            <a:picLocks noChangeAspect="1"/>
          </p:cNvPicPr>
          <p:nvPr/>
        </p:nvPicPr>
        <p:blipFill>
          <a:blip r:embed="rId2"/>
          <a:stretch>
            <a:fillRect/>
          </a:stretch>
        </p:blipFill>
        <p:spPr>
          <a:xfrm>
            <a:off x="3286176" y="2944674"/>
            <a:ext cx="5915851" cy="2333951"/>
          </a:xfrm>
          <a:prstGeom prst="rect">
            <a:avLst/>
          </a:prstGeom>
        </p:spPr>
      </p:pic>
      <p:sp>
        <p:nvSpPr>
          <p:cNvPr id="5" name="TextBox 4">
            <a:extLst>
              <a:ext uri="{FF2B5EF4-FFF2-40B4-BE49-F238E27FC236}">
                <a16:creationId xmlns:a16="http://schemas.microsoft.com/office/drawing/2014/main" id="{A1B2B395-8AFB-C18C-F33E-D331454558AB}"/>
              </a:ext>
            </a:extLst>
          </p:cNvPr>
          <p:cNvSpPr txBox="1"/>
          <p:nvPr/>
        </p:nvSpPr>
        <p:spPr>
          <a:xfrm>
            <a:off x="4693614" y="5278625"/>
            <a:ext cx="3491597" cy="261610"/>
          </a:xfrm>
          <a:prstGeom prst="rect">
            <a:avLst/>
          </a:prstGeom>
          <a:noFill/>
        </p:spPr>
        <p:txBody>
          <a:bodyPr wrap="square" rtlCol="0">
            <a:spAutoFit/>
          </a:bodyPr>
          <a:lstStyle/>
          <a:p>
            <a:r>
              <a:rPr lang="tr-TR" sz="1100" dirty="0" err="1"/>
              <a:t>Figure</a:t>
            </a:r>
            <a:r>
              <a:rPr lang="tr-TR" sz="1100" dirty="0"/>
              <a:t> </a:t>
            </a:r>
            <a:r>
              <a:rPr lang="en-US" sz="1100" dirty="0"/>
              <a:t>2</a:t>
            </a:r>
            <a:r>
              <a:rPr lang="tr-TR" sz="1100" dirty="0"/>
              <a:t>.</a:t>
            </a:r>
            <a:r>
              <a:rPr lang="en-US" sz="1100" dirty="0"/>
              <a:t>2</a:t>
            </a:r>
            <a:r>
              <a:rPr lang="tr-TR" sz="1100" dirty="0"/>
              <a:t> – Read Transfer With  </a:t>
            </a:r>
            <a:r>
              <a:rPr lang="tr-TR" sz="1100" dirty="0" err="1"/>
              <a:t>Wait</a:t>
            </a:r>
            <a:r>
              <a:rPr lang="tr-TR" sz="1100" dirty="0"/>
              <a:t> </a:t>
            </a:r>
            <a:r>
              <a:rPr lang="tr-TR" sz="1100" dirty="0" err="1"/>
              <a:t>State</a:t>
            </a:r>
            <a:endParaRPr lang="tr-TR" sz="1100" dirty="0"/>
          </a:p>
        </p:txBody>
      </p:sp>
    </p:spTree>
    <p:extLst>
      <p:ext uri="{BB962C8B-B14F-4D97-AF65-F5344CB8AC3E}">
        <p14:creationId xmlns:p14="http://schemas.microsoft.com/office/powerpoint/2010/main" val="24087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5F16AB-3E26-72D9-0528-3607D8B082B9}"/>
              </a:ext>
            </a:extLst>
          </p:cNvPr>
          <p:cNvSpPr>
            <a:spLocks noGrp="1"/>
          </p:cNvSpPr>
          <p:nvPr>
            <p:ph type="ctrTitle"/>
          </p:nvPr>
        </p:nvSpPr>
        <p:spPr>
          <a:xfrm>
            <a:off x="1125849" y="-85675"/>
            <a:ext cx="7042998" cy="924907"/>
          </a:xfrm>
        </p:spPr>
        <p:txBody>
          <a:bodyPr/>
          <a:lstStyle/>
          <a:p>
            <a:pPr algn="l"/>
            <a:r>
              <a:rPr lang="tr-TR" sz="2800" b="1" dirty="0"/>
              <a:t>Amba Protocol List </a:t>
            </a:r>
          </a:p>
        </p:txBody>
      </p:sp>
      <p:sp>
        <p:nvSpPr>
          <p:cNvPr id="3" name="Alt Başlık 2">
            <a:extLst>
              <a:ext uri="{FF2B5EF4-FFF2-40B4-BE49-F238E27FC236}">
                <a16:creationId xmlns:a16="http://schemas.microsoft.com/office/drawing/2014/main" id="{9B3D3EDA-A747-41E5-7081-ABDC05C574E1}"/>
              </a:ext>
            </a:extLst>
          </p:cNvPr>
          <p:cNvSpPr>
            <a:spLocks noGrp="1"/>
          </p:cNvSpPr>
          <p:nvPr>
            <p:ph type="subTitle" idx="1"/>
          </p:nvPr>
        </p:nvSpPr>
        <p:spPr/>
        <p:txBody>
          <a:bodyPr/>
          <a:lstStyle/>
          <a:p>
            <a:endParaRPr lang="tr-T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757" y="1752398"/>
            <a:ext cx="7954485" cy="3829584"/>
          </a:xfrm>
          <a:prstGeom prst="rect">
            <a:avLst/>
          </a:prstGeom>
        </p:spPr>
      </p:pic>
      <p:cxnSp>
        <p:nvCxnSpPr>
          <p:cNvPr id="6" name="Straight Arrow Connector 5"/>
          <p:cNvCxnSpPr/>
          <p:nvPr/>
        </p:nvCxnSpPr>
        <p:spPr>
          <a:xfrm flipV="1">
            <a:off x="5596403" y="5493275"/>
            <a:ext cx="1835675" cy="8043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85191" y="2653823"/>
            <a:ext cx="1313161" cy="10528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72203" y="5855523"/>
            <a:ext cx="2960914" cy="523220"/>
          </a:xfrm>
          <a:prstGeom prst="rect">
            <a:avLst/>
          </a:prstGeom>
          <a:noFill/>
        </p:spPr>
        <p:txBody>
          <a:bodyPr wrap="square" rtlCol="0">
            <a:spAutoFit/>
          </a:bodyPr>
          <a:lstStyle/>
          <a:p>
            <a:r>
              <a:rPr lang="tr-TR" dirty="0"/>
              <a:t>Protocols we will be dealing with today</a:t>
            </a:r>
          </a:p>
        </p:txBody>
      </p:sp>
    </p:spTree>
    <p:extLst>
      <p:ext uri="{BB962C8B-B14F-4D97-AF65-F5344CB8AC3E}">
        <p14:creationId xmlns:p14="http://schemas.microsoft.com/office/powerpoint/2010/main" val="7122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D34C36-E836-B670-5A81-D5B28DE723F7}"/>
              </a:ext>
            </a:extLst>
          </p:cNvPr>
          <p:cNvSpPr>
            <a:spLocks noGrp="1"/>
          </p:cNvSpPr>
          <p:nvPr>
            <p:ph type="title"/>
          </p:nvPr>
        </p:nvSpPr>
        <p:spPr>
          <a:xfrm>
            <a:off x="1174522" y="168675"/>
            <a:ext cx="10233284" cy="618834"/>
          </a:xfrm>
        </p:spPr>
        <p:txBody>
          <a:bodyPr/>
          <a:lstStyle/>
          <a:p>
            <a:r>
              <a:rPr lang="tr-TR" sz="2800" b="1" dirty="0"/>
              <a:t>APB (Advanced Peripheral Bus)</a:t>
            </a:r>
          </a:p>
        </p:txBody>
      </p:sp>
      <p:sp>
        <p:nvSpPr>
          <p:cNvPr id="3" name="Metin Yer Tutucusu 2">
            <a:extLst>
              <a:ext uri="{FF2B5EF4-FFF2-40B4-BE49-F238E27FC236}">
                <a16:creationId xmlns:a16="http://schemas.microsoft.com/office/drawing/2014/main" id="{B1FB85C3-8A4E-828E-13FC-F75E8594F1F3}"/>
              </a:ext>
            </a:extLst>
          </p:cNvPr>
          <p:cNvSpPr>
            <a:spLocks noGrp="1"/>
          </p:cNvSpPr>
          <p:nvPr>
            <p:ph type="body" idx="1"/>
          </p:nvPr>
        </p:nvSpPr>
        <p:spPr>
          <a:xfrm>
            <a:off x="790599" y="1805013"/>
            <a:ext cx="10515600" cy="3956395"/>
          </a:xfrm>
        </p:spPr>
        <p:txBody>
          <a:bodyPr>
            <a:normAutofit/>
          </a:bodyPr>
          <a:lstStyle/>
          <a:p>
            <a:pPr marL="571500" indent="-342900" algn="just">
              <a:buFont typeface="Arial" panose="020B0604020202020204" pitchFamily="34" charset="0"/>
              <a:buChar char="•"/>
            </a:pPr>
            <a:r>
              <a:rPr lang="en-US" dirty="0">
                <a:solidFill>
                  <a:schemeClr val="tx1"/>
                </a:solidFill>
              </a:rPr>
              <a:t>The APB protocol is a low-cost interface, optimized for minimal power consumption and reduced interface complexity. The APB interface is not pipelined and is a simple, synchronous protocol. Every transfer takes at least two cycles to complete</a:t>
            </a:r>
            <a:r>
              <a:rPr lang="tr-TR" dirty="0">
                <a:solidFill>
                  <a:schemeClr val="tx1"/>
                </a:solidFill>
              </a:rPr>
              <a:t>.</a:t>
            </a: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r>
              <a:rPr lang="en-US" dirty="0">
                <a:solidFill>
                  <a:schemeClr val="tx1"/>
                </a:solidFill>
              </a:rPr>
              <a:t>APB transfers are initiated by an APB bridge. APB bridges can also be referred to as a Requester. A peripheral interface responds to requests. APB peripherals can also be referred to as a Completer. This specification will use Requester and Completer.</a:t>
            </a:r>
            <a:endParaRPr lang="tr-TR" dirty="0">
              <a:solidFill>
                <a:schemeClr val="tx1"/>
              </a:solidFill>
            </a:endParaRPr>
          </a:p>
          <a:p>
            <a:pPr algn="just"/>
            <a:endParaRPr lang="tr-TR" dirty="0">
              <a:solidFill>
                <a:schemeClr val="tx1"/>
              </a:solidFill>
            </a:endParaRPr>
          </a:p>
          <a:p>
            <a:pPr algn="just"/>
            <a:endParaRPr lang="tr-TR" dirty="0">
              <a:solidFill>
                <a:schemeClr val="tx1"/>
              </a:solidFill>
            </a:endParaRPr>
          </a:p>
        </p:txBody>
      </p:sp>
    </p:spTree>
    <p:extLst>
      <p:ext uri="{BB962C8B-B14F-4D97-AF65-F5344CB8AC3E}">
        <p14:creationId xmlns:p14="http://schemas.microsoft.com/office/powerpoint/2010/main" val="13833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CE86F0-0350-8432-E2DC-F14AF886EBBB}"/>
              </a:ext>
            </a:extLst>
          </p:cNvPr>
          <p:cNvSpPr>
            <a:spLocks noGrp="1"/>
          </p:cNvSpPr>
          <p:nvPr>
            <p:ph type="title"/>
          </p:nvPr>
        </p:nvSpPr>
        <p:spPr>
          <a:xfrm>
            <a:off x="1194814" y="135699"/>
            <a:ext cx="10268045" cy="632651"/>
          </a:xfrm>
        </p:spPr>
        <p:txBody>
          <a:bodyPr/>
          <a:lstStyle/>
          <a:p>
            <a:r>
              <a:rPr lang="tr-TR" sz="2800" b="1" dirty="0"/>
              <a:t>Data Buses</a:t>
            </a:r>
          </a:p>
        </p:txBody>
      </p:sp>
      <p:sp>
        <p:nvSpPr>
          <p:cNvPr id="3" name="Metin Yer Tutucusu 2">
            <a:extLst>
              <a:ext uri="{FF2B5EF4-FFF2-40B4-BE49-F238E27FC236}">
                <a16:creationId xmlns:a16="http://schemas.microsoft.com/office/drawing/2014/main" id="{7079C666-D109-279B-B125-1D345207073D}"/>
              </a:ext>
            </a:extLst>
          </p:cNvPr>
          <p:cNvSpPr>
            <a:spLocks noGrp="1"/>
          </p:cNvSpPr>
          <p:nvPr>
            <p:ph type="body" idx="1"/>
          </p:nvPr>
        </p:nvSpPr>
        <p:spPr>
          <a:xfrm>
            <a:off x="1079404" y="1056443"/>
            <a:ext cx="10268045" cy="5033207"/>
          </a:xfrm>
        </p:spPr>
        <p:txBody>
          <a:bodyPr/>
          <a:lstStyle/>
          <a:p>
            <a:pPr marL="571500" indent="-342900">
              <a:buFont typeface="Arial" panose="020B0604020202020204" pitchFamily="34" charset="0"/>
              <a:buChar char="•"/>
            </a:pPr>
            <a:r>
              <a:rPr lang="en-US" dirty="0">
                <a:solidFill>
                  <a:schemeClr val="tx1"/>
                </a:solidFill>
              </a:rPr>
              <a:t>The APB protocol has two independent data buses, one for read data and one for write data. The buses can be 8, 16, or 32 bits wide. The read and write data buses must have the same width.</a:t>
            </a:r>
          </a:p>
          <a:p>
            <a:pPr marL="571500" indent="-342900">
              <a:buFont typeface="Arial" panose="020B0604020202020204" pitchFamily="34" charset="0"/>
              <a:buChar char="•"/>
            </a:pPr>
            <a:endParaRPr lang="tr-TR" dirty="0">
              <a:solidFill>
                <a:schemeClr val="tx1"/>
              </a:solidFill>
            </a:endParaRPr>
          </a:p>
          <a:p>
            <a:pPr marL="571500" indent="-342900">
              <a:buFont typeface="Arial" panose="020B0604020202020204" pitchFamily="34" charset="0"/>
              <a:buChar char="•"/>
            </a:pPr>
            <a:r>
              <a:rPr lang="en-US" dirty="0">
                <a:solidFill>
                  <a:schemeClr val="tx1"/>
                </a:solidFill>
              </a:rPr>
              <a:t>Data transfers cannot occur concurrently because the read data and write data buses do not have their own individual handshake signals.</a:t>
            </a:r>
            <a:endParaRPr lang="tr-TR" dirty="0">
              <a:solidFill>
                <a:schemeClr val="tx1"/>
              </a:solidFill>
            </a:endParaRPr>
          </a:p>
        </p:txBody>
      </p:sp>
    </p:spTree>
    <p:extLst>
      <p:ext uri="{BB962C8B-B14F-4D97-AF65-F5344CB8AC3E}">
        <p14:creationId xmlns:p14="http://schemas.microsoft.com/office/powerpoint/2010/main" val="44874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AF87-DD34-12E4-B35D-5086BF3CD845}"/>
              </a:ext>
            </a:extLst>
          </p:cNvPr>
          <p:cNvSpPr>
            <a:spLocks noGrp="1"/>
          </p:cNvSpPr>
          <p:nvPr>
            <p:ph type="title"/>
          </p:nvPr>
        </p:nvSpPr>
        <p:spPr>
          <a:xfrm>
            <a:off x="1115936" y="150920"/>
            <a:ext cx="10515600" cy="540891"/>
          </a:xfrm>
        </p:spPr>
        <p:txBody>
          <a:bodyPr/>
          <a:lstStyle/>
          <a:p>
            <a:r>
              <a:rPr lang="en-US" sz="2800" b="1" dirty="0"/>
              <a:t>APB SIGNALS DESCRIPTION</a:t>
            </a:r>
            <a:endParaRPr lang="tr-TR" sz="2800" b="1" dirty="0"/>
          </a:p>
        </p:txBody>
      </p:sp>
      <p:sp>
        <p:nvSpPr>
          <p:cNvPr id="3" name="Text Placeholder 2">
            <a:extLst>
              <a:ext uri="{FF2B5EF4-FFF2-40B4-BE49-F238E27FC236}">
                <a16:creationId xmlns:a16="http://schemas.microsoft.com/office/drawing/2014/main" id="{F63FD97C-B352-3FF2-8527-37D990B00CF0}"/>
              </a:ext>
            </a:extLst>
          </p:cNvPr>
          <p:cNvSpPr>
            <a:spLocks noGrp="1"/>
          </p:cNvSpPr>
          <p:nvPr>
            <p:ph type="body" idx="1"/>
          </p:nvPr>
        </p:nvSpPr>
        <p:spPr>
          <a:xfrm>
            <a:off x="645420" y="780942"/>
            <a:ext cx="7220196" cy="5659808"/>
          </a:xfrm>
        </p:spPr>
        <p:txBody>
          <a:bodyPr>
            <a:normAutofit fontScale="92500" lnSpcReduction="10000"/>
          </a:bodyPr>
          <a:lstStyle/>
          <a:p>
            <a:pPr algn="just">
              <a:buFont typeface="+mj-lt"/>
              <a:buAutoNum type="arabicPeriod"/>
            </a:pPr>
            <a:r>
              <a:rPr lang="en-US" b="1" i="0" dirty="0">
                <a:solidFill>
                  <a:srgbClr val="0D0D0D"/>
                </a:solidFill>
                <a:effectLst/>
                <a:latin typeface="Söhne"/>
              </a:rPr>
              <a:t>PCLK (Peripheral Clock):</a:t>
            </a:r>
            <a:r>
              <a:rPr lang="en-US" b="0" i="0" dirty="0">
                <a:solidFill>
                  <a:srgbClr val="0D0D0D"/>
                </a:solidFill>
                <a:effectLst/>
                <a:latin typeface="Söhne"/>
              </a:rPr>
              <a:t> PCLK is the clock signal for the APB bus. It provides the timing reference for the data transfers on the bus.</a:t>
            </a:r>
          </a:p>
          <a:p>
            <a:pPr algn="just">
              <a:buFont typeface="+mj-lt"/>
              <a:buAutoNum type="arabicPeriod"/>
            </a:pPr>
            <a:endParaRPr lang="en-US" b="0" i="0" dirty="0">
              <a:solidFill>
                <a:srgbClr val="0D0D0D"/>
              </a:solidFill>
              <a:effectLst/>
              <a:latin typeface="Söhne"/>
            </a:endParaRPr>
          </a:p>
          <a:p>
            <a:pPr algn="just">
              <a:buFont typeface="+mj-lt"/>
              <a:buAutoNum type="arabicPeriod"/>
            </a:pPr>
            <a:r>
              <a:rPr lang="en-US" b="1" i="0" dirty="0" err="1">
                <a:solidFill>
                  <a:srgbClr val="0D0D0D"/>
                </a:solidFill>
                <a:effectLst/>
                <a:latin typeface="Söhne"/>
              </a:rPr>
              <a:t>nRESET</a:t>
            </a:r>
            <a:r>
              <a:rPr lang="en-US" b="1" i="0" dirty="0">
                <a:solidFill>
                  <a:srgbClr val="0D0D0D"/>
                </a:solidFill>
                <a:effectLst/>
                <a:latin typeface="Söhne"/>
              </a:rPr>
              <a:t> (Active-Low Reset):</a:t>
            </a:r>
            <a:r>
              <a:rPr lang="en-US" b="0" i="0" dirty="0">
                <a:solidFill>
                  <a:srgbClr val="0D0D0D"/>
                </a:solidFill>
                <a:effectLst/>
                <a:latin typeface="Söhne"/>
              </a:rPr>
              <a:t> This signal is used to reset the peripheral devices connected to the APB bus. When the </a:t>
            </a:r>
            <a:r>
              <a:rPr lang="en-US" b="0" i="0" dirty="0" err="1">
                <a:solidFill>
                  <a:srgbClr val="0D0D0D"/>
                </a:solidFill>
                <a:effectLst/>
                <a:latin typeface="Söhne"/>
              </a:rPr>
              <a:t>nRESET</a:t>
            </a:r>
            <a:r>
              <a:rPr lang="en-US" b="0" i="0" dirty="0">
                <a:solidFill>
                  <a:srgbClr val="0D0D0D"/>
                </a:solidFill>
                <a:effectLst/>
                <a:latin typeface="Söhne"/>
              </a:rPr>
              <a:t> signal is asserted (pulled low), it resets the peripherals.</a:t>
            </a:r>
          </a:p>
          <a:p>
            <a:pPr algn="just">
              <a:buFont typeface="+mj-lt"/>
              <a:buAutoNum type="arabicPeriod"/>
            </a:pPr>
            <a:endParaRPr lang="en-US" b="0" i="0" dirty="0">
              <a:solidFill>
                <a:srgbClr val="0D0D0D"/>
              </a:solidFill>
              <a:effectLst/>
              <a:latin typeface="Söhne"/>
            </a:endParaRPr>
          </a:p>
          <a:p>
            <a:pPr algn="just">
              <a:buFont typeface="+mj-lt"/>
              <a:buAutoNum type="arabicPeriod"/>
            </a:pPr>
            <a:r>
              <a:rPr lang="en-US" b="1" i="0" dirty="0">
                <a:solidFill>
                  <a:srgbClr val="0D0D0D"/>
                </a:solidFill>
                <a:effectLst/>
                <a:latin typeface="Söhne"/>
              </a:rPr>
              <a:t>PADDR (Peripheral Address):</a:t>
            </a:r>
            <a:r>
              <a:rPr lang="en-US" b="0" i="0" dirty="0">
                <a:solidFill>
                  <a:srgbClr val="0D0D0D"/>
                </a:solidFill>
                <a:effectLst/>
                <a:latin typeface="Söhne"/>
              </a:rPr>
              <a:t> PADDR is the address bus used to specify the address of the peripheral device with which data transfer is to take place.</a:t>
            </a:r>
          </a:p>
          <a:p>
            <a:pPr algn="just">
              <a:buFont typeface="+mj-lt"/>
              <a:buAutoNum type="arabicPeriod"/>
            </a:pPr>
            <a:endParaRPr lang="en-US" b="0" i="0" dirty="0">
              <a:solidFill>
                <a:srgbClr val="0D0D0D"/>
              </a:solidFill>
              <a:effectLst/>
              <a:latin typeface="Söhne"/>
            </a:endParaRPr>
          </a:p>
          <a:p>
            <a:pPr algn="just">
              <a:buFont typeface="+mj-lt"/>
              <a:buAutoNum type="arabicPeriod"/>
            </a:pPr>
            <a:r>
              <a:rPr lang="en-US" b="1" i="0" dirty="0">
                <a:solidFill>
                  <a:srgbClr val="0D0D0D"/>
                </a:solidFill>
                <a:effectLst/>
                <a:latin typeface="Söhne"/>
              </a:rPr>
              <a:t>PWDATA (Peripheral Write Data):</a:t>
            </a:r>
            <a:r>
              <a:rPr lang="en-US" b="0" i="0" dirty="0">
                <a:solidFill>
                  <a:srgbClr val="0D0D0D"/>
                </a:solidFill>
                <a:effectLst/>
                <a:latin typeface="Söhne"/>
              </a:rPr>
              <a:t> PWDATA is the bus used to transfer data from the CPU to the peripheral during write operations.</a:t>
            </a:r>
          </a:p>
          <a:p>
            <a:pPr algn="just"/>
            <a:endParaRPr lang="tr-TR" dirty="0"/>
          </a:p>
        </p:txBody>
      </p:sp>
      <p:pic>
        <p:nvPicPr>
          <p:cNvPr id="7" name="Picture 6">
            <a:extLst>
              <a:ext uri="{FF2B5EF4-FFF2-40B4-BE49-F238E27FC236}">
                <a16:creationId xmlns:a16="http://schemas.microsoft.com/office/drawing/2014/main" id="{809B36EC-0F9D-FA2C-BA2B-3F8A86198DD8}"/>
              </a:ext>
            </a:extLst>
          </p:cNvPr>
          <p:cNvPicPr>
            <a:picLocks noChangeAspect="1"/>
          </p:cNvPicPr>
          <p:nvPr/>
        </p:nvPicPr>
        <p:blipFill>
          <a:blip r:embed="rId2"/>
          <a:stretch>
            <a:fillRect/>
          </a:stretch>
        </p:blipFill>
        <p:spPr>
          <a:xfrm>
            <a:off x="7865617" y="1338262"/>
            <a:ext cx="4294788" cy="4181475"/>
          </a:xfrm>
          <a:prstGeom prst="rect">
            <a:avLst/>
          </a:prstGeom>
        </p:spPr>
      </p:pic>
    </p:spTree>
    <p:extLst>
      <p:ext uri="{BB962C8B-B14F-4D97-AF65-F5344CB8AC3E}">
        <p14:creationId xmlns:p14="http://schemas.microsoft.com/office/powerpoint/2010/main" val="241382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E567-0BB1-6AB6-A4EF-3E92E67B5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25C3F-791A-794E-0534-FBD470195E44}"/>
              </a:ext>
            </a:extLst>
          </p:cNvPr>
          <p:cNvSpPr>
            <a:spLocks noGrp="1"/>
          </p:cNvSpPr>
          <p:nvPr>
            <p:ph type="title"/>
          </p:nvPr>
        </p:nvSpPr>
        <p:spPr>
          <a:xfrm>
            <a:off x="1115936" y="150920"/>
            <a:ext cx="10515600" cy="540891"/>
          </a:xfrm>
        </p:spPr>
        <p:txBody>
          <a:bodyPr/>
          <a:lstStyle/>
          <a:p>
            <a:r>
              <a:rPr lang="en-US" sz="2800" b="1" dirty="0"/>
              <a:t>APB SIGNALS DESCRIPTION</a:t>
            </a:r>
            <a:endParaRPr lang="tr-TR" sz="2800" b="1" dirty="0"/>
          </a:p>
        </p:txBody>
      </p:sp>
      <p:sp>
        <p:nvSpPr>
          <p:cNvPr id="3" name="Text Placeholder 2">
            <a:extLst>
              <a:ext uri="{FF2B5EF4-FFF2-40B4-BE49-F238E27FC236}">
                <a16:creationId xmlns:a16="http://schemas.microsoft.com/office/drawing/2014/main" id="{7BCDF028-4DF4-1147-1EAF-00D3C33AF47F}"/>
              </a:ext>
            </a:extLst>
          </p:cNvPr>
          <p:cNvSpPr>
            <a:spLocks noGrp="1"/>
          </p:cNvSpPr>
          <p:nvPr>
            <p:ph type="body" idx="1"/>
          </p:nvPr>
        </p:nvSpPr>
        <p:spPr>
          <a:xfrm>
            <a:off x="849606" y="789819"/>
            <a:ext cx="6873968" cy="5917261"/>
          </a:xfrm>
        </p:spPr>
        <p:txBody>
          <a:bodyPr>
            <a:normAutofit fontScale="92500" lnSpcReduction="10000"/>
          </a:bodyPr>
          <a:lstStyle/>
          <a:p>
            <a:pPr marL="685800" indent="-457200" algn="just">
              <a:buFont typeface="+mj-lt"/>
              <a:buAutoNum type="arabicPeriod" startAt="5"/>
            </a:pPr>
            <a:r>
              <a:rPr lang="en-US" b="1" i="0" dirty="0">
                <a:solidFill>
                  <a:srgbClr val="0D0D0D"/>
                </a:solidFill>
                <a:effectLst/>
                <a:latin typeface="Söhne"/>
              </a:rPr>
              <a:t>PRDATA (Peripheral Read Data):</a:t>
            </a:r>
            <a:r>
              <a:rPr lang="en-US" b="0" i="0" dirty="0">
                <a:solidFill>
                  <a:srgbClr val="0D0D0D"/>
                </a:solidFill>
                <a:effectLst/>
                <a:latin typeface="Söhne"/>
              </a:rPr>
              <a:t> PRDATA is the bus used to transfer data from the peripheral to the CPU during read operations.</a:t>
            </a:r>
          </a:p>
          <a:p>
            <a:pPr marL="685800" indent="-457200" algn="just">
              <a:buFont typeface="+mj-lt"/>
              <a:buAutoNum type="arabicPeriod" startAt="5"/>
            </a:pPr>
            <a:r>
              <a:rPr lang="en-US" b="1" i="0" dirty="0">
                <a:solidFill>
                  <a:srgbClr val="0D0D0D"/>
                </a:solidFill>
                <a:effectLst/>
                <a:latin typeface="Söhne"/>
              </a:rPr>
              <a:t>PSEL (Peripheral Select):</a:t>
            </a:r>
            <a:r>
              <a:rPr lang="en-US" b="0" i="0" dirty="0">
                <a:solidFill>
                  <a:srgbClr val="0D0D0D"/>
                </a:solidFill>
                <a:effectLst/>
                <a:latin typeface="Söhne"/>
              </a:rPr>
              <a:t> PSEL is the bus that indicates which peripheral is currently selected for communication. It is a chip select signal that enables a specific peripheral device.</a:t>
            </a:r>
          </a:p>
          <a:p>
            <a:pPr marL="685800" indent="-457200" algn="just">
              <a:buFont typeface="+mj-lt"/>
              <a:buAutoNum type="arabicPeriod" startAt="5"/>
            </a:pPr>
            <a:r>
              <a:rPr lang="en-US" b="1" i="0" dirty="0">
                <a:solidFill>
                  <a:srgbClr val="0D0D0D"/>
                </a:solidFill>
                <a:effectLst/>
                <a:latin typeface="Söhne"/>
              </a:rPr>
              <a:t>PENABLE (Peripheral Enable):</a:t>
            </a:r>
            <a:r>
              <a:rPr lang="en-US" b="0" i="0" dirty="0">
                <a:solidFill>
                  <a:srgbClr val="0D0D0D"/>
                </a:solidFill>
                <a:effectLst/>
                <a:latin typeface="Söhne"/>
              </a:rPr>
              <a:t> PENABLE is a signal that indicates whether the current transfer is an active phase of the bus cycle. It is used to enable the peripheral for data transfer</a:t>
            </a:r>
          </a:p>
          <a:p>
            <a:pPr marL="685800" indent="-457200" algn="just">
              <a:buFont typeface="+mj-lt"/>
              <a:buAutoNum type="arabicPeriod" startAt="5"/>
            </a:pPr>
            <a:r>
              <a:rPr lang="en-US" b="1" i="0" dirty="0">
                <a:solidFill>
                  <a:srgbClr val="0D0D0D"/>
                </a:solidFill>
                <a:effectLst/>
                <a:latin typeface="Söhne"/>
              </a:rPr>
              <a:t>PWRITE (Peripheral Write Control):</a:t>
            </a:r>
            <a:r>
              <a:rPr lang="en-US" b="0" i="0" dirty="0">
                <a:solidFill>
                  <a:srgbClr val="0D0D0D"/>
                </a:solidFill>
                <a:effectLst/>
                <a:latin typeface="Söhne"/>
              </a:rPr>
              <a:t> PWRITE is a control signal that indicates whether the current transfer is a write operation (data is being written from the CPU to the peripheral).</a:t>
            </a:r>
          </a:p>
          <a:p>
            <a:pPr marL="685800" indent="-457200" algn="just">
              <a:buFont typeface="+mj-lt"/>
              <a:buAutoNum type="arabicPeriod" startAt="5"/>
            </a:pPr>
            <a:r>
              <a:rPr lang="en-US" b="1" i="0" dirty="0">
                <a:solidFill>
                  <a:srgbClr val="0D0D0D"/>
                </a:solidFill>
                <a:effectLst/>
                <a:latin typeface="Söhne"/>
              </a:rPr>
              <a:t>PREADY (Peripheral Ready):</a:t>
            </a:r>
            <a:r>
              <a:rPr lang="en-US" b="0" i="0" dirty="0">
                <a:solidFill>
                  <a:srgbClr val="0D0D0D"/>
                </a:solidFill>
                <a:effectLst/>
                <a:latin typeface="Söhne"/>
              </a:rPr>
              <a:t> PREADY is a signal indicating whether the peripheral is ready to complete the current data transfer. It is often used in a handshaking mechanism.</a:t>
            </a:r>
          </a:p>
          <a:p>
            <a:pPr marL="228600" indent="0"/>
            <a:endParaRPr lang="en-US" b="0" i="0" dirty="0">
              <a:solidFill>
                <a:srgbClr val="0D0D0D"/>
              </a:solidFill>
              <a:effectLst/>
              <a:latin typeface="Söhne"/>
            </a:endParaRPr>
          </a:p>
          <a:p>
            <a:pPr marL="685800" indent="-457200" algn="l">
              <a:buFont typeface="+mj-lt"/>
              <a:buAutoNum type="arabicPeriod" startAt="5"/>
            </a:pPr>
            <a:endParaRPr lang="en-US" b="0" i="0" dirty="0">
              <a:solidFill>
                <a:srgbClr val="0D0D0D"/>
              </a:solidFill>
              <a:effectLst/>
              <a:latin typeface="Söhne"/>
            </a:endParaRPr>
          </a:p>
          <a:p>
            <a:endParaRPr lang="tr-TR" dirty="0"/>
          </a:p>
        </p:txBody>
      </p:sp>
      <p:pic>
        <p:nvPicPr>
          <p:cNvPr id="4" name="Picture 3">
            <a:extLst>
              <a:ext uri="{FF2B5EF4-FFF2-40B4-BE49-F238E27FC236}">
                <a16:creationId xmlns:a16="http://schemas.microsoft.com/office/drawing/2014/main" id="{DEB60092-5054-372E-90BD-81A9CB6AE2FC}"/>
              </a:ext>
            </a:extLst>
          </p:cNvPr>
          <p:cNvPicPr>
            <a:picLocks noChangeAspect="1"/>
          </p:cNvPicPr>
          <p:nvPr/>
        </p:nvPicPr>
        <p:blipFill>
          <a:blip r:embed="rId2"/>
          <a:stretch>
            <a:fillRect/>
          </a:stretch>
        </p:blipFill>
        <p:spPr>
          <a:xfrm>
            <a:off x="7723574" y="1338262"/>
            <a:ext cx="4294788" cy="4181475"/>
          </a:xfrm>
          <a:prstGeom prst="rect">
            <a:avLst/>
          </a:prstGeom>
        </p:spPr>
      </p:pic>
    </p:spTree>
    <p:extLst>
      <p:ext uri="{BB962C8B-B14F-4D97-AF65-F5344CB8AC3E}">
        <p14:creationId xmlns:p14="http://schemas.microsoft.com/office/powerpoint/2010/main" val="109199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1C1195-5E5F-CA66-CDA5-2CC9214FD9B4}"/>
              </a:ext>
            </a:extLst>
          </p:cNvPr>
          <p:cNvSpPr>
            <a:spLocks noGrp="1"/>
          </p:cNvSpPr>
          <p:nvPr>
            <p:ph type="title"/>
          </p:nvPr>
        </p:nvSpPr>
        <p:spPr>
          <a:xfrm>
            <a:off x="1091090" y="71346"/>
            <a:ext cx="10256360" cy="697004"/>
          </a:xfrm>
        </p:spPr>
        <p:txBody>
          <a:bodyPr/>
          <a:lstStyle/>
          <a:p>
            <a:r>
              <a:rPr lang="tr-TR" sz="2800" b="1" dirty="0"/>
              <a:t>Data Transfers</a:t>
            </a:r>
          </a:p>
        </p:txBody>
      </p:sp>
      <p:sp>
        <p:nvSpPr>
          <p:cNvPr id="4" name="Text Placeholder 2">
            <a:extLst>
              <a:ext uri="{FF2B5EF4-FFF2-40B4-BE49-F238E27FC236}">
                <a16:creationId xmlns:a16="http://schemas.microsoft.com/office/drawing/2014/main" id="{1527E78A-D7C7-D796-F4F3-5BBF7D52B6B8}"/>
              </a:ext>
            </a:extLst>
          </p:cNvPr>
          <p:cNvSpPr>
            <a:spLocks noGrp="1"/>
          </p:cNvSpPr>
          <p:nvPr>
            <p:ph type="body" idx="1"/>
          </p:nvPr>
        </p:nvSpPr>
        <p:spPr>
          <a:xfrm>
            <a:off x="1169201" y="958790"/>
            <a:ext cx="10515600" cy="4633712"/>
          </a:xfrm>
        </p:spPr>
        <p:txBody>
          <a:bodyPr>
            <a:normAutofit/>
          </a:bodyPr>
          <a:lstStyle/>
          <a:p>
            <a:pPr marL="685800" indent="-457200">
              <a:buClrTx/>
              <a:buFont typeface="+mj-lt"/>
              <a:buAutoNum type="arabicPeriod"/>
            </a:pPr>
            <a:r>
              <a:rPr lang="tr-TR" sz="2800" dirty="0">
                <a:solidFill>
                  <a:schemeClr val="tx1"/>
                </a:solidFill>
              </a:rPr>
              <a:t>Write Transfer</a:t>
            </a:r>
            <a:endParaRPr lang="en-US" sz="2800" dirty="0">
              <a:solidFill>
                <a:schemeClr val="tx1"/>
              </a:solidFill>
            </a:endParaRPr>
          </a:p>
          <a:p>
            <a:pPr marL="685800" indent="-457200">
              <a:buFont typeface="+mj-lt"/>
              <a:buAutoNum type="arabicPeriod"/>
            </a:pPr>
            <a:endParaRPr lang="en-US" sz="2400" dirty="0">
              <a:solidFill>
                <a:schemeClr val="tx1"/>
              </a:solidFill>
            </a:endParaRPr>
          </a:p>
          <a:p>
            <a:pPr lvl="1"/>
            <a:r>
              <a:rPr lang="tr-TR" dirty="0" err="1">
                <a:solidFill>
                  <a:schemeClr val="tx1"/>
                </a:solidFill>
              </a:rPr>
              <a:t>There</a:t>
            </a:r>
            <a:r>
              <a:rPr lang="tr-TR" dirty="0">
                <a:solidFill>
                  <a:schemeClr val="tx1"/>
                </a:solidFill>
              </a:rPr>
              <a:t> is 2 </a:t>
            </a:r>
            <a:r>
              <a:rPr lang="tr-TR" dirty="0" err="1">
                <a:solidFill>
                  <a:schemeClr val="tx1"/>
                </a:solidFill>
              </a:rPr>
              <a:t>types</a:t>
            </a:r>
            <a:r>
              <a:rPr lang="tr-TR" dirty="0">
                <a:solidFill>
                  <a:schemeClr val="tx1"/>
                </a:solidFill>
              </a:rPr>
              <a:t> of </a:t>
            </a:r>
            <a:r>
              <a:rPr lang="tr-TR" dirty="0" err="1">
                <a:solidFill>
                  <a:schemeClr val="tx1"/>
                </a:solidFill>
              </a:rPr>
              <a:t>write</a:t>
            </a:r>
            <a:r>
              <a:rPr lang="tr-TR" dirty="0">
                <a:solidFill>
                  <a:schemeClr val="tx1"/>
                </a:solidFill>
              </a:rPr>
              <a:t> transfer in APB </a:t>
            </a:r>
            <a:r>
              <a:rPr lang="tr-TR" dirty="0" err="1">
                <a:solidFill>
                  <a:schemeClr val="tx1"/>
                </a:solidFill>
              </a:rPr>
              <a:t>protocol</a:t>
            </a:r>
            <a:r>
              <a:rPr lang="en-US" dirty="0">
                <a:solidFill>
                  <a:schemeClr val="tx1"/>
                </a:solidFill>
              </a:rPr>
              <a:t>:</a:t>
            </a:r>
            <a:br>
              <a:rPr lang="en-US" dirty="0">
                <a:solidFill>
                  <a:schemeClr val="tx1"/>
                </a:solidFill>
              </a:rPr>
            </a:br>
            <a:endParaRPr lang="tr-TR" dirty="0">
              <a:solidFill>
                <a:schemeClr val="tx1"/>
              </a:solidFill>
            </a:endParaRPr>
          </a:p>
          <a:p>
            <a:pPr marL="1143000" lvl="1" indent="-457200">
              <a:buClrTx/>
              <a:buFont typeface="+mj-lt"/>
              <a:buAutoNum type="alphaLcPeriod"/>
            </a:pPr>
            <a:r>
              <a:rPr lang="tr-TR" dirty="0">
                <a:solidFill>
                  <a:schemeClr val="tx1"/>
                </a:solidFill>
              </a:rPr>
              <a:t>With </a:t>
            </a:r>
            <a:r>
              <a:rPr lang="tr-TR" dirty="0" err="1">
                <a:solidFill>
                  <a:schemeClr val="tx1"/>
                </a:solidFill>
              </a:rPr>
              <a:t>no</a:t>
            </a:r>
            <a:r>
              <a:rPr lang="tr-TR" dirty="0">
                <a:solidFill>
                  <a:schemeClr val="tx1"/>
                </a:solidFill>
              </a:rPr>
              <a:t> </a:t>
            </a:r>
            <a:r>
              <a:rPr lang="tr-TR" dirty="0" err="1">
                <a:solidFill>
                  <a:schemeClr val="tx1"/>
                </a:solidFill>
              </a:rPr>
              <a:t>wait</a:t>
            </a:r>
            <a:r>
              <a:rPr lang="tr-TR" dirty="0">
                <a:solidFill>
                  <a:schemeClr val="tx1"/>
                </a:solidFill>
              </a:rPr>
              <a:t> </a:t>
            </a:r>
            <a:r>
              <a:rPr lang="tr-TR" dirty="0" err="1">
                <a:solidFill>
                  <a:schemeClr val="tx1"/>
                </a:solidFill>
              </a:rPr>
              <a:t>states</a:t>
            </a:r>
            <a:br>
              <a:rPr lang="en-US" dirty="0">
                <a:solidFill>
                  <a:schemeClr val="tx1"/>
                </a:solidFill>
              </a:rPr>
            </a:br>
            <a:endParaRPr lang="tr-TR" dirty="0">
              <a:solidFill>
                <a:schemeClr val="tx1"/>
              </a:solidFill>
            </a:endParaRPr>
          </a:p>
          <a:p>
            <a:pPr marL="1143000" lvl="1" indent="-457200">
              <a:buClrTx/>
              <a:buFont typeface="+mj-lt"/>
              <a:buAutoNum type="alphaLcPeriod"/>
            </a:pPr>
            <a:r>
              <a:rPr lang="tr-TR" dirty="0">
                <a:solidFill>
                  <a:schemeClr val="tx1"/>
                </a:solidFill>
              </a:rPr>
              <a:t>With </a:t>
            </a:r>
            <a:r>
              <a:rPr lang="tr-TR" dirty="0" err="1">
                <a:solidFill>
                  <a:schemeClr val="tx1"/>
                </a:solidFill>
              </a:rPr>
              <a:t>wait</a:t>
            </a:r>
            <a:r>
              <a:rPr lang="tr-TR" dirty="0">
                <a:solidFill>
                  <a:schemeClr val="tx1"/>
                </a:solidFill>
              </a:rPr>
              <a:t> </a:t>
            </a:r>
            <a:r>
              <a:rPr lang="tr-TR" dirty="0" err="1">
                <a:solidFill>
                  <a:schemeClr val="tx1"/>
                </a:solidFill>
              </a:rPr>
              <a:t>states</a:t>
            </a:r>
            <a:endParaRPr lang="tr-TR" dirty="0">
              <a:solidFill>
                <a:schemeClr val="tx1"/>
              </a:solidFill>
            </a:endParaRPr>
          </a:p>
          <a:p>
            <a:pPr marL="1143000" lvl="1" indent="-457200">
              <a:buFont typeface="+mj-lt"/>
              <a:buAutoNum type="alphaLcPeriod"/>
            </a:pPr>
            <a:endParaRPr lang="tr-TR"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2106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702F6E-37FC-B259-C174-3CD86F5D1DC2}"/>
              </a:ext>
            </a:extLst>
          </p:cNvPr>
          <p:cNvSpPr>
            <a:spLocks noGrp="1"/>
          </p:cNvSpPr>
          <p:nvPr>
            <p:ph type="title"/>
          </p:nvPr>
        </p:nvSpPr>
        <p:spPr>
          <a:xfrm>
            <a:off x="1182532" y="232217"/>
            <a:ext cx="10164917" cy="549882"/>
          </a:xfrm>
        </p:spPr>
        <p:txBody>
          <a:bodyPr/>
          <a:lstStyle/>
          <a:p>
            <a:pPr marL="514350" indent="-514350">
              <a:buSzPct val="100000"/>
              <a:buFont typeface="+mj-lt"/>
              <a:buAutoNum type="alphaLcPeriod"/>
            </a:pPr>
            <a:r>
              <a:rPr lang="tr-TR" sz="2800" b="1" dirty="0">
                <a:solidFill>
                  <a:schemeClr val="tx1"/>
                </a:solidFill>
              </a:rPr>
              <a:t>With No </a:t>
            </a:r>
            <a:r>
              <a:rPr lang="tr-TR" sz="2800" b="1" dirty="0" err="1">
                <a:solidFill>
                  <a:schemeClr val="tx1"/>
                </a:solidFill>
              </a:rPr>
              <a:t>Wait</a:t>
            </a:r>
            <a:r>
              <a:rPr lang="tr-TR" sz="2800" b="1" dirty="0">
                <a:solidFill>
                  <a:schemeClr val="tx1"/>
                </a:solidFill>
              </a:rPr>
              <a:t> </a:t>
            </a:r>
            <a:r>
              <a:rPr lang="tr-TR" sz="2800" b="1" dirty="0" err="1">
                <a:solidFill>
                  <a:schemeClr val="tx1"/>
                </a:solidFill>
              </a:rPr>
              <a:t>States</a:t>
            </a:r>
            <a:endParaRPr lang="tr-TR" sz="2800" b="1" dirty="0">
              <a:solidFill>
                <a:schemeClr val="tx1"/>
              </a:solidFill>
            </a:endParaRPr>
          </a:p>
        </p:txBody>
      </p:sp>
      <p:sp>
        <p:nvSpPr>
          <p:cNvPr id="3" name="Metin Yer Tutucusu 2">
            <a:extLst>
              <a:ext uri="{FF2B5EF4-FFF2-40B4-BE49-F238E27FC236}">
                <a16:creationId xmlns:a16="http://schemas.microsoft.com/office/drawing/2014/main" id="{1593F872-B2D2-F91A-22AF-C2D4B9CB735D}"/>
              </a:ext>
            </a:extLst>
          </p:cNvPr>
          <p:cNvSpPr>
            <a:spLocks noGrp="1"/>
          </p:cNvSpPr>
          <p:nvPr>
            <p:ph type="body" idx="1"/>
          </p:nvPr>
        </p:nvSpPr>
        <p:spPr>
          <a:xfrm>
            <a:off x="1048251" y="861134"/>
            <a:ext cx="10590374" cy="5388746"/>
          </a:xfrm>
        </p:spPr>
        <p:txBody>
          <a:bodyPr>
            <a:normAutofit/>
          </a:bodyPr>
          <a:lstStyle/>
          <a:p>
            <a:pPr marL="571500" indent="-342900" algn="just">
              <a:buFont typeface="Arial" panose="020B0604020202020204" pitchFamily="34" charset="0"/>
              <a:buChar char="•"/>
            </a:pPr>
            <a:r>
              <a:rPr lang="tr-TR" dirty="0">
                <a:solidFill>
                  <a:schemeClr val="tx1"/>
                </a:solidFill>
              </a:rPr>
              <a:t>Figure 1.1 shows a basic write transfer with no </a:t>
            </a:r>
            <a:r>
              <a:rPr lang="tr-TR" dirty="0" err="1">
                <a:solidFill>
                  <a:schemeClr val="tx1"/>
                </a:solidFill>
              </a:rPr>
              <a:t>wait</a:t>
            </a:r>
            <a:r>
              <a:rPr lang="tr-TR" dirty="0">
                <a:solidFill>
                  <a:schemeClr val="tx1"/>
                </a:solidFill>
              </a:rPr>
              <a:t> </a:t>
            </a:r>
            <a:r>
              <a:rPr lang="tr-TR" dirty="0" err="1">
                <a:solidFill>
                  <a:schemeClr val="tx1"/>
                </a:solidFill>
              </a:rPr>
              <a:t>states</a:t>
            </a:r>
            <a:r>
              <a:rPr lang="en-US" dirty="0">
                <a:solidFill>
                  <a:schemeClr val="tx1"/>
                </a:solidFill>
              </a:rPr>
              <a:t>.</a:t>
            </a:r>
          </a:p>
          <a:p>
            <a:pPr marL="571500" indent="-342900" algn="just">
              <a:buFont typeface="Arial" panose="020B0604020202020204" pitchFamily="34" charset="0"/>
              <a:buChar char="•"/>
            </a:pPr>
            <a:endParaRPr lang="en-US" dirty="0">
              <a:solidFill>
                <a:schemeClr val="tx1"/>
              </a:solidFill>
            </a:endParaRPr>
          </a:p>
          <a:p>
            <a:pPr marL="571500" indent="-342900" algn="just">
              <a:buFont typeface="Arial" panose="020B0604020202020204" pitchFamily="34" charset="0"/>
              <a:buChar char="•"/>
            </a:pPr>
            <a:endParaRPr lang="en-US" dirty="0">
              <a:solidFill>
                <a:schemeClr val="tx1"/>
              </a:solidFill>
            </a:endParaRPr>
          </a:p>
          <a:p>
            <a:pPr marL="571500" indent="-342900" algn="just">
              <a:buFont typeface="Arial" panose="020B0604020202020204" pitchFamily="34" charset="0"/>
              <a:buChar char="•"/>
            </a:pPr>
            <a:endParaRPr lang="en-US" dirty="0">
              <a:solidFill>
                <a:schemeClr val="tx1"/>
              </a:solidFill>
            </a:endParaRPr>
          </a:p>
          <a:p>
            <a:pPr marL="571500" indent="-342900" algn="just">
              <a:buFont typeface="Arial" panose="020B0604020202020204" pitchFamily="34" charset="0"/>
              <a:buChar char="•"/>
            </a:pPr>
            <a:endParaRPr lang="en-US" dirty="0">
              <a:solidFill>
                <a:schemeClr val="tx1"/>
              </a:solidFill>
            </a:endParaRPr>
          </a:p>
          <a:p>
            <a:pPr marL="571500" indent="-342900" algn="just">
              <a:buFont typeface="Arial" panose="020B0604020202020204" pitchFamily="34" charset="0"/>
              <a:buChar char="•"/>
            </a:pP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r>
              <a:rPr lang="tr-TR" dirty="0">
                <a:solidFill>
                  <a:schemeClr val="tx1"/>
                </a:solidFill>
              </a:rPr>
              <a:t>There are 3 phases in </a:t>
            </a:r>
            <a:r>
              <a:rPr lang="tr-TR" dirty="0" err="1">
                <a:solidFill>
                  <a:schemeClr val="tx1"/>
                </a:solidFill>
              </a:rPr>
              <a:t>write</a:t>
            </a:r>
            <a:r>
              <a:rPr lang="tr-TR" dirty="0">
                <a:solidFill>
                  <a:schemeClr val="tx1"/>
                </a:solidFill>
              </a:rPr>
              <a:t> </a:t>
            </a:r>
            <a:r>
              <a:rPr lang="tr-TR" dirty="0" err="1">
                <a:solidFill>
                  <a:schemeClr val="tx1"/>
                </a:solidFill>
              </a:rPr>
              <a:t>state</a:t>
            </a:r>
            <a:r>
              <a:rPr lang="en-US" dirty="0">
                <a:solidFill>
                  <a:schemeClr val="tx1"/>
                </a:solidFill>
              </a:rPr>
              <a:t>:</a:t>
            </a:r>
          </a:p>
          <a:p>
            <a:pPr marL="571500" indent="-342900" algn="just">
              <a:buFont typeface="Arial" panose="020B0604020202020204" pitchFamily="34" charset="0"/>
              <a:buChar char="•"/>
            </a:pPr>
            <a:endParaRPr lang="tr-TR" dirty="0">
              <a:solidFill>
                <a:schemeClr val="tx1"/>
              </a:solidFill>
            </a:endParaRPr>
          </a:p>
          <a:p>
            <a:pPr marL="1143000" lvl="1" indent="-457200" algn="just">
              <a:buFont typeface="+mj-lt"/>
              <a:buAutoNum type="arabicPeriod"/>
            </a:pPr>
            <a:r>
              <a:rPr lang="tr-TR" dirty="0">
                <a:solidFill>
                  <a:schemeClr val="tx1"/>
                </a:solidFill>
              </a:rPr>
              <a:t>Setup Phase: Setup phase of the write transfer occurs T1 in </a:t>
            </a:r>
            <a:r>
              <a:rPr lang="tr-TR" i="1" dirty="0">
                <a:solidFill>
                  <a:schemeClr val="tx1"/>
                </a:solidFill>
              </a:rPr>
              <a:t>Figure 1.1</a:t>
            </a:r>
            <a:r>
              <a:rPr lang="tr-TR" dirty="0">
                <a:solidFill>
                  <a:schemeClr val="tx1"/>
                </a:solidFill>
              </a:rPr>
              <a:t>. The select signal,</a:t>
            </a:r>
            <a:r>
              <a:rPr lang="tr-TR" b="1" dirty="0">
                <a:solidFill>
                  <a:schemeClr val="tx1"/>
                </a:solidFill>
              </a:rPr>
              <a:t>PSEL</a:t>
            </a:r>
            <a:r>
              <a:rPr lang="tr-TR" dirty="0">
                <a:solidFill>
                  <a:schemeClr val="tx1"/>
                </a:solidFill>
              </a:rPr>
              <a:t>, is asserted, which means that </a:t>
            </a:r>
            <a:r>
              <a:rPr lang="tr-TR" b="1" dirty="0">
                <a:solidFill>
                  <a:schemeClr val="tx1"/>
                </a:solidFill>
              </a:rPr>
              <a:t>PADDR</a:t>
            </a:r>
            <a:r>
              <a:rPr lang="tr-TR" dirty="0">
                <a:solidFill>
                  <a:schemeClr val="tx1"/>
                </a:solidFill>
              </a:rPr>
              <a:t>,</a:t>
            </a:r>
            <a:r>
              <a:rPr lang="tr-TR" b="1" dirty="0">
                <a:solidFill>
                  <a:schemeClr val="tx1"/>
                </a:solidFill>
              </a:rPr>
              <a:t>PWRITE</a:t>
            </a:r>
            <a:r>
              <a:rPr lang="tr-TR" dirty="0">
                <a:solidFill>
                  <a:schemeClr val="tx1"/>
                </a:solidFill>
              </a:rPr>
              <a:t> and </a:t>
            </a:r>
            <a:r>
              <a:rPr lang="tr-TR" b="1" dirty="0">
                <a:solidFill>
                  <a:schemeClr val="tx1"/>
                </a:solidFill>
              </a:rPr>
              <a:t>PWDATA </a:t>
            </a:r>
            <a:r>
              <a:rPr lang="tr-TR" dirty="0">
                <a:solidFill>
                  <a:schemeClr val="tx1"/>
                </a:solidFill>
              </a:rPr>
              <a:t>must be </a:t>
            </a:r>
            <a:r>
              <a:rPr lang="tr-TR" dirty="0" err="1">
                <a:solidFill>
                  <a:schemeClr val="tx1"/>
                </a:solidFill>
              </a:rPr>
              <a:t>valid</a:t>
            </a:r>
            <a:r>
              <a:rPr lang="tr-TR" dirty="0">
                <a:solidFill>
                  <a:schemeClr val="tx1"/>
                </a:solidFill>
              </a:rPr>
              <a:t>.</a:t>
            </a:r>
          </a:p>
        </p:txBody>
      </p:sp>
      <p:pic>
        <p:nvPicPr>
          <p:cNvPr id="4" name="Picture 3"/>
          <p:cNvPicPr>
            <a:picLocks noChangeAspect="1"/>
          </p:cNvPicPr>
          <p:nvPr/>
        </p:nvPicPr>
        <p:blipFill>
          <a:blip r:embed="rId2"/>
          <a:stretch>
            <a:fillRect/>
          </a:stretch>
        </p:blipFill>
        <p:spPr>
          <a:xfrm>
            <a:off x="2858611" y="1416130"/>
            <a:ext cx="5912528" cy="2330687"/>
          </a:xfrm>
          <a:prstGeom prst="rect">
            <a:avLst/>
          </a:prstGeom>
        </p:spPr>
      </p:pic>
      <p:sp>
        <p:nvSpPr>
          <p:cNvPr id="5" name="TextBox 4"/>
          <p:cNvSpPr txBox="1"/>
          <p:nvPr/>
        </p:nvSpPr>
        <p:spPr>
          <a:xfrm>
            <a:off x="5073142" y="3746817"/>
            <a:ext cx="2383696" cy="261610"/>
          </a:xfrm>
          <a:prstGeom prst="rect">
            <a:avLst/>
          </a:prstGeom>
          <a:noFill/>
        </p:spPr>
        <p:txBody>
          <a:bodyPr wrap="square" rtlCol="0">
            <a:spAutoFit/>
          </a:bodyPr>
          <a:lstStyle/>
          <a:p>
            <a:r>
              <a:rPr lang="tr-TR" sz="1100" dirty="0"/>
              <a:t>Figure 1.1 – Write Transfer</a:t>
            </a:r>
          </a:p>
        </p:txBody>
      </p:sp>
    </p:spTree>
    <p:extLst>
      <p:ext uri="{BB962C8B-B14F-4D97-AF65-F5344CB8AC3E}">
        <p14:creationId xmlns:p14="http://schemas.microsoft.com/office/powerpoint/2010/main" val="370294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F014A-D0D4-8C3E-8982-AB547A127759}"/>
            </a:ext>
          </a:extLst>
        </p:cNvPr>
        <p:cNvGrpSpPr/>
        <p:nvPr/>
      </p:nvGrpSpPr>
      <p:grpSpPr>
        <a:xfrm>
          <a:off x="0" y="0"/>
          <a:ext cx="0" cy="0"/>
          <a:chOff x="0" y="0"/>
          <a:chExt cx="0" cy="0"/>
        </a:xfrm>
      </p:grpSpPr>
      <p:sp>
        <p:nvSpPr>
          <p:cNvPr id="3" name="Metin Yer Tutucusu 2">
            <a:extLst>
              <a:ext uri="{FF2B5EF4-FFF2-40B4-BE49-F238E27FC236}">
                <a16:creationId xmlns:a16="http://schemas.microsoft.com/office/drawing/2014/main" id="{C3E7D1FF-14B8-C767-C265-4C0708C054E5}"/>
              </a:ext>
            </a:extLst>
          </p:cNvPr>
          <p:cNvSpPr>
            <a:spLocks noGrp="1"/>
          </p:cNvSpPr>
          <p:nvPr>
            <p:ph type="body" idx="1"/>
          </p:nvPr>
        </p:nvSpPr>
        <p:spPr>
          <a:xfrm>
            <a:off x="536537" y="1275583"/>
            <a:ext cx="6956216" cy="5142972"/>
          </a:xfrm>
        </p:spPr>
        <p:txBody>
          <a:bodyPr>
            <a:normAutofit/>
          </a:bodyPr>
          <a:lstStyle/>
          <a:p>
            <a:pPr marL="1143000" lvl="1" indent="-457200" algn="just">
              <a:buClrTx/>
              <a:buFont typeface="+mj-lt"/>
              <a:buAutoNum type="arabicPeriod" startAt="2"/>
            </a:pPr>
            <a:r>
              <a:rPr lang="tr-TR" dirty="0">
                <a:solidFill>
                  <a:schemeClr val="tx1"/>
                </a:solidFill>
              </a:rPr>
              <a:t>Access Phase: Access phase of the write transfer is shown at T2 in </a:t>
            </a:r>
            <a:r>
              <a:rPr lang="tr-TR" i="1" dirty="0">
                <a:solidFill>
                  <a:schemeClr val="tx1"/>
                </a:solidFill>
              </a:rPr>
              <a:t>Figure 1.1 </a:t>
            </a:r>
            <a:r>
              <a:rPr lang="tr-TR" dirty="0">
                <a:solidFill>
                  <a:schemeClr val="tx1"/>
                </a:solidFill>
              </a:rPr>
              <a:t>where </a:t>
            </a:r>
            <a:r>
              <a:rPr lang="tr-TR" b="1" dirty="0">
                <a:solidFill>
                  <a:schemeClr val="tx1"/>
                </a:solidFill>
              </a:rPr>
              <a:t>PENABLE </a:t>
            </a:r>
            <a:r>
              <a:rPr lang="tr-TR" dirty="0">
                <a:solidFill>
                  <a:schemeClr val="tx1"/>
                </a:solidFill>
              </a:rPr>
              <a:t>is asserted.</a:t>
            </a:r>
            <a:r>
              <a:rPr lang="tr-TR" b="1" dirty="0">
                <a:solidFill>
                  <a:schemeClr val="tx1"/>
                </a:solidFill>
              </a:rPr>
              <a:t>PREADY </a:t>
            </a:r>
            <a:r>
              <a:rPr lang="tr-TR" dirty="0">
                <a:solidFill>
                  <a:schemeClr val="tx1"/>
                </a:solidFill>
              </a:rPr>
              <a:t>is asserted by the </a:t>
            </a:r>
            <a:r>
              <a:rPr lang="tr-TR" i="1" dirty="0">
                <a:solidFill>
                  <a:schemeClr val="tx1"/>
                </a:solidFill>
              </a:rPr>
              <a:t>Completer </a:t>
            </a:r>
            <a:r>
              <a:rPr lang="tr-TR" dirty="0">
                <a:solidFill>
                  <a:schemeClr val="tx1"/>
                </a:solidFill>
              </a:rPr>
              <a:t>at the rising edge of </a:t>
            </a:r>
            <a:r>
              <a:rPr lang="tr-TR" b="1" dirty="0">
                <a:solidFill>
                  <a:schemeClr val="tx1"/>
                </a:solidFill>
              </a:rPr>
              <a:t>PCLK</a:t>
            </a:r>
            <a:r>
              <a:rPr lang="tr-TR" dirty="0">
                <a:solidFill>
                  <a:schemeClr val="tx1"/>
                </a:solidFill>
              </a:rPr>
              <a:t> to indicate that the write data will be accepted at T3. </a:t>
            </a:r>
            <a:r>
              <a:rPr lang="tr-TR" b="1" dirty="0">
                <a:solidFill>
                  <a:schemeClr val="tx1"/>
                </a:solidFill>
              </a:rPr>
              <a:t>PADDR</a:t>
            </a:r>
            <a:r>
              <a:rPr lang="tr-TR" dirty="0">
                <a:solidFill>
                  <a:schemeClr val="tx1"/>
                </a:solidFill>
              </a:rPr>
              <a:t>,</a:t>
            </a:r>
            <a:r>
              <a:rPr lang="tr-TR" b="1" dirty="0">
                <a:solidFill>
                  <a:schemeClr val="tx1"/>
                </a:solidFill>
              </a:rPr>
              <a:t>PWDATA</a:t>
            </a:r>
            <a:r>
              <a:rPr lang="tr-TR" dirty="0">
                <a:solidFill>
                  <a:schemeClr val="tx1"/>
                </a:solidFill>
              </a:rPr>
              <a:t>, and any other control signals, must be stable until the transfer </a:t>
            </a:r>
            <a:r>
              <a:rPr lang="tr-TR" dirty="0" err="1">
                <a:solidFill>
                  <a:schemeClr val="tx1"/>
                </a:solidFill>
              </a:rPr>
              <a:t>completes</a:t>
            </a:r>
            <a:r>
              <a:rPr lang="tr-TR" dirty="0">
                <a:solidFill>
                  <a:schemeClr val="tx1"/>
                </a:solidFill>
              </a:rPr>
              <a:t>.</a:t>
            </a:r>
            <a:endParaRPr lang="en-US" dirty="0">
              <a:solidFill>
                <a:schemeClr val="tx1"/>
              </a:solidFill>
            </a:endParaRPr>
          </a:p>
          <a:p>
            <a:pPr marL="1143000" lvl="1" indent="-457200" algn="just">
              <a:buClrTx/>
              <a:buFont typeface="+mj-lt"/>
              <a:buAutoNum type="arabicPeriod" startAt="2"/>
            </a:pPr>
            <a:endParaRPr lang="tr-TR" dirty="0">
              <a:solidFill>
                <a:schemeClr val="tx1"/>
              </a:solidFill>
            </a:endParaRPr>
          </a:p>
          <a:p>
            <a:pPr marL="1143000" lvl="1" indent="-457200" algn="just">
              <a:buClrTx/>
              <a:buFont typeface="+mj-lt"/>
              <a:buAutoNum type="arabicPeriod" startAt="2"/>
            </a:pPr>
            <a:r>
              <a:rPr lang="tr-TR" dirty="0">
                <a:solidFill>
                  <a:schemeClr val="tx1"/>
                </a:solidFill>
              </a:rPr>
              <a:t>At the end of the transfer, </a:t>
            </a:r>
            <a:r>
              <a:rPr lang="tr-TR" b="1" dirty="0">
                <a:solidFill>
                  <a:schemeClr val="tx1"/>
                </a:solidFill>
              </a:rPr>
              <a:t>PENABLE</a:t>
            </a:r>
            <a:r>
              <a:rPr lang="tr-TR" dirty="0">
                <a:solidFill>
                  <a:schemeClr val="tx1"/>
                </a:solidFill>
              </a:rPr>
              <a:t> is deasserted. </a:t>
            </a:r>
            <a:r>
              <a:rPr lang="tr-TR" b="1" dirty="0">
                <a:solidFill>
                  <a:schemeClr val="tx1"/>
                </a:solidFill>
              </a:rPr>
              <a:t>PSEL </a:t>
            </a:r>
            <a:r>
              <a:rPr lang="tr-TR" dirty="0">
                <a:solidFill>
                  <a:schemeClr val="tx1"/>
                </a:solidFill>
              </a:rPr>
              <a:t>is also deasserted, unless there is another transfer to the same peripheral.</a:t>
            </a:r>
          </a:p>
        </p:txBody>
      </p:sp>
      <p:pic>
        <p:nvPicPr>
          <p:cNvPr id="4" name="Picture 3">
            <a:extLst>
              <a:ext uri="{FF2B5EF4-FFF2-40B4-BE49-F238E27FC236}">
                <a16:creationId xmlns:a16="http://schemas.microsoft.com/office/drawing/2014/main" id="{491B2ED3-4423-BE87-E5CA-68E2676AA536}"/>
              </a:ext>
            </a:extLst>
          </p:cNvPr>
          <p:cNvPicPr>
            <a:picLocks noChangeAspect="1"/>
          </p:cNvPicPr>
          <p:nvPr/>
        </p:nvPicPr>
        <p:blipFill>
          <a:blip r:embed="rId2"/>
          <a:stretch>
            <a:fillRect/>
          </a:stretch>
        </p:blipFill>
        <p:spPr>
          <a:xfrm>
            <a:off x="7701861" y="1516382"/>
            <a:ext cx="4490139" cy="2330687"/>
          </a:xfrm>
          <a:prstGeom prst="rect">
            <a:avLst/>
          </a:prstGeom>
        </p:spPr>
      </p:pic>
      <p:sp>
        <p:nvSpPr>
          <p:cNvPr id="5" name="TextBox 4">
            <a:extLst>
              <a:ext uri="{FF2B5EF4-FFF2-40B4-BE49-F238E27FC236}">
                <a16:creationId xmlns:a16="http://schemas.microsoft.com/office/drawing/2014/main" id="{8C2BEB6F-6635-FC29-324C-CB4CC968F14E}"/>
              </a:ext>
            </a:extLst>
          </p:cNvPr>
          <p:cNvSpPr txBox="1"/>
          <p:nvPr/>
        </p:nvSpPr>
        <p:spPr>
          <a:xfrm>
            <a:off x="8963753" y="4059122"/>
            <a:ext cx="2383696" cy="261610"/>
          </a:xfrm>
          <a:prstGeom prst="rect">
            <a:avLst/>
          </a:prstGeom>
          <a:noFill/>
        </p:spPr>
        <p:txBody>
          <a:bodyPr wrap="square" rtlCol="0">
            <a:spAutoFit/>
          </a:bodyPr>
          <a:lstStyle/>
          <a:p>
            <a:r>
              <a:rPr lang="tr-TR" sz="1100" dirty="0"/>
              <a:t>Figure 1.1 – Write Transfer</a:t>
            </a:r>
          </a:p>
        </p:txBody>
      </p:sp>
      <p:sp>
        <p:nvSpPr>
          <p:cNvPr id="8" name="Başlık 1">
            <a:extLst>
              <a:ext uri="{FF2B5EF4-FFF2-40B4-BE49-F238E27FC236}">
                <a16:creationId xmlns:a16="http://schemas.microsoft.com/office/drawing/2014/main" id="{99E5EC9B-A9D6-A2BF-0D23-DB494ED2F7E0}"/>
              </a:ext>
            </a:extLst>
          </p:cNvPr>
          <p:cNvSpPr>
            <a:spLocks noGrp="1"/>
          </p:cNvSpPr>
          <p:nvPr>
            <p:ph type="title"/>
          </p:nvPr>
        </p:nvSpPr>
        <p:spPr>
          <a:xfrm>
            <a:off x="1182532" y="232217"/>
            <a:ext cx="10164917" cy="549882"/>
          </a:xfrm>
        </p:spPr>
        <p:txBody>
          <a:bodyPr/>
          <a:lstStyle/>
          <a:p>
            <a:pPr marL="514350" indent="-514350">
              <a:buSzPct val="100000"/>
              <a:buFont typeface="+mj-lt"/>
              <a:buAutoNum type="alphaLcPeriod"/>
            </a:pPr>
            <a:r>
              <a:rPr lang="tr-TR" sz="2800" b="1" dirty="0">
                <a:solidFill>
                  <a:schemeClr val="tx1"/>
                </a:solidFill>
              </a:rPr>
              <a:t>With No </a:t>
            </a:r>
            <a:r>
              <a:rPr lang="tr-TR" sz="2800" b="1" dirty="0" err="1">
                <a:solidFill>
                  <a:schemeClr val="tx1"/>
                </a:solidFill>
              </a:rPr>
              <a:t>Wait</a:t>
            </a:r>
            <a:r>
              <a:rPr lang="tr-TR" sz="2800" b="1" dirty="0">
                <a:solidFill>
                  <a:schemeClr val="tx1"/>
                </a:solidFill>
              </a:rPr>
              <a:t> </a:t>
            </a:r>
            <a:r>
              <a:rPr lang="tr-TR" sz="2800" b="1" dirty="0" err="1">
                <a:solidFill>
                  <a:schemeClr val="tx1"/>
                </a:solidFill>
              </a:rPr>
              <a:t>States</a:t>
            </a:r>
            <a:endParaRPr lang="tr-TR" sz="2800" b="1" dirty="0">
              <a:solidFill>
                <a:schemeClr val="tx1"/>
              </a:solidFill>
            </a:endParaRPr>
          </a:p>
        </p:txBody>
      </p:sp>
    </p:spTree>
    <p:extLst>
      <p:ext uri="{BB962C8B-B14F-4D97-AF65-F5344CB8AC3E}">
        <p14:creationId xmlns:p14="http://schemas.microsoft.com/office/powerpoint/2010/main" val="26143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855</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Söhne</vt:lpstr>
      <vt:lpstr>Özel Tasarım</vt:lpstr>
      <vt:lpstr>1_Özel Tasarım</vt:lpstr>
      <vt:lpstr>APB and AXI Interfaces</vt:lpstr>
      <vt:lpstr>Amba Protocol List </vt:lpstr>
      <vt:lpstr>APB (Advanced Peripheral Bus)</vt:lpstr>
      <vt:lpstr>Data Buses</vt:lpstr>
      <vt:lpstr>APB SIGNALS DESCRIPTION</vt:lpstr>
      <vt:lpstr>APB SIGNALS DESCRIPTION</vt:lpstr>
      <vt:lpstr>Data Transfers</vt:lpstr>
      <vt:lpstr>With No Wait States</vt:lpstr>
      <vt:lpstr>With No Wait States</vt:lpstr>
      <vt:lpstr>With Wait States</vt:lpstr>
      <vt:lpstr>Read Transfer</vt:lpstr>
      <vt:lpstr>With No Wait States</vt:lpstr>
      <vt:lpstr>With Wait States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KUANTEK SUNUM TEMPLATE</dc:title>
  <dc:creator>Nehir Yiğit</dc:creator>
  <cp:lastModifiedBy>Abdulsamet Aldaş</cp:lastModifiedBy>
  <cp:revision>21</cp:revision>
  <dcterms:created xsi:type="dcterms:W3CDTF">2021-02-16T09:15:31Z</dcterms:created>
  <dcterms:modified xsi:type="dcterms:W3CDTF">2024-02-21T06:26:34Z</dcterms:modified>
</cp:coreProperties>
</file>