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16"/>
  </p:notesMasterIdLst>
  <p:sldIdLst>
    <p:sldId id="256" r:id="rId3"/>
    <p:sldId id="269" r:id="rId4"/>
    <p:sldId id="270" r:id="rId5"/>
    <p:sldId id="271" r:id="rId6"/>
    <p:sldId id="272" r:id="rId7"/>
    <p:sldId id="273" r:id="rId8"/>
    <p:sldId id="274" r:id="rId9"/>
    <p:sldId id="275" r:id="rId10"/>
    <p:sldId id="276" r:id="rId11"/>
    <p:sldId id="277" r:id="rId12"/>
    <p:sldId id="279" r:id="rId13"/>
    <p:sldId id="278" r:id="rId14"/>
    <p:sldId id="280"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53A7BF9-DECB-4B83-A9AA-C2BB6D342702}">
          <p14:sldIdLst>
            <p14:sldId id="256"/>
          </p14:sldIdLst>
        </p14:section>
        <p14:section name="Untitled Section" id="{79164E6B-38BA-4431-BE30-5AEB411036D2}">
          <p14:sldIdLst>
            <p14:sldId id="269"/>
            <p14:sldId id="270"/>
            <p14:sldId id="271"/>
            <p14:sldId id="272"/>
            <p14:sldId id="273"/>
            <p14:sldId id="274"/>
            <p14:sldId id="275"/>
            <p14:sldId id="276"/>
            <p14:sldId id="277"/>
            <p14:sldId id="279"/>
            <p14:sldId id="278"/>
            <p14:sldId id="28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9" roundtripDataSignature="AMtx7mhnFM6SO2KWymhp/zk8EMO+dC6G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51" Type="http://schemas.openxmlformats.org/officeDocument/2006/relationships/viewProps" Target="viewProps.xml"/><Relationship Id="rId3" Type="http://schemas.openxmlformats.org/officeDocument/2006/relationships/slide" Target="slides/slide1.xml"/><Relationship Id="rId50"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3"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49" Type="http://customschemas.google.com/relationships/presentationmetadata" Target="metadata"/><Relationship Id="rId10" Type="http://schemas.openxmlformats.org/officeDocument/2006/relationships/slide" Target="slides/slide8.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 name="Google Shape;23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2835577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12"/>
        <p:cNvGrpSpPr/>
        <p:nvPr/>
      </p:nvGrpSpPr>
      <p:grpSpPr>
        <a:xfrm>
          <a:off x="0" y="0"/>
          <a:ext cx="0" cy="0"/>
          <a:chOff x="0" y="0"/>
          <a:chExt cx="0" cy="0"/>
        </a:xfrm>
      </p:grpSpPr>
      <p:sp>
        <p:nvSpPr>
          <p:cNvPr id="13" name="Google Shape;13;p21"/>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 name="Google Shape;1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75"/>
        <p:cNvGrpSpPr/>
        <p:nvPr/>
      </p:nvGrpSpPr>
      <p:grpSpPr>
        <a:xfrm>
          <a:off x="0" y="0"/>
          <a:ext cx="0" cy="0"/>
          <a:chOff x="0" y="0"/>
          <a:chExt cx="0" cy="0"/>
        </a:xfrm>
      </p:grpSpPr>
      <p:sp>
        <p:nvSpPr>
          <p:cNvPr id="76" name="Google Shape;76;p6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6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107"/>
        <p:cNvGrpSpPr/>
        <p:nvPr/>
      </p:nvGrpSpPr>
      <p:grpSpPr>
        <a:xfrm>
          <a:off x="0" y="0"/>
          <a:ext cx="0" cy="0"/>
          <a:chOff x="0" y="0"/>
          <a:chExt cx="0" cy="0"/>
        </a:xfrm>
      </p:grpSpPr>
      <p:sp>
        <p:nvSpPr>
          <p:cNvPr id="108" name="Google Shape;108;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9" name="Google Shape;109;p5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5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3" name="Google Shape;113;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114"/>
        <p:cNvGrpSpPr/>
        <p:nvPr/>
      </p:nvGrpSpPr>
      <p:grpSpPr>
        <a:xfrm>
          <a:off x="0" y="0"/>
          <a:ext cx="0" cy="0"/>
          <a:chOff x="0" y="0"/>
          <a:chExt cx="0" cy="0"/>
        </a:xfrm>
      </p:grpSpPr>
      <p:sp>
        <p:nvSpPr>
          <p:cNvPr id="115" name="Google Shape;115;p5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6" name="Google Shape;116;p5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4D4D4D"/>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7" name="Google Shape;117;p5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5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4D4D4D"/>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9" name="Google Shape;119;p5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1" name="Google Shape;121;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2" name="Google Shape;122;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123"/>
        <p:cNvGrpSpPr/>
        <p:nvPr/>
      </p:nvGrpSpPr>
      <p:grpSpPr>
        <a:xfrm>
          <a:off x="0" y="0"/>
          <a:ext cx="0" cy="0"/>
          <a:chOff x="0" y="0"/>
          <a:chExt cx="0" cy="0"/>
        </a:xfrm>
      </p:grpSpPr>
      <p:sp>
        <p:nvSpPr>
          <p:cNvPr id="124" name="Google Shape;124;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5" name="Google Shape;125;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6" name="Google Shape;126;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7" name="Google Shape;127;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128"/>
        <p:cNvGrpSpPr/>
        <p:nvPr/>
      </p:nvGrpSpPr>
      <p:grpSpPr>
        <a:xfrm>
          <a:off x="0" y="0"/>
          <a:ext cx="0" cy="0"/>
          <a:chOff x="0" y="0"/>
          <a:chExt cx="0" cy="0"/>
        </a:xfrm>
      </p:grpSpPr>
      <p:sp>
        <p:nvSpPr>
          <p:cNvPr id="129" name="Google Shape;129;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132"/>
        <p:cNvGrpSpPr/>
        <p:nvPr/>
      </p:nvGrpSpPr>
      <p:grpSpPr>
        <a:xfrm>
          <a:off x="0" y="0"/>
          <a:ext cx="0" cy="0"/>
          <a:chOff x="0" y="0"/>
          <a:chExt cx="0" cy="0"/>
        </a:xfrm>
      </p:grpSpPr>
      <p:sp>
        <p:nvSpPr>
          <p:cNvPr id="133" name="Google Shape;133;p5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4" name="Google Shape;134;p5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3200"/>
              <a:buNone/>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5" name="Google Shape;135;p5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6" name="Google Shape;136;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7" name="Google Shape;137;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39"/>
        <p:cNvGrpSpPr/>
        <p:nvPr/>
      </p:nvGrpSpPr>
      <p:grpSpPr>
        <a:xfrm>
          <a:off x="0" y="0"/>
          <a:ext cx="0" cy="0"/>
          <a:chOff x="0" y="0"/>
          <a:chExt cx="0" cy="0"/>
        </a:xfrm>
      </p:grpSpPr>
      <p:sp>
        <p:nvSpPr>
          <p:cNvPr id="140" name="Google Shape;140;p5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1" name="Google Shape;141;p55"/>
          <p:cNvSpPr>
            <a:spLocks noGrp="1"/>
          </p:cNvSpPr>
          <p:nvPr>
            <p:ph type="pic" idx="2"/>
          </p:nvPr>
        </p:nvSpPr>
        <p:spPr>
          <a:xfrm>
            <a:off x="5183188" y="987425"/>
            <a:ext cx="6172200" cy="4873625"/>
          </a:xfrm>
          <a:prstGeom prst="rect">
            <a:avLst/>
          </a:prstGeom>
          <a:noFill/>
          <a:ln>
            <a:noFill/>
          </a:ln>
        </p:spPr>
      </p:sp>
      <p:sp>
        <p:nvSpPr>
          <p:cNvPr id="142" name="Google Shape;142;p5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3" name="Google Shape;143;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4" name="Google Shape;144;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5" name="Google Shape;145;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46"/>
        <p:cNvGrpSpPr/>
        <p:nvPr/>
      </p:nvGrpSpPr>
      <p:grpSpPr>
        <a:xfrm>
          <a:off x="0" y="0"/>
          <a:ext cx="0" cy="0"/>
          <a:chOff x="0" y="0"/>
          <a:chExt cx="0" cy="0"/>
        </a:xfrm>
      </p:grpSpPr>
      <p:sp>
        <p:nvSpPr>
          <p:cNvPr id="147" name="Google Shape;147;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8" name="Google Shape;148;p56"/>
          <p:cNvSpPr txBox="1">
            <a:spLocks noGrp="1"/>
          </p:cNvSpPr>
          <p:nvPr>
            <p:ph type="body" idx="1"/>
          </p:nvPr>
        </p:nvSpPr>
        <p:spPr>
          <a:xfrm rot="5400000">
            <a:off x="4301327" y="-1925782"/>
            <a:ext cx="4351338" cy="1070956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0" name="Google Shape;150;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1" name="Google Shape;151;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2"/>
        <p:cNvGrpSpPr/>
        <p:nvPr/>
      </p:nvGrpSpPr>
      <p:grpSpPr>
        <a:xfrm>
          <a:off x="0" y="0"/>
          <a:ext cx="0" cy="0"/>
          <a:chOff x="0" y="0"/>
          <a:chExt cx="0" cy="0"/>
        </a:xfrm>
      </p:grpSpPr>
      <p:sp>
        <p:nvSpPr>
          <p:cNvPr id="153" name="Google Shape;153;p5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4" name="Google Shape;154;p5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6" name="Google Shape;156;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7" name="Google Shape;157;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ölüm Üst Bilgisi" type="secHead">
  <p:cSld name="Bölüm Üst Bilgisi">
    <p:spTree>
      <p:nvGrpSpPr>
        <p:cNvPr id="1" name="Shape 101"/>
        <p:cNvGrpSpPr/>
        <p:nvPr/>
      </p:nvGrpSpPr>
      <p:grpSpPr>
        <a:xfrm>
          <a:off x="0" y="0"/>
          <a:ext cx="0" cy="0"/>
          <a:chOff x="0" y="0"/>
          <a:chExt cx="0" cy="0"/>
        </a:xfrm>
      </p:grpSpPr>
      <p:sp>
        <p:nvSpPr>
          <p:cNvPr id="102" name="Google Shape;102;p4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3" name="Google Shape;103;p4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4" name="Google Shape;104;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5" name="Google Shape;105;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extLst>
      <p:ext uri="{BB962C8B-B14F-4D97-AF65-F5344CB8AC3E}">
        <p14:creationId xmlns:p14="http://schemas.microsoft.com/office/powerpoint/2010/main" val="3682546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24"/>
        <p:cNvGrpSpPr/>
        <p:nvPr/>
      </p:nvGrpSpPr>
      <p:grpSpPr>
        <a:xfrm>
          <a:off x="0" y="0"/>
          <a:ext cx="0" cy="0"/>
          <a:chOff x="0" y="0"/>
          <a:chExt cx="0" cy="0"/>
        </a:xfrm>
      </p:grpSpPr>
      <p:sp>
        <p:nvSpPr>
          <p:cNvPr id="25" name="Google Shape;25;p5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7" name="Google Shape;27;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0"/>
        <p:cNvGrpSpPr/>
        <p:nvPr/>
      </p:nvGrpSpPr>
      <p:grpSpPr>
        <a:xfrm>
          <a:off x="0" y="0"/>
          <a:ext cx="0" cy="0"/>
          <a:chOff x="0" y="0"/>
          <a:chExt cx="0" cy="0"/>
        </a:xfrm>
      </p:grpSpPr>
      <p:sp>
        <p:nvSpPr>
          <p:cNvPr id="31" name="Google Shape;31;p60"/>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6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37"/>
        <p:cNvGrpSpPr/>
        <p:nvPr/>
      </p:nvGrpSpPr>
      <p:grpSpPr>
        <a:xfrm>
          <a:off x="0" y="0"/>
          <a:ext cx="0" cy="0"/>
          <a:chOff x="0" y="0"/>
          <a:chExt cx="0" cy="0"/>
        </a:xfrm>
      </p:grpSpPr>
      <p:sp>
        <p:nvSpPr>
          <p:cNvPr id="38" name="Google Shape;38;p6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0" name="Google Shape;40;p6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6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2" name="Google Shape;42;p6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46"/>
        <p:cNvGrpSpPr/>
        <p:nvPr/>
      </p:nvGrpSpPr>
      <p:grpSpPr>
        <a:xfrm>
          <a:off x="0" y="0"/>
          <a:ext cx="0" cy="0"/>
          <a:chOff x="0" y="0"/>
          <a:chExt cx="0" cy="0"/>
        </a:xfrm>
      </p:grpSpPr>
      <p:sp>
        <p:nvSpPr>
          <p:cNvPr id="47" name="Google Shape;47;p62"/>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51"/>
        <p:cNvGrpSpPr/>
        <p:nvPr/>
      </p:nvGrpSpPr>
      <p:grpSpPr>
        <a:xfrm>
          <a:off x="0" y="0"/>
          <a:ext cx="0" cy="0"/>
          <a:chOff x="0" y="0"/>
          <a:chExt cx="0" cy="0"/>
        </a:xfrm>
      </p:grpSpPr>
      <p:sp>
        <p:nvSpPr>
          <p:cNvPr id="52" name="Google Shape;52;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55"/>
        <p:cNvGrpSpPr/>
        <p:nvPr/>
      </p:nvGrpSpPr>
      <p:grpSpPr>
        <a:xfrm>
          <a:off x="0" y="0"/>
          <a:ext cx="0" cy="0"/>
          <a:chOff x="0" y="0"/>
          <a:chExt cx="0" cy="0"/>
        </a:xfrm>
      </p:grpSpPr>
      <p:sp>
        <p:nvSpPr>
          <p:cNvPr id="56" name="Google Shape;56;p6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6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8" name="Google Shape;58;p6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9" name="Google Shape;59;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62"/>
        <p:cNvGrpSpPr/>
        <p:nvPr/>
      </p:nvGrpSpPr>
      <p:grpSpPr>
        <a:xfrm>
          <a:off x="0" y="0"/>
          <a:ext cx="0" cy="0"/>
          <a:chOff x="0" y="0"/>
          <a:chExt cx="0" cy="0"/>
        </a:xfrm>
      </p:grpSpPr>
      <p:sp>
        <p:nvSpPr>
          <p:cNvPr id="63" name="Google Shape;63;p6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65"/>
          <p:cNvSpPr>
            <a:spLocks noGrp="1"/>
          </p:cNvSpPr>
          <p:nvPr>
            <p:ph type="pic" idx="2"/>
          </p:nvPr>
        </p:nvSpPr>
        <p:spPr>
          <a:xfrm>
            <a:off x="5183188" y="987425"/>
            <a:ext cx="6172200" cy="4873625"/>
          </a:xfrm>
          <a:prstGeom prst="rect">
            <a:avLst/>
          </a:prstGeom>
          <a:noFill/>
          <a:ln>
            <a:noFill/>
          </a:ln>
        </p:spPr>
      </p:sp>
      <p:sp>
        <p:nvSpPr>
          <p:cNvPr id="65" name="Google Shape;65;p6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6" name="Google Shape;66;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69"/>
        <p:cNvGrpSpPr/>
        <p:nvPr/>
      </p:nvGrpSpPr>
      <p:grpSpPr>
        <a:xfrm>
          <a:off x="0" y="0"/>
          <a:ext cx="0" cy="0"/>
          <a:chOff x="0" y="0"/>
          <a:chExt cx="0" cy="0"/>
        </a:xfrm>
      </p:grpSpPr>
      <p:sp>
        <p:nvSpPr>
          <p:cNvPr id="70" name="Google Shape;70;p66"/>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6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jp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2.pn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7" name="Google Shape;7;p20"/>
          <p:cNvPicPr preferRelativeResize="0"/>
          <p:nvPr/>
        </p:nvPicPr>
        <p:blipFill rotWithShape="1">
          <a:blip r:embed="rId12">
            <a:alphaModFix/>
          </a:blip>
          <a:srcRect/>
          <a:stretch/>
        </p:blipFill>
        <p:spPr>
          <a:xfrm>
            <a:off x="1363764" y="1909638"/>
            <a:ext cx="2408705" cy="3094141"/>
          </a:xfrm>
          <a:prstGeom prst="rect">
            <a:avLst/>
          </a:prstGeom>
          <a:noFill/>
          <a:ln>
            <a:noFill/>
          </a:ln>
        </p:spPr>
      </p:pic>
      <p:sp>
        <p:nvSpPr>
          <p:cNvPr id="8" name="Google Shape;8;p20"/>
          <p:cNvSpPr/>
          <p:nvPr/>
        </p:nvSpPr>
        <p:spPr>
          <a:xfrm>
            <a:off x="-1" y="0"/>
            <a:ext cx="12191999" cy="110836"/>
          </a:xfrm>
          <a:prstGeom prst="roundRect">
            <a:avLst>
              <a:gd name="adj" fmla="val 16667"/>
            </a:avLst>
          </a:prstGeom>
          <a:solidFill>
            <a:srgbClr val="5F5F5F"/>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9;p20"/>
          <p:cNvSpPr/>
          <p:nvPr/>
        </p:nvSpPr>
        <p:spPr>
          <a:xfrm>
            <a:off x="1" y="6802582"/>
            <a:ext cx="12191999" cy="110836"/>
          </a:xfrm>
          <a:prstGeom prst="roundRect">
            <a:avLst>
              <a:gd name="adj" fmla="val 16667"/>
            </a:avLst>
          </a:prstGeom>
          <a:solidFill>
            <a:srgbClr val="5F5F5F"/>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10;p20"/>
          <p:cNvSpPr/>
          <p:nvPr/>
        </p:nvSpPr>
        <p:spPr>
          <a:xfrm rot="-5400000">
            <a:off x="10560161" y="748160"/>
            <a:ext cx="739137" cy="390939"/>
          </a:xfrm>
          <a:prstGeom prst="triangle">
            <a:avLst>
              <a:gd name="adj" fmla="val 50000"/>
            </a:avLst>
          </a:prstGeom>
          <a:solidFill>
            <a:srgbClr val="4D4D4D"/>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 name="Google Shape;11;p20"/>
          <p:cNvPicPr preferRelativeResize="0"/>
          <p:nvPr/>
        </p:nvPicPr>
        <p:blipFill rotWithShape="1">
          <a:blip r:embed="rId13">
            <a:alphaModFix/>
          </a:blip>
          <a:srcRect/>
          <a:stretch/>
        </p:blipFill>
        <p:spPr>
          <a:xfrm rot="10800000" flipH="1">
            <a:off x="11437269" y="1257887"/>
            <a:ext cx="390939" cy="73913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22"/>
          <p:cNvSpPr txBox="1">
            <a:spLocks noGrp="1"/>
          </p:cNvSpPr>
          <p:nvPr>
            <p:ph type="body" idx="1"/>
          </p:nvPr>
        </p:nvSpPr>
        <p:spPr>
          <a:xfrm>
            <a:off x="1122214" y="1253331"/>
            <a:ext cx="10709565" cy="4351338"/>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4D4D4D"/>
              </a:buClr>
              <a:buSzPts val="1800"/>
              <a:buFont typeface="Arial"/>
              <a:buNone/>
              <a:defRPr sz="1800" b="0" i="0" u="none" strike="noStrike" cap="none">
                <a:solidFill>
                  <a:srgbClr val="4D4D4D"/>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83" name="Google Shape;83;p22"/>
          <p:cNvPicPr preferRelativeResize="0"/>
          <p:nvPr/>
        </p:nvPicPr>
        <p:blipFill rotWithShape="1">
          <a:blip r:embed="rId11">
            <a:alphaModFix/>
          </a:blip>
          <a:srcRect/>
          <a:stretch/>
        </p:blipFill>
        <p:spPr>
          <a:xfrm flipH="1">
            <a:off x="360219" y="362876"/>
            <a:ext cx="390939" cy="739138"/>
          </a:xfrm>
          <a:prstGeom prst="rect">
            <a:avLst/>
          </a:prstGeom>
          <a:noFill/>
          <a:ln>
            <a:noFill/>
          </a:ln>
        </p:spPr>
      </p:pic>
      <p:sp>
        <p:nvSpPr>
          <p:cNvPr id="84" name="Google Shape;84;p22"/>
          <p:cNvSpPr/>
          <p:nvPr/>
        </p:nvSpPr>
        <p:spPr>
          <a:xfrm rot="-5400000">
            <a:off x="371648" y="978945"/>
            <a:ext cx="739137" cy="390939"/>
          </a:xfrm>
          <a:prstGeom prst="triangle">
            <a:avLst>
              <a:gd name="adj" fmla="val 50000"/>
            </a:avLst>
          </a:prstGeom>
          <a:solidFill>
            <a:srgbClr val="4D4D4D"/>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5" name="Google Shape;85;p22"/>
          <p:cNvSpPr/>
          <p:nvPr/>
        </p:nvSpPr>
        <p:spPr>
          <a:xfrm>
            <a:off x="1122215" y="709586"/>
            <a:ext cx="10709565" cy="45719"/>
          </a:xfrm>
          <a:prstGeom prst="roundRect">
            <a:avLst>
              <a:gd name="adj" fmla="val 16667"/>
            </a:avLst>
          </a:prstGeom>
          <a:solidFill>
            <a:srgbClr val="5F5F5F"/>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Google Shape;86;p22"/>
          <p:cNvSpPr/>
          <p:nvPr/>
        </p:nvSpPr>
        <p:spPr>
          <a:xfrm>
            <a:off x="0" y="6805586"/>
            <a:ext cx="12192000" cy="45719"/>
          </a:xfrm>
          <a:prstGeom prst="roundRect">
            <a:avLst>
              <a:gd name="adj" fmla="val 16667"/>
            </a:avLst>
          </a:prstGeom>
          <a:solidFill>
            <a:srgbClr val="5F5F5F"/>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7" name="Google Shape;87;p22"/>
          <p:cNvPicPr preferRelativeResize="0"/>
          <p:nvPr/>
        </p:nvPicPr>
        <p:blipFill rotWithShape="1">
          <a:blip r:embed="rId12">
            <a:alphaModFix/>
          </a:blip>
          <a:srcRect/>
          <a:stretch/>
        </p:blipFill>
        <p:spPr>
          <a:xfrm>
            <a:off x="11174172" y="6030820"/>
            <a:ext cx="546773" cy="702365"/>
          </a:xfrm>
          <a:prstGeom prst="rect">
            <a:avLst/>
          </a:prstGeom>
          <a:noFill/>
          <a:ln>
            <a:noFill/>
          </a:ln>
        </p:spPr>
      </p:pic>
      <p:sp>
        <p:nvSpPr>
          <p:cNvPr id="88" name="Google Shape;88;p22"/>
          <p:cNvSpPr txBox="1"/>
          <p:nvPr/>
        </p:nvSpPr>
        <p:spPr>
          <a:xfrm>
            <a:off x="1122214" y="218420"/>
            <a:ext cx="10515600" cy="132556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200"/>
              <a:buFont typeface="Calibri"/>
              <a:buNone/>
            </a:pPr>
            <a:endParaRPr sz="3200" b="0" i="0" u="none" strike="noStrike" cap="none">
              <a:solidFill>
                <a:srgbClr val="4D4D4D"/>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
          <p:cNvSpPr txBox="1">
            <a:spLocks noGrp="1"/>
          </p:cNvSpPr>
          <p:nvPr>
            <p:ph type="title"/>
          </p:nvPr>
        </p:nvSpPr>
        <p:spPr>
          <a:xfrm>
            <a:off x="4238228" y="2097355"/>
            <a:ext cx="6768900" cy="2107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400"/>
              <a:buFont typeface="Calibri"/>
              <a:buNone/>
            </a:pPr>
            <a:r>
              <a:rPr lang="tr-TR" sz="2400" b="1" dirty="0">
                <a:solidFill>
                  <a:schemeClr val="tx1"/>
                </a:solidFill>
              </a:rPr>
              <a:t>APB and AXI Interfaces</a:t>
            </a:r>
            <a:endParaRPr sz="24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099" y="147130"/>
            <a:ext cx="9621778" cy="572824"/>
          </a:xfrm>
        </p:spPr>
        <p:txBody>
          <a:bodyPr/>
          <a:lstStyle/>
          <a:p>
            <a:r>
              <a:rPr lang="tr-TR" sz="2800" b="1" dirty="0"/>
              <a:t>AXI4 – Lite Write Transaction</a:t>
            </a:r>
          </a:p>
        </p:txBody>
      </p:sp>
      <p:sp>
        <p:nvSpPr>
          <p:cNvPr id="3" name="Text Placeholder 2"/>
          <p:cNvSpPr>
            <a:spLocks noGrp="1"/>
          </p:cNvSpPr>
          <p:nvPr>
            <p:ph type="body" idx="1"/>
          </p:nvPr>
        </p:nvSpPr>
        <p:spPr>
          <a:xfrm>
            <a:off x="1048567" y="810303"/>
            <a:ext cx="10740979" cy="5237394"/>
          </a:xfrm>
        </p:spPr>
        <p:txBody>
          <a:bodyPr>
            <a:normAutofit/>
          </a:bodyPr>
          <a:lstStyle/>
          <a:p>
            <a:pPr marL="571500" indent="-342900" algn="just">
              <a:buFont typeface="Arial" panose="020B0604020202020204" pitchFamily="34" charset="0"/>
              <a:buChar char="•"/>
            </a:pPr>
            <a:r>
              <a:rPr lang="tr-TR" sz="2000" dirty="0">
                <a:solidFill>
                  <a:schemeClr val="tx1"/>
                </a:solidFill>
              </a:rPr>
              <a:t>An AXI4-Lite write transaction example given in </a:t>
            </a:r>
            <a:r>
              <a:rPr lang="tr-TR" sz="2000" i="1" dirty="0" err="1">
                <a:solidFill>
                  <a:schemeClr val="tx1"/>
                </a:solidFill>
              </a:rPr>
              <a:t>Figure</a:t>
            </a:r>
            <a:r>
              <a:rPr lang="tr-TR" sz="2000" i="1" dirty="0">
                <a:solidFill>
                  <a:schemeClr val="tx1"/>
                </a:solidFill>
              </a:rPr>
              <a:t> </a:t>
            </a:r>
            <a:r>
              <a:rPr lang="en-US" sz="2000" i="1" dirty="0">
                <a:solidFill>
                  <a:schemeClr val="tx1"/>
                </a:solidFill>
              </a:rPr>
              <a:t>6</a:t>
            </a:r>
            <a:r>
              <a:rPr lang="tr-TR" sz="2000" dirty="0">
                <a:solidFill>
                  <a:schemeClr val="tx1"/>
                </a:solidFill>
              </a:rPr>
              <a:t>.</a:t>
            </a:r>
          </a:p>
          <a:p>
            <a:pPr marL="1028700" lvl="1" indent="-342900" algn="just">
              <a:buFont typeface="+mj-lt"/>
              <a:buAutoNum type="arabicPeriod"/>
            </a:pPr>
            <a:r>
              <a:rPr lang="tr-TR" dirty="0">
                <a:solidFill>
                  <a:schemeClr val="tx1"/>
                </a:solidFill>
              </a:rPr>
              <a:t>The master puts an address on the </a:t>
            </a:r>
            <a:r>
              <a:rPr lang="tr-TR" i="1" dirty="0">
                <a:solidFill>
                  <a:schemeClr val="tx1"/>
                </a:solidFill>
              </a:rPr>
              <a:t>Write Address Channel </a:t>
            </a:r>
            <a:r>
              <a:rPr lang="tr-TR" dirty="0">
                <a:solidFill>
                  <a:schemeClr val="tx1"/>
                </a:solidFill>
              </a:rPr>
              <a:t>and data on the </a:t>
            </a:r>
            <a:r>
              <a:rPr lang="tr-TR" i="1" dirty="0">
                <a:solidFill>
                  <a:schemeClr val="tx1"/>
                </a:solidFill>
              </a:rPr>
              <a:t>Write Data Channel</a:t>
            </a:r>
            <a:r>
              <a:rPr lang="tr-TR" dirty="0">
                <a:solidFill>
                  <a:schemeClr val="tx1"/>
                </a:solidFill>
              </a:rPr>
              <a:t>. At the same time it asserts </a:t>
            </a:r>
            <a:r>
              <a:rPr lang="tr-TR" b="1" dirty="0">
                <a:solidFill>
                  <a:schemeClr val="tx1"/>
                </a:solidFill>
              </a:rPr>
              <a:t>AWVALID</a:t>
            </a:r>
            <a:r>
              <a:rPr lang="tr-TR" i="1" dirty="0">
                <a:solidFill>
                  <a:schemeClr val="tx1"/>
                </a:solidFill>
              </a:rPr>
              <a:t> </a:t>
            </a:r>
            <a:r>
              <a:rPr lang="tr-TR" dirty="0">
                <a:solidFill>
                  <a:schemeClr val="tx1"/>
                </a:solidFill>
              </a:rPr>
              <a:t>and </a:t>
            </a:r>
            <a:r>
              <a:rPr lang="tr-TR" b="1" dirty="0">
                <a:solidFill>
                  <a:schemeClr val="tx1"/>
                </a:solidFill>
              </a:rPr>
              <a:t>WVALID</a:t>
            </a:r>
            <a:r>
              <a:rPr lang="tr-TR" dirty="0">
                <a:solidFill>
                  <a:schemeClr val="tx1"/>
                </a:solidFill>
              </a:rPr>
              <a:t> indicating the address and data on the respective channels is valid. </a:t>
            </a:r>
            <a:r>
              <a:rPr lang="tr-TR" b="1" dirty="0">
                <a:solidFill>
                  <a:schemeClr val="tx1"/>
                </a:solidFill>
              </a:rPr>
              <a:t>BREADY</a:t>
            </a:r>
            <a:r>
              <a:rPr lang="tr-TR" dirty="0">
                <a:solidFill>
                  <a:schemeClr val="tx1"/>
                </a:solidFill>
              </a:rPr>
              <a:t> is also asserted by the master, indicating it is ready to receive a </a:t>
            </a:r>
            <a:r>
              <a:rPr lang="tr-TR" dirty="0" err="1">
                <a:solidFill>
                  <a:schemeClr val="tx1"/>
                </a:solidFill>
              </a:rPr>
              <a:t>response</a:t>
            </a:r>
            <a:r>
              <a:rPr lang="tr-TR" dirty="0">
                <a:solidFill>
                  <a:schemeClr val="tx1"/>
                </a:solidFill>
              </a:rPr>
              <a:t>.</a:t>
            </a:r>
          </a:p>
        </p:txBody>
      </p:sp>
      <p:pic>
        <p:nvPicPr>
          <p:cNvPr id="2050" name="Picture 2" descr="Welcome to Real Digi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710" y="2590405"/>
            <a:ext cx="5370692" cy="36349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09480" y="6225395"/>
            <a:ext cx="3219151" cy="307777"/>
          </a:xfrm>
          <a:prstGeom prst="rect">
            <a:avLst/>
          </a:prstGeom>
          <a:noFill/>
        </p:spPr>
        <p:txBody>
          <a:bodyPr wrap="none" rtlCol="0">
            <a:spAutoFit/>
          </a:bodyPr>
          <a:lstStyle/>
          <a:p>
            <a:r>
              <a:rPr lang="tr-TR" dirty="0" err="1"/>
              <a:t>Figure</a:t>
            </a:r>
            <a:r>
              <a:rPr lang="tr-TR" dirty="0"/>
              <a:t> </a:t>
            </a:r>
            <a:r>
              <a:rPr lang="en-US" dirty="0"/>
              <a:t>6</a:t>
            </a:r>
            <a:r>
              <a:rPr lang="tr-TR" dirty="0"/>
              <a:t> – AXI4 Lite Write Transaction</a:t>
            </a:r>
          </a:p>
        </p:txBody>
      </p:sp>
    </p:spTree>
    <p:extLst>
      <p:ext uri="{BB962C8B-B14F-4D97-AF65-F5344CB8AC3E}">
        <p14:creationId xmlns:p14="http://schemas.microsoft.com/office/powerpoint/2010/main" val="4125936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BF06D-F255-AA29-2BD4-177DDDE28662}"/>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B080AF54-CE5F-0816-3F1D-FFDFC476DB23}"/>
              </a:ext>
            </a:extLst>
          </p:cNvPr>
          <p:cNvSpPr>
            <a:spLocks noGrp="1"/>
          </p:cNvSpPr>
          <p:nvPr>
            <p:ph type="body" idx="1"/>
          </p:nvPr>
        </p:nvSpPr>
        <p:spPr>
          <a:xfrm>
            <a:off x="1155099" y="919200"/>
            <a:ext cx="5238941" cy="5321802"/>
          </a:xfrm>
        </p:spPr>
        <p:txBody>
          <a:bodyPr>
            <a:normAutofit/>
          </a:bodyPr>
          <a:lstStyle/>
          <a:p>
            <a:pPr marL="571500" indent="-342900" algn="just">
              <a:buClrTx/>
              <a:buFont typeface="+mj-lt"/>
              <a:buAutoNum type="arabicPeriod" startAt="2"/>
            </a:pPr>
            <a:r>
              <a:rPr lang="tr-TR" sz="2000" dirty="0" err="1">
                <a:solidFill>
                  <a:schemeClr val="tx1"/>
                </a:solidFill>
              </a:rPr>
              <a:t>The</a:t>
            </a:r>
            <a:r>
              <a:rPr lang="tr-TR" sz="2000" dirty="0">
                <a:solidFill>
                  <a:schemeClr val="tx1"/>
                </a:solidFill>
              </a:rPr>
              <a:t> slave asserts </a:t>
            </a:r>
            <a:r>
              <a:rPr lang="tr-TR" sz="2000" b="1" dirty="0">
                <a:solidFill>
                  <a:schemeClr val="tx1"/>
                </a:solidFill>
              </a:rPr>
              <a:t>AWREADY</a:t>
            </a:r>
            <a:r>
              <a:rPr lang="tr-TR" sz="2000" dirty="0">
                <a:solidFill>
                  <a:schemeClr val="tx1"/>
                </a:solidFill>
              </a:rPr>
              <a:t> and </a:t>
            </a:r>
            <a:r>
              <a:rPr lang="tr-TR" sz="2000" b="1" dirty="0">
                <a:solidFill>
                  <a:schemeClr val="tx1"/>
                </a:solidFill>
              </a:rPr>
              <a:t>WREADY</a:t>
            </a:r>
            <a:r>
              <a:rPr lang="tr-TR" sz="2000" dirty="0">
                <a:solidFill>
                  <a:schemeClr val="tx1"/>
                </a:solidFill>
              </a:rPr>
              <a:t> on the </a:t>
            </a:r>
            <a:r>
              <a:rPr lang="tr-TR" sz="2000" i="1" dirty="0">
                <a:solidFill>
                  <a:schemeClr val="tx1"/>
                </a:solidFill>
              </a:rPr>
              <a:t>Write Address </a:t>
            </a:r>
            <a:r>
              <a:rPr lang="tr-TR" sz="2000" dirty="0">
                <a:solidFill>
                  <a:schemeClr val="tx1"/>
                </a:solidFill>
              </a:rPr>
              <a:t>and </a:t>
            </a:r>
            <a:r>
              <a:rPr lang="tr-TR" sz="2000" i="1" dirty="0">
                <a:solidFill>
                  <a:schemeClr val="tx1"/>
                </a:solidFill>
              </a:rPr>
              <a:t>Write Data Channels</a:t>
            </a:r>
            <a:r>
              <a:rPr lang="tr-TR" sz="2000" dirty="0">
                <a:solidFill>
                  <a:schemeClr val="tx1"/>
                </a:solidFill>
              </a:rPr>
              <a:t>, the handshakes on those channels occur and the associated valid and ready signals can be </a:t>
            </a:r>
            <a:r>
              <a:rPr lang="tr-TR" sz="2000" dirty="0" err="1">
                <a:solidFill>
                  <a:schemeClr val="tx1"/>
                </a:solidFill>
              </a:rPr>
              <a:t>deasserted</a:t>
            </a:r>
            <a:r>
              <a:rPr lang="tr-TR" sz="2000" dirty="0">
                <a:solidFill>
                  <a:schemeClr val="tx1"/>
                </a:solidFill>
              </a:rPr>
              <a:t>.</a:t>
            </a:r>
            <a:endParaRPr lang="en-US" sz="2000" dirty="0">
              <a:solidFill>
                <a:schemeClr val="tx1"/>
              </a:solidFill>
            </a:endParaRPr>
          </a:p>
          <a:p>
            <a:pPr marL="571500" indent="-342900" algn="just">
              <a:buClrTx/>
              <a:buFont typeface="+mj-lt"/>
              <a:buAutoNum type="arabicPeriod" startAt="2"/>
            </a:pPr>
            <a:endParaRPr lang="tr-TR" sz="2000" dirty="0">
              <a:solidFill>
                <a:schemeClr val="tx1"/>
              </a:solidFill>
            </a:endParaRPr>
          </a:p>
          <a:p>
            <a:pPr marL="571500" indent="-342900" algn="just">
              <a:buClrTx/>
              <a:buFont typeface="+mj-lt"/>
              <a:buAutoNum type="arabicPeriod" startAt="2"/>
            </a:pPr>
            <a:r>
              <a:rPr lang="tr-TR" sz="2000" dirty="0">
                <a:solidFill>
                  <a:schemeClr val="tx1"/>
                </a:solidFill>
              </a:rPr>
              <a:t>The slave asserts </a:t>
            </a:r>
            <a:r>
              <a:rPr lang="tr-TR" sz="2000" b="1" dirty="0">
                <a:solidFill>
                  <a:schemeClr val="tx1"/>
                </a:solidFill>
              </a:rPr>
              <a:t>BVALID</a:t>
            </a:r>
            <a:r>
              <a:rPr lang="tr-TR" sz="2000" dirty="0">
                <a:solidFill>
                  <a:schemeClr val="tx1"/>
                </a:solidFill>
              </a:rPr>
              <a:t> indicating there is a valid response on the </a:t>
            </a:r>
            <a:r>
              <a:rPr lang="tr-TR" sz="2000" i="1" dirty="0">
                <a:solidFill>
                  <a:schemeClr val="tx1"/>
                </a:solidFill>
              </a:rPr>
              <a:t>Write </a:t>
            </a:r>
            <a:r>
              <a:rPr lang="tr-TR" sz="2000" dirty="0">
                <a:solidFill>
                  <a:schemeClr val="tx1"/>
                </a:solidFill>
              </a:rPr>
              <a:t>response </a:t>
            </a:r>
            <a:r>
              <a:rPr lang="tr-TR" sz="2000" dirty="0" err="1">
                <a:solidFill>
                  <a:schemeClr val="tx1"/>
                </a:solidFill>
              </a:rPr>
              <a:t>channel</a:t>
            </a:r>
            <a:r>
              <a:rPr lang="tr-TR" sz="2000" dirty="0">
                <a:solidFill>
                  <a:schemeClr val="tx1"/>
                </a:solidFill>
              </a:rPr>
              <a:t>.</a:t>
            </a:r>
            <a:endParaRPr lang="en-US" sz="2000" dirty="0">
              <a:solidFill>
                <a:schemeClr val="tx1"/>
              </a:solidFill>
            </a:endParaRPr>
          </a:p>
          <a:p>
            <a:pPr marL="571500" indent="-342900" algn="just">
              <a:buClrTx/>
              <a:buFont typeface="+mj-lt"/>
              <a:buAutoNum type="arabicPeriod" startAt="2"/>
            </a:pPr>
            <a:endParaRPr lang="tr-TR" sz="2000" dirty="0">
              <a:solidFill>
                <a:schemeClr val="tx1"/>
              </a:solidFill>
            </a:endParaRPr>
          </a:p>
          <a:p>
            <a:pPr marL="571500" indent="-342900" algn="just">
              <a:buClrTx/>
              <a:buFont typeface="+mj-lt"/>
              <a:buAutoNum type="arabicPeriod" startAt="2"/>
            </a:pPr>
            <a:r>
              <a:rPr lang="tr-TR" sz="2000" dirty="0">
                <a:solidFill>
                  <a:schemeClr val="tx1"/>
                </a:solidFill>
              </a:rPr>
              <a:t>The next rising edge clock edge completes the transaction, with both </a:t>
            </a:r>
            <a:r>
              <a:rPr lang="tr-TR" sz="2000" i="1" dirty="0">
                <a:solidFill>
                  <a:schemeClr val="tx1"/>
                </a:solidFill>
              </a:rPr>
              <a:t>Ready </a:t>
            </a:r>
            <a:r>
              <a:rPr lang="tr-TR" sz="2000" dirty="0">
                <a:solidFill>
                  <a:schemeClr val="tx1"/>
                </a:solidFill>
              </a:rPr>
              <a:t>and </a:t>
            </a:r>
            <a:r>
              <a:rPr lang="tr-TR" sz="2000" i="1" dirty="0">
                <a:solidFill>
                  <a:schemeClr val="tx1"/>
                </a:solidFill>
              </a:rPr>
              <a:t>Valid </a:t>
            </a:r>
            <a:r>
              <a:rPr lang="tr-TR" sz="2000" dirty="0">
                <a:solidFill>
                  <a:schemeClr val="tx1"/>
                </a:solidFill>
              </a:rPr>
              <a:t>signals on the write response channel high.</a:t>
            </a:r>
          </a:p>
        </p:txBody>
      </p:sp>
      <p:pic>
        <p:nvPicPr>
          <p:cNvPr id="2050" name="Picture 2" descr="Welcome to Real Digital">
            <a:extLst>
              <a:ext uri="{FF2B5EF4-FFF2-40B4-BE49-F238E27FC236}">
                <a16:creationId xmlns:a16="http://schemas.microsoft.com/office/drawing/2014/main" id="{5270B820-8D0C-ED99-C363-FED5072EB9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086" y="1027351"/>
            <a:ext cx="5370692" cy="37310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E4165E-0207-F09E-947A-6C3567488CF8}"/>
              </a:ext>
            </a:extLst>
          </p:cNvPr>
          <p:cNvSpPr txBox="1"/>
          <p:nvPr/>
        </p:nvSpPr>
        <p:spPr>
          <a:xfrm>
            <a:off x="7817750" y="4831017"/>
            <a:ext cx="3219151" cy="307777"/>
          </a:xfrm>
          <a:prstGeom prst="rect">
            <a:avLst/>
          </a:prstGeom>
          <a:noFill/>
        </p:spPr>
        <p:txBody>
          <a:bodyPr wrap="none" rtlCol="0">
            <a:spAutoFit/>
          </a:bodyPr>
          <a:lstStyle/>
          <a:p>
            <a:r>
              <a:rPr lang="tr-TR" dirty="0" err="1"/>
              <a:t>Figure</a:t>
            </a:r>
            <a:r>
              <a:rPr lang="tr-TR" dirty="0"/>
              <a:t> </a:t>
            </a:r>
            <a:r>
              <a:rPr lang="en-US" dirty="0"/>
              <a:t>6</a:t>
            </a:r>
            <a:r>
              <a:rPr lang="tr-TR" dirty="0"/>
              <a:t> – AXI4 Lite Write Transaction</a:t>
            </a:r>
          </a:p>
        </p:txBody>
      </p:sp>
      <p:sp>
        <p:nvSpPr>
          <p:cNvPr id="7" name="Title 1">
            <a:extLst>
              <a:ext uri="{FF2B5EF4-FFF2-40B4-BE49-F238E27FC236}">
                <a16:creationId xmlns:a16="http://schemas.microsoft.com/office/drawing/2014/main" id="{7118BC88-B425-9DE0-6774-AA4EEED95049}"/>
              </a:ext>
            </a:extLst>
          </p:cNvPr>
          <p:cNvSpPr>
            <a:spLocks noGrp="1"/>
          </p:cNvSpPr>
          <p:nvPr>
            <p:ph type="title"/>
          </p:nvPr>
        </p:nvSpPr>
        <p:spPr>
          <a:xfrm>
            <a:off x="1155099" y="147130"/>
            <a:ext cx="9621778" cy="572824"/>
          </a:xfrm>
        </p:spPr>
        <p:txBody>
          <a:bodyPr/>
          <a:lstStyle/>
          <a:p>
            <a:r>
              <a:rPr lang="tr-TR" sz="2800" b="1" dirty="0"/>
              <a:t>AXI4 – Lite Write Transaction</a:t>
            </a:r>
          </a:p>
        </p:txBody>
      </p:sp>
    </p:spTree>
    <p:extLst>
      <p:ext uri="{BB962C8B-B14F-4D97-AF65-F5344CB8AC3E}">
        <p14:creationId xmlns:p14="http://schemas.microsoft.com/office/powerpoint/2010/main" val="137527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55098" y="843112"/>
            <a:ext cx="10669957" cy="4198973"/>
          </a:xfrm>
        </p:spPr>
        <p:txBody>
          <a:bodyPr>
            <a:normAutofit/>
          </a:bodyPr>
          <a:lstStyle/>
          <a:p>
            <a:pPr marL="514350" indent="-285750">
              <a:buFont typeface="Arial" panose="020B0604020202020204" pitchFamily="34" charset="0"/>
              <a:buChar char="•"/>
            </a:pPr>
            <a:r>
              <a:rPr lang="tr-TR" sz="2000" dirty="0">
                <a:solidFill>
                  <a:schemeClr val="tx1"/>
                </a:solidFill>
              </a:rPr>
              <a:t>An AXI4-Lite Read Transaction example given in </a:t>
            </a:r>
            <a:r>
              <a:rPr lang="tr-TR" sz="2000" i="1" dirty="0" err="1">
                <a:solidFill>
                  <a:schemeClr val="tx1"/>
                </a:solidFill>
              </a:rPr>
              <a:t>Figure</a:t>
            </a:r>
            <a:r>
              <a:rPr lang="tr-TR" sz="2000" i="1" dirty="0">
                <a:solidFill>
                  <a:schemeClr val="tx1"/>
                </a:solidFill>
              </a:rPr>
              <a:t> </a:t>
            </a:r>
            <a:r>
              <a:rPr lang="en-US" sz="2000" i="1" dirty="0">
                <a:solidFill>
                  <a:schemeClr val="tx1"/>
                </a:solidFill>
              </a:rPr>
              <a:t>7</a:t>
            </a:r>
            <a:r>
              <a:rPr lang="tr-TR" sz="2000" i="1" dirty="0">
                <a:solidFill>
                  <a:schemeClr val="tx1"/>
                </a:solidFill>
              </a:rPr>
              <a:t>.</a:t>
            </a:r>
            <a:endParaRPr lang="en-US" sz="2000" i="1" dirty="0">
              <a:solidFill>
                <a:schemeClr val="tx1"/>
              </a:solidFill>
            </a:endParaRPr>
          </a:p>
          <a:p>
            <a:pPr marL="228600" indent="0"/>
            <a:endParaRPr lang="tr-TR" sz="1700" i="1" dirty="0">
              <a:solidFill>
                <a:schemeClr val="tx1"/>
              </a:solidFill>
            </a:endParaRPr>
          </a:p>
          <a:p>
            <a:pPr marL="1028700" lvl="1" indent="-342900">
              <a:buSzPct val="100000"/>
              <a:buFont typeface="+mj-lt"/>
              <a:buAutoNum type="arabicPeriod"/>
            </a:pPr>
            <a:r>
              <a:rPr lang="en-US" sz="1800" dirty="0">
                <a:solidFill>
                  <a:schemeClr val="tx1"/>
                </a:solidFill>
              </a:rPr>
              <a:t>The Master puts an address on </a:t>
            </a:r>
            <a:r>
              <a:rPr lang="en-US" sz="1800" i="1" dirty="0">
                <a:solidFill>
                  <a:schemeClr val="tx1"/>
                </a:solidFill>
              </a:rPr>
              <a:t>the Read Address </a:t>
            </a:r>
            <a:r>
              <a:rPr lang="tr-TR" sz="1800" i="1" dirty="0">
                <a:solidFill>
                  <a:schemeClr val="tx1"/>
                </a:solidFill>
              </a:rPr>
              <a:t>C</a:t>
            </a:r>
            <a:r>
              <a:rPr lang="en-US" sz="1800" i="1" dirty="0" err="1">
                <a:solidFill>
                  <a:schemeClr val="tx1"/>
                </a:solidFill>
              </a:rPr>
              <a:t>hannel</a:t>
            </a:r>
            <a:r>
              <a:rPr lang="en-US" sz="1800" dirty="0">
                <a:solidFill>
                  <a:schemeClr val="tx1"/>
                </a:solidFill>
              </a:rPr>
              <a:t> as well as asserting </a:t>
            </a:r>
            <a:r>
              <a:rPr lang="en-US" sz="1800" b="1" dirty="0">
                <a:solidFill>
                  <a:schemeClr val="tx1"/>
                </a:solidFill>
              </a:rPr>
              <a:t>ARVALID</a:t>
            </a:r>
            <a:r>
              <a:rPr lang="en-US" sz="1800" dirty="0">
                <a:solidFill>
                  <a:schemeClr val="tx1"/>
                </a:solidFill>
              </a:rPr>
              <a:t>,</a:t>
            </a:r>
            <a:r>
              <a:rPr lang="tr-TR" sz="1800" dirty="0">
                <a:solidFill>
                  <a:schemeClr val="tx1"/>
                </a:solidFill>
              </a:rPr>
              <a:t> </a:t>
            </a:r>
            <a:r>
              <a:rPr lang="en-US" sz="1800" dirty="0">
                <a:solidFill>
                  <a:schemeClr val="tx1"/>
                </a:solidFill>
              </a:rPr>
              <a:t>indicating the address is valid, and </a:t>
            </a:r>
            <a:r>
              <a:rPr lang="en-US" sz="1800" b="1" dirty="0">
                <a:solidFill>
                  <a:schemeClr val="tx1"/>
                </a:solidFill>
              </a:rPr>
              <a:t>RREADY</a:t>
            </a:r>
            <a:r>
              <a:rPr lang="en-US" sz="1800" dirty="0">
                <a:solidFill>
                  <a:schemeClr val="tx1"/>
                </a:solidFill>
              </a:rPr>
              <a:t>, indicating the master is ready to receive data from the slave.</a:t>
            </a:r>
            <a:endParaRPr lang="tr-TR" sz="1800" dirty="0">
              <a:solidFill>
                <a:schemeClr val="tx1"/>
              </a:solidFill>
            </a:endParaRPr>
          </a:p>
          <a:p>
            <a:pPr marL="1028700" lvl="1" indent="-342900">
              <a:buSzPct val="100000"/>
              <a:buFont typeface="+mj-lt"/>
              <a:buAutoNum type="arabicPeriod"/>
            </a:pPr>
            <a:r>
              <a:rPr lang="en-US" sz="1800" dirty="0">
                <a:solidFill>
                  <a:schemeClr val="tx1"/>
                </a:solidFill>
              </a:rPr>
              <a:t>The Slave asserts </a:t>
            </a:r>
            <a:r>
              <a:rPr lang="en-US" sz="1800" b="1" dirty="0">
                <a:solidFill>
                  <a:schemeClr val="tx1"/>
                </a:solidFill>
              </a:rPr>
              <a:t>ARREADY</a:t>
            </a:r>
            <a:r>
              <a:rPr lang="en-US" sz="1800" dirty="0">
                <a:solidFill>
                  <a:schemeClr val="tx1"/>
                </a:solidFill>
              </a:rPr>
              <a:t>, indicating that it is ready to receive the address on the bus.</a:t>
            </a:r>
            <a:endParaRPr lang="tr-TR" sz="1800" dirty="0">
              <a:solidFill>
                <a:schemeClr val="tx1"/>
              </a:solidFill>
            </a:endParaRPr>
          </a:p>
        </p:txBody>
      </p:sp>
      <p:pic>
        <p:nvPicPr>
          <p:cNvPr id="3076" name="Picture 4" descr="Welcome to Real Digi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133" y="2707689"/>
            <a:ext cx="6413734" cy="37790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78357" y="6403093"/>
            <a:ext cx="3228769" cy="307777"/>
          </a:xfrm>
          <a:prstGeom prst="rect">
            <a:avLst/>
          </a:prstGeom>
          <a:noFill/>
        </p:spPr>
        <p:txBody>
          <a:bodyPr wrap="none" rtlCol="0">
            <a:spAutoFit/>
          </a:bodyPr>
          <a:lstStyle/>
          <a:p>
            <a:r>
              <a:rPr lang="tr-TR" dirty="0" err="1"/>
              <a:t>Figure</a:t>
            </a:r>
            <a:r>
              <a:rPr lang="tr-TR" dirty="0"/>
              <a:t> </a:t>
            </a:r>
            <a:r>
              <a:rPr lang="en-US" dirty="0"/>
              <a:t>7</a:t>
            </a:r>
            <a:r>
              <a:rPr lang="tr-TR" dirty="0"/>
              <a:t> – AXI4 Lite Read Transaction</a:t>
            </a:r>
          </a:p>
        </p:txBody>
      </p:sp>
      <p:sp>
        <p:nvSpPr>
          <p:cNvPr id="8" name="Title 1">
            <a:extLst>
              <a:ext uri="{FF2B5EF4-FFF2-40B4-BE49-F238E27FC236}">
                <a16:creationId xmlns:a16="http://schemas.microsoft.com/office/drawing/2014/main" id="{1C71903D-4A4C-6FCA-432C-6C276491FBE8}"/>
              </a:ext>
            </a:extLst>
          </p:cNvPr>
          <p:cNvSpPr>
            <a:spLocks noGrp="1"/>
          </p:cNvSpPr>
          <p:nvPr>
            <p:ph type="title"/>
          </p:nvPr>
        </p:nvSpPr>
        <p:spPr>
          <a:xfrm>
            <a:off x="1155099" y="147130"/>
            <a:ext cx="9621778" cy="572824"/>
          </a:xfrm>
        </p:spPr>
        <p:txBody>
          <a:bodyPr/>
          <a:lstStyle/>
          <a:p>
            <a:r>
              <a:rPr lang="tr-TR" sz="2800" b="1" dirty="0"/>
              <a:t>AXI4 – </a:t>
            </a:r>
            <a:r>
              <a:rPr lang="tr-TR" sz="2800" b="1" dirty="0" err="1"/>
              <a:t>Lite</a:t>
            </a:r>
            <a:r>
              <a:rPr lang="tr-TR" sz="2800" b="1" dirty="0"/>
              <a:t> </a:t>
            </a:r>
            <a:r>
              <a:rPr lang="en-US" sz="2800" b="1" dirty="0"/>
              <a:t>Read</a:t>
            </a:r>
            <a:r>
              <a:rPr lang="tr-TR" sz="2800" b="1" dirty="0"/>
              <a:t> Transaction</a:t>
            </a:r>
          </a:p>
        </p:txBody>
      </p:sp>
    </p:spTree>
    <p:extLst>
      <p:ext uri="{BB962C8B-B14F-4D97-AF65-F5344CB8AC3E}">
        <p14:creationId xmlns:p14="http://schemas.microsoft.com/office/powerpoint/2010/main" val="4257496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D83DF-9B42-BD4F-16AB-4D0F897ED3D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15FFF326-97EC-3548-FCEA-1BBDEB774705}"/>
              </a:ext>
            </a:extLst>
          </p:cNvPr>
          <p:cNvSpPr>
            <a:spLocks noGrp="1"/>
          </p:cNvSpPr>
          <p:nvPr>
            <p:ph type="body" idx="1"/>
          </p:nvPr>
        </p:nvSpPr>
        <p:spPr>
          <a:xfrm>
            <a:off x="6513473" y="905255"/>
            <a:ext cx="5455414" cy="5149316"/>
          </a:xfrm>
        </p:spPr>
        <p:txBody>
          <a:bodyPr>
            <a:normAutofit lnSpcReduction="10000"/>
          </a:bodyPr>
          <a:lstStyle/>
          <a:p>
            <a:pPr marL="571500" indent="-342900" algn="just">
              <a:buClrTx/>
              <a:buSzPct val="100000"/>
              <a:buFont typeface="+mj-lt"/>
              <a:buAutoNum type="arabicPeriod" startAt="3"/>
            </a:pPr>
            <a:r>
              <a:rPr lang="en-US" sz="2000" dirty="0">
                <a:solidFill>
                  <a:schemeClr val="tx1"/>
                </a:solidFill>
              </a:rPr>
              <a:t>Since both </a:t>
            </a:r>
            <a:r>
              <a:rPr lang="en-US" sz="2000" b="1" dirty="0">
                <a:solidFill>
                  <a:schemeClr val="tx1"/>
                </a:solidFill>
              </a:rPr>
              <a:t>ARVALID</a:t>
            </a:r>
            <a:r>
              <a:rPr lang="en-US" sz="2000" dirty="0">
                <a:solidFill>
                  <a:schemeClr val="tx1"/>
                </a:solidFill>
              </a:rPr>
              <a:t> and </a:t>
            </a:r>
            <a:r>
              <a:rPr lang="en-US" sz="2000" b="1" dirty="0">
                <a:solidFill>
                  <a:schemeClr val="tx1"/>
                </a:solidFill>
              </a:rPr>
              <a:t>ARREADY</a:t>
            </a:r>
            <a:r>
              <a:rPr lang="en-US" sz="2000" dirty="0">
                <a:solidFill>
                  <a:schemeClr val="tx1"/>
                </a:solidFill>
              </a:rPr>
              <a:t> are asserted, on the next rising clock edge the handshake occurs, after this the master and slave </a:t>
            </a:r>
            <a:r>
              <a:rPr lang="en-US" sz="2000" dirty="0" err="1">
                <a:solidFill>
                  <a:schemeClr val="tx1"/>
                </a:solidFill>
              </a:rPr>
              <a:t>deassert</a:t>
            </a:r>
            <a:r>
              <a:rPr lang="en-US" sz="2000" dirty="0">
                <a:solidFill>
                  <a:schemeClr val="tx1"/>
                </a:solidFill>
              </a:rPr>
              <a:t> </a:t>
            </a:r>
            <a:r>
              <a:rPr lang="en-US" sz="2000" b="1" dirty="0">
                <a:solidFill>
                  <a:schemeClr val="tx1"/>
                </a:solidFill>
              </a:rPr>
              <a:t>ARVALID</a:t>
            </a:r>
            <a:r>
              <a:rPr lang="en-US" sz="2000" dirty="0">
                <a:solidFill>
                  <a:schemeClr val="tx1"/>
                </a:solidFill>
              </a:rPr>
              <a:t> and the </a:t>
            </a:r>
            <a:r>
              <a:rPr lang="en-US" sz="2000" b="1" dirty="0">
                <a:solidFill>
                  <a:schemeClr val="tx1"/>
                </a:solidFill>
              </a:rPr>
              <a:t>ARREADY</a:t>
            </a:r>
            <a:r>
              <a:rPr lang="en-US" sz="2000" dirty="0">
                <a:solidFill>
                  <a:schemeClr val="tx1"/>
                </a:solidFill>
              </a:rPr>
              <a:t>, respectively. (At this point, the slave has received the requested address).</a:t>
            </a:r>
          </a:p>
          <a:p>
            <a:pPr marL="571500" indent="-342900" algn="just">
              <a:buClrTx/>
              <a:buSzPct val="100000"/>
              <a:buFont typeface="+mj-lt"/>
              <a:buAutoNum type="arabicPeriod" startAt="3"/>
            </a:pPr>
            <a:endParaRPr lang="tr-TR" sz="2000" dirty="0">
              <a:solidFill>
                <a:schemeClr val="tx1"/>
              </a:solidFill>
            </a:endParaRPr>
          </a:p>
          <a:p>
            <a:pPr marL="571500" indent="-342900" algn="just">
              <a:buClrTx/>
              <a:buSzPct val="100000"/>
              <a:buFont typeface="+mj-lt"/>
              <a:buAutoNum type="arabicPeriod" startAt="3"/>
            </a:pPr>
            <a:r>
              <a:rPr lang="en-US" sz="2000" dirty="0">
                <a:solidFill>
                  <a:schemeClr val="tx1"/>
                </a:solidFill>
              </a:rPr>
              <a:t>The Slave puts the requested data on the </a:t>
            </a:r>
            <a:r>
              <a:rPr lang="en-US" sz="2000" i="1" dirty="0">
                <a:solidFill>
                  <a:schemeClr val="tx1"/>
                </a:solidFill>
              </a:rPr>
              <a:t>Read Data </a:t>
            </a:r>
            <a:r>
              <a:rPr lang="tr-TR" sz="2000" i="1" dirty="0">
                <a:solidFill>
                  <a:schemeClr val="tx1"/>
                </a:solidFill>
              </a:rPr>
              <a:t>C</a:t>
            </a:r>
            <a:r>
              <a:rPr lang="en-US" sz="2000" i="1" dirty="0" err="1">
                <a:solidFill>
                  <a:schemeClr val="tx1"/>
                </a:solidFill>
              </a:rPr>
              <a:t>hannel</a:t>
            </a:r>
            <a:r>
              <a:rPr lang="en-US" sz="2000" i="1" dirty="0">
                <a:solidFill>
                  <a:schemeClr val="tx1"/>
                </a:solidFill>
              </a:rPr>
              <a:t> </a:t>
            </a:r>
            <a:r>
              <a:rPr lang="en-US" sz="2000" dirty="0">
                <a:solidFill>
                  <a:schemeClr val="tx1"/>
                </a:solidFill>
              </a:rPr>
              <a:t>and asserts </a:t>
            </a:r>
            <a:r>
              <a:rPr lang="en-US" sz="2000" b="1" dirty="0">
                <a:solidFill>
                  <a:schemeClr val="tx1"/>
                </a:solidFill>
              </a:rPr>
              <a:t>RVALID</a:t>
            </a:r>
            <a:r>
              <a:rPr lang="en-US" sz="2000" dirty="0">
                <a:solidFill>
                  <a:schemeClr val="tx1"/>
                </a:solidFill>
              </a:rPr>
              <a:t>, indicating the data in the channel is valid. The slave can also put a response on </a:t>
            </a:r>
            <a:r>
              <a:rPr lang="en-US" sz="2000" b="1" dirty="0">
                <a:solidFill>
                  <a:schemeClr val="tx1"/>
                </a:solidFill>
              </a:rPr>
              <a:t>RRESP</a:t>
            </a:r>
            <a:r>
              <a:rPr lang="en-US" sz="2000" dirty="0">
                <a:solidFill>
                  <a:schemeClr val="tx1"/>
                </a:solidFill>
              </a:rPr>
              <a:t>, though this does not occur here</a:t>
            </a:r>
          </a:p>
          <a:p>
            <a:pPr marL="571500" indent="-342900" algn="just">
              <a:buClrTx/>
              <a:buSzPct val="100000"/>
              <a:buFont typeface="+mj-lt"/>
              <a:buAutoNum type="arabicPeriod" startAt="3"/>
            </a:pPr>
            <a:endParaRPr lang="tr-TR" sz="2000" dirty="0">
              <a:solidFill>
                <a:schemeClr val="tx1"/>
              </a:solidFill>
            </a:endParaRPr>
          </a:p>
          <a:p>
            <a:pPr marL="571500" indent="-342900" algn="just">
              <a:buClrTx/>
              <a:buSzPct val="100000"/>
              <a:buFont typeface="+mj-lt"/>
              <a:buAutoNum type="arabicPeriod" startAt="3"/>
            </a:pPr>
            <a:r>
              <a:rPr lang="en-US" sz="2000" dirty="0">
                <a:solidFill>
                  <a:schemeClr val="tx1"/>
                </a:solidFill>
              </a:rPr>
              <a:t>Since both </a:t>
            </a:r>
            <a:r>
              <a:rPr lang="en-US" sz="2000" b="1" dirty="0">
                <a:solidFill>
                  <a:schemeClr val="tx1"/>
                </a:solidFill>
              </a:rPr>
              <a:t>RREADY</a:t>
            </a:r>
            <a:r>
              <a:rPr lang="en-US" sz="2000" dirty="0">
                <a:solidFill>
                  <a:schemeClr val="tx1"/>
                </a:solidFill>
              </a:rPr>
              <a:t> and </a:t>
            </a:r>
            <a:r>
              <a:rPr lang="en-US" sz="2000" b="1" dirty="0">
                <a:solidFill>
                  <a:schemeClr val="tx1"/>
                </a:solidFill>
              </a:rPr>
              <a:t>RVALID</a:t>
            </a:r>
            <a:r>
              <a:rPr lang="en-US" sz="2000" dirty="0">
                <a:solidFill>
                  <a:schemeClr val="tx1"/>
                </a:solidFill>
              </a:rPr>
              <a:t> are asserted, the next rising clock edge completes the transaction. </a:t>
            </a:r>
            <a:r>
              <a:rPr lang="en-US" sz="2000" b="1" dirty="0">
                <a:solidFill>
                  <a:schemeClr val="tx1"/>
                </a:solidFill>
              </a:rPr>
              <a:t>RREADY</a:t>
            </a:r>
            <a:r>
              <a:rPr lang="en-US" sz="2000" dirty="0">
                <a:solidFill>
                  <a:schemeClr val="tx1"/>
                </a:solidFill>
              </a:rPr>
              <a:t> and </a:t>
            </a:r>
            <a:r>
              <a:rPr lang="en-US" sz="2000" b="1" dirty="0">
                <a:solidFill>
                  <a:schemeClr val="tx1"/>
                </a:solidFill>
              </a:rPr>
              <a:t>RVALID</a:t>
            </a:r>
            <a:r>
              <a:rPr lang="en-US" sz="2000" dirty="0">
                <a:solidFill>
                  <a:schemeClr val="tx1"/>
                </a:solidFill>
              </a:rPr>
              <a:t> can now be </a:t>
            </a:r>
            <a:r>
              <a:rPr lang="en-US" sz="2000" dirty="0" err="1">
                <a:solidFill>
                  <a:schemeClr val="tx1"/>
                </a:solidFill>
              </a:rPr>
              <a:t>deasserted</a:t>
            </a:r>
            <a:r>
              <a:rPr lang="en-US" sz="2000" dirty="0">
                <a:solidFill>
                  <a:schemeClr val="tx1"/>
                </a:solidFill>
              </a:rPr>
              <a:t>..</a:t>
            </a:r>
            <a:endParaRPr lang="tr-TR" sz="2000" dirty="0">
              <a:solidFill>
                <a:schemeClr val="tx1"/>
              </a:solidFill>
            </a:endParaRPr>
          </a:p>
        </p:txBody>
      </p:sp>
      <p:pic>
        <p:nvPicPr>
          <p:cNvPr id="3076" name="Picture 4" descr="Welcome to Real Digital">
            <a:extLst>
              <a:ext uri="{FF2B5EF4-FFF2-40B4-BE49-F238E27FC236}">
                <a16:creationId xmlns:a16="http://schemas.microsoft.com/office/drawing/2014/main" id="{64A1EED2-12F8-B698-D7F1-143A1FA84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177" y="1027082"/>
            <a:ext cx="5790367" cy="38023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FC713B6-6012-9387-10F2-B392A80BAC38}"/>
              </a:ext>
            </a:extLst>
          </p:cNvPr>
          <p:cNvSpPr txBox="1"/>
          <p:nvPr/>
        </p:nvSpPr>
        <p:spPr>
          <a:xfrm>
            <a:off x="2312975" y="4828801"/>
            <a:ext cx="3228769" cy="307777"/>
          </a:xfrm>
          <a:prstGeom prst="rect">
            <a:avLst/>
          </a:prstGeom>
          <a:noFill/>
        </p:spPr>
        <p:txBody>
          <a:bodyPr wrap="none" rtlCol="0">
            <a:spAutoFit/>
          </a:bodyPr>
          <a:lstStyle/>
          <a:p>
            <a:r>
              <a:rPr lang="tr-TR" dirty="0" err="1"/>
              <a:t>Figure</a:t>
            </a:r>
            <a:r>
              <a:rPr lang="tr-TR" dirty="0"/>
              <a:t> </a:t>
            </a:r>
            <a:r>
              <a:rPr lang="en-US" dirty="0"/>
              <a:t>8</a:t>
            </a:r>
            <a:r>
              <a:rPr lang="tr-TR" dirty="0"/>
              <a:t> – AXI4 Lite Read Transaction</a:t>
            </a:r>
          </a:p>
        </p:txBody>
      </p:sp>
      <p:sp>
        <p:nvSpPr>
          <p:cNvPr id="7" name="Title 1">
            <a:extLst>
              <a:ext uri="{FF2B5EF4-FFF2-40B4-BE49-F238E27FC236}">
                <a16:creationId xmlns:a16="http://schemas.microsoft.com/office/drawing/2014/main" id="{92A9AD8D-870E-E179-B3E3-9E2D10D30C2D}"/>
              </a:ext>
            </a:extLst>
          </p:cNvPr>
          <p:cNvSpPr>
            <a:spLocks noGrp="1"/>
          </p:cNvSpPr>
          <p:nvPr>
            <p:ph type="title"/>
          </p:nvPr>
        </p:nvSpPr>
        <p:spPr>
          <a:xfrm>
            <a:off x="1155099" y="147130"/>
            <a:ext cx="9621778" cy="572824"/>
          </a:xfrm>
        </p:spPr>
        <p:txBody>
          <a:bodyPr/>
          <a:lstStyle/>
          <a:p>
            <a:r>
              <a:rPr lang="tr-TR" sz="2800" b="1" dirty="0"/>
              <a:t>AXI4 – </a:t>
            </a:r>
            <a:r>
              <a:rPr lang="tr-TR" sz="2800" b="1" dirty="0" err="1"/>
              <a:t>Lite</a:t>
            </a:r>
            <a:r>
              <a:rPr lang="tr-TR" sz="2800" b="1" dirty="0"/>
              <a:t> </a:t>
            </a:r>
            <a:r>
              <a:rPr lang="en-US" sz="2800" b="1" dirty="0"/>
              <a:t>Read</a:t>
            </a:r>
            <a:r>
              <a:rPr lang="tr-TR" sz="2800" b="1" dirty="0"/>
              <a:t> Transaction</a:t>
            </a:r>
          </a:p>
        </p:txBody>
      </p:sp>
    </p:spTree>
    <p:extLst>
      <p:ext uri="{BB962C8B-B14F-4D97-AF65-F5344CB8AC3E}">
        <p14:creationId xmlns:p14="http://schemas.microsoft.com/office/powerpoint/2010/main" val="2742454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698" y="205545"/>
            <a:ext cx="10248752" cy="562804"/>
          </a:xfrm>
        </p:spPr>
        <p:txBody>
          <a:bodyPr/>
          <a:lstStyle/>
          <a:p>
            <a:r>
              <a:rPr lang="tr-TR" sz="3200" b="1" dirty="0"/>
              <a:t>AXI Protocol</a:t>
            </a:r>
          </a:p>
        </p:txBody>
      </p:sp>
      <p:sp>
        <p:nvSpPr>
          <p:cNvPr id="3" name="Text Placeholder 2"/>
          <p:cNvSpPr>
            <a:spLocks noGrp="1"/>
          </p:cNvSpPr>
          <p:nvPr>
            <p:ph type="body" idx="1"/>
          </p:nvPr>
        </p:nvSpPr>
        <p:spPr>
          <a:xfrm>
            <a:off x="1098698" y="819180"/>
            <a:ext cx="10515600" cy="5219639"/>
          </a:xfrm>
        </p:spPr>
        <p:txBody>
          <a:bodyPr/>
          <a:lstStyle/>
          <a:p>
            <a:pPr marL="571500" indent="-342900" algn="just">
              <a:buFont typeface="Arial" panose="020B0604020202020204" pitchFamily="34" charset="0"/>
              <a:buChar char="•"/>
            </a:pPr>
            <a:r>
              <a:rPr lang="tr-TR" dirty="0">
                <a:solidFill>
                  <a:schemeClr val="tx1"/>
                </a:solidFill>
              </a:rPr>
              <a:t>The </a:t>
            </a:r>
            <a:r>
              <a:rPr lang="tr-TR" b="1" dirty="0">
                <a:solidFill>
                  <a:schemeClr val="tx1"/>
                </a:solidFill>
              </a:rPr>
              <a:t>Advanced eXtensible Interface (AXI) </a:t>
            </a:r>
            <a:r>
              <a:rPr lang="tr-TR" dirty="0">
                <a:solidFill>
                  <a:schemeClr val="tx1"/>
                </a:solidFill>
              </a:rPr>
              <a:t>is an on-chip communication bus protocol developed by </a:t>
            </a:r>
            <a:r>
              <a:rPr lang="tr-TR" i="1" dirty="0">
                <a:solidFill>
                  <a:schemeClr val="tx1"/>
                </a:solidFill>
              </a:rPr>
              <a:t>ARM</a:t>
            </a:r>
            <a:r>
              <a:rPr lang="tr-TR" dirty="0">
                <a:solidFill>
                  <a:schemeClr val="tx1"/>
                </a:solidFill>
              </a:rPr>
              <a:t>. It is part of the AXI3 and AXI4 specifications. The AMBA specificaitons defines 3 AXI4 </a:t>
            </a:r>
            <a:r>
              <a:rPr lang="tr-TR" dirty="0" err="1">
                <a:solidFill>
                  <a:schemeClr val="tx1"/>
                </a:solidFill>
              </a:rPr>
              <a:t>protocols</a:t>
            </a:r>
            <a:r>
              <a:rPr lang="tr-TR" dirty="0">
                <a:solidFill>
                  <a:schemeClr val="tx1"/>
                </a:solidFill>
              </a:rPr>
              <a:t>.</a:t>
            </a:r>
            <a:endParaRPr lang="en-US" dirty="0">
              <a:solidFill>
                <a:schemeClr val="tx1"/>
              </a:solidFill>
            </a:endParaRPr>
          </a:p>
          <a:p>
            <a:pPr marL="571500" indent="-342900" algn="just">
              <a:buFont typeface="Arial" panose="020B0604020202020204" pitchFamily="34" charset="0"/>
              <a:buChar char="•"/>
            </a:pPr>
            <a:endParaRPr lang="tr-TR" dirty="0">
              <a:solidFill>
                <a:schemeClr val="tx1"/>
              </a:solidFill>
            </a:endParaRPr>
          </a:p>
          <a:p>
            <a:pPr marL="1143000" lvl="1" indent="-457200" algn="just">
              <a:buClrTx/>
              <a:buFont typeface="+mj-lt"/>
              <a:buAutoNum type="arabicPeriod"/>
            </a:pPr>
            <a:r>
              <a:rPr lang="tr-TR" dirty="0">
                <a:solidFill>
                  <a:schemeClr val="tx1"/>
                </a:solidFill>
              </a:rPr>
              <a:t>AXI4: A high performance memory mapped data and adress interface. Capable of </a:t>
            </a:r>
            <a:r>
              <a:rPr lang="tr-TR" i="1" dirty="0">
                <a:solidFill>
                  <a:schemeClr val="tx1"/>
                </a:solidFill>
              </a:rPr>
              <a:t>Burst </a:t>
            </a:r>
            <a:r>
              <a:rPr lang="tr-TR" dirty="0">
                <a:solidFill>
                  <a:schemeClr val="tx1"/>
                </a:solidFill>
              </a:rPr>
              <a:t>access to memory mapped </a:t>
            </a:r>
            <a:r>
              <a:rPr lang="tr-TR" dirty="0" err="1">
                <a:solidFill>
                  <a:schemeClr val="tx1"/>
                </a:solidFill>
              </a:rPr>
              <a:t>devices</a:t>
            </a:r>
            <a:r>
              <a:rPr lang="tr-TR" dirty="0">
                <a:solidFill>
                  <a:schemeClr val="tx1"/>
                </a:solidFill>
              </a:rPr>
              <a:t>.</a:t>
            </a:r>
            <a:endParaRPr lang="en-US" dirty="0">
              <a:solidFill>
                <a:schemeClr val="tx1"/>
              </a:solidFill>
            </a:endParaRPr>
          </a:p>
          <a:p>
            <a:pPr marL="1143000" lvl="1" indent="-457200" algn="just">
              <a:buClrTx/>
              <a:buFont typeface="+mj-lt"/>
              <a:buAutoNum type="arabicPeriod"/>
            </a:pPr>
            <a:endParaRPr lang="tr-TR" dirty="0">
              <a:solidFill>
                <a:schemeClr val="tx1"/>
              </a:solidFill>
            </a:endParaRPr>
          </a:p>
          <a:p>
            <a:pPr marL="1143000" lvl="1" indent="-457200" algn="just">
              <a:buClrTx/>
              <a:buFont typeface="+mj-lt"/>
              <a:buAutoNum type="arabicPeriod"/>
            </a:pPr>
            <a:r>
              <a:rPr lang="tr-TR" dirty="0">
                <a:solidFill>
                  <a:schemeClr val="tx1"/>
                </a:solidFill>
              </a:rPr>
              <a:t>AXI4-Lite: A subset of AXI, lacking burst access capability. Has a simpler interface than the full AXI4 </a:t>
            </a:r>
            <a:r>
              <a:rPr lang="tr-TR" dirty="0" err="1">
                <a:solidFill>
                  <a:schemeClr val="tx1"/>
                </a:solidFill>
              </a:rPr>
              <a:t>interface</a:t>
            </a:r>
            <a:r>
              <a:rPr lang="tr-TR" dirty="0">
                <a:solidFill>
                  <a:schemeClr val="tx1"/>
                </a:solidFill>
              </a:rPr>
              <a:t>.</a:t>
            </a:r>
            <a:endParaRPr lang="en-US" dirty="0">
              <a:solidFill>
                <a:schemeClr val="tx1"/>
              </a:solidFill>
            </a:endParaRPr>
          </a:p>
          <a:p>
            <a:pPr marL="1143000" lvl="1" indent="-457200" algn="just">
              <a:buClrTx/>
              <a:buFont typeface="+mj-lt"/>
              <a:buAutoNum type="arabicPeriod"/>
            </a:pPr>
            <a:endParaRPr lang="tr-TR" dirty="0">
              <a:solidFill>
                <a:schemeClr val="tx1"/>
              </a:solidFill>
            </a:endParaRPr>
          </a:p>
          <a:p>
            <a:pPr marL="1143000" lvl="1" indent="-457200" algn="just">
              <a:buClrTx/>
              <a:buFont typeface="+mj-lt"/>
              <a:buAutoNum type="arabicPeriod"/>
            </a:pPr>
            <a:r>
              <a:rPr lang="tr-TR" dirty="0">
                <a:solidFill>
                  <a:schemeClr val="tx1"/>
                </a:solidFill>
              </a:rPr>
              <a:t>AXI4-Stream: A fast unidirectional protocl for transfering data from master to slave.</a:t>
            </a:r>
          </a:p>
        </p:txBody>
      </p:sp>
    </p:spTree>
    <p:extLst>
      <p:ext uri="{BB962C8B-B14F-4D97-AF65-F5344CB8AC3E}">
        <p14:creationId xmlns:p14="http://schemas.microsoft.com/office/powerpoint/2010/main" val="4080726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437" y="241589"/>
            <a:ext cx="10177869" cy="551276"/>
          </a:xfrm>
        </p:spPr>
        <p:txBody>
          <a:bodyPr/>
          <a:lstStyle/>
          <a:p>
            <a:r>
              <a:rPr lang="tr-TR" sz="2800" b="1" dirty="0"/>
              <a:t>Basic AXI Signaling </a:t>
            </a:r>
          </a:p>
        </p:txBody>
      </p:sp>
      <p:sp>
        <p:nvSpPr>
          <p:cNvPr id="3" name="Text Placeholder 2"/>
          <p:cNvSpPr>
            <a:spLocks noGrp="1"/>
          </p:cNvSpPr>
          <p:nvPr>
            <p:ph type="body" idx="1"/>
          </p:nvPr>
        </p:nvSpPr>
        <p:spPr>
          <a:xfrm>
            <a:off x="1032616" y="1003749"/>
            <a:ext cx="6405378" cy="4806493"/>
          </a:xfrm>
        </p:spPr>
        <p:txBody>
          <a:bodyPr>
            <a:normAutofit/>
          </a:bodyPr>
          <a:lstStyle/>
          <a:p>
            <a:pPr marL="571500" indent="-342900">
              <a:buFont typeface="Arial" panose="020B0604020202020204" pitchFamily="34" charset="0"/>
              <a:buChar char="•"/>
            </a:pPr>
            <a:r>
              <a:rPr lang="tr-TR" dirty="0">
                <a:solidFill>
                  <a:schemeClr val="tx1"/>
                </a:solidFill>
              </a:rPr>
              <a:t>In </a:t>
            </a:r>
            <a:r>
              <a:rPr lang="tr-TR" i="1" dirty="0" err="1">
                <a:solidFill>
                  <a:schemeClr val="tx1"/>
                </a:solidFill>
              </a:rPr>
              <a:t>Figure</a:t>
            </a:r>
            <a:r>
              <a:rPr lang="tr-TR" i="1" dirty="0">
                <a:solidFill>
                  <a:schemeClr val="tx1"/>
                </a:solidFill>
              </a:rPr>
              <a:t> 1 </a:t>
            </a:r>
            <a:r>
              <a:rPr lang="tr-TR" dirty="0">
                <a:solidFill>
                  <a:schemeClr val="tx1"/>
                </a:solidFill>
              </a:rPr>
              <a:t>and </a:t>
            </a:r>
            <a:r>
              <a:rPr lang="tr-TR" i="1" dirty="0" err="1">
                <a:solidFill>
                  <a:schemeClr val="tx1"/>
                </a:solidFill>
              </a:rPr>
              <a:t>Figure</a:t>
            </a:r>
            <a:r>
              <a:rPr lang="tr-TR" i="1" dirty="0">
                <a:solidFill>
                  <a:schemeClr val="tx1"/>
                </a:solidFill>
              </a:rPr>
              <a:t> 2, </a:t>
            </a:r>
            <a:r>
              <a:rPr lang="tr-TR" dirty="0">
                <a:solidFill>
                  <a:schemeClr val="tx1"/>
                </a:solidFill>
              </a:rPr>
              <a:t>there are 5 basic channels for write and read </a:t>
            </a:r>
            <a:r>
              <a:rPr lang="tr-TR" dirty="0" err="1">
                <a:solidFill>
                  <a:schemeClr val="tx1"/>
                </a:solidFill>
              </a:rPr>
              <a:t>operations</a:t>
            </a:r>
            <a:r>
              <a:rPr lang="tr-TR" dirty="0">
                <a:solidFill>
                  <a:schemeClr val="tx1"/>
                </a:solidFill>
              </a:rPr>
              <a:t>.</a:t>
            </a:r>
            <a:endParaRPr lang="en-US" dirty="0">
              <a:solidFill>
                <a:schemeClr val="tx1"/>
              </a:solidFill>
            </a:endParaRPr>
          </a:p>
          <a:p>
            <a:pPr marL="571500" indent="-342900">
              <a:buFont typeface="Arial" panose="020B0604020202020204" pitchFamily="34" charset="0"/>
              <a:buChar char="•"/>
            </a:pPr>
            <a:endParaRPr lang="tr-TR" dirty="0">
              <a:solidFill>
                <a:schemeClr val="tx1"/>
              </a:solidFill>
            </a:endParaRPr>
          </a:p>
          <a:p>
            <a:pPr marL="571500" indent="-342900">
              <a:buFont typeface="Arial" panose="020B0604020202020204" pitchFamily="34" charset="0"/>
              <a:buChar char="•"/>
            </a:pPr>
            <a:r>
              <a:rPr lang="tr-TR" dirty="0">
                <a:solidFill>
                  <a:schemeClr val="tx1"/>
                </a:solidFill>
              </a:rPr>
              <a:t>For Write Channel:</a:t>
            </a:r>
          </a:p>
          <a:p>
            <a:pPr marL="1028700" lvl="1" indent="-342900">
              <a:buFont typeface="+mj-lt"/>
              <a:buAutoNum type="arabicPeriod"/>
            </a:pPr>
            <a:r>
              <a:rPr lang="tr-TR" dirty="0">
                <a:solidFill>
                  <a:schemeClr val="tx1"/>
                </a:solidFill>
              </a:rPr>
              <a:t>Write Address Channel</a:t>
            </a:r>
          </a:p>
          <a:p>
            <a:pPr marL="1028700" lvl="1" indent="-342900">
              <a:buFont typeface="+mj-lt"/>
              <a:buAutoNum type="arabicPeriod"/>
            </a:pPr>
            <a:r>
              <a:rPr lang="tr-TR" dirty="0">
                <a:solidFill>
                  <a:schemeClr val="tx1"/>
                </a:solidFill>
              </a:rPr>
              <a:t>Write Data Channel</a:t>
            </a:r>
          </a:p>
          <a:p>
            <a:pPr marL="1028700" lvl="1" indent="-342900">
              <a:buFont typeface="+mj-lt"/>
              <a:buAutoNum type="arabicPeriod"/>
            </a:pPr>
            <a:r>
              <a:rPr lang="tr-TR" dirty="0">
                <a:solidFill>
                  <a:schemeClr val="tx1"/>
                </a:solidFill>
              </a:rPr>
              <a:t>Write </a:t>
            </a:r>
            <a:r>
              <a:rPr lang="tr-TR" dirty="0" err="1">
                <a:solidFill>
                  <a:schemeClr val="tx1"/>
                </a:solidFill>
              </a:rPr>
              <a:t>Response</a:t>
            </a:r>
            <a:r>
              <a:rPr lang="tr-TR" dirty="0">
                <a:solidFill>
                  <a:schemeClr val="tx1"/>
                </a:solidFill>
              </a:rPr>
              <a:t> Channel</a:t>
            </a:r>
            <a:endParaRPr lang="en-US" dirty="0">
              <a:solidFill>
                <a:schemeClr val="tx1"/>
              </a:solidFill>
            </a:endParaRPr>
          </a:p>
          <a:p>
            <a:pPr marL="1028700" lvl="1" indent="-342900">
              <a:buFont typeface="+mj-lt"/>
              <a:buAutoNum type="arabicPeriod"/>
            </a:pPr>
            <a:endParaRPr lang="tr-TR" dirty="0">
              <a:solidFill>
                <a:schemeClr val="tx1"/>
              </a:solidFill>
            </a:endParaRPr>
          </a:p>
          <a:p>
            <a:pPr marL="571500" indent="-342900">
              <a:buFont typeface="Arial" panose="020B0604020202020204" pitchFamily="34" charset="0"/>
              <a:buChar char="•"/>
            </a:pPr>
            <a:r>
              <a:rPr lang="tr-TR" dirty="0">
                <a:solidFill>
                  <a:schemeClr val="tx1"/>
                </a:solidFill>
              </a:rPr>
              <a:t>For Read Channel:</a:t>
            </a:r>
          </a:p>
          <a:p>
            <a:pPr marL="1028700" lvl="1" indent="-342900">
              <a:buFont typeface="+mj-lt"/>
              <a:buAutoNum type="arabicPeriod"/>
            </a:pPr>
            <a:r>
              <a:rPr lang="tr-TR" dirty="0">
                <a:solidFill>
                  <a:schemeClr val="tx1"/>
                </a:solidFill>
              </a:rPr>
              <a:t>Read Address Channel</a:t>
            </a:r>
          </a:p>
          <a:p>
            <a:pPr marL="1028700" lvl="1" indent="-342900">
              <a:buFont typeface="+mj-lt"/>
              <a:buAutoNum type="arabicPeriod"/>
            </a:pPr>
            <a:r>
              <a:rPr lang="tr-TR" dirty="0">
                <a:solidFill>
                  <a:schemeClr val="tx1"/>
                </a:solidFill>
              </a:rPr>
              <a:t>Read Data Channel</a:t>
            </a:r>
          </a:p>
        </p:txBody>
      </p:sp>
      <p:pic>
        <p:nvPicPr>
          <p:cNvPr id="2050" name="Picture 2" descr="AXI read chann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5649" y="3922528"/>
            <a:ext cx="4303853" cy="19367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XI write channel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7994" y="1124643"/>
            <a:ext cx="4303853" cy="21781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535649" y="5810242"/>
            <a:ext cx="4303853" cy="261610"/>
          </a:xfrm>
          <a:prstGeom prst="rect">
            <a:avLst/>
          </a:prstGeom>
          <a:noFill/>
        </p:spPr>
        <p:txBody>
          <a:bodyPr wrap="square" rtlCol="0">
            <a:spAutoFit/>
          </a:bodyPr>
          <a:lstStyle/>
          <a:p>
            <a:pPr algn="ctr"/>
            <a:r>
              <a:rPr lang="tr-TR" sz="1100" dirty="0" err="1"/>
              <a:t>Figure</a:t>
            </a:r>
            <a:r>
              <a:rPr lang="tr-TR" sz="1100" dirty="0"/>
              <a:t> 2 – Read Transaction</a:t>
            </a:r>
          </a:p>
        </p:txBody>
      </p:sp>
      <p:sp>
        <p:nvSpPr>
          <p:cNvPr id="8" name="TextBox 7"/>
          <p:cNvSpPr txBox="1"/>
          <p:nvPr/>
        </p:nvSpPr>
        <p:spPr>
          <a:xfrm>
            <a:off x="7437994" y="3329139"/>
            <a:ext cx="4303853" cy="261610"/>
          </a:xfrm>
          <a:prstGeom prst="rect">
            <a:avLst/>
          </a:prstGeom>
          <a:noFill/>
        </p:spPr>
        <p:txBody>
          <a:bodyPr wrap="square" rtlCol="0">
            <a:spAutoFit/>
          </a:bodyPr>
          <a:lstStyle/>
          <a:p>
            <a:pPr algn="ctr"/>
            <a:r>
              <a:rPr lang="tr-TR" sz="1100" dirty="0" err="1"/>
              <a:t>Figure</a:t>
            </a:r>
            <a:r>
              <a:rPr lang="tr-TR" sz="1100" dirty="0"/>
              <a:t> </a:t>
            </a:r>
            <a:r>
              <a:rPr lang="en-US" sz="1100" dirty="0"/>
              <a:t>1</a:t>
            </a:r>
            <a:r>
              <a:rPr lang="tr-TR" sz="1100" dirty="0"/>
              <a:t> – Write Transaction</a:t>
            </a:r>
          </a:p>
        </p:txBody>
      </p:sp>
    </p:spTree>
    <p:extLst>
      <p:ext uri="{BB962C8B-B14F-4D97-AF65-F5344CB8AC3E}">
        <p14:creationId xmlns:p14="http://schemas.microsoft.com/office/powerpoint/2010/main" val="792432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6147" y="105597"/>
            <a:ext cx="9168015" cy="489940"/>
          </a:xfrm>
        </p:spPr>
        <p:txBody>
          <a:bodyPr/>
          <a:lstStyle/>
          <a:p>
            <a:r>
              <a:rPr lang="tr-TR" sz="2800" b="1" dirty="0" err="1">
                <a:solidFill>
                  <a:schemeClr val="tx1"/>
                </a:solidFill>
              </a:rPr>
              <a:t>Handshake</a:t>
            </a:r>
            <a:r>
              <a:rPr lang="tr-TR" sz="2800" b="1" dirty="0">
                <a:solidFill>
                  <a:schemeClr val="tx1"/>
                </a:solidFill>
              </a:rPr>
              <a:t> Process</a:t>
            </a:r>
          </a:p>
        </p:txBody>
      </p:sp>
      <p:sp>
        <p:nvSpPr>
          <p:cNvPr id="3" name="Text Placeholder 2"/>
          <p:cNvSpPr>
            <a:spLocks noGrp="1"/>
          </p:cNvSpPr>
          <p:nvPr>
            <p:ph type="body" idx="1"/>
          </p:nvPr>
        </p:nvSpPr>
        <p:spPr>
          <a:xfrm>
            <a:off x="1106147" y="869842"/>
            <a:ext cx="10515600" cy="5255150"/>
          </a:xfrm>
        </p:spPr>
        <p:txBody>
          <a:bodyPr>
            <a:normAutofit/>
          </a:bodyPr>
          <a:lstStyle/>
          <a:p>
            <a:pPr marL="571500" indent="-342900" algn="just">
              <a:buFont typeface="Arial" panose="020B0604020202020204" pitchFamily="34" charset="0"/>
              <a:buChar char="•"/>
            </a:pPr>
            <a:r>
              <a:rPr lang="tr-TR" sz="2000" dirty="0">
                <a:solidFill>
                  <a:schemeClr val="tx1"/>
                </a:solidFill>
              </a:rPr>
              <a:t>AXI defines a basic </a:t>
            </a:r>
            <a:r>
              <a:rPr lang="tr-TR" sz="2000" i="1" dirty="0">
                <a:solidFill>
                  <a:schemeClr val="tx1"/>
                </a:solidFill>
              </a:rPr>
              <a:t>handshake mechanism</a:t>
            </a:r>
            <a:r>
              <a:rPr lang="tr-TR" sz="2000" dirty="0">
                <a:solidFill>
                  <a:schemeClr val="tx1"/>
                </a:solidFill>
              </a:rPr>
              <a:t>, composed by and </a:t>
            </a:r>
            <a:r>
              <a:rPr lang="tr-TR" sz="2000" b="1" dirty="0">
                <a:solidFill>
                  <a:schemeClr val="tx1"/>
                </a:solidFill>
              </a:rPr>
              <a:t>VALID</a:t>
            </a:r>
            <a:r>
              <a:rPr lang="tr-TR" sz="2000" dirty="0">
                <a:solidFill>
                  <a:schemeClr val="tx1"/>
                </a:solidFill>
              </a:rPr>
              <a:t> and </a:t>
            </a:r>
            <a:r>
              <a:rPr lang="tr-TR" sz="2000" b="1" dirty="0">
                <a:solidFill>
                  <a:schemeClr val="tx1"/>
                </a:solidFill>
              </a:rPr>
              <a:t>READY</a:t>
            </a:r>
            <a:r>
              <a:rPr lang="tr-TR" sz="2000" dirty="0">
                <a:solidFill>
                  <a:schemeClr val="tx1"/>
                </a:solidFill>
              </a:rPr>
              <a:t> signal. The </a:t>
            </a:r>
            <a:r>
              <a:rPr lang="tr-TR" sz="2000" b="1" dirty="0">
                <a:solidFill>
                  <a:schemeClr val="tx1"/>
                </a:solidFill>
              </a:rPr>
              <a:t>VALID </a:t>
            </a:r>
            <a:r>
              <a:rPr lang="tr-TR" sz="2000" dirty="0">
                <a:solidFill>
                  <a:schemeClr val="tx1"/>
                </a:solidFill>
              </a:rPr>
              <a:t>signal is driven by the </a:t>
            </a:r>
            <a:r>
              <a:rPr lang="tr-TR" sz="2000" i="1" dirty="0">
                <a:solidFill>
                  <a:schemeClr val="tx1"/>
                </a:solidFill>
              </a:rPr>
              <a:t>Master</a:t>
            </a:r>
            <a:r>
              <a:rPr lang="tr-TR" sz="2000" dirty="0">
                <a:solidFill>
                  <a:schemeClr val="tx1"/>
                </a:solidFill>
              </a:rPr>
              <a:t> to inform the destination there is an valid data on the bus and can be read from that clock cycle onworads. Similarly, the </a:t>
            </a:r>
            <a:r>
              <a:rPr lang="tr-TR" sz="2000" i="1" dirty="0">
                <a:solidFill>
                  <a:schemeClr val="tx1"/>
                </a:solidFill>
              </a:rPr>
              <a:t>Slave</a:t>
            </a:r>
            <a:r>
              <a:rPr lang="tr-TR" sz="2000" dirty="0">
                <a:solidFill>
                  <a:schemeClr val="tx1"/>
                </a:solidFill>
              </a:rPr>
              <a:t> device asserts the </a:t>
            </a:r>
            <a:r>
              <a:rPr lang="tr-TR" sz="2000" b="1" dirty="0">
                <a:solidFill>
                  <a:schemeClr val="tx1"/>
                </a:solidFill>
              </a:rPr>
              <a:t>READY</a:t>
            </a:r>
            <a:r>
              <a:rPr lang="tr-TR" sz="2000" dirty="0">
                <a:solidFill>
                  <a:schemeClr val="tx1"/>
                </a:solidFill>
              </a:rPr>
              <a:t> signal for say it is ready to take data to </a:t>
            </a:r>
            <a:r>
              <a:rPr lang="tr-TR" sz="2000" i="1" dirty="0">
                <a:solidFill>
                  <a:schemeClr val="tx1"/>
                </a:solidFill>
              </a:rPr>
              <a:t>Master.</a:t>
            </a:r>
            <a:endParaRPr lang="en-US" sz="2000" i="1" dirty="0">
              <a:solidFill>
                <a:schemeClr val="tx1"/>
              </a:solidFill>
            </a:endParaRPr>
          </a:p>
          <a:p>
            <a:pPr marL="571500" indent="-342900" algn="just">
              <a:buFont typeface="Arial" panose="020B0604020202020204" pitchFamily="34" charset="0"/>
              <a:buChar char="•"/>
            </a:pPr>
            <a:endParaRPr lang="tr-TR" sz="2000" i="1" dirty="0">
              <a:solidFill>
                <a:schemeClr val="tx1"/>
              </a:solidFill>
            </a:endParaRPr>
          </a:p>
          <a:p>
            <a:pPr marL="571500" indent="-342900" algn="just">
              <a:buFont typeface="Arial" panose="020B0604020202020204" pitchFamily="34" charset="0"/>
              <a:buChar char="•"/>
            </a:pPr>
            <a:r>
              <a:rPr lang="tr-TR" sz="2000" dirty="0">
                <a:solidFill>
                  <a:schemeClr val="tx1"/>
                </a:solidFill>
              </a:rPr>
              <a:t>When both </a:t>
            </a:r>
            <a:r>
              <a:rPr lang="tr-TR" sz="2000" b="1" dirty="0">
                <a:solidFill>
                  <a:schemeClr val="tx1"/>
                </a:solidFill>
              </a:rPr>
              <a:t>VALID </a:t>
            </a:r>
            <a:r>
              <a:rPr lang="tr-TR" sz="2000" dirty="0">
                <a:solidFill>
                  <a:schemeClr val="tx1"/>
                </a:solidFill>
              </a:rPr>
              <a:t>and </a:t>
            </a:r>
            <a:r>
              <a:rPr lang="tr-TR" sz="2000" b="1" dirty="0">
                <a:solidFill>
                  <a:schemeClr val="tx1"/>
                </a:solidFill>
              </a:rPr>
              <a:t>READY</a:t>
            </a:r>
            <a:r>
              <a:rPr lang="tr-TR" sz="2000" dirty="0">
                <a:solidFill>
                  <a:schemeClr val="tx1"/>
                </a:solidFill>
              </a:rPr>
              <a:t> signals are high at the </a:t>
            </a:r>
            <a:r>
              <a:rPr lang="tr-TR" sz="2000" dirty="0">
                <a:solidFill>
                  <a:srgbClr val="FF0000"/>
                </a:solidFill>
              </a:rPr>
              <a:t>same clock cycle</a:t>
            </a:r>
            <a:r>
              <a:rPr lang="tr-TR" sz="2000" dirty="0">
                <a:solidFill>
                  <a:schemeClr val="tx1"/>
                </a:solidFill>
              </a:rPr>
              <a:t>, the handshake occurs and then, payload is considered «transfered» and the source can eitehr provide a new data payload by keeping </a:t>
            </a:r>
            <a:r>
              <a:rPr lang="tr-TR" sz="2000" b="1" dirty="0">
                <a:solidFill>
                  <a:schemeClr val="tx1"/>
                </a:solidFill>
              </a:rPr>
              <a:t>VALID</a:t>
            </a:r>
            <a:r>
              <a:rPr lang="tr-TR" sz="2000" dirty="0">
                <a:solidFill>
                  <a:schemeClr val="tx1"/>
                </a:solidFill>
              </a:rPr>
              <a:t> logical 1 or terminate the transmission by de-asserting </a:t>
            </a:r>
            <a:r>
              <a:rPr lang="tr-TR" sz="2000" b="1" dirty="0">
                <a:solidFill>
                  <a:schemeClr val="tx1"/>
                </a:solidFill>
              </a:rPr>
              <a:t>VALID</a:t>
            </a:r>
            <a:r>
              <a:rPr lang="tr-TR" sz="2000" dirty="0">
                <a:solidFill>
                  <a:schemeClr val="tx1"/>
                </a:solidFill>
              </a:rPr>
              <a:t>. An individiual data transfer, so a clock cycle when both </a:t>
            </a:r>
            <a:r>
              <a:rPr lang="tr-TR" sz="2000" b="1" dirty="0">
                <a:solidFill>
                  <a:schemeClr val="tx1"/>
                </a:solidFill>
              </a:rPr>
              <a:t>VALID </a:t>
            </a:r>
            <a:r>
              <a:rPr lang="tr-TR" sz="2000" dirty="0">
                <a:solidFill>
                  <a:schemeClr val="tx1"/>
                </a:solidFill>
              </a:rPr>
              <a:t>and </a:t>
            </a:r>
            <a:r>
              <a:rPr lang="tr-TR" sz="2000" b="1" dirty="0">
                <a:solidFill>
                  <a:schemeClr val="tx1"/>
                </a:solidFill>
              </a:rPr>
              <a:t>READY </a:t>
            </a:r>
            <a:r>
              <a:rPr lang="tr-TR" sz="2000" dirty="0">
                <a:solidFill>
                  <a:schemeClr val="tx1"/>
                </a:solidFill>
              </a:rPr>
              <a:t>are high, is called beat. AXI4, AXI4-Lite and AXI4-Stream are use handsake mechanism to transfer or read data.</a:t>
            </a:r>
          </a:p>
        </p:txBody>
      </p:sp>
      <p:pic>
        <p:nvPicPr>
          <p:cNvPr id="1026" name="Picture 2" descr="undef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888" y="4252404"/>
            <a:ext cx="4283549" cy="18725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127888" y="6399297"/>
            <a:ext cx="4128344" cy="307777"/>
          </a:xfrm>
          <a:prstGeom prst="rect">
            <a:avLst/>
          </a:prstGeom>
          <a:noFill/>
        </p:spPr>
        <p:txBody>
          <a:bodyPr wrap="square" rtlCol="0">
            <a:spAutoFit/>
          </a:bodyPr>
          <a:lstStyle/>
          <a:p>
            <a:pPr algn="ctr"/>
            <a:r>
              <a:rPr lang="tr-TR" dirty="0" err="1"/>
              <a:t>Figure</a:t>
            </a:r>
            <a:r>
              <a:rPr lang="tr-TR" dirty="0"/>
              <a:t> </a:t>
            </a:r>
            <a:r>
              <a:rPr lang="en-US" dirty="0"/>
              <a:t>3</a:t>
            </a:r>
            <a:r>
              <a:rPr lang="tr-TR" dirty="0"/>
              <a:t> Handshake</a:t>
            </a:r>
          </a:p>
        </p:txBody>
      </p:sp>
    </p:spTree>
    <p:extLst>
      <p:ext uri="{BB962C8B-B14F-4D97-AF65-F5344CB8AC3E}">
        <p14:creationId xmlns:p14="http://schemas.microsoft.com/office/powerpoint/2010/main" val="860249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879" y="115409"/>
            <a:ext cx="9483208" cy="590055"/>
          </a:xfrm>
        </p:spPr>
        <p:txBody>
          <a:bodyPr/>
          <a:lstStyle/>
          <a:p>
            <a:pPr marL="514350" indent="-514350">
              <a:buSzPct val="100000"/>
              <a:buFont typeface="+mj-lt"/>
              <a:buAutoNum type="arabicPeriod"/>
            </a:pPr>
            <a:r>
              <a:rPr lang="tr-TR" sz="2800" b="1" dirty="0">
                <a:solidFill>
                  <a:schemeClr val="tx1"/>
                </a:solidFill>
              </a:rPr>
              <a:t>AXI4 Full – Write Transaction</a:t>
            </a:r>
          </a:p>
        </p:txBody>
      </p:sp>
      <p:sp>
        <p:nvSpPr>
          <p:cNvPr id="3" name="Text Placeholder 2"/>
          <p:cNvSpPr>
            <a:spLocks noGrp="1"/>
          </p:cNvSpPr>
          <p:nvPr>
            <p:ph type="body" idx="1"/>
          </p:nvPr>
        </p:nvSpPr>
        <p:spPr>
          <a:xfrm>
            <a:off x="1009404" y="934358"/>
            <a:ext cx="10515600" cy="5040314"/>
          </a:xfrm>
        </p:spPr>
        <p:txBody>
          <a:bodyPr>
            <a:normAutofit lnSpcReduction="10000"/>
          </a:bodyPr>
          <a:lstStyle/>
          <a:p>
            <a:pPr marL="571500" indent="-342900" algn="just">
              <a:buFont typeface="Arial" panose="020B0604020202020204" pitchFamily="34" charset="0"/>
              <a:buChar char="•"/>
            </a:pPr>
            <a:r>
              <a:rPr lang="tr-TR" dirty="0">
                <a:solidFill>
                  <a:schemeClr val="tx1"/>
                </a:solidFill>
              </a:rPr>
              <a:t>To start a write operation, the initator has to provide both the address information and the data.</a:t>
            </a:r>
            <a:endParaRPr lang="en-US" dirty="0">
              <a:solidFill>
                <a:schemeClr val="tx1"/>
              </a:solidFill>
            </a:endParaRPr>
          </a:p>
          <a:p>
            <a:pPr marL="571500" indent="-342900" algn="just">
              <a:buFont typeface="Arial" panose="020B0604020202020204" pitchFamily="34" charset="0"/>
              <a:buChar char="•"/>
            </a:pPr>
            <a:endParaRPr lang="tr-TR" dirty="0">
              <a:solidFill>
                <a:schemeClr val="tx1"/>
              </a:solidFill>
            </a:endParaRPr>
          </a:p>
          <a:p>
            <a:pPr marL="571500" indent="-342900" algn="just">
              <a:buFont typeface="Arial" panose="020B0604020202020204" pitchFamily="34" charset="0"/>
              <a:buChar char="•"/>
            </a:pPr>
            <a:r>
              <a:rPr lang="tr-TR" dirty="0">
                <a:solidFill>
                  <a:schemeClr val="tx1"/>
                </a:solidFill>
              </a:rPr>
              <a:t>The address information are provided over the</a:t>
            </a:r>
            <a:r>
              <a:rPr lang="tr-TR" i="1" dirty="0">
                <a:solidFill>
                  <a:schemeClr val="tx1"/>
                </a:solidFill>
              </a:rPr>
              <a:t> Write </a:t>
            </a:r>
            <a:r>
              <a:rPr lang="tr-TR" dirty="0">
                <a:solidFill>
                  <a:schemeClr val="tx1"/>
                </a:solidFill>
              </a:rPr>
              <a:t>address channel, in a similar manner as a read </a:t>
            </a:r>
            <a:r>
              <a:rPr lang="tr-TR" dirty="0" err="1">
                <a:solidFill>
                  <a:schemeClr val="tx1"/>
                </a:solidFill>
              </a:rPr>
              <a:t>operation</a:t>
            </a:r>
            <a:r>
              <a:rPr lang="tr-TR" dirty="0">
                <a:solidFill>
                  <a:schemeClr val="tx1"/>
                </a:solidFill>
              </a:rPr>
              <a:t>.</a:t>
            </a:r>
            <a:endParaRPr lang="en-US" dirty="0">
              <a:solidFill>
                <a:schemeClr val="tx1"/>
              </a:solidFill>
            </a:endParaRPr>
          </a:p>
          <a:p>
            <a:pPr marL="571500" indent="-342900" algn="just">
              <a:buFont typeface="Arial" panose="020B0604020202020204" pitchFamily="34" charset="0"/>
              <a:buChar char="•"/>
            </a:pPr>
            <a:endParaRPr lang="tr-TR" dirty="0">
              <a:solidFill>
                <a:schemeClr val="tx1"/>
              </a:solidFill>
            </a:endParaRPr>
          </a:p>
          <a:p>
            <a:pPr marL="571500" indent="-342900" algn="just">
              <a:buFont typeface="Arial" panose="020B0604020202020204" pitchFamily="34" charset="0"/>
              <a:buChar char="•"/>
            </a:pPr>
            <a:r>
              <a:rPr lang="tr-TR" dirty="0">
                <a:solidFill>
                  <a:schemeClr val="tx1"/>
                </a:solidFill>
              </a:rPr>
              <a:t>The burst type and burst length on </a:t>
            </a:r>
            <a:r>
              <a:rPr lang="tr-TR" b="1" dirty="0">
                <a:solidFill>
                  <a:schemeClr val="tx1"/>
                </a:solidFill>
              </a:rPr>
              <a:t>AWLEN</a:t>
            </a:r>
            <a:r>
              <a:rPr lang="tr-TR" dirty="0">
                <a:solidFill>
                  <a:schemeClr val="tx1"/>
                </a:solidFill>
              </a:rPr>
              <a:t> and if present, all the option </a:t>
            </a:r>
            <a:r>
              <a:rPr lang="tr-TR" dirty="0" err="1">
                <a:solidFill>
                  <a:schemeClr val="tx1"/>
                </a:solidFill>
              </a:rPr>
              <a:t>signals</a:t>
            </a:r>
            <a:r>
              <a:rPr lang="tr-TR" dirty="0">
                <a:solidFill>
                  <a:schemeClr val="tx1"/>
                </a:solidFill>
              </a:rPr>
              <a:t>.</a:t>
            </a:r>
            <a:endParaRPr lang="en-US" dirty="0">
              <a:solidFill>
                <a:schemeClr val="tx1"/>
              </a:solidFill>
            </a:endParaRPr>
          </a:p>
          <a:p>
            <a:pPr marL="571500" indent="-342900" algn="just">
              <a:buFont typeface="Arial" panose="020B0604020202020204" pitchFamily="34" charset="0"/>
              <a:buChar char="•"/>
            </a:pPr>
            <a:endParaRPr lang="tr-TR" dirty="0">
              <a:solidFill>
                <a:schemeClr val="tx1"/>
              </a:solidFill>
            </a:endParaRPr>
          </a:p>
          <a:p>
            <a:pPr marL="571500" indent="-342900" algn="just">
              <a:buFont typeface="Arial" panose="020B0604020202020204" pitchFamily="34" charset="0"/>
              <a:buChar char="•"/>
            </a:pPr>
            <a:r>
              <a:rPr lang="tr-TR" dirty="0">
                <a:solidFill>
                  <a:schemeClr val="tx1"/>
                </a:solidFill>
              </a:rPr>
              <a:t>An initiator has also provide the data related to the specified address(es) on the write channel: </a:t>
            </a:r>
            <a:r>
              <a:rPr lang="tr-TR" b="1" dirty="0">
                <a:solidFill>
                  <a:schemeClr val="tx1"/>
                </a:solidFill>
              </a:rPr>
              <a:t>WDATA</a:t>
            </a:r>
            <a:r>
              <a:rPr lang="tr-TR" dirty="0">
                <a:solidFill>
                  <a:schemeClr val="tx1"/>
                </a:solidFill>
              </a:rPr>
              <a:t>, </a:t>
            </a:r>
            <a:r>
              <a:rPr lang="tr-TR" b="1" dirty="0">
                <a:solidFill>
                  <a:schemeClr val="tx1"/>
                </a:solidFill>
              </a:rPr>
              <a:t>WSTRB</a:t>
            </a:r>
            <a:r>
              <a:rPr lang="tr-TR" dirty="0">
                <a:solidFill>
                  <a:schemeClr val="tx1"/>
                </a:solidFill>
              </a:rPr>
              <a:t>.</a:t>
            </a:r>
            <a:endParaRPr lang="en-US" dirty="0">
              <a:solidFill>
                <a:schemeClr val="tx1"/>
              </a:solidFill>
            </a:endParaRPr>
          </a:p>
          <a:p>
            <a:pPr marL="571500" indent="-342900" algn="just">
              <a:buFont typeface="Arial" panose="020B0604020202020204" pitchFamily="34" charset="0"/>
              <a:buChar char="•"/>
            </a:pPr>
            <a:endParaRPr lang="tr-TR" dirty="0">
              <a:solidFill>
                <a:schemeClr val="tx1"/>
              </a:solidFill>
            </a:endParaRPr>
          </a:p>
          <a:p>
            <a:pPr marL="228600" indent="0" algn="just"/>
            <a:r>
              <a:rPr lang="tr-TR" dirty="0">
                <a:solidFill>
                  <a:schemeClr val="tx1"/>
                </a:solidFill>
              </a:rPr>
              <a:t>NOTE: On the last data word, WLAST signal must be asserted by the initiator. </a:t>
            </a:r>
          </a:p>
        </p:txBody>
      </p:sp>
    </p:spTree>
    <p:extLst>
      <p:ext uri="{BB962C8B-B14F-4D97-AF65-F5344CB8AC3E}">
        <p14:creationId xmlns:p14="http://schemas.microsoft.com/office/powerpoint/2010/main" val="1064567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9437" y="4644610"/>
            <a:ext cx="11474395" cy="1454349"/>
          </a:xfrm>
        </p:spPr>
        <p:txBody>
          <a:bodyPr>
            <a:normAutofit/>
          </a:bodyPr>
          <a:lstStyle/>
          <a:p>
            <a:pPr marL="228600" indent="0" algn="just"/>
            <a:r>
              <a:rPr lang="tr-TR" sz="1800" dirty="0">
                <a:solidFill>
                  <a:schemeClr val="tx1"/>
                </a:solidFill>
              </a:rPr>
              <a:t>In </a:t>
            </a:r>
            <a:r>
              <a:rPr lang="tr-TR" sz="1800" i="1" dirty="0" err="1">
                <a:solidFill>
                  <a:schemeClr val="tx1"/>
                </a:solidFill>
              </a:rPr>
              <a:t>Figure</a:t>
            </a:r>
            <a:r>
              <a:rPr lang="tr-TR" sz="1800" i="1" dirty="0">
                <a:solidFill>
                  <a:schemeClr val="tx1"/>
                </a:solidFill>
              </a:rPr>
              <a:t> </a:t>
            </a:r>
            <a:r>
              <a:rPr lang="en-US" sz="1800" i="1" dirty="0">
                <a:solidFill>
                  <a:schemeClr val="tx1"/>
                </a:solidFill>
              </a:rPr>
              <a:t>4</a:t>
            </a:r>
            <a:r>
              <a:rPr lang="tr-TR" sz="1800" i="1" dirty="0">
                <a:solidFill>
                  <a:schemeClr val="tx1"/>
                </a:solidFill>
              </a:rPr>
              <a:t>, </a:t>
            </a:r>
            <a:r>
              <a:rPr lang="tr-TR" sz="1800" dirty="0">
                <a:solidFill>
                  <a:schemeClr val="tx1"/>
                </a:solidFill>
              </a:rPr>
              <a:t>the initiator drives 4 beats (AWLEN + 1) of 4 bytes each starting from address 0x0 with INCR type.(It is incremented by 0x4) In this example, Master writes the 0x10 -&gt; Address 0x4, 0x11 -&gt; Address 0x8, 0x12 -&gt; Address 0x12, 0x13 -&gt; Address 0xC. Notice that in the writ address channel, there is a VALID &amp; READY handshake and write data channel also. Notice that, when 0x13 which is last signal is going to slave, WLAST signal is asserted and then slave makes response </a:t>
            </a:r>
            <a:r>
              <a:rPr lang="tr-TR" sz="1800" i="1" dirty="0">
                <a:solidFill>
                  <a:schemeClr val="tx1"/>
                </a:solidFill>
              </a:rPr>
              <a:t>OKAY</a:t>
            </a:r>
            <a:r>
              <a:rPr lang="tr-TR" sz="1800" dirty="0">
                <a:solidFill>
                  <a:schemeClr val="tx1"/>
                </a:solidFill>
              </a:rPr>
              <a:t> with </a:t>
            </a:r>
            <a:r>
              <a:rPr lang="tr-TR" sz="1800" i="1" dirty="0">
                <a:solidFill>
                  <a:schemeClr val="tx1"/>
                </a:solidFill>
              </a:rPr>
              <a:t>Write Response Channel</a:t>
            </a:r>
            <a:endParaRPr lang="tr-TR" sz="1800" dirty="0">
              <a:solidFill>
                <a:schemeClr val="tx1"/>
              </a:solidFill>
            </a:endParaRPr>
          </a:p>
        </p:txBody>
      </p:sp>
      <p:pic>
        <p:nvPicPr>
          <p:cNvPr id="3074" name="Picture 2" descr="undef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139" y="835506"/>
            <a:ext cx="4751021" cy="36263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278807" y="4336833"/>
            <a:ext cx="2504226" cy="307777"/>
          </a:xfrm>
          <a:prstGeom prst="rect">
            <a:avLst/>
          </a:prstGeom>
          <a:noFill/>
        </p:spPr>
        <p:txBody>
          <a:bodyPr wrap="square" rtlCol="0">
            <a:spAutoFit/>
          </a:bodyPr>
          <a:lstStyle/>
          <a:p>
            <a:r>
              <a:rPr lang="tr-TR" dirty="0" err="1"/>
              <a:t>Figure</a:t>
            </a:r>
            <a:r>
              <a:rPr lang="tr-TR" dirty="0"/>
              <a:t> </a:t>
            </a:r>
            <a:r>
              <a:rPr lang="en-US" dirty="0"/>
              <a:t>4</a:t>
            </a:r>
            <a:r>
              <a:rPr lang="tr-TR" dirty="0"/>
              <a:t> Write Transaction</a:t>
            </a:r>
          </a:p>
        </p:txBody>
      </p:sp>
    </p:spTree>
    <p:extLst>
      <p:ext uri="{BB962C8B-B14F-4D97-AF65-F5344CB8AC3E}">
        <p14:creationId xmlns:p14="http://schemas.microsoft.com/office/powerpoint/2010/main" val="2555294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610" y="251449"/>
            <a:ext cx="9667506" cy="516901"/>
          </a:xfrm>
        </p:spPr>
        <p:txBody>
          <a:bodyPr/>
          <a:lstStyle/>
          <a:p>
            <a:pPr marL="514350" indent="-514350">
              <a:buSzPct val="100000"/>
              <a:buFont typeface="+mj-lt"/>
              <a:buAutoNum type="arabicPeriod" startAt="2"/>
            </a:pPr>
            <a:r>
              <a:rPr lang="tr-TR" sz="2800" b="1" dirty="0"/>
              <a:t>AXI4 Full – Read Transaction</a:t>
            </a:r>
          </a:p>
        </p:txBody>
      </p:sp>
      <p:sp>
        <p:nvSpPr>
          <p:cNvPr id="3" name="Text Placeholder 2"/>
          <p:cNvSpPr>
            <a:spLocks noGrp="1"/>
          </p:cNvSpPr>
          <p:nvPr>
            <p:ph type="body" idx="1"/>
          </p:nvPr>
        </p:nvSpPr>
        <p:spPr>
          <a:xfrm>
            <a:off x="1131610" y="1006824"/>
            <a:ext cx="10515600" cy="4870193"/>
          </a:xfrm>
        </p:spPr>
        <p:txBody>
          <a:bodyPr/>
          <a:lstStyle/>
          <a:p>
            <a:pPr marL="571500" indent="-342900" algn="just">
              <a:buFont typeface="Arial" panose="020B0604020202020204" pitchFamily="34" charset="0"/>
              <a:buChar char="•"/>
            </a:pPr>
            <a:r>
              <a:rPr lang="tr-TR" dirty="0">
                <a:solidFill>
                  <a:schemeClr val="tx1"/>
                </a:solidFill>
              </a:rPr>
              <a:t>To start a read transaction, the initator has to provide on the </a:t>
            </a:r>
            <a:r>
              <a:rPr lang="tr-TR" i="1" dirty="0">
                <a:solidFill>
                  <a:schemeClr val="tx1"/>
                </a:solidFill>
              </a:rPr>
              <a:t>Read Address Channel.</a:t>
            </a:r>
            <a:endParaRPr lang="tr-TR" dirty="0">
              <a:solidFill>
                <a:schemeClr val="tx1"/>
              </a:solidFill>
            </a:endParaRPr>
          </a:p>
          <a:p>
            <a:pPr marL="1143000" lvl="1" indent="-457200" algn="just">
              <a:buFont typeface="+mj-lt"/>
              <a:buAutoNum type="arabicPeriod"/>
            </a:pPr>
            <a:r>
              <a:rPr lang="tr-TR" dirty="0">
                <a:solidFill>
                  <a:schemeClr val="tx1"/>
                </a:solidFill>
              </a:rPr>
              <a:t>The start address on </a:t>
            </a:r>
            <a:r>
              <a:rPr lang="tr-TR" i="1" dirty="0">
                <a:solidFill>
                  <a:schemeClr val="tx1"/>
                </a:solidFill>
              </a:rPr>
              <a:t>ARADDR</a:t>
            </a:r>
            <a:r>
              <a:rPr lang="en-US" i="1" dirty="0">
                <a:solidFill>
                  <a:schemeClr val="tx1"/>
                </a:solidFill>
              </a:rPr>
              <a:t>.</a:t>
            </a:r>
          </a:p>
          <a:p>
            <a:pPr marL="1143000" lvl="1" indent="-457200" algn="just">
              <a:buFont typeface="+mj-lt"/>
              <a:buAutoNum type="arabicPeriod"/>
            </a:pPr>
            <a:endParaRPr lang="tr-TR" dirty="0">
              <a:solidFill>
                <a:schemeClr val="tx1"/>
              </a:solidFill>
            </a:endParaRPr>
          </a:p>
          <a:p>
            <a:pPr marL="1143000" lvl="1" indent="-457200" algn="just">
              <a:buFont typeface="+mj-lt"/>
              <a:buAutoNum type="arabicPeriod"/>
            </a:pPr>
            <a:r>
              <a:rPr lang="tr-TR" dirty="0">
                <a:solidFill>
                  <a:schemeClr val="tx1"/>
                </a:solidFill>
              </a:rPr>
              <a:t>The burst type and burst length on </a:t>
            </a:r>
            <a:r>
              <a:rPr lang="tr-TR" i="1" dirty="0">
                <a:solidFill>
                  <a:schemeClr val="tx1"/>
                </a:solidFill>
              </a:rPr>
              <a:t>ARLEN.</a:t>
            </a:r>
            <a:endParaRPr lang="en-US" i="1" dirty="0">
              <a:solidFill>
                <a:schemeClr val="tx1"/>
              </a:solidFill>
            </a:endParaRPr>
          </a:p>
          <a:p>
            <a:pPr marL="1143000" lvl="1" indent="-457200" algn="just">
              <a:buFont typeface="+mj-lt"/>
              <a:buAutoNum type="arabicPeriod"/>
            </a:pPr>
            <a:endParaRPr lang="tr-TR" dirty="0">
              <a:solidFill>
                <a:schemeClr val="tx1"/>
              </a:solidFill>
            </a:endParaRPr>
          </a:p>
          <a:p>
            <a:pPr marL="571500" indent="-342900" algn="just">
              <a:buFont typeface="Arial" panose="020B0604020202020204" pitchFamily="34" charset="0"/>
              <a:buChar char="•"/>
            </a:pPr>
            <a:r>
              <a:rPr lang="tr-TR" dirty="0">
                <a:solidFill>
                  <a:schemeClr val="tx1"/>
                </a:solidFill>
              </a:rPr>
              <a:t>Additionally the other auxiliary signals, if present, are used to define more specific transfers. After the usual </a:t>
            </a:r>
            <a:r>
              <a:rPr lang="tr-TR" b="1" dirty="0">
                <a:solidFill>
                  <a:schemeClr val="tx1"/>
                </a:solidFill>
              </a:rPr>
              <a:t>VALID &amp; READY </a:t>
            </a:r>
            <a:r>
              <a:rPr lang="tr-TR" dirty="0">
                <a:solidFill>
                  <a:schemeClr val="tx1"/>
                </a:solidFill>
              </a:rPr>
              <a:t>handshake, the target has to provide on the </a:t>
            </a:r>
            <a:r>
              <a:rPr lang="tr-TR" i="1" dirty="0">
                <a:solidFill>
                  <a:schemeClr val="tx1"/>
                </a:solidFill>
              </a:rPr>
              <a:t>Read </a:t>
            </a:r>
            <a:r>
              <a:rPr lang="tr-TR" dirty="0">
                <a:solidFill>
                  <a:schemeClr val="tx1"/>
                </a:solidFill>
              </a:rPr>
              <a:t>data channel.</a:t>
            </a:r>
          </a:p>
        </p:txBody>
      </p:sp>
    </p:spTree>
    <p:extLst>
      <p:ext uri="{BB962C8B-B14F-4D97-AF65-F5344CB8AC3E}">
        <p14:creationId xmlns:p14="http://schemas.microsoft.com/office/powerpoint/2010/main" val="298372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3357" y="778966"/>
            <a:ext cx="10788332" cy="1708139"/>
          </a:xfrm>
        </p:spPr>
        <p:txBody>
          <a:bodyPr>
            <a:normAutofit/>
          </a:bodyPr>
          <a:lstStyle/>
          <a:p>
            <a:pPr marL="514350" indent="-285750" algn="just">
              <a:buSzPct val="130000"/>
              <a:buFont typeface="Arial" panose="020B0604020202020204" pitchFamily="34" charset="0"/>
              <a:buChar char="•"/>
            </a:pPr>
            <a:r>
              <a:rPr lang="tr-TR" sz="1800" dirty="0">
                <a:solidFill>
                  <a:schemeClr val="tx1"/>
                </a:solidFill>
              </a:rPr>
              <a:t>Exampe read transaction is given in </a:t>
            </a:r>
            <a:r>
              <a:rPr lang="tr-TR" sz="1800" i="1" dirty="0" err="1">
                <a:solidFill>
                  <a:schemeClr val="tx1"/>
                </a:solidFill>
              </a:rPr>
              <a:t>Figure</a:t>
            </a:r>
            <a:r>
              <a:rPr lang="tr-TR" sz="1800" i="1" dirty="0">
                <a:solidFill>
                  <a:schemeClr val="tx1"/>
                </a:solidFill>
              </a:rPr>
              <a:t> </a:t>
            </a:r>
            <a:r>
              <a:rPr lang="en-US" sz="1800" i="1" dirty="0">
                <a:solidFill>
                  <a:schemeClr val="tx1"/>
                </a:solidFill>
              </a:rPr>
              <a:t>5</a:t>
            </a:r>
            <a:r>
              <a:rPr lang="tr-TR" sz="1800" i="1" dirty="0">
                <a:solidFill>
                  <a:schemeClr val="tx1"/>
                </a:solidFill>
              </a:rPr>
              <a:t>.</a:t>
            </a:r>
            <a:r>
              <a:rPr lang="tr-TR" sz="1800" dirty="0">
                <a:solidFill>
                  <a:schemeClr val="tx1"/>
                </a:solidFill>
              </a:rPr>
              <a:t> In read transaction, the initiator requests 4 beats (ARLEN + 1) of 4 bytes each starting from address 0x00 and incremented with 0x04 in </a:t>
            </a:r>
            <a:r>
              <a:rPr lang="tr-TR" sz="1800" i="1" dirty="0">
                <a:solidFill>
                  <a:schemeClr val="tx1"/>
                </a:solidFill>
              </a:rPr>
              <a:t>Read Address Channel. </a:t>
            </a:r>
            <a:r>
              <a:rPr lang="tr-TR" sz="1800" dirty="0">
                <a:solidFill>
                  <a:schemeClr val="tx1"/>
                </a:solidFill>
              </a:rPr>
              <a:t>Slave device is returning back with 0x10 for address 0x00, 0x11 for address 0x4, 0x12 for address 0x8 and 0x13 for address 0xC and when the last data signal is reading from the line, (which is 0x13 in this example) notice that RLAST signal is asserted and also notice that when reading 1 byte, the Master sends </a:t>
            </a:r>
            <a:r>
              <a:rPr lang="tr-TR" sz="1800" i="1" dirty="0">
                <a:solidFill>
                  <a:schemeClr val="tx1"/>
                </a:solidFill>
              </a:rPr>
              <a:t>OKAY</a:t>
            </a:r>
            <a:r>
              <a:rPr lang="tr-TR" sz="1800" dirty="0">
                <a:solidFill>
                  <a:schemeClr val="tx1"/>
                </a:solidFill>
              </a:rPr>
              <a:t> message in </a:t>
            </a:r>
            <a:r>
              <a:rPr lang="tr-TR" sz="1800" i="1" dirty="0">
                <a:solidFill>
                  <a:schemeClr val="tx1"/>
                </a:solidFill>
              </a:rPr>
              <a:t>RRESP </a:t>
            </a:r>
            <a:r>
              <a:rPr lang="tr-TR" sz="1800" dirty="0">
                <a:solidFill>
                  <a:schemeClr val="tx1"/>
                </a:solidFill>
              </a:rPr>
              <a:t>channel</a:t>
            </a:r>
            <a:endParaRPr lang="tr-TR" sz="1800" i="1" dirty="0">
              <a:solidFill>
                <a:schemeClr val="tx1"/>
              </a:solidFill>
            </a:endParaRPr>
          </a:p>
        </p:txBody>
      </p:sp>
      <p:pic>
        <p:nvPicPr>
          <p:cNvPr id="4098" name="Picture 2" descr="undef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741" y="2322225"/>
            <a:ext cx="5343016" cy="40050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17174" y="6327289"/>
            <a:ext cx="3148013" cy="261610"/>
          </a:xfrm>
          <a:prstGeom prst="rect">
            <a:avLst/>
          </a:prstGeom>
          <a:noFill/>
        </p:spPr>
        <p:txBody>
          <a:bodyPr wrap="square" rtlCol="0">
            <a:spAutoFit/>
          </a:bodyPr>
          <a:lstStyle/>
          <a:p>
            <a:pPr algn="ctr"/>
            <a:r>
              <a:rPr lang="tr-TR" sz="1100" dirty="0" err="1"/>
              <a:t>Figure</a:t>
            </a:r>
            <a:r>
              <a:rPr lang="tr-TR" sz="1100" dirty="0"/>
              <a:t> </a:t>
            </a:r>
            <a:r>
              <a:rPr lang="en-US" sz="1100" dirty="0"/>
              <a:t>5</a:t>
            </a:r>
            <a:r>
              <a:rPr lang="tr-TR" sz="1100" dirty="0"/>
              <a:t> – Read Transaction</a:t>
            </a:r>
          </a:p>
        </p:txBody>
      </p:sp>
    </p:spTree>
    <p:extLst>
      <p:ext uri="{BB962C8B-B14F-4D97-AF65-F5344CB8AC3E}">
        <p14:creationId xmlns:p14="http://schemas.microsoft.com/office/powerpoint/2010/main" val="1822842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437" y="100451"/>
            <a:ext cx="9721850" cy="667899"/>
          </a:xfrm>
        </p:spPr>
        <p:txBody>
          <a:bodyPr/>
          <a:lstStyle/>
          <a:p>
            <a:pPr marL="514350" indent="-514350" algn="just">
              <a:buClr>
                <a:schemeClr val="tx1"/>
              </a:buClr>
              <a:buSzPct val="100000"/>
              <a:buFont typeface="+mj-lt"/>
              <a:buAutoNum type="arabicPeriod" startAt="3"/>
            </a:pPr>
            <a:r>
              <a:rPr lang="en-US" sz="2800" b="1" dirty="0"/>
              <a:t>AXI-4 Lite</a:t>
            </a:r>
            <a:endParaRPr lang="tr-TR" sz="2800" b="1" dirty="0"/>
          </a:p>
        </p:txBody>
      </p:sp>
      <p:sp>
        <p:nvSpPr>
          <p:cNvPr id="3" name="Text Placeholder 2"/>
          <p:cNvSpPr>
            <a:spLocks noGrp="1"/>
          </p:cNvSpPr>
          <p:nvPr>
            <p:ph type="body" idx="1"/>
          </p:nvPr>
        </p:nvSpPr>
        <p:spPr>
          <a:xfrm>
            <a:off x="1104437" y="896644"/>
            <a:ext cx="10515600" cy="5201883"/>
          </a:xfrm>
        </p:spPr>
        <p:txBody>
          <a:bodyPr/>
          <a:lstStyle/>
          <a:p>
            <a:pPr marL="571500" indent="-342900" algn="just">
              <a:buFont typeface="Arial" panose="020B0604020202020204" pitchFamily="34" charset="0"/>
              <a:buChar char="•"/>
            </a:pPr>
            <a:r>
              <a:rPr lang="tr-TR" dirty="0">
                <a:solidFill>
                  <a:schemeClr val="tx1"/>
                </a:solidFill>
              </a:rPr>
              <a:t>AXI4-Lite is a subset of AXI4. There is several different things between the two.</a:t>
            </a:r>
            <a:br>
              <a:rPr lang="en-US" dirty="0">
                <a:solidFill>
                  <a:schemeClr val="tx1"/>
                </a:solidFill>
              </a:rPr>
            </a:br>
            <a:endParaRPr lang="tr-TR" dirty="0">
              <a:solidFill>
                <a:schemeClr val="tx1"/>
              </a:solidFill>
            </a:endParaRPr>
          </a:p>
          <a:p>
            <a:pPr marL="1143000" lvl="1" indent="-457200" algn="just">
              <a:buClrTx/>
              <a:buFont typeface="+mj-lt"/>
              <a:buAutoNum type="arabicPeriod"/>
            </a:pPr>
            <a:r>
              <a:rPr lang="tr-TR" dirty="0">
                <a:solidFill>
                  <a:schemeClr val="tx1"/>
                </a:solidFill>
              </a:rPr>
              <a:t>All transactions are of burst length 1. So there is no burst </a:t>
            </a:r>
            <a:r>
              <a:rPr lang="tr-TR" dirty="0" err="1">
                <a:solidFill>
                  <a:schemeClr val="tx1"/>
                </a:solidFill>
              </a:rPr>
              <a:t>option</a:t>
            </a:r>
            <a:r>
              <a:rPr lang="tr-TR" dirty="0">
                <a:solidFill>
                  <a:schemeClr val="tx1"/>
                </a:solidFill>
              </a:rPr>
              <a:t>.</a:t>
            </a:r>
            <a:endParaRPr lang="en-US" dirty="0">
              <a:solidFill>
                <a:schemeClr val="tx1"/>
              </a:solidFill>
            </a:endParaRPr>
          </a:p>
          <a:p>
            <a:pPr marL="1143000" lvl="1" indent="-457200" algn="just">
              <a:buClrTx/>
              <a:buFont typeface="+mj-lt"/>
              <a:buAutoNum type="arabicPeriod"/>
            </a:pPr>
            <a:endParaRPr lang="tr-TR" dirty="0">
              <a:solidFill>
                <a:schemeClr val="tx1"/>
              </a:solidFill>
            </a:endParaRPr>
          </a:p>
          <a:p>
            <a:pPr marL="1143000" lvl="1" indent="-457200" algn="just">
              <a:buClrTx/>
              <a:buFont typeface="+mj-lt"/>
              <a:buAutoNum type="arabicPeriod"/>
            </a:pPr>
            <a:r>
              <a:rPr lang="tr-TR" dirty="0">
                <a:solidFill>
                  <a:schemeClr val="tx1"/>
                </a:solidFill>
              </a:rPr>
              <a:t>All data accesses use the full width of the data bus. AXI4 Lite supports 32 bit and 64 bit </a:t>
            </a:r>
            <a:r>
              <a:rPr lang="tr-TR" dirty="0" err="1">
                <a:solidFill>
                  <a:schemeClr val="tx1"/>
                </a:solidFill>
              </a:rPr>
              <a:t>bus</a:t>
            </a:r>
            <a:r>
              <a:rPr lang="tr-TR" dirty="0">
                <a:solidFill>
                  <a:schemeClr val="tx1"/>
                </a:solidFill>
              </a:rPr>
              <a:t> </a:t>
            </a:r>
            <a:r>
              <a:rPr lang="tr-TR" dirty="0" err="1">
                <a:solidFill>
                  <a:schemeClr val="tx1"/>
                </a:solidFill>
              </a:rPr>
              <a:t>width</a:t>
            </a:r>
            <a:r>
              <a:rPr lang="tr-TR" dirty="0">
                <a:solidFill>
                  <a:schemeClr val="tx1"/>
                </a:solidFill>
              </a:rPr>
              <a:t>.</a:t>
            </a:r>
            <a:endParaRPr lang="en-US" dirty="0">
              <a:solidFill>
                <a:schemeClr val="tx1"/>
              </a:solidFill>
            </a:endParaRPr>
          </a:p>
          <a:p>
            <a:pPr marL="1143000" lvl="1" indent="-457200" algn="just">
              <a:buClrTx/>
              <a:buFont typeface="+mj-lt"/>
              <a:buAutoNum type="arabicPeriod"/>
            </a:pPr>
            <a:endParaRPr lang="tr-TR" dirty="0">
              <a:solidFill>
                <a:schemeClr val="tx1"/>
              </a:solidFill>
            </a:endParaRPr>
          </a:p>
          <a:p>
            <a:pPr marL="1143000" lvl="1" indent="-457200" algn="just">
              <a:buClrTx/>
              <a:buFont typeface="+mj-lt"/>
              <a:buAutoNum type="arabicPeriod"/>
            </a:pPr>
            <a:r>
              <a:rPr lang="tr-TR" dirty="0">
                <a:solidFill>
                  <a:schemeClr val="tx1"/>
                </a:solidFill>
              </a:rPr>
              <a:t>All accesses are non-modifable, non-bufferable.</a:t>
            </a:r>
            <a:endParaRPr lang="en-US" dirty="0">
              <a:solidFill>
                <a:schemeClr val="tx1"/>
              </a:solidFill>
            </a:endParaRPr>
          </a:p>
          <a:p>
            <a:pPr marL="1143000" lvl="1" indent="-457200" algn="just">
              <a:buClrTx/>
              <a:buFont typeface="+mj-lt"/>
              <a:buAutoNum type="arabicPeriod"/>
            </a:pPr>
            <a:endParaRPr lang="tr-TR" dirty="0">
              <a:solidFill>
                <a:schemeClr val="tx1"/>
              </a:solidFill>
            </a:endParaRPr>
          </a:p>
          <a:p>
            <a:pPr marL="1143000" lvl="1" indent="-457200" algn="just">
              <a:buClrTx/>
              <a:buFont typeface="+mj-lt"/>
              <a:buAutoNum type="arabicPeriod"/>
            </a:pPr>
            <a:r>
              <a:rPr lang="tr-TR" dirty="0">
                <a:solidFill>
                  <a:schemeClr val="tx1"/>
                </a:solidFill>
              </a:rPr>
              <a:t>Exclusive acceses are not supported.</a:t>
            </a:r>
          </a:p>
        </p:txBody>
      </p:sp>
    </p:spTree>
    <p:extLst>
      <p:ext uri="{BB962C8B-B14F-4D97-AF65-F5344CB8AC3E}">
        <p14:creationId xmlns:p14="http://schemas.microsoft.com/office/powerpoint/2010/main" val="2821711529"/>
      </p:ext>
    </p:extLst>
  </p:cSld>
  <p:clrMapOvr>
    <a:masterClrMapping/>
  </p:clrMapOvr>
</p:sld>
</file>

<file path=ppt/theme/theme1.xml><?xml version="1.0" encoding="utf-8"?>
<a:theme xmlns:a="http://schemas.openxmlformats.org/drawingml/2006/main" name="Özel Tasarı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Özel Tasarı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1139</Words>
  <Application>Microsoft Office PowerPoint</Application>
  <PresentationFormat>Widescreen</PresentationFormat>
  <Paragraphs>81</Paragraphs>
  <Slides>13</Slides>
  <Notes>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13</vt:i4>
      </vt:variant>
    </vt:vector>
  </HeadingPairs>
  <TitlesOfParts>
    <vt:vector size="17" baseType="lpstr">
      <vt:lpstr>Arial</vt:lpstr>
      <vt:lpstr>Calibri</vt:lpstr>
      <vt:lpstr>Özel Tasarım</vt:lpstr>
      <vt:lpstr>1_Özel Tasarım</vt:lpstr>
      <vt:lpstr>APB and AXI Interfaces</vt:lpstr>
      <vt:lpstr>AXI Protocol</vt:lpstr>
      <vt:lpstr>Basic AXI Signaling </vt:lpstr>
      <vt:lpstr>Handshake Process</vt:lpstr>
      <vt:lpstr>AXI4 Full – Write Transaction</vt:lpstr>
      <vt:lpstr>PowerPoint Presentation</vt:lpstr>
      <vt:lpstr>AXI4 Full – Read Transaction</vt:lpstr>
      <vt:lpstr>PowerPoint Presentation</vt:lpstr>
      <vt:lpstr>AXI-4 Lite</vt:lpstr>
      <vt:lpstr>AXI4 – Lite Write Transaction</vt:lpstr>
      <vt:lpstr>AXI4 – Lite Write Transaction</vt:lpstr>
      <vt:lpstr>AXI4 – Lite Read Transaction</vt:lpstr>
      <vt:lpstr>AXI4 – Lite Read Transaction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KUANTEK SUNUM TEMPLATE</dc:title>
  <dc:creator>Nehir Yiğit</dc:creator>
  <cp:lastModifiedBy>Abdulsamet Aldaş</cp:lastModifiedBy>
  <cp:revision>19</cp:revision>
  <dcterms:created xsi:type="dcterms:W3CDTF">2021-02-16T09:15:31Z</dcterms:created>
  <dcterms:modified xsi:type="dcterms:W3CDTF">2024-02-21T07:23:16Z</dcterms:modified>
</cp:coreProperties>
</file>