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96" r:id="rId3"/>
  </p:sldMasterIdLst>
  <p:notesMasterIdLst>
    <p:notesMasterId r:id="rId44"/>
  </p:notesMasterIdLst>
  <p:sldIdLst>
    <p:sldId id="256" r:id="rId4"/>
    <p:sldId id="280" r:id="rId5"/>
    <p:sldId id="285" r:id="rId6"/>
    <p:sldId id="286" r:id="rId7"/>
    <p:sldId id="308" r:id="rId8"/>
    <p:sldId id="309" r:id="rId9"/>
    <p:sldId id="287" r:id="rId10"/>
    <p:sldId id="310" r:id="rId11"/>
    <p:sldId id="288" r:id="rId12"/>
    <p:sldId id="311" r:id="rId13"/>
    <p:sldId id="312" r:id="rId14"/>
    <p:sldId id="290" r:id="rId15"/>
    <p:sldId id="314" r:id="rId16"/>
    <p:sldId id="316" r:id="rId17"/>
    <p:sldId id="291" r:id="rId18"/>
    <p:sldId id="292" r:id="rId19"/>
    <p:sldId id="293" r:id="rId20"/>
    <p:sldId id="318" r:id="rId21"/>
    <p:sldId id="317" r:id="rId22"/>
    <p:sldId id="294" r:id="rId23"/>
    <p:sldId id="319" r:id="rId24"/>
    <p:sldId id="296" r:id="rId25"/>
    <p:sldId id="297" r:id="rId26"/>
    <p:sldId id="299" r:id="rId27"/>
    <p:sldId id="320" r:id="rId28"/>
    <p:sldId id="298" r:id="rId29"/>
    <p:sldId id="321" r:id="rId30"/>
    <p:sldId id="300" r:id="rId31"/>
    <p:sldId id="322" r:id="rId32"/>
    <p:sldId id="301" r:id="rId33"/>
    <p:sldId id="302" r:id="rId34"/>
    <p:sldId id="303" r:id="rId35"/>
    <p:sldId id="323" r:id="rId36"/>
    <p:sldId id="324" r:id="rId37"/>
    <p:sldId id="304" r:id="rId38"/>
    <p:sldId id="305" r:id="rId39"/>
    <p:sldId id="325" r:id="rId40"/>
    <p:sldId id="306" r:id="rId41"/>
    <p:sldId id="307" r:id="rId42"/>
    <p:sldId id="326"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bugging" id="{3891A6D8-100F-44D6-B795-3709DF022269}">
          <p14:sldIdLst>
            <p14:sldId id="256"/>
            <p14:sldId id="280"/>
            <p14:sldId id="285"/>
          </p14:sldIdLst>
        </p14:section>
        <p14:section name="Profile Editor Perspective" id="{88763AF6-A05B-4493-A574-4D4EF61771AB}">
          <p14:sldIdLst>
            <p14:sldId id="286"/>
            <p14:sldId id="308"/>
            <p14:sldId id="309"/>
          </p14:sldIdLst>
        </p14:section>
        <p14:section name="Virtual I/O Debug Core" id="{24718E35-F4FA-46F5-9300-26EB085CE1A3}">
          <p14:sldIdLst>
            <p14:sldId id="287"/>
            <p14:sldId id="310"/>
            <p14:sldId id="288"/>
            <p14:sldId id="311"/>
            <p14:sldId id="312"/>
            <p14:sldId id="290"/>
            <p14:sldId id="314"/>
            <p14:sldId id="316"/>
          </p14:sldIdLst>
        </p14:section>
        <p14:section name="Logic Analyzer Debug Core" id="{3BE50E63-EEFE-4EA7-A0FF-C54B3026127C}">
          <p14:sldIdLst>
            <p14:sldId id="291"/>
            <p14:sldId id="292"/>
            <p14:sldId id="293"/>
            <p14:sldId id="318"/>
            <p14:sldId id="317"/>
            <p14:sldId id="294"/>
            <p14:sldId id="319"/>
            <p14:sldId id="296"/>
          </p14:sldIdLst>
        </p14:section>
        <p14:section name="Debug Wizard" id="{52E3DD7E-8181-4C8A-84E2-27D9FDBC0276}">
          <p14:sldIdLst>
            <p14:sldId id="297"/>
            <p14:sldId id="299"/>
            <p14:sldId id="320"/>
            <p14:sldId id="298"/>
            <p14:sldId id="321"/>
          </p14:sldIdLst>
        </p14:section>
        <p14:section name="Debug Perspective: Logic Analyzer" id="{47CC40B4-34AC-41B2-AE67-04245A020882}">
          <p14:sldIdLst>
            <p14:sldId id="300"/>
            <p14:sldId id="322"/>
            <p14:sldId id="301"/>
            <p14:sldId id="302"/>
          </p14:sldIdLst>
        </p14:section>
        <p14:section name="Debug Perspective: Virtual I/O" id="{EA47A231-2954-4CF1-BCB6-CA000E0E1CF4}">
          <p14:sldIdLst>
            <p14:sldId id="303"/>
            <p14:sldId id="323"/>
            <p14:sldId id="324"/>
          </p14:sldIdLst>
        </p14:section>
        <p14:section name="Debugger Options" id="{62359A0A-4B3F-4900-8083-135C506D97F3}">
          <p14:sldIdLst>
            <p14:sldId id="304"/>
          </p14:sldIdLst>
        </p14:section>
        <p14:section name="Concurrent Debugging" id="{653CF858-19BF-49D2-8126-123ECDC50482}">
          <p14:sldIdLst>
            <p14:sldId id="305"/>
            <p14:sldId id="325"/>
          </p14:sldIdLst>
        </p14:section>
        <p14:section name="Resource Usage" id="{21D7F8B2-9D61-496B-8C70-3B108AC329D0}">
          <p14:sldIdLst>
            <p14:sldId id="306"/>
          </p14:sldIdLst>
        </p14:section>
        <p14:section name="Disable the Debug Core" id="{C60D195D-E779-4EEB-89BC-8C339F9F35DF}">
          <p14:sldIdLst>
            <p14:sldId id="307"/>
            <p14:sldId id="32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5dFs2klRBVQ3lluMJgPUH/r2P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5196" autoAdjust="0"/>
  </p:normalViewPr>
  <p:slideViewPr>
    <p:cSldViewPr snapToGrid="0">
      <p:cViewPr>
        <p:scale>
          <a:sx n="100" d="100"/>
          <a:sy n="100" d="100"/>
        </p:scale>
        <p:origin x="936"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638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6965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38089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464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184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215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201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5067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570B71C9-BBA2-498A-3FAC-70638EA92CC1}"/>
            </a:ext>
          </a:extLst>
        </p:cNvPr>
        <p:cNvGrpSpPr/>
        <p:nvPr/>
      </p:nvGrpSpPr>
      <p:grpSpPr>
        <a:xfrm>
          <a:off x="0" y="0"/>
          <a:ext cx="0" cy="0"/>
          <a:chOff x="0" y="0"/>
          <a:chExt cx="0" cy="0"/>
        </a:xfrm>
      </p:grpSpPr>
      <p:sp>
        <p:nvSpPr>
          <p:cNvPr id="390" name="Google Shape;390;p2:notes">
            <a:extLst>
              <a:ext uri="{FF2B5EF4-FFF2-40B4-BE49-F238E27FC236}">
                <a16:creationId xmlns:a16="http://schemas.microsoft.com/office/drawing/2014/main" id="{CCD95130-7F0B-CC55-F450-0D2EEFDF20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a:extLst>
              <a:ext uri="{FF2B5EF4-FFF2-40B4-BE49-F238E27FC236}">
                <a16:creationId xmlns:a16="http://schemas.microsoft.com/office/drawing/2014/main" id="{A21975DC-27C7-9B0E-43DB-A2EE4E08AA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263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9544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652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2698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740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58BDDC7B-BA26-66CB-E028-1C66CC92ECAD}"/>
            </a:ext>
          </a:extLst>
        </p:cNvPr>
        <p:cNvGrpSpPr/>
        <p:nvPr/>
      </p:nvGrpSpPr>
      <p:grpSpPr>
        <a:xfrm>
          <a:off x="0" y="0"/>
          <a:ext cx="0" cy="0"/>
          <a:chOff x="0" y="0"/>
          <a:chExt cx="0" cy="0"/>
        </a:xfrm>
      </p:grpSpPr>
      <p:sp>
        <p:nvSpPr>
          <p:cNvPr id="390" name="Google Shape;390;p2:notes">
            <a:extLst>
              <a:ext uri="{FF2B5EF4-FFF2-40B4-BE49-F238E27FC236}">
                <a16:creationId xmlns:a16="http://schemas.microsoft.com/office/drawing/2014/main" id="{B42424A2-AC78-2A18-81B9-44CE2A9BF0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a:extLst>
              <a:ext uri="{FF2B5EF4-FFF2-40B4-BE49-F238E27FC236}">
                <a16:creationId xmlns:a16="http://schemas.microsoft.com/office/drawing/2014/main" id="{15C299BF-28DF-5C10-AF28-29EC8BD015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376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1C993D30-7019-ECAE-DCD1-1B215B0E8C45}"/>
            </a:ext>
          </a:extLst>
        </p:cNvPr>
        <p:cNvGrpSpPr/>
        <p:nvPr/>
      </p:nvGrpSpPr>
      <p:grpSpPr>
        <a:xfrm>
          <a:off x="0" y="0"/>
          <a:ext cx="0" cy="0"/>
          <a:chOff x="0" y="0"/>
          <a:chExt cx="0" cy="0"/>
        </a:xfrm>
      </p:grpSpPr>
      <p:sp>
        <p:nvSpPr>
          <p:cNvPr id="390" name="Google Shape;390;p2:notes">
            <a:extLst>
              <a:ext uri="{FF2B5EF4-FFF2-40B4-BE49-F238E27FC236}">
                <a16:creationId xmlns:a16="http://schemas.microsoft.com/office/drawing/2014/main" id="{0C853634-72C0-09D5-87EB-B19167A946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a:extLst>
              <a:ext uri="{FF2B5EF4-FFF2-40B4-BE49-F238E27FC236}">
                <a16:creationId xmlns:a16="http://schemas.microsoft.com/office/drawing/2014/main" id="{9D8F038F-6D9E-905D-8879-402DA5D078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7061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797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0791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F8D54AFA-A560-794C-DC1B-9101B4AD4C6B}"/>
            </a:ext>
          </a:extLst>
        </p:cNvPr>
        <p:cNvGrpSpPr/>
        <p:nvPr/>
      </p:nvGrpSpPr>
      <p:grpSpPr>
        <a:xfrm>
          <a:off x="0" y="0"/>
          <a:ext cx="0" cy="0"/>
          <a:chOff x="0" y="0"/>
          <a:chExt cx="0" cy="0"/>
        </a:xfrm>
      </p:grpSpPr>
      <p:sp>
        <p:nvSpPr>
          <p:cNvPr id="390" name="Google Shape;390;p2:notes">
            <a:extLst>
              <a:ext uri="{FF2B5EF4-FFF2-40B4-BE49-F238E27FC236}">
                <a16:creationId xmlns:a16="http://schemas.microsoft.com/office/drawing/2014/main" id="{19933910-E40E-501A-4AD3-3CA4C14BDD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a:extLst>
              <a:ext uri="{FF2B5EF4-FFF2-40B4-BE49-F238E27FC236}">
                <a16:creationId xmlns:a16="http://schemas.microsoft.com/office/drawing/2014/main" id="{0DBDCB08-21FA-B1D3-B6F3-5C26E5A239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589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996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330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267C27A8-3508-F96E-E2C6-664BB40AF9BE}"/>
            </a:ext>
          </a:extLst>
        </p:cNvPr>
        <p:cNvGrpSpPr/>
        <p:nvPr/>
      </p:nvGrpSpPr>
      <p:grpSpPr>
        <a:xfrm>
          <a:off x="0" y="0"/>
          <a:ext cx="0" cy="0"/>
          <a:chOff x="0" y="0"/>
          <a:chExt cx="0" cy="0"/>
        </a:xfrm>
      </p:grpSpPr>
      <p:sp>
        <p:nvSpPr>
          <p:cNvPr id="390" name="Google Shape;390;p2:notes">
            <a:extLst>
              <a:ext uri="{FF2B5EF4-FFF2-40B4-BE49-F238E27FC236}">
                <a16:creationId xmlns:a16="http://schemas.microsoft.com/office/drawing/2014/main" id="{D7D848ED-A5FB-CF63-32DE-AFD1CFA704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a:extLst>
              <a:ext uri="{FF2B5EF4-FFF2-40B4-BE49-F238E27FC236}">
                <a16:creationId xmlns:a16="http://schemas.microsoft.com/office/drawing/2014/main" id="{B73D1992-49A2-5E47-F4CB-CB27130673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898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385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2411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81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380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39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5790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469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12"/>
        <p:cNvGrpSpPr/>
        <p:nvPr/>
      </p:nvGrpSpPr>
      <p:grpSpPr>
        <a:xfrm>
          <a:off x="0" y="0"/>
          <a:ext cx="0" cy="0"/>
          <a:chOff x="0" y="0"/>
          <a:chExt cx="0" cy="0"/>
        </a:xfrm>
      </p:grpSpPr>
      <p:sp>
        <p:nvSpPr>
          <p:cNvPr id="13" name="Google Shape;13;p6"/>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69"/>
        <p:cNvGrpSpPr/>
        <p:nvPr/>
      </p:nvGrpSpPr>
      <p:grpSpPr>
        <a:xfrm>
          <a:off x="0" y="0"/>
          <a:ext cx="0" cy="0"/>
          <a:chOff x="0" y="0"/>
          <a:chExt cx="0" cy="0"/>
        </a:xfrm>
      </p:grpSpPr>
      <p:sp>
        <p:nvSpPr>
          <p:cNvPr id="70" name="Google Shape;70;p51"/>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5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5"/>
        <p:cNvGrpSpPr/>
        <p:nvPr/>
      </p:nvGrpSpPr>
      <p:grpSpPr>
        <a:xfrm>
          <a:off x="0" y="0"/>
          <a:ext cx="0" cy="0"/>
          <a:chOff x="0" y="0"/>
          <a:chExt cx="0" cy="0"/>
        </a:xfrm>
      </p:grpSpPr>
      <p:sp>
        <p:nvSpPr>
          <p:cNvPr id="76" name="Google Shape;76;p5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4D4D4D"/>
              </a:buClr>
              <a:buSzPts val="3200"/>
              <a:buFont typeface="Calibri"/>
              <a:buNone/>
              <a:defRPr sz="3200" b="1" i="0" u="none" strike="noStrike" cap="none">
                <a:solidFill>
                  <a:srgbClr val="4D4D4D"/>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8"/>
          <p:cNvSpPr txBox="1">
            <a:spLocks noGrp="1"/>
          </p:cNvSpPr>
          <p:nvPr>
            <p:ph type="body" idx="1"/>
          </p:nvPr>
        </p:nvSpPr>
        <p:spPr>
          <a:xfrm>
            <a:off x="1122214" y="1253331"/>
            <a:ext cx="10709565"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95"/>
        <p:cNvGrpSpPr/>
        <p:nvPr/>
      </p:nvGrpSpPr>
      <p:grpSpPr>
        <a:xfrm>
          <a:off x="0" y="0"/>
          <a:ext cx="0" cy="0"/>
          <a:chOff x="0" y="0"/>
          <a:chExt cx="0" cy="0"/>
        </a:xfrm>
      </p:grpSpPr>
      <p:sp>
        <p:nvSpPr>
          <p:cNvPr id="96" name="Google Shape;96;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4D4D4D"/>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8" name="Google Shape;9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101"/>
        <p:cNvGrpSpPr/>
        <p:nvPr/>
      </p:nvGrpSpPr>
      <p:grpSpPr>
        <a:xfrm>
          <a:off x="0" y="0"/>
          <a:ext cx="0" cy="0"/>
          <a:chOff x="0" y="0"/>
          <a:chExt cx="0" cy="0"/>
        </a:xfrm>
      </p:grpSpPr>
      <p:sp>
        <p:nvSpPr>
          <p:cNvPr id="102" name="Google Shape;102;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3" name="Google Shape;103;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4" name="Google Shape;10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107"/>
        <p:cNvGrpSpPr/>
        <p:nvPr/>
      </p:nvGrpSpPr>
      <p:grpSpPr>
        <a:xfrm>
          <a:off x="0" y="0"/>
          <a:ext cx="0" cy="0"/>
          <a:chOff x="0" y="0"/>
          <a:chExt cx="0" cy="0"/>
        </a:xfrm>
      </p:grpSpPr>
      <p:sp>
        <p:nvSpPr>
          <p:cNvPr id="108" name="Google Shape;10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114"/>
        <p:cNvGrpSpPr/>
        <p:nvPr/>
      </p:nvGrpSpPr>
      <p:grpSpPr>
        <a:xfrm>
          <a:off x="0" y="0"/>
          <a:ext cx="0" cy="0"/>
          <a:chOff x="0" y="0"/>
          <a:chExt cx="0" cy="0"/>
        </a:xfrm>
      </p:grpSpPr>
      <p:sp>
        <p:nvSpPr>
          <p:cNvPr id="115" name="Google Shape;115;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Google Shape;116;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D4D4D"/>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7" name="Google Shape;117;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D4D4D"/>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9" name="Google Shape;119;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123"/>
        <p:cNvGrpSpPr/>
        <p:nvPr/>
      </p:nvGrpSpPr>
      <p:grpSpPr>
        <a:xfrm>
          <a:off x="0" y="0"/>
          <a:ext cx="0" cy="0"/>
          <a:chOff x="0" y="0"/>
          <a:chExt cx="0" cy="0"/>
        </a:xfrm>
      </p:grpSpPr>
      <p:sp>
        <p:nvSpPr>
          <p:cNvPr id="124" name="Google Shape;124;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5" name="Google Shape;12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6" name="Google Shape;12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128"/>
        <p:cNvGrpSpPr/>
        <p:nvPr/>
      </p:nvGrpSpPr>
      <p:grpSpPr>
        <a:xfrm>
          <a:off x="0" y="0"/>
          <a:ext cx="0" cy="0"/>
          <a:chOff x="0" y="0"/>
          <a:chExt cx="0" cy="0"/>
        </a:xfrm>
      </p:grpSpPr>
      <p:sp>
        <p:nvSpPr>
          <p:cNvPr id="129" name="Google Shape;12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132"/>
        <p:cNvGrpSpPr/>
        <p:nvPr/>
      </p:nvGrpSpPr>
      <p:grpSpPr>
        <a:xfrm>
          <a:off x="0" y="0"/>
          <a:ext cx="0" cy="0"/>
          <a:chOff x="0" y="0"/>
          <a:chExt cx="0" cy="0"/>
        </a:xfrm>
      </p:grpSpPr>
      <p:sp>
        <p:nvSpPr>
          <p:cNvPr id="133" name="Google Shape;133;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3200"/>
              <a:buNone/>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5" name="Google Shape;135;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6" name="Google Shape;13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7" name="Google Shape;13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8"/>
        <p:cNvGrpSpPr/>
        <p:nvPr/>
      </p:nvGrpSpPr>
      <p:grpSpPr>
        <a:xfrm>
          <a:off x="0" y="0"/>
          <a:ext cx="0" cy="0"/>
          <a:chOff x="0" y="0"/>
          <a:chExt cx="0" cy="0"/>
        </a:xfrm>
      </p:grpSpPr>
      <p:sp>
        <p:nvSpPr>
          <p:cNvPr id="19" name="Google Shape;19;p4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39"/>
        <p:cNvGrpSpPr/>
        <p:nvPr/>
      </p:nvGrpSpPr>
      <p:grpSpPr>
        <a:xfrm>
          <a:off x="0" y="0"/>
          <a:ext cx="0" cy="0"/>
          <a:chOff x="0" y="0"/>
          <a:chExt cx="0" cy="0"/>
        </a:xfrm>
      </p:grpSpPr>
      <p:sp>
        <p:nvSpPr>
          <p:cNvPr id="140" name="Google Shape;140;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1" name="Google Shape;141;p40"/>
          <p:cNvSpPr>
            <a:spLocks noGrp="1"/>
          </p:cNvSpPr>
          <p:nvPr>
            <p:ph type="pic" idx="2"/>
          </p:nvPr>
        </p:nvSpPr>
        <p:spPr>
          <a:xfrm>
            <a:off x="5183188" y="987425"/>
            <a:ext cx="6172200" cy="4873625"/>
          </a:xfrm>
          <a:prstGeom prst="rect">
            <a:avLst/>
          </a:prstGeom>
          <a:noFill/>
          <a:ln>
            <a:noFill/>
          </a:ln>
        </p:spPr>
      </p:sp>
      <p:sp>
        <p:nvSpPr>
          <p:cNvPr id="142" name="Google Shape;142;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3" name="Google Shape;1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4" name="Google Shape;1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5" name="Google Shape;1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46"/>
        <p:cNvGrpSpPr/>
        <p:nvPr/>
      </p:nvGrpSpPr>
      <p:grpSpPr>
        <a:xfrm>
          <a:off x="0" y="0"/>
          <a:ext cx="0" cy="0"/>
          <a:chOff x="0" y="0"/>
          <a:chExt cx="0" cy="0"/>
        </a:xfrm>
      </p:grpSpPr>
      <p:sp>
        <p:nvSpPr>
          <p:cNvPr id="147" name="Google Shape;1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8" name="Google Shape;148;p41"/>
          <p:cNvSpPr txBox="1">
            <a:spLocks noGrp="1"/>
          </p:cNvSpPr>
          <p:nvPr>
            <p:ph type="body" idx="1"/>
          </p:nvPr>
        </p:nvSpPr>
        <p:spPr>
          <a:xfrm rot="5400000">
            <a:off x="4301327" y="-1925782"/>
            <a:ext cx="4351338" cy="1070956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1" name="Google Shape;15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2"/>
        <p:cNvGrpSpPr/>
        <p:nvPr/>
      </p:nvGrpSpPr>
      <p:grpSpPr>
        <a:xfrm>
          <a:off x="0" y="0"/>
          <a:ext cx="0" cy="0"/>
          <a:chOff x="0" y="0"/>
          <a:chExt cx="0" cy="0"/>
        </a:xfrm>
      </p:grpSpPr>
      <p:sp>
        <p:nvSpPr>
          <p:cNvPr id="153" name="Google Shape;153;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4" name="Google Shape;154;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7" name="Google Shape;15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315"/>
        <p:cNvGrpSpPr/>
        <p:nvPr/>
      </p:nvGrpSpPr>
      <p:grpSpPr>
        <a:xfrm>
          <a:off x="0" y="0"/>
          <a:ext cx="0" cy="0"/>
          <a:chOff x="0" y="0"/>
          <a:chExt cx="0" cy="0"/>
        </a:xfrm>
      </p:grpSpPr>
      <p:sp>
        <p:nvSpPr>
          <p:cNvPr id="316" name="Google Shape;316;p5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7" name="Google Shape;317;p5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8" name="Google Shape;31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9" name="Google Shape;31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0" name="Google Shape;32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321"/>
        <p:cNvGrpSpPr/>
        <p:nvPr/>
      </p:nvGrpSpPr>
      <p:grpSpPr>
        <a:xfrm>
          <a:off x="0" y="0"/>
          <a:ext cx="0" cy="0"/>
          <a:chOff x="0" y="0"/>
          <a:chExt cx="0" cy="0"/>
        </a:xfrm>
      </p:grpSpPr>
      <p:sp>
        <p:nvSpPr>
          <p:cNvPr id="322" name="Google Shape;322;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3" name="Google Shape;323;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4" name="Google Shape;324;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6" name="Google Shape;326;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327"/>
        <p:cNvGrpSpPr/>
        <p:nvPr/>
      </p:nvGrpSpPr>
      <p:grpSpPr>
        <a:xfrm>
          <a:off x="0" y="0"/>
          <a:ext cx="0" cy="0"/>
          <a:chOff x="0" y="0"/>
          <a:chExt cx="0" cy="0"/>
        </a:xfrm>
      </p:grpSpPr>
      <p:sp>
        <p:nvSpPr>
          <p:cNvPr id="328" name="Google Shape;328;p5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5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0" name="Google Shape;330;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33"/>
        <p:cNvGrpSpPr/>
        <p:nvPr/>
      </p:nvGrpSpPr>
      <p:grpSpPr>
        <a:xfrm>
          <a:off x="0" y="0"/>
          <a:ext cx="0" cy="0"/>
          <a:chOff x="0" y="0"/>
          <a:chExt cx="0" cy="0"/>
        </a:xfrm>
      </p:grpSpPr>
      <p:sp>
        <p:nvSpPr>
          <p:cNvPr id="334" name="Google Shape;334;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5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6" name="Google Shape;336;p5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7" name="Google Shape;337;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2" name="Google Shape;342;p5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3" name="Google Shape;343;p5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5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5" name="Google Shape;345;p5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6" name="Google Shape;346;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7" name="Google Shape;347;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8" name="Google Shape;348;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349"/>
        <p:cNvGrpSpPr/>
        <p:nvPr/>
      </p:nvGrpSpPr>
      <p:grpSpPr>
        <a:xfrm>
          <a:off x="0" y="0"/>
          <a:ext cx="0" cy="0"/>
          <a:chOff x="0" y="0"/>
          <a:chExt cx="0" cy="0"/>
        </a:xfrm>
      </p:grpSpPr>
      <p:sp>
        <p:nvSpPr>
          <p:cNvPr id="350" name="Google Shape;350;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1" name="Google Shape;351;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2" name="Google Shape;352;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3" name="Google Shape;353;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354"/>
        <p:cNvGrpSpPr/>
        <p:nvPr/>
      </p:nvGrpSpPr>
      <p:grpSpPr>
        <a:xfrm>
          <a:off x="0" y="0"/>
          <a:ext cx="0" cy="0"/>
          <a:chOff x="0" y="0"/>
          <a:chExt cx="0" cy="0"/>
        </a:xfrm>
      </p:grpSpPr>
      <p:sp>
        <p:nvSpPr>
          <p:cNvPr id="355" name="Google Shape;355;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6" name="Google Shape;356;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7" name="Google Shape;357;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24"/>
        <p:cNvGrpSpPr/>
        <p:nvPr/>
      </p:nvGrpSpPr>
      <p:grpSpPr>
        <a:xfrm>
          <a:off x="0" y="0"/>
          <a:ext cx="0" cy="0"/>
          <a:chOff x="0" y="0"/>
          <a:chExt cx="0" cy="0"/>
        </a:xfrm>
      </p:grpSpPr>
      <p:sp>
        <p:nvSpPr>
          <p:cNvPr id="25" name="Google Shape;25;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7" name="Google Shape;2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358"/>
        <p:cNvGrpSpPr/>
        <p:nvPr/>
      </p:nvGrpSpPr>
      <p:grpSpPr>
        <a:xfrm>
          <a:off x="0" y="0"/>
          <a:ext cx="0" cy="0"/>
          <a:chOff x="0" y="0"/>
          <a:chExt cx="0" cy="0"/>
        </a:xfrm>
      </p:grpSpPr>
      <p:sp>
        <p:nvSpPr>
          <p:cNvPr id="359" name="Google Shape;359;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0" name="Google Shape;360;p6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61" name="Google Shape;361;p6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62" name="Google Shape;362;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4" name="Google Shape;364;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365"/>
        <p:cNvGrpSpPr/>
        <p:nvPr/>
      </p:nvGrpSpPr>
      <p:grpSpPr>
        <a:xfrm>
          <a:off x="0" y="0"/>
          <a:ext cx="0" cy="0"/>
          <a:chOff x="0" y="0"/>
          <a:chExt cx="0" cy="0"/>
        </a:xfrm>
      </p:grpSpPr>
      <p:sp>
        <p:nvSpPr>
          <p:cNvPr id="366" name="Google Shape;366;p6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7" name="Google Shape;367;p62"/>
          <p:cNvSpPr>
            <a:spLocks noGrp="1"/>
          </p:cNvSpPr>
          <p:nvPr>
            <p:ph type="pic" idx="2"/>
          </p:nvPr>
        </p:nvSpPr>
        <p:spPr>
          <a:xfrm>
            <a:off x="5183188" y="987425"/>
            <a:ext cx="6172200" cy="4873625"/>
          </a:xfrm>
          <a:prstGeom prst="rect">
            <a:avLst/>
          </a:prstGeom>
          <a:noFill/>
          <a:ln>
            <a:noFill/>
          </a:ln>
        </p:spPr>
      </p:sp>
      <p:sp>
        <p:nvSpPr>
          <p:cNvPr id="368" name="Google Shape;368;p6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69" name="Google Shape;369;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0" name="Google Shape;370;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1" name="Google Shape;371;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372"/>
        <p:cNvGrpSpPr/>
        <p:nvPr/>
      </p:nvGrpSpPr>
      <p:grpSpPr>
        <a:xfrm>
          <a:off x="0" y="0"/>
          <a:ext cx="0" cy="0"/>
          <a:chOff x="0" y="0"/>
          <a:chExt cx="0" cy="0"/>
        </a:xfrm>
      </p:grpSpPr>
      <p:sp>
        <p:nvSpPr>
          <p:cNvPr id="373" name="Google Shape;373;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5" name="Google Shape;375;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6" name="Google Shape;376;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7" name="Google Shape;377;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378"/>
        <p:cNvGrpSpPr/>
        <p:nvPr/>
      </p:nvGrpSpPr>
      <p:grpSpPr>
        <a:xfrm>
          <a:off x="0" y="0"/>
          <a:ext cx="0" cy="0"/>
          <a:chOff x="0" y="0"/>
          <a:chExt cx="0" cy="0"/>
        </a:xfrm>
      </p:grpSpPr>
      <p:sp>
        <p:nvSpPr>
          <p:cNvPr id="379" name="Google Shape;379;p6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6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1" name="Google Shape;381;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3" name="Google Shape;383;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37"/>
        <p:cNvGrpSpPr/>
        <p:nvPr/>
      </p:nvGrpSpPr>
      <p:grpSpPr>
        <a:xfrm>
          <a:off x="0" y="0"/>
          <a:ext cx="0" cy="0"/>
          <a:chOff x="0" y="0"/>
          <a:chExt cx="0" cy="0"/>
        </a:xfrm>
      </p:grpSpPr>
      <p:sp>
        <p:nvSpPr>
          <p:cNvPr id="38" name="Google Shape;38;p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0" name="Google Shape;40;p4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4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Google Shape;42;p4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46"/>
        <p:cNvGrpSpPr/>
        <p:nvPr/>
      </p:nvGrpSpPr>
      <p:grpSpPr>
        <a:xfrm>
          <a:off x="0" y="0"/>
          <a:ext cx="0" cy="0"/>
          <a:chOff x="0" y="0"/>
          <a:chExt cx="0" cy="0"/>
        </a:xfrm>
      </p:grpSpPr>
      <p:sp>
        <p:nvSpPr>
          <p:cNvPr id="47" name="Google Shape;47;p47"/>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51"/>
        <p:cNvGrpSpPr/>
        <p:nvPr/>
      </p:nvGrpSpPr>
      <p:grpSpPr>
        <a:xfrm>
          <a:off x="0" y="0"/>
          <a:ext cx="0" cy="0"/>
          <a:chOff x="0" y="0"/>
          <a:chExt cx="0" cy="0"/>
        </a:xfrm>
      </p:grpSpPr>
      <p:sp>
        <p:nvSpPr>
          <p:cNvPr id="52" name="Google Shape;52;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5"/>
        <p:cNvGrpSpPr/>
        <p:nvPr/>
      </p:nvGrpSpPr>
      <p:grpSpPr>
        <a:xfrm>
          <a:off x="0" y="0"/>
          <a:ext cx="0" cy="0"/>
          <a:chOff x="0" y="0"/>
          <a:chExt cx="0" cy="0"/>
        </a:xfrm>
      </p:grpSpPr>
      <p:sp>
        <p:nvSpPr>
          <p:cNvPr id="56" name="Google Shape;56;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9" name="Google Shape;59;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2"/>
        <p:cNvGrpSpPr/>
        <p:nvPr/>
      </p:nvGrpSpPr>
      <p:grpSpPr>
        <a:xfrm>
          <a:off x="0" y="0"/>
          <a:ext cx="0" cy="0"/>
          <a:chOff x="0" y="0"/>
          <a:chExt cx="0" cy="0"/>
        </a:xfrm>
      </p:grpSpPr>
      <p:sp>
        <p:nvSpPr>
          <p:cNvPr id="63" name="Google Shape;63;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0"/>
          <p:cNvSpPr>
            <a:spLocks noGrp="1"/>
          </p:cNvSpPr>
          <p:nvPr>
            <p:ph type="pic" idx="2"/>
          </p:nvPr>
        </p:nvSpPr>
        <p:spPr>
          <a:xfrm>
            <a:off x="5183188" y="987425"/>
            <a:ext cx="6172200" cy="4873625"/>
          </a:xfrm>
          <a:prstGeom prst="rect">
            <a:avLst/>
          </a:prstGeom>
          <a:noFill/>
          <a:ln>
            <a:noFill/>
          </a:ln>
        </p:spPr>
      </p:sp>
      <p:sp>
        <p:nvSpPr>
          <p:cNvPr id="65" name="Google Shape;65;p5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6" name="Google Shape;66;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7" name="Google Shape;7;p5"/>
          <p:cNvPicPr preferRelativeResize="0"/>
          <p:nvPr/>
        </p:nvPicPr>
        <p:blipFill rotWithShape="1">
          <a:blip r:embed="rId13">
            <a:alphaModFix/>
          </a:blip>
          <a:srcRect/>
          <a:stretch/>
        </p:blipFill>
        <p:spPr>
          <a:xfrm>
            <a:off x="1363764" y="1909638"/>
            <a:ext cx="2408705" cy="3094141"/>
          </a:xfrm>
          <a:prstGeom prst="rect">
            <a:avLst/>
          </a:prstGeom>
          <a:noFill/>
          <a:ln>
            <a:noFill/>
          </a:ln>
        </p:spPr>
      </p:pic>
      <p:sp>
        <p:nvSpPr>
          <p:cNvPr id="8" name="Google Shape;8;p5"/>
          <p:cNvSpPr/>
          <p:nvPr/>
        </p:nvSpPr>
        <p:spPr>
          <a:xfrm>
            <a:off x="-1" y="0"/>
            <a:ext cx="12191999" cy="110836"/>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p5"/>
          <p:cNvSpPr/>
          <p:nvPr/>
        </p:nvSpPr>
        <p:spPr>
          <a:xfrm>
            <a:off x="1" y="6802582"/>
            <a:ext cx="12191999" cy="110836"/>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0;p5"/>
          <p:cNvSpPr/>
          <p:nvPr/>
        </p:nvSpPr>
        <p:spPr>
          <a:xfrm rot="-5400000">
            <a:off x="10560161" y="748160"/>
            <a:ext cx="739137" cy="390939"/>
          </a:xfrm>
          <a:prstGeom prst="triangle">
            <a:avLst>
              <a:gd name="adj" fmla="val 50000"/>
            </a:avLst>
          </a:prstGeom>
          <a:solidFill>
            <a:srgbClr val="4D4D4D"/>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 name="Google Shape;11;p5"/>
          <p:cNvPicPr preferRelativeResize="0"/>
          <p:nvPr/>
        </p:nvPicPr>
        <p:blipFill rotWithShape="1">
          <a:blip r:embed="rId14">
            <a:alphaModFix/>
          </a:blip>
          <a:srcRect/>
          <a:stretch/>
        </p:blipFill>
        <p:spPr>
          <a:xfrm rot="10800000" flipH="1">
            <a:off x="11437269" y="1257887"/>
            <a:ext cx="390939" cy="7391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7"/>
          <p:cNvSpPr txBox="1">
            <a:spLocks noGrp="1"/>
          </p:cNvSpPr>
          <p:nvPr>
            <p:ph type="body" idx="1"/>
          </p:nvPr>
        </p:nvSpPr>
        <p:spPr>
          <a:xfrm>
            <a:off x="1122214" y="1253331"/>
            <a:ext cx="10709565" cy="43513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4D4D4D"/>
              </a:buClr>
              <a:buSzPts val="1800"/>
              <a:buFont typeface="Arial"/>
              <a:buNone/>
              <a:defRPr sz="1800" b="0" i="0" u="none" strike="noStrike" cap="none">
                <a:solidFill>
                  <a:srgbClr val="4D4D4D"/>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3" name="Google Shape;83;p7"/>
          <p:cNvPicPr preferRelativeResize="0"/>
          <p:nvPr/>
        </p:nvPicPr>
        <p:blipFill rotWithShape="1">
          <a:blip r:embed="rId13">
            <a:alphaModFix/>
          </a:blip>
          <a:srcRect/>
          <a:stretch/>
        </p:blipFill>
        <p:spPr>
          <a:xfrm flipH="1">
            <a:off x="360219" y="362876"/>
            <a:ext cx="390939" cy="739138"/>
          </a:xfrm>
          <a:prstGeom prst="rect">
            <a:avLst/>
          </a:prstGeom>
          <a:noFill/>
          <a:ln>
            <a:noFill/>
          </a:ln>
        </p:spPr>
      </p:pic>
      <p:sp>
        <p:nvSpPr>
          <p:cNvPr id="84" name="Google Shape;84;p7"/>
          <p:cNvSpPr/>
          <p:nvPr/>
        </p:nvSpPr>
        <p:spPr>
          <a:xfrm rot="-5400000">
            <a:off x="371648" y="978945"/>
            <a:ext cx="739137" cy="390939"/>
          </a:xfrm>
          <a:prstGeom prst="triangle">
            <a:avLst>
              <a:gd name="adj" fmla="val 50000"/>
            </a:avLst>
          </a:prstGeom>
          <a:solidFill>
            <a:srgbClr val="4D4D4D"/>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7"/>
          <p:cNvSpPr/>
          <p:nvPr/>
        </p:nvSpPr>
        <p:spPr>
          <a:xfrm>
            <a:off x="1122215" y="709586"/>
            <a:ext cx="10709565" cy="45719"/>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7"/>
          <p:cNvSpPr/>
          <p:nvPr/>
        </p:nvSpPr>
        <p:spPr>
          <a:xfrm>
            <a:off x="0" y="6805586"/>
            <a:ext cx="12192000" cy="45719"/>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7" name="Google Shape;87;p7"/>
          <p:cNvPicPr preferRelativeResize="0"/>
          <p:nvPr/>
        </p:nvPicPr>
        <p:blipFill rotWithShape="1">
          <a:blip r:embed="rId14">
            <a:alphaModFix/>
          </a:blip>
          <a:srcRect/>
          <a:stretch/>
        </p:blipFill>
        <p:spPr>
          <a:xfrm>
            <a:off x="11174172" y="6030820"/>
            <a:ext cx="546773" cy="702365"/>
          </a:xfrm>
          <a:prstGeom prst="rect">
            <a:avLst/>
          </a:prstGeom>
          <a:noFill/>
          <a:ln>
            <a:noFill/>
          </a:ln>
        </p:spPr>
      </p:pic>
      <p:sp>
        <p:nvSpPr>
          <p:cNvPr id="88" name="Google Shape;88;p7"/>
          <p:cNvSpPr txBox="1"/>
          <p:nvPr/>
        </p:nvSpPr>
        <p:spPr>
          <a:xfrm>
            <a:off x="1122214" y="218420"/>
            <a:ext cx="10515600" cy="13255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200"/>
              <a:buFont typeface="Calibri"/>
              <a:buNone/>
            </a:pPr>
            <a:endParaRPr sz="3200">
              <a:solidFill>
                <a:srgbClr val="4D4D4D"/>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1" name="Google Shape;311;p5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2" name="Google Shape;312;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3" name="Google Shape;31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4" name="Google Shape;314;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
          <p:cNvSpPr txBox="1">
            <a:spLocks noGrp="1"/>
          </p:cNvSpPr>
          <p:nvPr>
            <p:ph type="title"/>
          </p:nvPr>
        </p:nvSpPr>
        <p:spPr>
          <a:xfrm>
            <a:off x="6096000" y="2246052"/>
            <a:ext cx="4114800" cy="195092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D4D4D"/>
              </a:buClr>
              <a:buSzPct val="100000"/>
              <a:buFont typeface="Calibri"/>
              <a:buNone/>
            </a:pPr>
            <a:r>
              <a:rPr lang="tr-TR" sz="3000" dirty="0"/>
              <a:t> Hardware Debugging</a:t>
            </a:r>
          </a:p>
        </p:txBody>
      </p:sp>
      <p:pic>
        <p:nvPicPr>
          <p:cNvPr id="1026" name="Picture 2" descr="Resim önizlemesi">
            <a:extLst>
              <a:ext uri="{FF2B5EF4-FFF2-40B4-BE49-F238E27FC236}">
                <a16:creationId xmlns:a16="http://schemas.microsoft.com/office/drawing/2014/main" id="{7AA737A2-DE53-41F2-0197-19E2660B7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484" y="5158589"/>
            <a:ext cx="2573732" cy="4597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DBEBB7BA-BF20-BDD7-7A4D-A6277AA8BCED}"/>
              </a:ext>
            </a:extLst>
          </p:cNvPr>
          <p:cNvSpPr>
            <a:spLocks noGrp="1"/>
          </p:cNvSpPr>
          <p:nvPr>
            <p:ph type="subTitle" idx="1"/>
          </p:nvPr>
        </p:nvSpPr>
        <p:spPr>
          <a:xfrm>
            <a:off x="1016000" y="904240"/>
            <a:ext cx="10840720" cy="4988560"/>
          </a:xfrm>
        </p:spPr>
        <p:txBody>
          <a:bodyPr/>
          <a:lstStyle/>
          <a:p>
            <a:pPr lvl="0" indent="-457200" algn="just" rtl="0">
              <a:lnSpc>
                <a:spcPct val="90000"/>
              </a:lnSpc>
              <a:spcBef>
                <a:spcPts val="0"/>
              </a:spcBef>
              <a:spcAft>
                <a:spcPts val="0"/>
              </a:spcAft>
              <a:buClr>
                <a:srgbClr val="4D4D4D"/>
              </a:buClr>
              <a:buSzPct val="100000"/>
              <a:buFont typeface="+mj-lt"/>
              <a:buAutoNum type="arabicPeriod" startAt="4"/>
            </a:pPr>
            <a:r>
              <a:rPr lang="en-US" sz="2400" dirty="0">
                <a:solidFill>
                  <a:schemeClr val="tx1"/>
                </a:solidFill>
              </a:rPr>
              <a:t>Specify the core name.</a:t>
            </a:r>
          </a:p>
          <a:p>
            <a:pPr lvl="0" indent="-457200" algn="just" rtl="0">
              <a:lnSpc>
                <a:spcPct val="90000"/>
              </a:lnSpc>
              <a:spcBef>
                <a:spcPts val="0"/>
              </a:spcBef>
              <a:spcAft>
                <a:spcPts val="0"/>
              </a:spcAft>
              <a:buClr>
                <a:srgbClr val="4D4D4D"/>
              </a:buClr>
              <a:buSzPct val="100000"/>
              <a:buFont typeface="+mj-lt"/>
              <a:buAutoNum type="arabicPeriod" startAt="4"/>
            </a:pPr>
            <a:endParaRPr lang="en-US" sz="2400" dirty="0">
              <a:solidFill>
                <a:schemeClr val="tx1"/>
              </a:solidFill>
            </a:endParaRPr>
          </a:p>
          <a:p>
            <a:pPr lvl="0" indent="-457200" algn="just" rtl="0">
              <a:lnSpc>
                <a:spcPct val="90000"/>
              </a:lnSpc>
              <a:spcBef>
                <a:spcPts val="0"/>
              </a:spcBef>
              <a:spcAft>
                <a:spcPts val="0"/>
              </a:spcAft>
              <a:buClr>
                <a:srgbClr val="4D4D4D"/>
              </a:buClr>
              <a:buSzPct val="100000"/>
              <a:buFont typeface="+mj-lt"/>
              <a:buAutoNum type="arabicPeriod" startAt="4"/>
            </a:pPr>
            <a:r>
              <a:rPr lang="en-US" sz="2400" dirty="0">
                <a:solidFill>
                  <a:schemeClr val="tx1"/>
                </a:solidFill>
              </a:rPr>
              <a:t>Add sources (inputs to your design from the JTAG interface) and probes (outputs from</a:t>
            </a:r>
            <a:r>
              <a:rPr lang="tr-TR" sz="2400" dirty="0">
                <a:solidFill>
                  <a:schemeClr val="tx1"/>
                </a:solidFill>
              </a:rPr>
              <a:t> </a:t>
            </a:r>
            <a:r>
              <a:rPr lang="en-US" sz="2400" dirty="0">
                <a:solidFill>
                  <a:schemeClr val="tx1"/>
                </a:solidFill>
              </a:rPr>
              <a:t>your design to the JTAG interface).</a:t>
            </a:r>
            <a:endParaRPr lang="tr-TR" sz="2400" dirty="0">
              <a:solidFill>
                <a:schemeClr val="tx1"/>
              </a:solidFill>
            </a:endParaRPr>
          </a:p>
          <a:p>
            <a:pPr algn="l"/>
            <a:endParaRPr lang="tr-TR" dirty="0">
              <a:solidFill>
                <a:schemeClr val="tx1"/>
              </a:solidFill>
            </a:endParaRPr>
          </a:p>
        </p:txBody>
      </p:sp>
      <p:pic>
        <p:nvPicPr>
          <p:cNvPr id="9" name="Resim 8">
            <a:extLst>
              <a:ext uri="{FF2B5EF4-FFF2-40B4-BE49-F238E27FC236}">
                <a16:creationId xmlns:a16="http://schemas.microsoft.com/office/drawing/2014/main" id="{DA7B7EED-8316-FA8A-6222-3897C4AAA274}"/>
              </a:ext>
            </a:extLst>
          </p:cNvPr>
          <p:cNvPicPr>
            <a:picLocks noChangeAspect="1"/>
          </p:cNvPicPr>
          <p:nvPr/>
        </p:nvPicPr>
        <p:blipFill>
          <a:blip r:embed="rId2"/>
          <a:stretch>
            <a:fillRect/>
          </a:stretch>
        </p:blipFill>
        <p:spPr>
          <a:xfrm>
            <a:off x="1617304" y="2385338"/>
            <a:ext cx="8957391" cy="3374072"/>
          </a:xfrm>
          <a:prstGeom prst="rect">
            <a:avLst/>
          </a:prstGeom>
        </p:spPr>
      </p:pic>
      <p:pic>
        <p:nvPicPr>
          <p:cNvPr id="11" name="Resim 10">
            <a:extLst>
              <a:ext uri="{FF2B5EF4-FFF2-40B4-BE49-F238E27FC236}">
                <a16:creationId xmlns:a16="http://schemas.microsoft.com/office/drawing/2014/main" id="{063C4F6B-D383-F2E4-FAF1-F2FDAF873588}"/>
              </a:ext>
            </a:extLst>
          </p:cNvPr>
          <p:cNvPicPr>
            <a:picLocks noChangeAspect="1"/>
          </p:cNvPicPr>
          <p:nvPr/>
        </p:nvPicPr>
        <p:blipFill>
          <a:blip r:embed="rId3"/>
          <a:stretch>
            <a:fillRect/>
          </a:stretch>
        </p:blipFill>
        <p:spPr>
          <a:xfrm>
            <a:off x="2539999" y="5839996"/>
            <a:ext cx="400050" cy="381000"/>
          </a:xfrm>
          <a:prstGeom prst="rect">
            <a:avLst/>
          </a:prstGeom>
        </p:spPr>
      </p:pic>
      <p:pic>
        <p:nvPicPr>
          <p:cNvPr id="13" name="Resim 12">
            <a:extLst>
              <a:ext uri="{FF2B5EF4-FFF2-40B4-BE49-F238E27FC236}">
                <a16:creationId xmlns:a16="http://schemas.microsoft.com/office/drawing/2014/main" id="{29B29126-A69F-A73F-B6C1-C75DB1FE4E6F}"/>
              </a:ext>
            </a:extLst>
          </p:cNvPr>
          <p:cNvPicPr>
            <a:picLocks noChangeAspect="1"/>
          </p:cNvPicPr>
          <p:nvPr/>
        </p:nvPicPr>
        <p:blipFill>
          <a:blip r:embed="rId4"/>
          <a:stretch>
            <a:fillRect/>
          </a:stretch>
        </p:blipFill>
        <p:spPr>
          <a:xfrm>
            <a:off x="4542471" y="5800040"/>
            <a:ext cx="400050" cy="390525"/>
          </a:xfrm>
          <a:prstGeom prst="rect">
            <a:avLst/>
          </a:prstGeom>
        </p:spPr>
      </p:pic>
      <p:sp>
        <p:nvSpPr>
          <p:cNvPr id="14" name="Metin kutusu 13">
            <a:extLst>
              <a:ext uri="{FF2B5EF4-FFF2-40B4-BE49-F238E27FC236}">
                <a16:creationId xmlns:a16="http://schemas.microsoft.com/office/drawing/2014/main" id="{1D228983-E82F-64A5-1C00-406D09838929}"/>
              </a:ext>
            </a:extLst>
          </p:cNvPr>
          <p:cNvSpPr txBox="1"/>
          <p:nvPr/>
        </p:nvSpPr>
        <p:spPr>
          <a:xfrm>
            <a:off x="3021328" y="5905609"/>
            <a:ext cx="6336031" cy="307777"/>
          </a:xfrm>
          <a:prstGeom prst="rect">
            <a:avLst/>
          </a:prstGeom>
          <a:noFill/>
        </p:spPr>
        <p:txBody>
          <a:bodyPr wrap="square" rtlCol="0">
            <a:spAutoFit/>
          </a:bodyPr>
          <a:lstStyle/>
          <a:p>
            <a:r>
              <a:rPr lang="tr-TR" dirty="0" err="1"/>
              <a:t>Add</a:t>
            </a:r>
            <a:r>
              <a:rPr lang="tr-TR" dirty="0"/>
              <a:t> </a:t>
            </a:r>
            <a:r>
              <a:rPr lang="tr-TR" dirty="0" err="1"/>
              <a:t>Probe</a:t>
            </a:r>
            <a:r>
              <a:rPr lang="tr-TR" dirty="0"/>
              <a:t>		   </a:t>
            </a:r>
            <a:r>
              <a:rPr lang="tr-TR" dirty="0" err="1"/>
              <a:t>Add</a:t>
            </a:r>
            <a:r>
              <a:rPr lang="tr-TR" dirty="0"/>
              <a:t> Source	       </a:t>
            </a:r>
            <a:r>
              <a:rPr lang="tr-TR" dirty="0" err="1"/>
              <a:t>Remove</a:t>
            </a:r>
            <a:r>
              <a:rPr lang="tr-TR" dirty="0"/>
              <a:t> </a:t>
            </a:r>
            <a:r>
              <a:rPr lang="tr-TR" dirty="0" err="1"/>
              <a:t>Probe</a:t>
            </a:r>
            <a:r>
              <a:rPr lang="tr-TR" dirty="0"/>
              <a:t>/Source</a:t>
            </a:r>
          </a:p>
        </p:txBody>
      </p:sp>
      <p:pic>
        <p:nvPicPr>
          <p:cNvPr id="16" name="Resim 15">
            <a:extLst>
              <a:ext uri="{FF2B5EF4-FFF2-40B4-BE49-F238E27FC236}">
                <a16:creationId xmlns:a16="http://schemas.microsoft.com/office/drawing/2014/main" id="{1BF87AD9-EDCC-C881-E290-1F3EE7F4E043}"/>
              </a:ext>
            </a:extLst>
          </p:cNvPr>
          <p:cNvPicPr>
            <a:picLocks noChangeAspect="1"/>
          </p:cNvPicPr>
          <p:nvPr/>
        </p:nvPicPr>
        <p:blipFill>
          <a:blip r:embed="rId5"/>
          <a:stretch>
            <a:fillRect/>
          </a:stretch>
        </p:blipFill>
        <p:spPr>
          <a:xfrm>
            <a:off x="6544944" y="5834916"/>
            <a:ext cx="400050" cy="419100"/>
          </a:xfrm>
          <a:prstGeom prst="rect">
            <a:avLst/>
          </a:prstGeom>
        </p:spPr>
      </p:pic>
      <p:pic>
        <p:nvPicPr>
          <p:cNvPr id="17" name="Picture 2" descr="Resim önizlemesi">
            <a:extLst>
              <a:ext uri="{FF2B5EF4-FFF2-40B4-BE49-F238E27FC236}">
                <a16:creationId xmlns:a16="http://schemas.microsoft.com/office/drawing/2014/main" id="{B4E9E531-F4AD-53C3-648E-16424A89CE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366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699B5481-40D5-8E28-CF35-6FC599C9E8BF}"/>
              </a:ext>
            </a:extLst>
          </p:cNvPr>
          <p:cNvSpPr>
            <a:spLocks noGrp="1"/>
          </p:cNvSpPr>
          <p:nvPr>
            <p:ph type="subTitle" idx="1"/>
          </p:nvPr>
        </p:nvSpPr>
        <p:spPr>
          <a:xfrm>
            <a:off x="995680" y="1005840"/>
            <a:ext cx="10830560" cy="4251960"/>
          </a:xfrm>
        </p:spPr>
        <p:txBody>
          <a:bodyPr>
            <a:normAutofit/>
          </a:bodyPr>
          <a:lstStyle/>
          <a:p>
            <a:pPr marL="0" lvl="0" indent="0" algn="just" rtl="0">
              <a:lnSpc>
                <a:spcPct val="90000"/>
              </a:lnSpc>
              <a:spcBef>
                <a:spcPts val="0"/>
              </a:spcBef>
              <a:spcAft>
                <a:spcPts val="0"/>
              </a:spcAft>
              <a:buClr>
                <a:srgbClr val="4D4D4D"/>
              </a:buClr>
              <a:buSzPts val="1800"/>
            </a:pPr>
            <a:r>
              <a:rPr lang="en-US" sz="2400" dirty="0">
                <a:solidFill>
                  <a:schemeClr val="tx1"/>
                </a:solidFill>
              </a:rPr>
              <a:t>• For probes, choose a </a:t>
            </a:r>
            <a:r>
              <a:rPr lang="en-US" sz="2400" b="1" dirty="0">
                <a:solidFill>
                  <a:schemeClr val="tx1"/>
                </a:solidFill>
              </a:rPr>
              <a:t>width</a:t>
            </a:r>
            <a:r>
              <a:rPr lang="en-US" sz="2400" dirty="0">
                <a:solidFill>
                  <a:schemeClr val="tx1"/>
                </a:solidFill>
              </a:rPr>
              <a:t> and </a:t>
            </a:r>
            <a:r>
              <a:rPr lang="en-US" sz="2400" b="1" dirty="0">
                <a:solidFill>
                  <a:schemeClr val="tx1"/>
                </a:solidFill>
              </a:rPr>
              <a:t>specify</a:t>
            </a:r>
            <a:r>
              <a:rPr lang="en-US" sz="2400" dirty="0">
                <a:solidFill>
                  <a:schemeClr val="tx1"/>
                </a:solidFill>
              </a:rPr>
              <a:t> </a:t>
            </a:r>
            <a:r>
              <a:rPr lang="en-US" sz="2400" b="1" dirty="0">
                <a:solidFill>
                  <a:schemeClr val="tx1"/>
                </a:solidFill>
              </a:rPr>
              <a:t>the</a:t>
            </a:r>
            <a:r>
              <a:rPr lang="en-US" sz="2400" dirty="0">
                <a:solidFill>
                  <a:schemeClr val="tx1"/>
                </a:solidFill>
              </a:rPr>
              <a:t> </a:t>
            </a:r>
            <a:r>
              <a:rPr lang="en-US" sz="2400" b="1" dirty="0">
                <a:solidFill>
                  <a:schemeClr val="tx1"/>
                </a:solidFill>
              </a:rPr>
              <a:t>signal</a:t>
            </a:r>
            <a:r>
              <a:rPr lang="en-US" sz="2400" dirty="0">
                <a:solidFill>
                  <a:schemeClr val="tx1"/>
                </a:solidFill>
              </a:rPr>
              <a:t> to which you want to </a:t>
            </a:r>
            <a:r>
              <a:rPr lang="tr-TR" sz="2400" dirty="0">
                <a:solidFill>
                  <a:schemeClr val="tx1"/>
                </a:solidFill>
              </a:rPr>
              <a:t>	</a:t>
            </a:r>
            <a:r>
              <a:rPr lang="en-US" sz="2400" dirty="0">
                <a:solidFill>
                  <a:schemeClr val="tx1"/>
                </a:solidFill>
              </a:rPr>
              <a:t>connect the</a:t>
            </a:r>
            <a:r>
              <a:rPr lang="tr-TR" sz="2400" dirty="0">
                <a:solidFill>
                  <a:schemeClr val="tx1"/>
                </a:solidFill>
              </a:rPr>
              <a:t> </a:t>
            </a:r>
            <a:r>
              <a:rPr lang="en-US" sz="2400" dirty="0">
                <a:solidFill>
                  <a:schemeClr val="tx1"/>
                </a:solidFill>
              </a:rPr>
              <a:t>probe in your design.</a:t>
            </a:r>
            <a:endParaRPr lang="tr-TR" sz="2400" dirty="0">
              <a:solidFill>
                <a:schemeClr val="tx1"/>
              </a:solidFill>
            </a:endParaRPr>
          </a:p>
          <a:p>
            <a:pPr marL="0" lvl="0" indent="0" algn="just" rtl="0">
              <a:lnSpc>
                <a:spcPct val="90000"/>
              </a:lnSpc>
              <a:spcBef>
                <a:spcPts val="0"/>
              </a:spcBef>
              <a:spcAft>
                <a:spcPts val="0"/>
              </a:spcAft>
              <a:buClr>
                <a:srgbClr val="4D4D4D"/>
              </a:buClr>
              <a:buSzPts val="1800"/>
            </a:pPr>
            <a:endParaRPr lang="en-US" sz="2400" dirty="0">
              <a:solidFill>
                <a:schemeClr val="tx1"/>
              </a:solidFill>
            </a:endParaRPr>
          </a:p>
          <a:p>
            <a:pPr marL="0" lvl="0" indent="0" algn="just" rtl="0">
              <a:lnSpc>
                <a:spcPct val="90000"/>
              </a:lnSpc>
              <a:spcBef>
                <a:spcPts val="0"/>
              </a:spcBef>
              <a:spcAft>
                <a:spcPts val="0"/>
              </a:spcAft>
              <a:buClr>
                <a:srgbClr val="4D4D4D"/>
              </a:buClr>
              <a:buSzPts val="1800"/>
            </a:pPr>
            <a:r>
              <a:rPr lang="en-US" sz="2400" dirty="0">
                <a:solidFill>
                  <a:schemeClr val="tx1"/>
                </a:solidFill>
              </a:rPr>
              <a:t>• For sources, choose a </a:t>
            </a:r>
            <a:r>
              <a:rPr lang="en-US" sz="2400" b="1" dirty="0">
                <a:solidFill>
                  <a:schemeClr val="tx1"/>
                </a:solidFill>
              </a:rPr>
              <a:t>width</a:t>
            </a:r>
            <a:r>
              <a:rPr lang="en-US" sz="2400" dirty="0">
                <a:solidFill>
                  <a:schemeClr val="tx1"/>
                </a:solidFill>
              </a:rPr>
              <a:t> and </a:t>
            </a:r>
            <a:r>
              <a:rPr lang="en-US" sz="2400" b="1" dirty="0">
                <a:solidFill>
                  <a:schemeClr val="tx1"/>
                </a:solidFill>
              </a:rPr>
              <a:t>specify</a:t>
            </a:r>
            <a:r>
              <a:rPr lang="en-US" sz="2400" dirty="0">
                <a:solidFill>
                  <a:schemeClr val="tx1"/>
                </a:solidFill>
              </a:rPr>
              <a:t> </a:t>
            </a:r>
            <a:r>
              <a:rPr lang="en-US" sz="2400" b="1" dirty="0">
                <a:solidFill>
                  <a:schemeClr val="tx1"/>
                </a:solidFill>
              </a:rPr>
              <a:t>the</a:t>
            </a:r>
            <a:r>
              <a:rPr lang="en-US" sz="2400" dirty="0">
                <a:solidFill>
                  <a:schemeClr val="tx1"/>
                </a:solidFill>
              </a:rPr>
              <a:t> </a:t>
            </a:r>
            <a:r>
              <a:rPr lang="en-US" sz="2400" b="1" dirty="0">
                <a:solidFill>
                  <a:schemeClr val="tx1"/>
                </a:solidFill>
              </a:rPr>
              <a:t>signal</a:t>
            </a:r>
            <a:r>
              <a:rPr lang="en-US" sz="2400" dirty="0">
                <a:solidFill>
                  <a:schemeClr val="tx1"/>
                </a:solidFill>
              </a:rPr>
              <a:t> to which you want to connect</a:t>
            </a:r>
            <a:r>
              <a:rPr lang="tr-TR" sz="2400" dirty="0">
                <a:solidFill>
                  <a:schemeClr val="tx1"/>
                </a:solidFill>
              </a:rPr>
              <a:t> </a:t>
            </a:r>
            <a:r>
              <a:rPr lang="en-US" sz="2400" dirty="0">
                <a:solidFill>
                  <a:schemeClr val="tx1"/>
                </a:solidFill>
              </a:rPr>
              <a:t>the source in your design; you can set an </a:t>
            </a:r>
            <a:r>
              <a:rPr lang="en-US" sz="2400" b="1" dirty="0">
                <a:solidFill>
                  <a:schemeClr val="tx1"/>
                </a:solidFill>
              </a:rPr>
              <a:t>initial value </a:t>
            </a:r>
            <a:r>
              <a:rPr lang="en-US" sz="2400" dirty="0">
                <a:solidFill>
                  <a:schemeClr val="tx1"/>
                </a:solidFill>
              </a:rPr>
              <a:t>and choose a </a:t>
            </a:r>
            <a:r>
              <a:rPr lang="en-US" sz="2400" b="1" dirty="0">
                <a:solidFill>
                  <a:schemeClr val="tx1"/>
                </a:solidFill>
              </a:rPr>
              <a:t>radix</a:t>
            </a:r>
            <a:r>
              <a:rPr lang="en-US" sz="2400" dirty="0">
                <a:solidFill>
                  <a:schemeClr val="tx1"/>
                </a:solidFill>
              </a:rPr>
              <a:t> for how to</a:t>
            </a:r>
            <a:r>
              <a:rPr lang="tr-TR" sz="2400" dirty="0">
                <a:solidFill>
                  <a:schemeClr val="tx1"/>
                </a:solidFill>
              </a:rPr>
              <a:t> </a:t>
            </a:r>
            <a:r>
              <a:rPr lang="en-US" sz="2400" dirty="0">
                <a:solidFill>
                  <a:schemeClr val="tx1"/>
                </a:solidFill>
              </a:rPr>
              <a:t>display the data</a:t>
            </a:r>
            <a:endParaRPr lang="tr-TR" sz="2400" dirty="0">
              <a:solidFill>
                <a:schemeClr val="tx1"/>
              </a:solidFill>
            </a:endParaRPr>
          </a:p>
          <a:p>
            <a:pPr algn="just"/>
            <a:endParaRPr lang="tr-TR" dirty="0">
              <a:solidFill>
                <a:schemeClr val="tx1"/>
              </a:solidFill>
            </a:endParaRPr>
          </a:p>
        </p:txBody>
      </p:sp>
      <p:pic>
        <p:nvPicPr>
          <p:cNvPr id="5" name="Resim 4">
            <a:extLst>
              <a:ext uri="{FF2B5EF4-FFF2-40B4-BE49-F238E27FC236}">
                <a16:creationId xmlns:a16="http://schemas.microsoft.com/office/drawing/2014/main" id="{91A5BA85-0739-46C0-8F2B-8B657B1227C7}"/>
              </a:ext>
            </a:extLst>
          </p:cNvPr>
          <p:cNvPicPr>
            <a:picLocks noChangeAspect="1"/>
          </p:cNvPicPr>
          <p:nvPr/>
        </p:nvPicPr>
        <p:blipFill>
          <a:blip r:embed="rId2"/>
          <a:stretch>
            <a:fillRect/>
          </a:stretch>
        </p:blipFill>
        <p:spPr>
          <a:xfrm>
            <a:off x="1938926" y="3274060"/>
            <a:ext cx="8944067" cy="2353310"/>
          </a:xfrm>
          <a:prstGeom prst="rect">
            <a:avLst/>
          </a:prstGeom>
        </p:spPr>
      </p:pic>
      <p:pic>
        <p:nvPicPr>
          <p:cNvPr id="6" name="Picture 2" descr="Resim önizlemesi">
            <a:extLst>
              <a:ext uri="{FF2B5EF4-FFF2-40B4-BE49-F238E27FC236}">
                <a16:creationId xmlns:a16="http://schemas.microsoft.com/office/drawing/2014/main" id="{EE4664F7-9E82-2550-2AF0-ADF5AA7AC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465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pt-BR" dirty="0">
                <a:solidFill>
                  <a:schemeClr val="tx1"/>
                </a:solidFill>
              </a:rPr>
              <a:t>Adding a Virtual I/O Core</a:t>
            </a:r>
            <a:r>
              <a:rPr lang="tr-TR" dirty="0">
                <a:solidFill>
                  <a:schemeClr val="tx1"/>
                </a:solidFill>
              </a:rPr>
              <a:t> </a:t>
            </a:r>
            <a:r>
              <a:rPr lang="tr-TR" dirty="0" err="1">
                <a:solidFill>
                  <a:schemeClr val="tx1"/>
                </a:solidFill>
              </a:rPr>
              <a:t>cont’d</a:t>
            </a:r>
            <a:endParaRPr lang="en-US" dirty="0">
              <a:solidFill>
                <a:schemeClr val="tx1"/>
              </a:solidFill>
            </a:endParaRPr>
          </a:p>
        </p:txBody>
      </p:sp>
      <p:sp>
        <p:nvSpPr>
          <p:cNvPr id="394" name="Google Shape;394;p2"/>
          <p:cNvSpPr txBox="1">
            <a:spLocks noGrp="1"/>
          </p:cNvSpPr>
          <p:nvPr>
            <p:ph type="body" idx="1"/>
          </p:nvPr>
        </p:nvSpPr>
        <p:spPr>
          <a:xfrm>
            <a:off x="1122215" y="1225485"/>
            <a:ext cx="10727278" cy="4728274"/>
          </a:xfrm>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0"/>
              </a:spcBef>
              <a:spcAft>
                <a:spcPts val="0"/>
              </a:spcAft>
              <a:buClr>
                <a:srgbClr val="4D4D4D"/>
              </a:buClr>
              <a:buSzPts val="1800"/>
              <a:buFont typeface="+mj-lt"/>
              <a:buAutoNum type="arabicPeriod" startAt="6"/>
            </a:pPr>
            <a:r>
              <a:rPr lang="en-US" sz="2200" dirty="0">
                <a:solidFill>
                  <a:schemeClr val="tx1"/>
                </a:solidFill>
              </a:rPr>
              <a:t>Click </a:t>
            </a:r>
            <a:r>
              <a:rPr lang="en-US" sz="2200" b="1" dirty="0">
                <a:solidFill>
                  <a:schemeClr val="tx1"/>
                </a:solidFill>
              </a:rPr>
              <a:t>Generate Core RTL</a:t>
            </a:r>
            <a:r>
              <a:rPr lang="en-US" sz="2200" dirty="0">
                <a:solidFill>
                  <a:schemeClr val="tx1"/>
                </a:solidFill>
              </a:rPr>
              <a:t>. The </a:t>
            </a:r>
            <a:r>
              <a:rPr lang="en-US" sz="2200" dirty="0" err="1">
                <a:solidFill>
                  <a:schemeClr val="tx1"/>
                </a:solidFill>
              </a:rPr>
              <a:t>Efinity</a:t>
            </a:r>
            <a:r>
              <a:rPr lang="en-US" sz="2200" dirty="0">
                <a:solidFill>
                  <a:schemeClr val="tx1"/>
                </a:solidFill>
              </a:rPr>
              <a:t> software saves the debug profile in your</a:t>
            </a:r>
            <a:r>
              <a:rPr lang="tr-TR" sz="2200" dirty="0">
                <a:solidFill>
                  <a:schemeClr val="tx1"/>
                </a:solidFill>
              </a:rPr>
              <a:t> </a:t>
            </a:r>
            <a:r>
              <a:rPr lang="en-US" sz="2200" dirty="0">
                <a:solidFill>
                  <a:schemeClr val="tx1"/>
                </a:solidFill>
              </a:rPr>
              <a:t>project directory as </a:t>
            </a:r>
            <a:r>
              <a:rPr lang="en-US" sz="2200" b="1" dirty="0" err="1">
                <a:solidFill>
                  <a:schemeClr val="tx1"/>
                </a:solidFill>
              </a:rPr>
              <a:t>debug_profile.json</a:t>
            </a:r>
            <a:r>
              <a:rPr lang="en-US" sz="2200" dirty="0">
                <a:solidFill>
                  <a:schemeClr val="tx1"/>
                </a:solidFill>
              </a:rPr>
              <a:t>. The software also creates a debug template</a:t>
            </a:r>
            <a:r>
              <a:rPr lang="tr-TR" sz="2200" dirty="0">
                <a:solidFill>
                  <a:schemeClr val="tx1"/>
                </a:solidFill>
              </a:rPr>
              <a:t> </a:t>
            </a:r>
            <a:r>
              <a:rPr lang="en-US" sz="2200" dirty="0">
                <a:solidFill>
                  <a:schemeClr val="tx1"/>
                </a:solidFill>
              </a:rPr>
              <a:t>(</a:t>
            </a:r>
            <a:r>
              <a:rPr lang="en-US" sz="2200" b="1" dirty="0" err="1">
                <a:solidFill>
                  <a:schemeClr val="tx1"/>
                </a:solidFill>
              </a:rPr>
              <a:t>debug_TEMPLATE.v</a:t>
            </a:r>
            <a:r>
              <a:rPr lang="en-US" sz="2200" dirty="0">
                <a:solidFill>
                  <a:schemeClr val="tx1"/>
                </a:solidFill>
              </a:rPr>
              <a:t>), which includes the module for the debug profile you created and</a:t>
            </a:r>
            <a:r>
              <a:rPr lang="tr-TR" sz="2200" dirty="0">
                <a:solidFill>
                  <a:schemeClr val="tx1"/>
                </a:solidFill>
              </a:rPr>
              <a:t> </a:t>
            </a:r>
            <a:r>
              <a:rPr lang="en-US" sz="2200" b="1" dirty="0" err="1">
                <a:solidFill>
                  <a:schemeClr val="tx1"/>
                </a:solidFill>
              </a:rPr>
              <a:t>debug_top.v</a:t>
            </a:r>
            <a:r>
              <a:rPr lang="en-US" sz="2200" dirty="0">
                <a:solidFill>
                  <a:schemeClr val="tx1"/>
                </a:solidFill>
              </a:rPr>
              <a:t>, which is the RTL logic for the debug core.</a:t>
            </a:r>
            <a:endParaRPr lang="tr-TR" sz="22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6"/>
            </a:pPr>
            <a:endParaRPr lang="tr-TR" sz="22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6"/>
            </a:pPr>
            <a:endParaRPr lang="tr-TR" sz="22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6"/>
            </a:pPr>
            <a:endParaRPr lang="tr-TR" sz="22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6"/>
            </a:pPr>
            <a:endParaRPr lang="tr-TR" sz="22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6"/>
            </a:pPr>
            <a:endParaRPr lang="tr-TR" sz="2400" dirty="0">
              <a:solidFill>
                <a:schemeClr val="tx1"/>
              </a:solidFill>
            </a:endParaRPr>
          </a:p>
          <a:p>
            <a:pPr indent="-457200" algn="just">
              <a:spcBef>
                <a:spcPts val="0"/>
              </a:spcBef>
              <a:buFont typeface="+mj-lt"/>
              <a:buAutoNum type="arabicPeriod" startAt="6"/>
            </a:pPr>
            <a:r>
              <a:rPr lang="en-US" sz="2400" dirty="0">
                <a:solidFill>
                  <a:schemeClr val="tx1"/>
                </a:solidFill>
              </a:rPr>
              <a:t>Add the </a:t>
            </a:r>
            <a:r>
              <a:rPr lang="tr-TR" sz="2400" b="1" dirty="0">
                <a:solidFill>
                  <a:schemeClr val="tx1"/>
                </a:solidFill>
              </a:rPr>
              <a:t>‘</a:t>
            </a:r>
            <a:r>
              <a:rPr lang="en-US" sz="2400" b="1" dirty="0" err="1">
                <a:solidFill>
                  <a:schemeClr val="tx1"/>
                </a:solidFill>
              </a:rPr>
              <a:t>debug_top.v</a:t>
            </a:r>
            <a:r>
              <a:rPr lang="tr-TR" sz="2400" b="1" dirty="0">
                <a:solidFill>
                  <a:schemeClr val="tx1"/>
                </a:solidFill>
              </a:rPr>
              <a:t>’</a:t>
            </a:r>
            <a:r>
              <a:rPr lang="en-US" sz="2400" b="1" dirty="0">
                <a:solidFill>
                  <a:schemeClr val="tx1"/>
                </a:solidFill>
              </a:rPr>
              <a:t> </a:t>
            </a:r>
            <a:r>
              <a:rPr lang="en-US" sz="2400" dirty="0">
                <a:solidFill>
                  <a:schemeClr val="tx1"/>
                </a:solidFill>
              </a:rPr>
              <a:t>file to your project.</a:t>
            </a:r>
            <a:endParaRPr lang="tr-TR" sz="2400" dirty="0">
              <a:solidFill>
                <a:schemeClr val="tx1"/>
              </a:solidFill>
            </a:endParaRPr>
          </a:p>
          <a:p>
            <a:pPr indent="-457200" algn="just">
              <a:spcBef>
                <a:spcPts val="0"/>
              </a:spcBef>
              <a:buFont typeface="+mj-lt"/>
              <a:buAutoNum type="arabicPeriod" startAt="6"/>
            </a:pPr>
            <a:endParaRPr lang="tr-TR" sz="2400" dirty="0">
              <a:solidFill>
                <a:schemeClr val="tx1"/>
              </a:solidFill>
            </a:endParaRPr>
          </a:p>
          <a:p>
            <a:pPr indent="-457200" algn="just">
              <a:spcBef>
                <a:spcPts val="0"/>
              </a:spcBef>
              <a:buFont typeface="+mj-lt"/>
              <a:buAutoNum type="arabicPeriod" startAt="6"/>
            </a:pPr>
            <a:r>
              <a:rPr lang="en-US" sz="2400" dirty="0">
                <a:solidFill>
                  <a:schemeClr val="tx1"/>
                </a:solidFill>
              </a:rPr>
              <a:t>Add a </a:t>
            </a:r>
            <a:r>
              <a:rPr lang="en-US" sz="2400" b="1" dirty="0">
                <a:solidFill>
                  <a:schemeClr val="tx1"/>
                </a:solidFill>
              </a:rPr>
              <a:t>JTAG User Tap </a:t>
            </a:r>
            <a:r>
              <a:rPr lang="en-US" sz="2400" dirty="0">
                <a:solidFill>
                  <a:schemeClr val="tx1"/>
                </a:solidFill>
              </a:rPr>
              <a:t>block in the Interface Designer. Choose </a:t>
            </a:r>
            <a:r>
              <a:rPr lang="en-US" sz="2400" b="1" dirty="0">
                <a:solidFill>
                  <a:schemeClr val="tx1"/>
                </a:solidFill>
              </a:rPr>
              <a:t>JTAG_USER</a:t>
            </a:r>
            <a:r>
              <a:rPr lang="tr-TR" sz="2400" b="1" dirty="0">
                <a:solidFill>
                  <a:schemeClr val="tx1"/>
                </a:solidFill>
              </a:rPr>
              <a:t>2</a:t>
            </a:r>
            <a:r>
              <a:rPr lang="en-US" sz="2400" b="1" dirty="0">
                <a:solidFill>
                  <a:schemeClr val="tx1"/>
                </a:solidFill>
              </a:rPr>
              <a:t> </a:t>
            </a:r>
            <a:r>
              <a:rPr lang="en-US" sz="2400" dirty="0">
                <a:solidFill>
                  <a:schemeClr val="tx1"/>
                </a:solidFill>
              </a:rPr>
              <a:t>as the JTAG Resource. </a:t>
            </a:r>
            <a:endParaRPr lang="tr-TR" sz="2400" dirty="0">
              <a:solidFill>
                <a:schemeClr val="tx1"/>
              </a:solidFill>
            </a:endParaRPr>
          </a:p>
          <a:p>
            <a:pPr indent="-457200" algn="just">
              <a:spcBef>
                <a:spcPts val="0"/>
              </a:spcBef>
              <a:buFont typeface="+mj-lt"/>
              <a:buAutoNum type="arabicPeriod" startAt="6"/>
            </a:pPr>
            <a:endParaRPr lang="tr-TR" sz="2400" dirty="0">
              <a:solidFill>
                <a:schemeClr val="tx1"/>
              </a:solidFill>
            </a:endParaRPr>
          </a:p>
          <a:p>
            <a:pPr indent="-457200" algn="just">
              <a:spcBef>
                <a:spcPts val="0"/>
              </a:spcBef>
              <a:buFont typeface="+mj-lt"/>
              <a:buAutoNum type="arabicPeriod" startAt="6"/>
            </a:pP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6"/>
            </a:pPr>
            <a:endParaRPr lang="tr-TR" sz="22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6"/>
            </a:pPr>
            <a:endParaRPr lang="tr-TR" sz="2200" dirty="0"/>
          </a:p>
          <a:p>
            <a:pPr lvl="0" indent="-457200" algn="just" rtl="0">
              <a:lnSpc>
                <a:spcPct val="90000"/>
              </a:lnSpc>
              <a:spcBef>
                <a:spcPts val="0"/>
              </a:spcBef>
              <a:spcAft>
                <a:spcPts val="0"/>
              </a:spcAft>
              <a:buClr>
                <a:srgbClr val="4D4D4D"/>
              </a:buClr>
              <a:buSzPts val="1800"/>
              <a:buFont typeface="+mj-lt"/>
              <a:buAutoNum type="arabicPeriod" startAt="6"/>
            </a:pPr>
            <a:endParaRPr lang="en-US" sz="2200" dirty="0"/>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2">
            <a:extLst>
              <a:ext uri="{FF2B5EF4-FFF2-40B4-BE49-F238E27FC236}">
                <a16:creationId xmlns:a16="http://schemas.microsoft.com/office/drawing/2014/main" id="{1B321E05-F857-F509-9932-86096BA82475}"/>
              </a:ext>
            </a:extLst>
          </p:cNvPr>
          <p:cNvPicPr>
            <a:picLocks noChangeAspect="1"/>
          </p:cNvPicPr>
          <p:nvPr/>
        </p:nvPicPr>
        <p:blipFill>
          <a:blip r:embed="rId4"/>
          <a:stretch>
            <a:fillRect/>
          </a:stretch>
        </p:blipFill>
        <p:spPr>
          <a:xfrm>
            <a:off x="1598661" y="2714365"/>
            <a:ext cx="9774385" cy="1028700"/>
          </a:xfrm>
          <a:prstGeom prst="rect">
            <a:avLst/>
          </a:prstGeom>
        </p:spPr>
      </p:pic>
    </p:spTree>
    <p:extLst>
      <p:ext uri="{BB962C8B-B14F-4D97-AF65-F5344CB8AC3E}">
        <p14:creationId xmlns:p14="http://schemas.microsoft.com/office/powerpoint/2010/main" val="3998864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4BC391E0-25A3-0A3B-5759-AAE992134495}"/>
              </a:ext>
            </a:extLst>
          </p:cNvPr>
          <p:cNvPicPr>
            <a:picLocks noChangeAspect="1"/>
          </p:cNvPicPr>
          <p:nvPr/>
        </p:nvPicPr>
        <p:blipFill>
          <a:blip r:embed="rId2"/>
          <a:stretch>
            <a:fillRect/>
          </a:stretch>
        </p:blipFill>
        <p:spPr>
          <a:xfrm>
            <a:off x="2976880" y="2104008"/>
            <a:ext cx="7081520" cy="4704080"/>
          </a:xfrm>
          <a:prstGeom prst="rect">
            <a:avLst/>
          </a:prstGeom>
        </p:spPr>
      </p:pic>
      <p:sp>
        <p:nvSpPr>
          <p:cNvPr id="8" name="Alt Başlık 2">
            <a:extLst>
              <a:ext uri="{FF2B5EF4-FFF2-40B4-BE49-F238E27FC236}">
                <a16:creationId xmlns:a16="http://schemas.microsoft.com/office/drawing/2014/main" id="{4BEDD925-C605-7B48-19C1-86E81AA662B1}"/>
              </a:ext>
            </a:extLst>
          </p:cNvPr>
          <p:cNvSpPr>
            <a:spLocks noGrp="1"/>
          </p:cNvSpPr>
          <p:nvPr>
            <p:ph type="subTitle" idx="1"/>
          </p:nvPr>
        </p:nvSpPr>
        <p:spPr>
          <a:xfrm>
            <a:off x="1066800" y="914400"/>
            <a:ext cx="10901680" cy="1189608"/>
          </a:xfrm>
        </p:spPr>
        <p:txBody>
          <a:bodyPr>
            <a:normAutofit lnSpcReduction="10000"/>
          </a:bodyPr>
          <a:lstStyle/>
          <a:p>
            <a:pPr lvl="0" indent="-457200" algn="just" rtl="0">
              <a:lnSpc>
                <a:spcPct val="90000"/>
              </a:lnSpc>
              <a:spcBef>
                <a:spcPts val="0"/>
              </a:spcBef>
              <a:spcAft>
                <a:spcPts val="0"/>
              </a:spcAft>
              <a:buClr>
                <a:srgbClr val="4D4D4D"/>
              </a:buClr>
              <a:buSzPts val="1800"/>
              <a:buFont typeface="+mj-lt"/>
              <a:buAutoNum type="arabicPeriod" startAt="9"/>
            </a:pPr>
            <a:r>
              <a:rPr lang="en-US" dirty="0">
                <a:solidFill>
                  <a:schemeClr val="tx1"/>
                </a:solidFill>
              </a:rPr>
              <a:t>Add the </a:t>
            </a:r>
            <a:r>
              <a:rPr lang="en-US" b="1" dirty="0">
                <a:solidFill>
                  <a:schemeClr val="tx1"/>
                </a:solidFill>
              </a:rPr>
              <a:t>debug logic </a:t>
            </a:r>
            <a:r>
              <a:rPr lang="en-US" dirty="0">
                <a:solidFill>
                  <a:schemeClr val="tx1"/>
                </a:solidFill>
              </a:rPr>
              <a:t>into your design using these steps: </a:t>
            </a:r>
          </a:p>
          <a:p>
            <a:pPr lvl="0" indent="-457200" algn="just" rtl="0">
              <a:lnSpc>
                <a:spcPct val="90000"/>
              </a:lnSpc>
              <a:spcBef>
                <a:spcPts val="0"/>
              </a:spcBef>
              <a:spcAft>
                <a:spcPts val="0"/>
              </a:spcAft>
              <a:buClr>
                <a:srgbClr val="4D4D4D"/>
              </a:buClr>
              <a:buSzPts val="1800"/>
              <a:buFont typeface="+mj-lt"/>
              <a:buAutoNum type="arabicPeriod" startAt="9"/>
            </a:pPr>
            <a:endParaRPr lang="tr-TR" dirty="0">
              <a:solidFill>
                <a:schemeClr val="tx1"/>
              </a:solidFill>
            </a:endParaRPr>
          </a:p>
          <a:p>
            <a:pPr lvl="1" indent="-457200" algn="just">
              <a:spcBef>
                <a:spcPts val="0"/>
              </a:spcBef>
              <a:buClr>
                <a:srgbClr val="4D4D4D"/>
              </a:buClr>
              <a:buSzPts val="1800"/>
              <a:buFont typeface="+mj-lt"/>
              <a:buAutoNum type="alphaLcPeriod"/>
            </a:pPr>
            <a:r>
              <a:rPr lang="en-US" dirty="0">
                <a:solidFill>
                  <a:schemeClr val="tx1"/>
                </a:solidFill>
              </a:rPr>
              <a:t>Add all of the JTAG input and output pins to the project's top module. Refer to the JTAG User TAP block pin names in the Interfaces Design to get the pin list</a:t>
            </a:r>
            <a:r>
              <a:rPr lang="en-US" dirty="0"/>
              <a:t>.</a:t>
            </a:r>
            <a:endParaRPr lang="tr-TR" dirty="0"/>
          </a:p>
          <a:p>
            <a:pPr marL="0" lvl="0" indent="0" algn="just" rtl="0">
              <a:lnSpc>
                <a:spcPct val="90000"/>
              </a:lnSpc>
              <a:spcBef>
                <a:spcPts val="0"/>
              </a:spcBef>
              <a:spcAft>
                <a:spcPts val="0"/>
              </a:spcAft>
              <a:buClr>
                <a:srgbClr val="4D4D4D"/>
              </a:buClr>
              <a:buSzPts val="1800"/>
            </a:pPr>
            <a:endParaRPr lang="tr-TR" dirty="0"/>
          </a:p>
        </p:txBody>
      </p:sp>
      <p:pic>
        <p:nvPicPr>
          <p:cNvPr id="9" name="Picture 2" descr="Resim önizlemesi">
            <a:extLst>
              <a:ext uri="{FF2B5EF4-FFF2-40B4-BE49-F238E27FC236}">
                <a16:creationId xmlns:a16="http://schemas.microsoft.com/office/drawing/2014/main" id="{6C4076E0-286E-1763-A878-7AF945B90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35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38A52148-90A7-1E8F-B58D-69553B912A7B}"/>
              </a:ext>
            </a:extLst>
          </p:cNvPr>
          <p:cNvSpPr>
            <a:spLocks noGrp="1"/>
          </p:cNvSpPr>
          <p:nvPr>
            <p:ph type="subTitle" idx="1"/>
          </p:nvPr>
        </p:nvSpPr>
        <p:spPr>
          <a:xfrm>
            <a:off x="965200" y="795814"/>
            <a:ext cx="5130800" cy="5785802"/>
          </a:xfrm>
        </p:spPr>
        <p:txBody>
          <a:bodyPr>
            <a:normAutofit/>
          </a:bodyPr>
          <a:lstStyle/>
          <a:p>
            <a:pPr lvl="0" indent="-457200" algn="just" rtl="0">
              <a:lnSpc>
                <a:spcPct val="90000"/>
              </a:lnSpc>
              <a:spcBef>
                <a:spcPts val="0"/>
              </a:spcBef>
              <a:spcAft>
                <a:spcPts val="0"/>
              </a:spcAft>
              <a:buClrTx/>
              <a:buSzPct val="100000"/>
              <a:buFont typeface="+mj-lt"/>
              <a:buAutoNum type="alphaLcPeriod" startAt="2"/>
            </a:pPr>
            <a:r>
              <a:rPr lang="en-US" sz="2000" dirty="0">
                <a:solidFill>
                  <a:schemeClr val="tx1"/>
                </a:solidFill>
              </a:rPr>
              <a:t>Instantiate the debug core in the project's top module. You can copy the example code from the</a:t>
            </a:r>
            <a:r>
              <a:rPr lang="tr-TR" sz="2000" dirty="0">
                <a:solidFill>
                  <a:schemeClr val="tx1"/>
                </a:solidFill>
              </a:rPr>
              <a:t> </a:t>
            </a:r>
            <a:r>
              <a:rPr lang="en-US" sz="2000" dirty="0">
                <a:solidFill>
                  <a:schemeClr val="tx1"/>
                </a:solidFill>
              </a:rPr>
              <a:t>generated </a:t>
            </a:r>
            <a:r>
              <a:rPr lang="en-US" sz="1800" b="1" dirty="0" err="1">
                <a:solidFill>
                  <a:schemeClr val="tx1"/>
                </a:solidFill>
              </a:rPr>
              <a:t>debug_TEMPLATE.v</a:t>
            </a:r>
            <a:r>
              <a:rPr lang="en-US" sz="1800" b="1" dirty="0">
                <a:solidFill>
                  <a:schemeClr val="tx1"/>
                </a:solidFill>
              </a:rPr>
              <a:t> </a:t>
            </a:r>
            <a:r>
              <a:rPr lang="en-US" sz="2000" dirty="0">
                <a:solidFill>
                  <a:schemeClr val="tx1"/>
                </a:solidFill>
              </a:rPr>
              <a:t>or </a:t>
            </a:r>
            <a:r>
              <a:rPr lang="en-US" sz="1800" b="1" dirty="0" err="1">
                <a:solidFill>
                  <a:schemeClr val="tx1"/>
                </a:solidFill>
              </a:rPr>
              <a:t>debug_TEMPLATE.vhd</a:t>
            </a:r>
            <a:r>
              <a:rPr lang="en-US" sz="1800" b="1" dirty="0">
                <a:solidFill>
                  <a:schemeClr val="tx1"/>
                </a:solidFill>
              </a:rPr>
              <a:t> </a:t>
            </a:r>
            <a:r>
              <a:rPr lang="en-US" sz="2000" dirty="0">
                <a:solidFill>
                  <a:schemeClr val="tx1"/>
                </a:solidFill>
              </a:rPr>
              <a:t>file in the project folder. </a:t>
            </a:r>
            <a:endParaRPr lang="tr-TR" sz="2000" dirty="0">
              <a:solidFill>
                <a:schemeClr val="tx1"/>
              </a:solidFill>
            </a:endParaRPr>
          </a:p>
          <a:p>
            <a:pPr lvl="0" indent="-457200" algn="just" rtl="0">
              <a:lnSpc>
                <a:spcPct val="90000"/>
              </a:lnSpc>
              <a:spcBef>
                <a:spcPts val="0"/>
              </a:spcBef>
              <a:spcAft>
                <a:spcPts val="0"/>
              </a:spcAft>
              <a:buClrTx/>
              <a:buSzPct val="100000"/>
              <a:buFont typeface="+mj-lt"/>
              <a:buAutoNum type="alphaLcPeriod" startAt="2"/>
            </a:pPr>
            <a:endParaRPr lang="tr-TR" sz="2000" dirty="0">
              <a:solidFill>
                <a:schemeClr val="tx1"/>
              </a:solidFill>
            </a:endParaRPr>
          </a:p>
          <a:p>
            <a:pPr lvl="0" indent="-457200" algn="just" rtl="0">
              <a:lnSpc>
                <a:spcPct val="90000"/>
              </a:lnSpc>
              <a:spcBef>
                <a:spcPts val="0"/>
              </a:spcBef>
              <a:spcAft>
                <a:spcPts val="0"/>
              </a:spcAft>
              <a:buClrTx/>
              <a:buSzPct val="100000"/>
              <a:buFont typeface="+mj-lt"/>
              <a:buAutoNum type="alphaLcPeriod" startAt="2"/>
            </a:pPr>
            <a:r>
              <a:rPr lang="en-US" sz="2000" dirty="0">
                <a:solidFill>
                  <a:schemeClr val="tx1"/>
                </a:solidFill>
              </a:rPr>
              <a:t>Connect the nets that you want to monitor and drive the FPGA signals. You need to map the net </a:t>
            </a:r>
            <a:r>
              <a:rPr lang="tr-TR" sz="2000" dirty="0">
                <a:solidFill>
                  <a:schemeClr val="tx1"/>
                </a:solidFill>
              </a:rPr>
              <a:t>	</a:t>
            </a:r>
            <a:r>
              <a:rPr lang="en-US" sz="2000" dirty="0">
                <a:solidFill>
                  <a:schemeClr val="tx1"/>
                </a:solidFill>
              </a:rPr>
              <a:t>(input, output, wire, register, and/or signal) to the port of the instantiated debug core (</a:t>
            </a:r>
            <a:r>
              <a:rPr lang="en-US" sz="2000" dirty="0" err="1">
                <a:solidFill>
                  <a:schemeClr val="tx1"/>
                </a:solidFill>
              </a:rPr>
              <a:t>edb_top_inst</a:t>
            </a:r>
            <a:r>
              <a:rPr lang="en-US" sz="2000" dirty="0">
                <a:solidFill>
                  <a:schemeClr val="tx1"/>
                </a:solidFill>
              </a:rPr>
              <a:t>).</a:t>
            </a:r>
          </a:p>
          <a:p>
            <a:pPr lvl="0" indent="-457200" algn="just" rtl="0">
              <a:lnSpc>
                <a:spcPct val="90000"/>
              </a:lnSpc>
              <a:spcBef>
                <a:spcPts val="0"/>
              </a:spcBef>
              <a:spcAft>
                <a:spcPts val="0"/>
              </a:spcAft>
              <a:buClrTx/>
              <a:buSzPct val="100000"/>
              <a:buFont typeface="+mj-lt"/>
              <a:buAutoNum type="alphaLcPeriod" startAt="2"/>
            </a:pPr>
            <a:endParaRPr lang="en-US" sz="2000" dirty="0">
              <a:solidFill>
                <a:schemeClr val="tx1"/>
              </a:solidFill>
            </a:endParaRPr>
          </a:p>
          <a:p>
            <a:pPr indent="-457200" algn="just">
              <a:spcBef>
                <a:spcPts val="0"/>
              </a:spcBef>
              <a:buClrTx/>
              <a:buSzPct val="100000"/>
              <a:buFont typeface="+mj-lt"/>
              <a:buAutoNum type="alphaLcPeriod" startAt="2"/>
            </a:pPr>
            <a:r>
              <a:rPr lang="tr-TR" sz="2000" dirty="0" err="1">
                <a:solidFill>
                  <a:schemeClr val="tx1"/>
                </a:solidFill>
              </a:rPr>
              <a:t>Compile</a:t>
            </a:r>
            <a:r>
              <a:rPr lang="tr-TR" sz="2000" dirty="0">
                <a:solidFill>
                  <a:schemeClr val="tx1"/>
                </a:solidFill>
              </a:rPr>
              <a:t> </a:t>
            </a:r>
            <a:r>
              <a:rPr lang="tr-TR" sz="2000" dirty="0" err="1">
                <a:solidFill>
                  <a:schemeClr val="tx1"/>
                </a:solidFill>
              </a:rPr>
              <a:t>the</a:t>
            </a:r>
            <a:r>
              <a:rPr lang="tr-TR" sz="2000" dirty="0">
                <a:solidFill>
                  <a:schemeClr val="tx1"/>
                </a:solidFill>
              </a:rPr>
              <a:t> design.</a:t>
            </a:r>
          </a:p>
        </p:txBody>
      </p:sp>
      <p:pic>
        <p:nvPicPr>
          <p:cNvPr id="6" name="Resim 5">
            <a:extLst>
              <a:ext uri="{FF2B5EF4-FFF2-40B4-BE49-F238E27FC236}">
                <a16:creationId xmlns:a16="http://schemas.microsoft.com/office/drawing/2014/main" id="{7B8A71CE-6F3F-9E8C-D6E1-00658FCDB1A3}"/>
              </a:ext>
            </a:extLst>
          </p:cNvPr>
          <p:cNvPicPr>
            <a:picLocks noChangeAspect="1"/>
          </p:cNvPicPr>
          <p:nvPr/>
        </p:nvPicPr>
        <p:blipFill>
          <a:blip r:embed="rId2"/>
          <a:stretch>
            <a:fillRect/>
          </a:stretch>
        </p:blipFill>
        <p:spPr>
          <a:xfrm>
            <a:off x="6096000" y="795814"/>
            <a:ext cx="5638800" cy="3354450"/>
          </a:xfrm>
          <a:prstGeom prst="rect">
            <a:avLst/>
          </a:prstGeom>
        </p:spPr>
      </p:pic>
      <p:pic>
        <p:nvPicPr>
          <p:cNvPr id="8" name="Resim 7">
            <a:extLst>
              <a:ext uri="{FF2B5EF4-FFF2-40B4-BE49-F238E27FC236}">
                <a16:creationId xmlns:a16="http://schemas.microsoft.com/office/drawing/2014/main" id="{2B4947C9-E771-8A12-8754-08BD49C049BC}"/>
              </a:ext>
            </a:extLst>
          </p:cNvPr>
          <p:cNvPicPr>
            <a:picLocks noChangeAspect="1"/>
          </p:cNvPicPr>
          <p:nvPr/>
        </p:nvPicPr>
        <p:blipFill rotWithShape="1">
          <a:blip r:embed="rId3"/>
          <a:srcRect r="19008"/>
          <a:stretch/>
        </p:blipFill>
        <p:spPr>
          <a:xfrm>
            <a:off x="6096000" y="3481015"/>
            <a:ext cx="4624576" cy="3058477"/>
          </a:xfrm>
          <a:prstGeom prst="rect">
            <a:avLst/>
          </a:prstGeom>
        </p:spPr>
      </p:pic>
      <p:pic>
        <p:nvPicPr>
          <p:cNvPr id="9" name="Picture 2" descr="Resim önizlemesi">
            <a:extLst>
              <a:ext uri="{FF2B5EF4-FFF2-40B4-BE49-F238E27FC236}">
                <a16:creationId xmlns:a16="http://schemas.microsoft.com/office/drawing/2014/main" id="{C43FB48D-44F7-34E1-5DD0-C0262AA5CC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25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pt-BR" dirty="0">
                <a:solidFill>
                  <a:schemeClr val="tx1"/>
                </a:solidFill>
              </a:rPr>
              <a:t>Logic Analyzer Debug Core</a:t>
            </a:r>
            <a:endParaRPr lang="en-US" dirty="0">
              <a:solidFill>
                <a:schemeClr val="tx1"/>
              </a:solidFill>
            </a:endParaRPr>
          </a:p>
        </p:txBody>
      </p:sp>
      <p:sp>
        <p:nvSpPr>
          <p:cNvPr id="394" name="Google Shape;394;p2"/>
          <p:cNvSpPr txBox="1">
            <a:spLocks noGrp="1"/>
          </p:cNvSpPr>
          <p:nvPr>
            <p:ph type="body" idx="1"/>
          </p:nvPr>
        </p:nvSpPr>
        <p:spPr>
          <a:xfrm>
            <a:off x="1122215" y="1225485"/>
            <a:ext cx="10727278" cy="4728274"/>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You use the </a:t>
            </a:r>
            <a:r>
              <a:rPr lang="en-US" sz="2400" b="1" dirty="0">
                <a:solidFill>
                  <a:schemeClr val="tx1"/>
                </a:solidFill>
              </a:rPr>
              <a:t>Logic Analyzer core </a:t>
            </a:r>
            <a:r>
              <a:rPr lang="en-US" sz="2400" dirty="0">
                <a:solidFill>
                  <a:schemeClr val="tx1"/>
                </a:solidFill>
              </a:rPr>
              <a:t>(la) to monitor the signals in your design. You can capture</a:t>
            </a:r>
            <a:r>
              <a:rPr lang="tr-TR" sz="2400" dirty="0">
                <a:solidFill>
                  <a:schemeClr val="tx1"/>
                </a:solidFill>
              </a:rPr>
              <a:t> </a:t>
            </a:r>
            <a:r>
              <a:rPr lang="en-US" sz="2400" dirty="0">
                <a:solidFill>
                  <a:schemeClr val="tx1"/>
                </a:solidFill>
              </a:rPr>
              <a:t>connected wire or register values over a specified time period. During runtime, the core</a:t>
            </a:r>
            <a:r>
              <a:rPr lang="tr-TR" sz="2400" dirty="0">
                <a:solidFill>
                  <a:schemeClr val="tx1"/>
                </a:solidFill>
              </a:rPr>
              <a:t> </a:t>
            </a:r>
            <a:r>
              <a:rPr lang="en-US" sz="2400" dirty="0">
                <a:solidFill>
                  <a:schemeClr val="tx1"/>
                </a:solidFill>
              </a:rPr>
              <a:t>samples the signals and saves the data into the FPGA's block RAM. You can specify the</a:t>
            </a:r>
            <a:r>
              <a:rPr lang="tr-TR" sz="2400" dirty="0">
                <a:solidFill>
                  <a:schemeClr val="tx1"/>
                </a:solidFill>
              </a:rPr>
              <a:t> </a:t>
            </a:r>
            <a:r>
              <a:rPr lang="en-US" sz="2400" b="1" dirty="0">
                <a:solidFill>
                  <a:schemeClr val="tx1"/>
                </a:solidFill>
              </a:rPr>
              <a:t>number of probes</a:t>
            </a:r>
            <a:r>
              <a:rPr lang="en-US" sz="2400" dirty="0">
                <a:solidFill>
                  <a:schemeClr val="tx1"/>
                </a:solidFill>
              </a:rPr>
              <a:t>, the </a:t>
            </a:r>
            <a:r>
              <a:rPr lang="en-US" sz="2400" b="1" dirty="0">
                <a:solidFill>
                  <a:schemeClr val="tx1"/>
                </a:solidFill>
              </a:rPr>
              <a:t>buffer depth</a:t>
            </a:r>
            <a:r>
              <a:rPr lang="en-US" sz="2400" dirty="0">
                <a:solidFill>
                  <a:schemeClr val="tx1"/>
                </a:solidFill>
              </a:rPr>
              <a:t>, and </a:t>
            </a:r>
            <a:r>
              <a:rPr lang="en-US" sz="2400" b="1" dirty="0">
                <a:solidFill>
                  <a:schemeClr val="tx1"/>
                </a:solidFill>
              </a:rPr>
              <a:t>the width for each probe</a:t>
            </a:r>
            <a:r>
              <a:rPr lang="en-US" sz="2400" dirty="0">
                <a:solidFill>
                  <a:schemeClr val="tx1"/>
                </a:solidFill>
              </a:rPr>
              <a:t> input. Additionally, you</a:t>
            </a:r>
            <a:r>
              <a:rPr lang="tr-TR" sz="2400" dirty="0">
                <a:solidFill>
                  <a:schemeClr val="tx1"/>
                </a:solidFill>
              </a:rPr>
              <a:t> </a:t>
            </a:r>
            <a:r>
              <a:rPr lang="en-US" sz="2400" dirty="0">
                <a:solidFill>
                  <a:schemeClr val="tx1"/>
                </a:solidFill>
              </a:rPr>
              <a:t>can set global AND, OR, NAND, and NOR trigger conditions as well as segment triggers. </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You add a Logic Analyzer core </a:t>
            </a:r>
            <a:r>
              <a:rPr lang="en-US" sz="2400" b="1" dirty="0">
                <a:solidFill>
                  <a:schemeClr val="tx1"/>
                </a:solidFill>
              </a:rPr>
              <a:t>manually</a:t>
            </a:r>
            <a:r>
              <a:rPr lang="en-US" sz="2400" dirty="0">
                <a:solidFill>
                  <a:schemeClr val="tx1"/>
                </a:solidFill>
              </a:rPr>
              <a:t> or using the </a:t>
            </a:r>
            <a:r>
              <a:rPr lang="en-US" sz="2400" b="1" dirty="0">
                <a:solidFill>
                  <a:schemeClr val="tx1"/>
                </a:solidFill>
              </a:rPr>
              <a:t>Debug Wizard</a:t>
            </a:r>
            <a:r>
              <a:rPr lang="en-US" sz="2400" dirty="0">
                <a:solidFill>
                  <a:schemeClr val="tx1"/>
                </a:solidFill>
              </a:rPr>
              <a:t>, compile your design, and program the FPGA. Then, you use the Debugger to set trigger events. When a trigger occurs, the core fills the sample buffer and loads the results into the Debugger's Debug Perspective. You can view this data using the </a:t>
            </a:r>
            <a:r>
              <a:rPr lang="en-US" sz="2400" b="1" dirty="0">
                <a:solidFill>
                  <a:schemeClr val="tx1"/>
                </a:solidFill>
              </a:rPr>
              <a:t>GTK waveform viewer</a:t>
            </a:r>
            <a:r>
              <a:rPr lang="tr-TR" sz="2400" b="1" dirty="0">
                <a:solidFill>
                  <a:schemeClr val="tx1"/>
                </a:solidFill>
              </a:rPr>
              <a:t>.</a:t>
            </a:r>
          </a:p>
          <a:p>
            <a:pPr marL="0" lvl="0" indent="0" algn="just" rtl="0">
              <a:lnSpc>
                <a:spcPct val="90000"/>
              </a:lnSpc>
              <a:spcBef>
                <a:spcPts val="0"/>
              </a:spcBef>
              <a:spcAft>
                <a:spcPts val="0"/>
              </a:spcAft>
              <a:buClr>
                <a:srgbClr val="4D4D4D"/>
              </a:buClr>
              <a:buSzPts val="1800"/>
            </a:pPr>
            <a:endParaRPr lang="en-US" sz="2200" dirty="0"/>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02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pt-BR" dirty="0">
                <a:solidFill>
                  <a:schemeClr val="tx1"/>
                </a:solidFill>
              </a:rPr>
              <a:t>Logic Analyzer Debug Core</a:t>
            </a:r>
            <a:endParaRPr lang="en-US" dirty="0">
              <a:solidFill>
                <a:schemeClr val="tx1"/>
              </a:solidFill>
            </a:endParaRPr>
          </a:p>
        </p:txBody>
      </p:sp>
      <p:sp>
        <p:nvSpPr>
          <p:cNvPr id="394" name="Google Shape;394;p2"/>
          <p:cNvSpPr txBox="1">
            <a:spLocks noGrp="1"/>
          </p:cNvSpPr>
          <p:nvPr>
            <p:ph type="body" idx="1"/>
          </p:nvPr>
        </p:nvSpPr>
        <p:spPr>
          <a:xfrm>
            <a:off x="1122215" y="1225485"/>
            <a:ext cx="10727278" cy="472827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4D4D4D"/>
              </a:buClr>
              <a:buSzPts val="1800"/>
            </a:pPr>
            <a:endParaRPr lang="en-US" sz="2200" dirty="0"/>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2">
            <a:extLst>
              <a:ext uri="{FF2B5EF4-FFF2-40B4-BE49-F238E27FC236}">
                <a16:creationId xmlns:a16="http://schemas.microsoft.com/office/drawing/2014/main" id="{19F42309-FF0B-822D-75FC-BF6DEDC3107C}"/>
              </a:ext>
            </a:extLst>
          </p:cNvPr>
          <p:cNvPicPr>
            <a:picLocks noChangeAspect="1"/>
          </p:cNvPicPr>
          <p:nvPr/>
        </p:nvPicPr>
        <p:blipFill>
          <a:blip r:embed="rId4"/>
          <a:stretch>
            <a:fillRect/>
          </a:stretch>
        </p:blipFill>
        <p:spPr>
          <a:xfrm>
            <a:off x="216204" y="2707926"/>
            <a:ext cx="6163810" cy="2300807"/>
          </a:xfrm>
          <a:prstGeom prst="rect">
            <a:avLst/>
          </a:prstGeom>
        </p:spPr>
      </p:pic>
      <p:pic>
        <p:nvPicPr>
          <p:cNvPr id="11" name="Resim 10">
            <a:extLst>
              <a:ext uri="{FF2B5EF4-FFF2-40B4-BE49-F238E27FC236}">
                <a16:creationId xmlns:a16="http://schemas.microsoft.com/office/drawing/2014/main" id="{8C7A3AF7-663B-5978-00EC-5A6A7B0642DF}"/>
              </a:ext>
            </a:extLst>
          </p:cNvPr>
          <p:cNvPicPr>
            <a:picLocks noChangeAspect="1"/>
          </p:cNvPicPr>
          <p:nvPr/>
        </p:nvPicPr>
        <p:blipFill>
          <a:blip r:embed="rId5"/>
          <a:stretch>
            <a:fillRect/>
          </a:stretch>
        </p:blipFill>
        <p:spPr>
          <a:xfrm>
            <a:off x="6365219" y="1272941"/>
            <a:ext cx="5499069" cy="4633362"/>
          </a:xfrm>
          <a:prstGeom prst="rect">
            <a:avLst/>
          </a:prstGeom>
        </p:spPr>
      </p:pic>
    </p:spTree>
    <p:extLst>
      <p:ext uri="{BB962C8B-B14F-4D97-AF65-F5344CB8AC3E}">
        <p14:creationId xmlns:p14="http://schemas.microsoft.com/office/powerpoint/2010/main" val="3004970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Adding a Logic Analyzer Core Manually</a:t>
            </a:r>
          </a:p>
        </p:txBody>
      </p:sp>
      <p:sp>
        <p:nvSpPr>
          <p:cNvPr id="394" name="Google Shape;394;p2"/>
          <p:cNvSpPr txBox="1">
            <a:spLocks noGrp="1"/>
          </p:cNvSpPr>
          <p:nvPr>
            <p:ph type="body" idx="1"/>
          </p:nvPr>
        </p:nvSpPr>
        <p:spPr>
          <a:xfrm>
            <a:off x="1122215" y="943276"/>
            <a:ext cx="10727278" cy="5010483"/>
          </a:xfrm>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0"/>
              </a:spcBef>
              <a:spcAft>
                <a:spcPts val="0"/>
              </a:spcAft>
              <a:buClr>
                <a:srgbClr val="4D4D4D"/>
              </a:buClr>
              <a:buSzPts val="1800"/>
              <a:buFont typeface="+mj-lt"/>
              <a:buAutoNum type="arabicPeriod"/>
            </a:pPr>
            <a:r>
              <a:rPr lang="en-US" sz="2400" dirty="0"/>
              <a:t>Open the Debugger.</a:t>
            </a:r>
            <a:endParaRPr lang="tr-TR" sz="2400" dirty="0"/>
          </a:p>
          <a:p>
            <a:pPr lvl="0" indent="-457200" algn="just" rtl="0">
              <a:lnSpc>
                <a:spcPct val="90000"/>
              </a:lnSpc>
              <a:spcBef>
                <a:spcPts val="0"/>
              </a:spcBef>
              <a:spcAft>
                <a:spcPts val="0"/>
              </a:spcAft>
              <a:buClr>
                <a:srgbClr val="4D4D4D"/>
              </a:buClr>
              <a:buSzPts val="1800"/>
              <a:buFont typeface="+mj-lt"/>
              <a:buAutoNum type="arabicPeriod"/>
            </a:pPr>
            <a:endParaRPr lang="tr-TR" sz="2400" dirty="0"/>
          </a:p>
          <a:p>
            <a:pPr lvl="0" indent="-457200" algn="just" rtl="0">
              <a:lnSpc>
                <a:spcPct val="90000"/>
              </a:lnSpc>
              <a:spcBef>
                <a:spcPts val="0"/>
              </a:spcBef>
              <a:spcAft>
                <a:spcPts val="0"/>
              </a:spcAft>
              <a:buClr>
                <a:srgbClr val="4D4D4D"/>
              </a:buClr>
              <a:buSzPts val="1800"/>
              <a:buFont typeface="+mj-lt"/>
              <a:buAutoNum type="arabicPeriod"/>
            </a:pPr>
            <a:endParaRPr lang="tr-TR" sz="2400" dirty="0"/>
          </a:p>
          <a:p>
            <a:pPr lvl="0" indent="-457200" algn="just" rtl="0">
              <a:lnSpc>
                <a:spcPct val="90000"/>
              </a:lnSpc>
              <a:spcBef>
                <a:spcPts val="0"/>
              </a:spcBef>
              <a:spcAft>
                <a:spcPts val="0"/>
              </a:spcAft>
              <a:buClr>
                <a:srgbClr val="4D4D4D"/>
              </a:buClr>
              <a:buSzPts val="1800"/>
              <a:buFont typeface="+mj-lt"/>
              <a:buAutoNum type="arabicPeriod"/>
            </a:pPr>
            <a:endParaRPr lang="en-US" sz="2400" dirty="0"/>
          </a:p>
          <a:p>
            <a:pPr lvl="0" indent="-457200" algn="just" rtl="0">
              <a:lnSpc>
                <a:spcPct val="90000"/>
              </a:lnSpc>
              <a:spcBef>
                <a:spcPts val="0"/>
              </a:spcBef>
              <a:spcAft>
                <a:spcPts val="0"/>
              </a:spcAft>
              <a:buClr>
                <a:srgbClr val="4D4D4D"/>
              </a:buClr>
              <a:buSzPts val="1800"/>
              <a:buFont typeface="+mj-lt"/>
              <a:buAutoNum type="arabicPeriod"/>
            </a:pPr>
            <a:r>
              <a:rPr lang="en-US" sz="2400" dirty="0"/>
              <a:t>Choose Perspectives &gt; Profile Editor.</a:t>
            </a:r>
            <a:endParaRPr lang="tr-TR" sz="2400" dirty="0"/>
          </a:p>
          <a:p>
            <a:pPr lvl="0" indent="-457200" algn="just" rtl="0">
              <a:lnSpc>
                <a:spcPct val="90000"/>
              </a:lnSpc>
              <a:spcBef>
                <a:spcPts val="0"/>
              </a:spcBef>
              <a:spcAft>
                <a:spcPts val="0"/>
              </a:spcAft>
              <a:buClr>
                <a:srgbClr val="4D4D4D"/>
              </a:buClr>
              <a:buSzPts val="1800"/>
              <a:buFont typeface="+mj-lt"/>
              <a:buAutoNum type="arabicPeriod"/>
            </a:pPr>
            <a:endParaRPr lang="tr-TR" sz="2400" dirty="0"/>
          </a:p>
          <a:p>
            <a:pPr lvl="0" indent="-457200" algn="just" rtl="0">
              <a:lnSpc>
                <a:spcPct val="90000"/>
              </a:lnSpc>
              <a:spcBef>
                <a:spcPts val="0"/>
              </a:spcBef>
              <a:spcAft>
                <a:spcPts val="0"/>
              </a:spcAft>
              <a:buClr>
                <a:srgbClr val="4D4D4D"/>
              </a:buClr>
              <a:buSzPts val="1800"/>
              <a:buFont typeface="+mj-lt"/>
              <a:buAutoNum type="arabicPeriod"/>
            </a:pPr>
            <a:endParaRPr lang="tr-TR" sz="2400" dirty="0"/>
          </a:p>
          <a:p>
            <a:pPr lvl="0" indent="-457200" algn="just" rtl="0">
              <a:lnSpc>
                <a:spcPct val="90000"/>
              </a:lnSpc>
              <a:spcBef>
                <a:spcPts val="0"/>
              </a:spcBef>
              <a:spcAft>
                <a:spcPts val="0"/>
              </a:spcAft>
              <a:buClr>
                <a:srgbClr val="4D4D4D"/>
              </a:buClr>
              <a:buSzPts val="1800"/>
              <a:buFont typeface="+mj-lt"/>
              <a:buAutoNum type="arabicPeriod"/>
            </a:pPr>
            <a:endParaRPr lang="tr-TR" sz="2400" dirty="0"/>
          </a:p>
          <a:p>
            <a:pPr lvl="0" indent="-457200" algn="just" rtl="0">
              <a:lnSpc>
                <a:spcPct val="90000"/>
              </a:lnSpc>
              <a:spcBef>
                <a:spcPts val="0"/>
              </a:spcBef>
              <a:spcAft>
                <a:spcPts val="0"/>
              </a:spcAft>
              <a:buClr>
                <a:srgbClr val="4D4D4D"/>
              </a:buClr>
              <a:buSzPts val="1800"/>
              <a:buFont typeface="+mj-lt"/>
              <a:buAutoNum type="arabicPeriod"/>
            </a:pPr>
            <a:endParaRPr lang="tr-TR" sz="2400" dirty="0"/>
          </a:p>
          <a:p>
            <a:pPr lvl="0" indent="-457200" algn="just" rtl="0">
              <a:lnSpc>
                <a:spcPct val="90000"/>
              </a:lnSpc>
              <a:spcBef>
                <a:spcPts val="0"/>
              </a:spcBef>
              <a:spcAft>
                <a:spcPts val="0"/>
              </a:spcAft>
              <a:buClr>
                <a:srgbClr val="4D4D4D"/>
              </a:buClr>
              <a:buSzPts val="1800"/>
              <a:buFont typeface="+mj-lt"/>
              <a:buAutoNum type="arabicPeriod"/>
            </a:pPr>
            <a:endParaRPr lang="en-US" sz="2400" dirty="0"/>
          </a:p>
          <a:p>
            <a:pPr lvl="0" indent="-457200" algn="just" rtl="0">
              <a:lnSpc>
                <a:spcPct val="90000"/>
              </a:lnSpc>
              <a:spcBef>
                <a:spcPts val="0"/>
              </a:spcBef>
              <a:spcAft>
                <a:spcPts val="0"/>
              </a:spcAft>
              <a:buClr>
                <a:srgbClr val="4D4D4D"/>
              </a:buClr>
              <a:buSzPts val="1800"/>
              <a:buFont typeface="+mj-lt"/>
              <a:buAutoNum type="arabicPeriod"/>
            </a:pPr>
            <a:r>
              <a:rPr lang="en-US" sz="2400" dirty="0"/>
              <a:t>Choose Add Debug Core &gt; Logic Analyzer.</a:t>
            </a:r>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2" name="Resim 1">
            <a:extLst>
              <a:ext uri="{FF2B5EF4-FFF2-40B4-BE49-F238E27FC236}">
                <a16:creationId xmlns:a16="http://schemas.microsoft.com/office/drawing/2014/main" id="{B71F7559-FDF4-877A-69C9-AE3FE70B0C2F}"/>
              </a:ext>
            </a:extLst>
          </p:cNvPr>
          <p:cNvPicPr>
            <a:picLocks noChangeAspect="1"/>
          </p:cNvPicPr>
          <p:nvPr/>
        </p:nvPicPr>
        <p:blipFill rotWithShape="1">
          <a:blip r:embed="rId4"/>
          <a:srcRect l="666"/>
          <a:stretch/>
        </p:blipFill>
        <p:spPr>
          <a:xfrm>
            <a:off x="1615916" y="1329603"/>
            <a:ext cx="8960167" cy="816292"/>
          </a:xfrm>
          <a:prstGeom prst="rect">
            <a:avLst/>
          </a:prstGeom>
        </p:spPr>
      </p:pic>
      <p:pic>
        <p:nvPicPr>
          <p:cNvPr id="3" name="Resim 2">
            <a:extLst>
              <a:ext uri="{FF2B5EF4-FFF2-40B4-BE49-F238E27FC236}">
                <a16:creationId xmlns:a16="http://schemas.microsoft.com/office/drawing/2014/main" id="{FD561C2A-62B4-06AC-C1D8-5D7E4A5B0DAF}"/>
              </a:ext>
            </a:extLst>
          </p:cNvPr>
          <p:cNvPicPr>
            <a:picLocks noChangeAspect="1"/>
          </p:cNvPicPr>
          <p:nvPr/>
        </p:nvPicPr>
        <p:blipFill>
          <a:blip r:embed="rId5"/>
          <a:stretch>
            <a:fillRect/>
          </a:stretch>
        </p:blipFill>
        <p:spPr>
          <a:xfrm>
            <a:off x="1615915" y="2766218"/>
            <a:ext cx="8960167" cy="1325563"/>
          </a:xfrm>
          <a:prstGeom prst="rect">
            <a:avLst/>
          </a:prstGeom>
        </p:spPr>
      </p:pic>
      <p:pic>
        <p:nvPicPr>
          <p:cNvPr id="6" name="Resim 5">
            <a:extLst>
              <a:ext uri="{FF2B5EF4-FFF2-40B4-BE49-F238E27FC236}">
                <a16:creationId xmlns:a16="http://schemas.microsoft.com/office/drawing/2014/main" id="{F3364676-4B17-BCF1-BB10-C1A576408F93}"/>
              </a:ext>
            </a:extLst>
          </p:cNvPr>
          <p:cNvPicPr>
            <a:picLocks noChangeAspect="1"/>
          </p:cNvPicPr>
          <p:nvPr/>
        </p:nvPicPr>
        <p:blipFill>
          <a:blip r:embed="rId6"/>
          <a:stretch>
            <a:fillRect/>
          </a:stretch>
        </p:blipFill>
        <p:spPr>
          <a:xfrm>
            <a:off x="1615915" y="4763219"/>
            <a:ext cx="8960167" cy="1298956"/>
          </a:xfrm>
          <a:prstGeom prst="rect">
            <a:avLst/>
          </a:prstGeom>
        </p:spPr>
      </p:pic>
    </p:spTree>
    <p:extLst>
      <p:ext uri="{BB962C8B-B14F-4D97-AF65-F5344CB8AC3E}">
        <p14:creationId xmlns:p14="http://schemas.microsoft.com/office/powerpoint/2010/main" val="367441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8F505B08-216A-BCAC-B627-AABFAB982B7F}"/>
              </a:ext>
            </a:extLst>
          </p:cNvPr>
          <p:cNvSpPr>
            <a:spLocks noGrp="1"/>
          </p:cNvSpPr>
          <p:nvPr>
            <p:ph type="subTitle" idx="1"/>
          </p:nvPr>
        </p:nvSpPr>
        <p:spPr>
          <a:xfrm>
            <a:off x="1119739" y="856648"/>
            <a:ext cx="10687562" cy="5189045"/>
          </a:xfrm>
        </p:spPr>
        <p:txBody>
          <a:bodyPr>
            <a:normAutofit/>
          </a:bodyPr>
          <a:lstStyle/>
          <a:p>
            <a:pPr lvl="0" indent="-457200" algn="just" rtl="0">
              <a:lnSpc>
                <a:spcPct val="90000"/>
              </a:lnSpc>
              <a:spcBef>
                <a:spcPts val="0"/>
              </a:spcBef>
              <a:spcAft>
                <a:spcPts val="0"/>
              </a:spcAft>
              <a:buClr>
                <a:srgbClr val="4D4D4D"/>
              </a:buClr>
              <a:buSzPts val="1800"/>
              <a:buFont typeface="+mj-lt"/>
              <a:buAutoNum type="arabicPeriod" startAt="4"/>
            </a:pPr>
            <a:r>
              <a:rPr lang="en-US" sz="2400" dirty="0">
                <a:solidFill>
                  <a:schemeClr val="tx1"/>
                </a:solidFill>
              </a:rPr>
              <a:t>Specify the </a:t>
            </a:r>
            <a:r>
              <a:rPr lang="en-US" sz="2400" b="1" dirty="0">
                <a:solidFill>
                  <a:schemeClr val="tx1"/>
                </a:solidFill>
              </a:rPr>
              <a:t>core name</a:t>
            </a:r>
            <a:r>
              <a:rPr lang="en-US" sz="2400" dirty="0">
                <a:solidFill>
                  <a:schemeClr val="tx1"/>
                </a:solidFill>
              </a:rPr>
              <a:t>.</a:t>
            </a:r>
          </a:p>
          <a:p>
            <a:pPr lvl="0" indent="-457200" algn="just" rtl="0">
              <a:lnSpc>
                <a:spcPct val="90000"/>
              </a:lnSpc>
              <a:spcBef>
                <a:spcPts val="0"/>
              </a:spcBef>
              <a:spcAft>
                <a:spcPts val="0"/>
              </a:spcAft>
              <a:buClr>
                <a:srgbClr val="4D4D4D"/>
              </a:buClr>
              <a:buSzPts val="1800"/>
              <a:buFont typeface="+mj-lt"/>
              <a:buAutoNum type="arabicPeriod" startAt="4"/>
            </a:pPr>
            <a:endParaRPr lang="en-US"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r>
              <a:rPr lang="en-US" sz="2400" dirty="0">
                <a:solidFill>
                  <a:schemeClr val="tx1"/>
                </a:solidFill>
              </a:rPr>
              <a:t>Select the </a:t>
            </a:r>
            <a:r>
              <a:rPr lang="en-US" sz="2400" b="1" dirty="0">
                <a:solidFill>
                  <a:schemeClr val="tx1"/>
                </a:solidFill>
              </a:rPr>
              <a:t>data depth</a:t>
            </a:r>
            <a:r>
              <a:rPr lang="en-US" sz="2400" dirty="0">
                <a:solidFill>
                  <a:schemeClr val="tx1"/>
                </a:solidFill>
              </a:rPr>
              <a:t>. This settings lets you control how much data is saved for the probes.</a:t>
            </a:r>
            <a:r>
              <a:rPr lang="tr-TR" sz="2400" dirty="0">
                <a:solidFill>
                  <a:schemeClr val="tx1"/>
                </a:solidFill>
              </a:rPr>
              <a:t> </a:t>
            </a:r>
            <a:r>
              <a:rPr lang="en-US" sz="2400" dirty="0">
                <a:solidFill>
                  <a:schemeClr val="tx1"/>
                </a:solidFill>
              </a:rPr>
              <a:t>The more data you save, the more on-chip memory is used.</a:t>
            </a:r>
          </a:p>
          <a:p>
            <a:pPr lvl="0" indent="-457200" algn="just" rtl="0">
              <a:lnSpc>
                <a:spcPct val="90000"/>
              </a:lnSpc>
              <a:spcBef>
                <a:spcPts val="0"/>
              </a:spcBef>
              <a:spcAft>
                <a:spcPts val="0"/>
              </a:spcAft>
              <a:buClr>
                <a:srgbClr val="4D4D4D"/>
              </a:buClr>
              <a:buSzPts val="1800"/>
              <a:buFont typeface="+mj-lt"/>
              <a:buAutoNum type="arabicPeriod" startAt="4"/>
            </a:pPr>
            <a:endParaRPr lang="en-US"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endParaRPr lang="en-US"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endParaRPr lang="en-US"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endParaRPr lang="en-US"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endParaRPr lang="en-US"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endParaRPr lang="tr-TR" sz="2400" dirty="0">
              <a:solidFill>
                <a:schemeClr val="tx1"/>
              </a:solidFill>
            </a:endParaRPr>
          </a:p>
          <a:p>
            <a:pPr indent="-457200" algn="just">
              <a:spcBef>
                <a:spcPts val="0"/>
              </a:spcBef>
              <a:buSzPts val="1800"/>
              <a:buFont typeface="+mj-lt"/>
              <a:buAutoNum type="arabicPeriod" startAt="4"/>
            </a:pPr>
            <a:r>
              <a:rPr lang="en-US" sz="2400" dirty="0">
                <a:solidFill>
                  <a:schemeClr val="tx1"/>
                </a:solidFill>
              </a:rPr>
              <a:t>Turn on </a:t>
            </a:r>
            <a:r>
              <a:rPr lang="en-US" sz="2400" b="1" dirty="0">
                <a:solidFill>
                  <a:schemeClr val="tx1"/>
                </a:solidFill>
              </a:rPr>
              <a:t>Trigger In Port </a:t>
            </a:r>
            <a:r>
              <a:rPr lang="en-US" sz="2400" dirty="0">
                <a:solidFill>
                  <a:schemeClr val="tx1"/>
                </a:solidFill>
              </a:rPr>
              <a:t>and/or </a:t>
            </a:r>
            <a:r>
              <a:rPr lang="en-US" sz="2400" b="1" dirty="0">
                <a:solidFill>
                  <a:schemeClr val="tx1"/>
                </a:solidFill>
              </a:rPr>
              <a:t>Trigger Out Port </a:t>
            </a:r>
            <a:r>
              <a:rPr lang="en-US" sz="2400" dirty="0">
                <a:solidFill>
                  <a:schemeClr val="tx1"/>
                </a:solidFill>
              </a:rPr>
              <a:t>to enable those signals.</a:t>
            </a:r>
          </a:p>
          <a:p>
            <a:pPr indent="-457200" algn="just">
              <a:spcBef>
                <a:spcPts val="0"/>
              </a:spcBef>
              <a:buSzPts val="1800"/>
              <a:buFont typeface="+mj-lt"/>
              <a:buAutoNum type="arabicPeriod" startAt="4"/>
            </a:pPr>
            <a:endParaRPr lang="tr-TR" sz="2400" dirty="0">
              <a:solidFill>
                <a:schemeClr val="tx1"/>
              </a:solidFill>
            </a:endParaRPr>
          </a:p>
          <a:p>
            <a:pPr indent="-457200" algn="just">
              <a:spcBef>
                <a:spcPts val="0"/>
              </a:spcBef>
              <a:buSzPts val="1800"/>
              <a:buFont typeface="+mj-lt"/>
              <a:buAutoNum type="arabicPeriod" startAt="4"/>
            </a:pPr>
            <a:r>
              <a:rPr lang="en-US" sz="2400" dirty="0">
                <a:solidFill>
                  <a:schemeClr val="tx1"/>
                </a:solidFill>
              </a:rPr>
              <a:t>Turn on </a:t>
            </a:r>
            <a:r>
              <a:rPr lang="en-US" sz="2400" b="1" dirty="0">
                <a:solidFill>
                  <a:schemeClr val="tx1"/>
                </a:solidFill>
              </a:rPr>
              <a:t>Capture Control </a:t>
            </a:r>
            <a:r>
              <a:rPr lang="en-US" sz="2400" dirty="0">
                <a:solidFill>
                  <a:schemeClr val="tx1"/>
                </a:solidFill>
              </a:rPr>
              <a:t>if you want to change the capture mode in the Capture Setup</a:t>
            </a:r>
            <a:r>
              <a:rPr lang="tr-TR" sz="2400" dirty="0">
                <a:solidFill>
                  <a:schemeClr val="tx1"/>
                </a:solidFill>
              </a:rPr>
              <a:t> </a:t>
            </a:r>
            <a:r>
              <a:rPr lang="en-US" sz="2400" dirty="0">
                <a:solidFill>
                  <a:schemeClr val="tx1"/>
                </a:solidFill>
              </a:rPr>
              <a:t>tab during debugging</a:t>
            </a:r>
            <a:r>
              <a:rPr lang="tr-TR" dirty="0">
                <a:solidFill>
                  <a:schemeClr val="tx1"/>
                </a:solidFill>
              </a:rPr>
              <a:t>. </a:t>
            </a:r>
            <a:r>
              <a:rPr lang="en-US" sz="2400" dirty="0">
                <a:solidFill>
                  <a:schemeClr val="tx1"/>
                </a:solidFill>
              </a:rPr>
              <a:t>If you turn this option on, the </a:t>
            </a:r>
            <a:r>
              <a:rPr lang="en-US" sz="2400" b="1" dirty="0">
                <a:solidFill>
                  <a:schemeClr val="tx1"/>
                </a:solidFill>
              </a:rPr>
              <a:t>Logic Analyzer uses more FPGA resources</a:t>
            </a:r>
            <a:r>
              <a:rPr lang="en-US" sz="2400" dirty="0">
                <a:solidFill>
                  <a:schemeClr val="tx1"/>
                </a:solidFill>
              </a:rPr>
              <a:t>.</a:t>
            </a:r>
          </a:p>
          <a:p>
            <a:pPr lvl="0" indent="-457200" algn="just" rtl="0">
              <a:lnSpc>
                <a:spcPct val="90000"/>
              </a:lnSpc>
              <a:spcBef>
                <a:spcPts val="0"/>
              </a:spcBef>
              <a:spcAft>
                <a:spcPts val="0"/>
              </a:spcAft>
              <a:buClr>
                <a:srgbClr val="4D4D4D"/>
              </a:buClr>
              <a:buSzPts val="1800"/>
              <a:buFont typeface="+mj-lt"/>
              <a:buAutoNum type="arabicPeriod" startAt="4"/>
            </a:pPr>
            <a:endParaRPr lang="en-US" sz="2400" dirty="0">
              <a:solidFill>
                <a:schemeClr val="tx1"/>
              </a:solidFill>
            </a:endParaRPr>
          </a:p>
          <a:p>
            <a:pPr algn="just"/>
            <a:endParaRPr lang="tr-TR" dirty="0">
              <a:solidFill>
                <a:schemeClr val="tx1"/>
              </a:solidFill>
            </a:endParaRPr>
          </a:p>
        </p:txBody>
      </p:sp>
      <p:pic>
        <p:nvPicPr>
          <p:cNvPr id="9" name="Resim 8">
            <a:extLst>
              <a:ext uri="{FF2B5EF4-FFF2-40B4-BE49-F238E27FC236}">
                <a16:creationId xmlns:a16="http://schemas.microsoft.com/office/drawing/2014/main" id="{40F38C56-1ADF-DBF8-BA45-EADC09215EA4}"/>
              </a:ext>
            </a:extLst>
          </p:cNvPr>
          <p:cNvPicPr>
            <a:picLocks noChangeAspect="1"/>
          </p:cNvPicPr>
          <p:nvPr/>
        </p:nvPicPr>
        <p:blipFill rotWithShape="1">
          <a:blip r:embed="rId2"/>
          <a:srcRect b="77179"/>
          <a:stretch/>
        </p:blipFill>
        <p:spPr>
          <a:xfrm>
            <a:off x="1723203" y="2356679"/>
            <a:ext cx="9612429" cy="1611982"/>
          </a:xfrm>
          <a:prstGeom prst="rect">
            <a:avLst/>
          </a:prstGeom>
        </p:spPr>
      </p:pic>
      <p:pic>
        <p:nvPicPr>
          <p:cNvPr id="16" name="Picture 2" descr="Resim önizlemesi">
            <a:extLst>
              <a:ext uri="{FF2B5EF4-FFF2-40B4-BE49-F238E27FC236}">
                <a16:creationId xmlns:a16="http://schemas.microsoft.com/office/drawing/2014/main" id="{9E2F1B64-9DE3-9468-956D-C46BC4562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69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5404CB62-5DF0-7258-82FA-0E2E315FD16E}"/>
              </a:ext>
            </a:extLst>
          </p:cNvPr>
          <p:cNvSpPr>
            <a:spLocks noGrp="1"/>
          </p:cNvSpPr>
          <p:nvPr>
            <p:ph type="subTitle" idx="1"/>
          </p:nvPr>
        </p:nvSpPr>
        <p:spPr>
          <a:xfrm>
            <a:off x="987791" y="818947"/>
            <a:ext cx="4678679" cy="4850333"/>
          </a:xfrm>
        </p:spPr>
        <p:txBody>
          <a:bodyPr>
            <a:normAutofit/>
          </a:bodyPr>
          <a:lstStyle/>
          <a:p>
            <a:pPr lvl="0" indent="-457200" algn="just" rtl="0">
              <a:lnSpc>
                <a:spcPct val="90000"/>
              </a:lnSpc>
              <a:spcBef>
                <a:spcPts val="0"/>
              </a:spcBef>
              <a:spcAft>
                <a:spcPts val="0"/>
              </a:spcAft>
              <a:buClr>
                <a:srgbClr val="4D4D4D"/>
              </a:buClr>
              <a:buSzPts val="1800"/>
              <a:buFont typeface="+mj-lt"/>
              <a:buAutoNum type="arabicPeriod" startAt="8"/>
            </a:pPr>
            <a:r>
              <a:rPr lang="en-US" dirty="0">
                <a:solidFill>
                  <a:schemeClr val="tx1"/>
                </a:solidFill>
              </a:rPr>
              <a:t>Add probes (outputs from your design to the JTAG interface).</a:t>
            </a:r>
            <a:endParaRPr lang="tr-TR"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8"/>
            </a:pPr>
            <a:endParaRPr lang="en-US" dirty="0">
              <a:solidFill>
                <a:schemeClr val="tx1"/>
              </a:solidFill>
            </a:endParaRPr>
          </a:p>
          <a:p>
            <a:pPr lvl="1" indent="-457200" algn="just">
              <a:spcBef>
                <a:spcPts val="0"/>
              </a:spcBef>
              <a:buClr>
                <a:srgbClr val="4D4D4D"/>
              </a:buClr>
              <a:buSzPts val="1800"/>
              <a:buAutoNum type="alphaLcPeriod"/>
            </a:pPr>
            <a:r>
              <a:rPr lang="en-US" dirty="0">
                <a:solidFill>
                  <a:schemeClr val="tx1"/>
                </a:solidFill>
              </a:rPr>
              <a:t>Choose a width and specify the signal to which you want to connect the probe in</a:t>
            </a:r>
            <a:r>
              <a:rPr lang="tr-TR" dirty="0">
                <a:solidFill>
                  <a:schemeClr val="tx1"/>
                </a:solidFill>
              </a:rPr>
              <a:t> </a:t>
            </a:r>
            <a:r>
              <a:rPr lang="en-US" dirty="0">
                <a:solidFill>
                  <a:schemeClr val="tx1"/>
                </a:solidFill>
              </a:rPr>
              <a:t>your</a:t>
            </a:r>
            <a:r>
              <a:rPr lang="tr-TR" dirty="0">
                <a:solidFill>
                  <a:schemeClr val="tx1"/>
                </a:solidFill>
              </a:rPr>
              <a:t> </a:t>
            </a:r>
            <a:r>
              <a:rPr lang="en-US" dirty="0">
                <a:solidFill>
                  <a:schemeClr val="tx1"/>
                </a:solidFill>
              </a:rPr>
              <a:t>design.</a:t>
            </a:r>
            <a:endParaRPr lang="tr-TR" dirty="0">
              <a:solidFill>
                <a:schemeClr val="tx1"/>
              </a:solidFill>
            </a:endParaRPr>
          </a:p>
          <a:p>
            <a:pPr lvl="1" indent="-457200" algn="just">
              <a:spcBef>
                <a:spcPts val="0"/>
              </a:spcBef>
              <a:buClr>
                <a:srgbClr val="4D4D4D"/>
              </a:buClr>
              <a:buSzPts val="1800"/>
              <a:buAutoNum type="alphaLcPeriod"/>
            </a:pPr>
            <a:endParaRPr lang="en-US" dirty="0">
              <a:solidFill>
                <a:schemeClr val="tx1"/>
              </a:solidFill>
            </a:endParaRPr>
          </a:p>
          <a:p>
            <a:pPr lvl="1" indent="-457200" algn="just">
              <a:spcBef>
                <a:spcPts val="0"/>
              </a:spcBef>
              <a:buClr>
                <a:srgbClr val="4D4D4D"/>
              </a:buClr>
              <a:buSzPts val="1800"/>
              <a:buFont typeface="+mj-lt"/>
              <a:buAutoNum type="alphaLcPeriod"/>
            </a:pPr>
            <a:r>
              <a:rPr lang="en-US" dirty="0">
                <a:solidFill>
                  <a:schemeClr val="tx1"/>
                </a:solidFill>
              </a:rPr>
              <a:t>Choose Data and Trigger (default) to save data and can trigger when to capture.</a:t>
            </a:r>
            <a:r>
              <a:rPr lang="tr-TR" dirty="0">
                <a:solidFill>
                  <a:schemeClr val="tx1"/>
                </a:solidFill>
              </a:rPr>
              <a:t> </a:t>
            </a:r>
            <a:r>
              <a:rPr lang="en-US" dirty="0">
                <a:solidFill>
                  <a:schemeClr val="tx1"/>
                </a:solidFill>
              </a:rPr>
              <a:t>Choose Data Only to save data.</a:t>
            </a:r>
            <a:r>
              <a:rPr lang="tr-TR" dirty="0">
                <a:solidFill>
                  <a:schemeClr val="tx1"/>
                </a:solidFill>
              </a:rPr>
              <a:t> </a:t>
            </a:r>
            <a:r>
              <a:rPr lang="en-US" dirty="0">
                <a:solidFill>
                  <a:schemeClr val="tx1"/>
                </a:solidFill>
              </a:rPr>
              <a:t>Choose Trigger Only to trigger when</a:t>
            </a:r>
            <a:r>
              <a:rPr lang="tr-TR" dirty="0">
                <a:solidFill>
                  <a:schemeClr val="tx1"/>
                </a:solidFill>
              </a:rPr>
              <a:t> </a:t>
            </a:r>
            <a:r>
              <a:rPr lang="en-US" dirty="0">
                <a:solidFill>
                  <a:schemeClr val="tx1"/>
                </a:solidFill>
              </a:rPr>
              <a:t>to capture data.</a:t>
            </a:r>
            <a:r>
              <a:rPr lang="tr-TR" dirty="0">
                <a:solidFill>
                  <a:schemeClr val="tx1"/>
                </a:solidFill>
              </a:rPr>
              <a:t> </a:t>
            </a:r>
            <a:r>
              <a:rPr lang="en-US" dirty="0">
                <a:solidFill>
                  <a:schemeClr val="tx1"/>
                </a:solidFill>
              </a:rPr>
              <a:t>Tigger only signals do not</a:t>
            </a:r>
            <a:r>
              <a:rPr lang="tr-TR" dirty="0">
                <a:solidFill>
                  <a:schemeClr val="tx1"/>
                </a:solidFill>
              </a:rPr>
              <a:t> </a:t>
            </a:r>
            <a:r>
              <a:rPr lang="en-US" dirty="0">
                <a:solidFill>
                  <a:schemeClr val="tx1"/>
                </a:solidFill>
              </a:rPr>
              <a:t>display in the resulting waveform.</a:t>
            </a:r>
          </a:p>
          <a:p>
            <a:endParaRPr lang="tr-TR" dirty="0">
              <a:solidFill>
                <a:schemeClr val="tx1"/>
              </a:solidFill>
            </a:endParaRPr>
          </a:p>
        </p:txBody>
      </p:sp>
      <p:pic>
        <p:nvPicPr>
          <p:cNvPr id="4" name="Resim 3">
            <a:extLst>
              <a:ext uri="{FF2B5EF4-FFF2-40B4-BE49-F238E27FC236}">
                <a16:creationId xmlns:a16="http://schemas.microsoft.com/office/drawing/2014/main" id="{FC2E3A4F-6561-736E-3FA7-43AF45599287}"/>
              </a:ext>
            </a:extLst>
          </p:cNvPr>
          <p:cNvPicPr>
            <a:picLocks noChangeAspect="1"/>
          </p:cNvPicPr>
          <p:nvPr/>
        </p:nvPicPr>
        <p:blipFill>
          <a:blip r:embed="rId2"/>
          <a:stretch>
            <a:fillRect/>
          </a:stretch>
        </p:blipFill>
        <p:spPr>
          <a:xfrm>
            <a:off x="3131869" y="6066021"/>
            <a:ext cx="390525" cy="400050"/>
          </a:xfrm>
          <a:prstGeom prst="rect">
            <a:avLst/>
          </a:prstGeom>
        </p:spPr>
      </p:pic>
      <p:pic>
        <p:nvPicPr>
          <p:cNvPr id="5" name="Resim 4">
            <a:extLst>
              <a:ext uri="{FF2B5EF4-FFF2-40B4-BE49-F238E27FC236}">
                <a16:creationId xmlns:a16="http://schemas.microsoft.com/office/drawing/2014/main" id="{694E88E9-636D-CB6D-AC47-FDC2B80FFBB1}"/>
              </a:ext>
            </a:extLst>
          </p:cNvPr>
          <p:cNvPicPr>
            <a:picLocks noChangeAspect="1"/>
          </p:cNvPicPr>
          <p:nvPr/>
        </p:nvPicPr>
        <p:blipFill>
          <a:blip r:embed="rId3"/>
          <a:stretch>
            <a:fillRect/>
          </a:stretch>
        </p:blipFill>
        <p:spPr>
          <a:xfrm>
            <a:off x="5698958" y="6056496"/>
            <a:ext cx="381000" cy="409575"/>
          </a:xfrm>
          <a:prstGeom prst="rect">
            <a:avLst/>
          </a:prstGeom>
        </p:spPr>
      </p:pic>
      <p:sp>
        <p:nvSpPr>
          <p:cNvPr id="6" name="Metin kutusu 5">
            <a:extLst>
              <a:ext uri="{FF2B5EF4-FFF2-40B4-BE49-F238E27FC236}">
                <a16:creationId xmlns:a16="http://schemas.microsoft.com/office/drawing/2014/main" id="{A4EECB94-5BF1-918A-16BC-4703BB06A456}"/>
              </a:ext>
            </a:extLst>
          </p:cNvPr>
          <p:cNvSpPr txBox="1"/>
          <p:nvPr/>
        </p:nvSpPr>
        <p:spPr>
          <a:xfrm>
            <a:off x="3131869" y="6093022"/>
            <a:ext cx="5537739" cy="307777"/>
          </a:xfrm>
          <a:prstGeom prst="rect">
            <a:avLst/>
          </a:prstGeom>
          <a:noFill/>
        </p:spPr>
        <p:txBody>
          <a:bodyPr wrap="square" rtlCol="0">
            <a:spAutoFit/>
          </a:bodyPr>
          <a:lstStyle/>
          <a:p>
            <a:r>
              <a:rPr lang="tr-TR" dirty="0"/>
              <a:t>       </a:t>
            </a:r>
            <a:r>
              <a:rPr lang="tr-TR" dirty="0" err="1"/>
              <a:t>Add</a:t>
            </a:r>
            <a:r>
              <a:rPr lang="tr-TR" dirty="0"/>
              <a:t> </a:t>
            </a:r>
            <a:r>
              <a:rPr lang="tr-TR" dirty="0" err="1"/>
              <a:t>Probe</a:t>
            </a:r>
            <a:r>
              <a:rPr lang="tr-TR" dirty="0"/>
              <a:t>		    </a:t>
            </a:r>
            <a:r>
              <a:rPr lang="tr-TR" dirty="0" err="1"/>
              <a:t>Remove</a:t>
            </a:r>
            <a:r>
              <a:rPr lang="tr-TR" dirty="0"/>
              <a:t> </a:t>
            </a:r>
            <a:r>
              <a:rPr lang="tr-TR" dirty="0" err="1"/>
              <a:t>Probe</a:t>
            </a:r>
            <a:endParaRPr lang="tr-TR" dirty="0"/>
          </a:p>
        </p:txBody>
      </p:sp>
      <p:pic>
        <p:nvPicPr>
          <p:cNvPr id="8" name="Resim 7">
            <a:extLst>
              <a:ext uri="{FF2B5EF4-FFF2-40B4-BE49-F238E27FC236}">
                <a16:creationId xmlns:a16="http://schemas.microsoft.com/office/drawing/2014/main" id="{F6ABFF11-09B3-AB62-6708-FC7A36A7BC74}"/>
              </a:ext>
            </a:extLst>
          </p:cNvPr>
          <p:cNvPicPr>
            <a:picLocks noChangeAspect="1"/>
          </p:cNvPicPr>
          <p:nvPr/>
        </p:nvPicPr>
        <p:blipFill>
          <a:blip r:embed="rId4"/>
          <a:stretch>
            <a:fillRect/>
          </a:stretch>
        </p:blipFill>
        <p:spPr>
          <a:xfrm>
            <a:off x="5698958" y="876299"/>
            <a:ext cx="6446139" cy="4792981"/>
          </a:xfrm>
          <a:prstGeom prst="rect">
            <a:avLst/>
          </a:prstGeom>
        </p:spPr>
      </p:pic>
      <p:pic>
        <p:nvPicPr>
          <p:cNvPr id="9" name="Picture 2" descr="Resim önizlemesi">
            <a:extLst>
              <a:ext uri="{FF2B5EF4-FFF2-40B4-BE49-F238E27FC236}">
                <a16:creationId xmlns:a16="http://schemas.microsoft.com/office/drawing/2014/main" id="{768CDA27-438C-BDD7-77E6-2DE737E949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25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Debugging</a:t>
            </a:r>
          </a:p>
        </p:txBody>
      </p:sp>
      <p:sp>
        <p:nvSpPr>
          <p:cNvPr id="394" name="Google Shape;394;p2"/>
          <p:cNvSpPr txBox="1">
            <a:spLocks noGrp="1"/>
          </p:cNvSpPr>
          <p:nvPr>
            <p:ph type="body" idx="1"/>
          </p:nvPr>
        </p:nvSpPr>
        <p:spPr>
          <a:xfrm>
            <a:off x="1122215" y="1225485"/>
            <a:ext cx="10727278" cy="472827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4D4D4D"/>
              </a:buClr>
              <a:buSzPts val="1800"/>
              <a:buNone/>
            </a:pPr>
            <a:r>
              <a:rPr lang="en-US" sz="2400" dirty="0">
                <a:solidFill>
                  <a:schemeClr val="tx1"/>
                </a:solidFill>
              </a:rPr>
              <a:t>The </a:t>
            </a:r>
            <a:r>
              <a:rPr lang="en-US" sz="2400" dirty="0" err="1">
                <a:solidFill>
                  <a:schemeClr val="tx1"/>
                </a:solidFill>
              </a:rPr>
              <a:t>Efinity</a:t>
            </a:r>
            <a:r>
              <a:rPr lang="en-US" sz="2400" dirty="0">
                <a:solidFill>
                  <a:schemeClr val="tx1"/>
                </a:solidFill>
              </a:rPr>
              <a:t> software includes a hardware Debugger to probe signals in your FPGA design</a:t>
            </a:r>
            <a:r>
              <a:rPr lang="tr-TR" sz="2400" dirty="0">
                <a:solidFill>
                  <a:schemeClr val="tx1"/>
                </a:solidFill>
              </a:rPr>
              <a:t> </a:t>
            </a:r>
            <a:r>
              <a:rPr lang="en-US" sz="2400" dirty="0">
                <a:solidFill>
                  <a:schemeClr val="tx1"/>
                </a:solidFill>
              </a:rPr>
              <a:t>via the </a:t>
            </a:r>
            <a:r>
              <a:rPr lang="en-US" sz="2400" b="1" dirty="0">
                <a:solidFill>
                  <a:schemeClr val="tx1"/>
                </a:solidFill>
              </a:rPr>
              <a:t>JTAG interface</a:t>
            </a:r>
            <a:r>
              <a:rPr lang="en-US" sz="2400" dirty="0">
                <a:solidFill>
                  <a:schemeClr val="tx1"/>
                </a:solidFill>
              </a:rPr>
              <a:t>.</a:t>
            </a:r>
            <a:endParaRPr lang="tr-TR" sz="2400" dirty="0">
              <a:solidFill>
                <a:schemeClr val="tx1"/>
              </a:solidFill>
            </a:endParaRPr>
          </a:p>
          <a:p>
            <a:pPr marL="0" lvl="0" indent="0" algn="just" rtl="0">
              <a:lnSpc>
                <a:spcPct val="90000"/>
              </a:lnSpc>
              <a:spcBef>
                <a:spcPts val="0"/>
              </a:spcBef>
              <a:spcAft>
                <a:spcPts val="0"/>
              </a:spcAft>
              <a:buClr>
                <a:srgbClr val="4D4D4D"/>
              </a:buClr>
              <a:buSzPts val="1800"/>
              <a:buNone/>
            </a:pPr>
            <a:r>
              <a:rPr lang="en-US" sz="2400" dirty="0">
                <a:solidFill>
                  <a:schemeClr val="tx1"/>
                </a:solidFill>
              </a:rPr>
              <a:t>The Debugger has two perspectives: </a:t>
            </a:r>
            <a:endParaRPr lang="tr-TR" sz="2400" dirty="0">
              <a:solidFill>
                <a:schemeClr val="tx1"/>
              </a:solidFill>
            </a:endParaRPr>
          </a:p>
          <a:p>
            <a:pPr marL="0" lvl="0" indent="0" algn="just" rtl="0">
              <a:lnSpc>
                <a:spcPct val="90000"/>
              </a:lnSpc>
              <a:spcBef>
                <a:spcPts val="0"/>
              </a:spcBef>
              <a:spcAft>
                <a:spcPts val="0"/>
              </a:spcAft>
              <a:buClr>
                <a:srgbClr val="4D4D4D"/>
              </a:buClr>
              <a:buSzPts val="1800"/>
              <a:buNone/>
            </a:pP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b="1" dirty="0">
                <a:solidFill>
                  <a:schemeClr val="tx1"/>
                </a:solidFill>
              </a:rPr>
              <a:t>Profile Editor</a:t>
            </a:r>
            <a:r>
              <a:rPr lang="en-US" sz="2400" dirty="0">
                <a:solidFill>
                  <a:schemeClr val="tx1"/>
                </a:solidFill>
              </a:rPr>
              <a:t> and </a:t>
            </a:r>
            <a:r>
              <a:rPr lang="en-US" sz="2400" b="1" dirty="0">
                <a:solidFill>
                  <a:schemeClr val="tx1"/>
                </a:solidFill>
              </a:rPr>
              <a:t>Debug</a:t>
            </a:r>
            <a:r>
              <a:rPr lang="en-US" sz="2400" dirty="0">
                <a:solidFill>
                  <a:schemeClr val="tx1"/>
                </a:solidFill>
              </a:rPr>
              <a:t>. The</a:t>
            </a:r>
            <a:r>
              <a:rPr lang="tr-TR" sz="2400" dirty="0">
                <a:solidFill>
                  <a:schemeClr val="tx1"/>
                </a:solidFill>
              </a:rPr>
              <a:t> </a:t>
            </a:r>
            <a:r>
              <a:rPr lang="en-US" sz="2400" dirty="0">
                <a:solidFill>
                  <a:schemeClr val="tx1"/>
                </a:solidFill>
              </a:rPr>
              <a:t>Profile Editor</a:t>
            </a:r>
            <a:r>
              <a:rPr lang="tr-TR" sz="2400" dirty="0">
                <a:solidFill>
                  <a:schemeClr val="tx1"/>
                </a:solidFill>
              </a:rPr>
              <a:t> </a:t>
            </a:r>
            <a:r>
              <a:rPr lang="en-US" sz="2400" dirty="0">
                <a:solidFill>
                  <a:schemeClr val="tx1"/>
                </a:solidFill>
              </a:rPr>
              <a:t>perspective is where you add debug cores manually. </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You can also view the</a:t>
            </a:r>
            <a:r>
              <a:rPr lang="tr-TR" sz="2400" dirty="0">
                <a:solidFill>
                  <a:schemeClr val="tx1"/>
                </a:solidFill>
              </a:rPr>
              <a:t> </a:t>
            </a:r>
            <a:r>
              <a:rPr lang="en-US" sz="2400" dirty="0">
                <a:solidFill>
                  <a:schemeClr val="tx1"/>
                </a:solidFill>
              </a:rPr>
              <a:t>settings of a </a:t>
            </a:r>
            <a:r>
              <a:rPr lang="en-US" sz="2400" b="1" dirty="0">
                <a:solidFill>
                  <a:schemeClr val="tx1"/>
                </a:solidFill>
              </a:rPr>
              <a:t>Logic Analyzer</a:t>
            </a:r>
            <a:r>
              <a:rPr lang="tr-TR" sz="2400" b="1" dirty="0">
                <a:solidFill>
                  <a:schemeClr val="tx1"/>
                </a:solidFill>
              </a:rPr>
              <a:t> </a:t>
            </a:r>
            <a:r>
              <a:rPr lang="en-US" sz="2400" dirty="0">
                <a:solidFill>
                  <a:schemeClr val="tx1"/>
                </a:solidFill>
              </a:rPr>
              <a:t>core that you created with the </a:t>
            </a:r>
            <a:r>
              <a:rPr lang="en-US" sz="2400" b="1" dirty="0">
                <a:solidFill>
                  <a:schemeClr val="tx1"/>
                </a:solidFill>
              </a:rPr>
              <a:t>Debug Wizard</a:t>
            </a:r>
            <a:r>
              <a:rPr lang="en-US" sz="2400" dirty="0">
                <a:solidFill>
                  <a:schemeClr val="tx1"/>
                </a:solidFill>
              </a:rPr>
              <a:t>. </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tr-TR" sz="2400" dirty="0">
              <a:solidFill>
                <a:schemeClr val="tx1"/>
              </a:solidFill>
            </a:endParaRPr>
          </a:p>
          <a:p>
            <a:pPr marL="0" lvl="0" indent="0" algn="just" rtl="0">
              <a:lnSpc>
                <a:spcPct val="90000"/>
              </a:lnSpc>
              <a:spcBef>
                <a:spcPts val="0"/>
              </a:spcBef>
              <a:spcAft>
                <a:spcPts val="0"/>
              </a:spcAft>
              <a:buClr>
                <a:srgbClr val="4D4D4D"/>
              </a:buClr>
              <a:buSzPts val="1800"/>
            </a:pPr>
            <a:r>
              <a:rPr lang="en-US" sz="2400" dirty="0">
                <a:solidFill>
                  <a:schemeClr val="tx1"/>
                </a:solidFill>
              </a:rPr>
              <a:t>The Debug</a:t>
            </a:r>
            <a:r>
              <a:rPr lang="tr-TR" sz="2400" dirty="0">
                <a:solidFill>
                  <a:schemeClr val="tx1"/>
                </a:solidFill>
              </a:rPr>
              <a:t> </a:t>
            </a:r>
            <a:r>
              <a:rPr lang="en-US" sz="2400" dirty="0">
                <a:solidFill>
                  <a:schemeClr val="tx1"/>
                </a:solidFill>
              </a:rPr>
              <a:t>perspective is where you perform debugging.</a:t>
            </a:r>
          </a:p>
          <a:p>
            <a:pPr marL="0" lvl="0" indent="0" algn="just" rtl="0">
              <a:lnSpc>
                <a:spcPct val="90000"/>
              </a:lnSpc>
              <a:spcBef>
                <a:spcPts val="0"/>
              </a:spcBef>
              <a:spcAft>
                <a:spcPts val="0"/>
              </a:spcAft>
              <a:buClr>
                <a:srgbClr val="4D4D4D"/>
              </a:buClr>
              <a:buSzPts val="1800"/>
            </a:pPr>
            <a:endParaRPr lang="en-US" sz="2400" dirty="0"/>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632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Adding a Logic Analyzer Core Manually</a:t>
            </a:r>
          </a:p>
        </p:txBody>
      </p:sp>
      <p:sp>
        <p:nvSpPr>
          <p:cNvPr id="394" name="Google Shape;394;p2"/>
          <p:cNvSpPr txBox="1">
            <a:spLocks noGrp="1"/>
          </p:cNvSpPr>
          <p:nvPr>
            <p:ph type="body" idx="1"/>
          </p:nvPr>
        </p:nvSpPr>
        <p:spPr>
          <a:xfrm>
            <a:off x="1122215" y="1225485"/>
            <a:ext cx="10727278" cy="4728274"/>
          </a:xfrm>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0"/>
              </a:spcBef>
              <a:spcAft>
                <a:spcPts val="0"/>
              </a:spcAft>
              <a:buClr>
                <a:srgbClr val="4D4D4D"/>
              </a:buClr>
              <a:buSzPts val="1800"/>
              <a:buFont typeface="+mj-lt"/>
              <a:buAutoNum type="arabicPeriod" startAt="9"/>
            </a:pPr>
            <a:r>
              <a:rPr lang="en-US" sz="2400" dirty="0"/>
              <a:t>Click Generate Core RTL. The </a:t>
            </a:r>
            <a:r>
              <a:rPr lang="en-US" sz="2400" dirty="0" err="1"/>
              <a:t>Efinity</a:t>
            </a:r>
            <a:r>
              <a:rPr lang="tr-TR" sz="2400" dirty="0"/>
              <a:t> </a:t>
            </a:r>
            <a:r>
              <a:rPr lang="en-US" sz="2400" dirty="0"/>
              <a:t>software saves the debug profile in your</a:t>
            </a:r>
            <a:r>
              <a:rPr lang="tr-TR" sz="2400" dirty="0"/>
              <a:t> </a:t>
            </a:r>
            <a:r>
              <a:rPr lang="en-US" sz="2400" dirty="0"/>
              <a:t>project directory as </a:t>
            </a:r>
            <a:r>
              <a:rPr lang="en-US" sz="2400" dirty="0" err="1"/>
              <a:t>debug_profile.json</a:t>
            </a:r>
            <a:r>
              <a:rPr lang="en-US" sz="2400" dirty="0"/>
              <a:t>. The software also creates a debug template</a:t>
            </a:r>
            <a:r>
              <a:rPr lang="tr-TR" sz="2400" dirty="0"/>
              <a:t> </a:t>
            </a:r>
            <a:r>
              <a:rPr lang="en-US" sz="2400" dirty="0"/>
              <a:t>(</a:t>
            </a:r>
            <a:r>
              <a:rPr lang="en-US" sz="2400" dirty="0" err="1"/>
              <a:t>debug_TEMPLATE.v</a:t>
            </a:r>
            <a:r>
              <a:rPr lang="en-US" sz="2400" dirty="0"/>
              <a:t>), which includes the module for the debug profile you created and</a:t>
            </a:r>
            <a:r>
              <a:rPr lang="tr-TR" sz="2400" dirty="0"/>
              <a:t> </a:t>
            </a:r>
            <a:r>
              <a:rPr lang="en-US" sz="2400" dirty="0" err="1"/>
              <a:t>debug_top.v</a:t>
            </a:r>
            <a:r>
              <a:rPr lang="en-US" sz="2400" dirty="0"/>
              <a:t>, which is the RTL logic for the debug core.</a:t>
            </a:r>
          </a:p>
          <a:p>
            <a:pPr lvl="0" indent="-457200" algn="just" rtl="0">
              <a:lnSpc>
                <a:spcPct val="90000"/>
              </a:lnSpc>
              <a:spcBef>
                <a:spcPts val="0"/>
              </a:spcBef>
              <a:spcAft>
                <a:spcPts val="0"/>
              </a:spcAft>
              <a:buClr>
                <a:srgbClr val="4D4D4D"/>
              </a:buClr>
              <a:buSzPts val="1800"/>
              <a:buFont typeface="+mj-lt"/>
              <a:buAutoNum type="arabicPeriod" startAt="9"/>
            </a:pPr>
            <a:endParaRPr lang="tr-TR" sz="2400" dirty="0"/>
          </a:p>
          <a:p>
            <a:pPr lvl="0" indent="-457200" algn="just" rtl="0">
              <a:lnSpc>
                <a:spcPct val="90000"/>
              </a:lnSpc>
              <a:spcBef>
                <a:spcPts val="0"/>
              </a:spcBef>
              <a:spcAft>
                <a:spcPts val="0"/>
              </a:spcAft>
              <a:buClr>
                <a:srgbClr val="4D4D4D"/>
              </a:buClr>
              <a:buSzPts val="1800"/>
              <a:buFont typeface="+mj-lt"/>
              <a:buAutoNum type="arabicPeriod" startAt="9"/>
            </a:pPr>
            <a:endParaRPr lang="tr-TR" sz="2400" dirty="0"/>
          </a:p>
          <a:p>
            <a:pPr lvl="0" indent="-457200" algn="just" rtl="0">
              <a:lnSpc>
                <a:spcPct val="90000"/>
              </a:lnSpc>
              <a:spcBef>
                <a:spcPts val="0"/>
              </a:spcBef>
              <a:spcAft>
                <a:spcPts val="0"/>
              </a:spcAft>
              <a:buClr>
                <a:srgbClr val="4D4D4D"/>
              </a:buClr>
              <a:buSzPts val="1800"/>
              <a:buFont typeface="+mj-lt"/>
              <a:buAutoNum type="arabicPeriod" startAt="9"/>
            </a:pPr>
            <a:endParaRPr lang="tr-TR" sz="2400" dirty="0"/>
          </a:p>
          <a:p>
            <a:pPr lvl="0" indent="-457200" algn="just" rtl="0">
              <a:lnSpc>
                <a:spcPct val="90000"/>
              </a:lnSpc>
              <a:spcBef>
                <a:spcPts val="0"/>
              </a:spcBef>
              <a:spcAft>
                <a:spcPts val="0"/>
              </a:spcAft>
              <a:buClr>
                <a:srgbClr val="4D4D4D"/>
              </a:buClr>
              <a:buSzPts val="1800"/>
              <a:buFont typeface="+mj-lt"/>
              <a:buAutoNum type="arabicPeriod" startAt="9"/>
            </a:pPr>
            <a:endParaRPr lang="tr-TR" sz="2400" dirty="0"/>
          </a:p>
          <a:p>
            <a:pPr lvl="0" indent="-457200" algn="just" rtl="0">
              <a:lnSpc>
                <a:spcPct val="90000"/>
              </a:lnSpc>
              <a:spcBef>
                <a:spcPts val="0"/>
              </a:spcBef>
              <a:spcAft>
                <a:spcPts val="0"/>
              </a:spcAft>
              <a:buClr>
                <a:srgbClr val="4D4D4D"/>
              </a:buClr>
              <a:buSzPts val="1800"/>
              <a:buFont typeface="+mj-lt"/>
              <a:buAutoNum type="arabicPeriod" startAt="9"/>
            </a:pPr>
            <a:endParaRPr lang="en-US" sz="2400" dirty="0"/>
          </a:p>
          <a:p>
            <a:pPr lvl="0" indent="-457200" algn="just" rtl="0">
              <a:lnSpc>
                <a:spcPct val="90000"/>
              </a:lnSpc>
              <a:spcBef>
                <a:spcPts val="0"/>
              </a:spcBef>
              <a:spcAft>
                <a:spcPts val="0"/>
              </a:spcAft>
              <a:buClr>
                <a:srgbClr val="4D4D4D"/>
              </a:buClr>
              <a:buSzPts val="1800"/>
              <a:buFont typeface="+mj-lt"/>
              <a:buAutoNum type="arabicPeriod" startAt="9"/>
            </a:pPr>
            <a:r>
              <a:rPr lang="en-US" sz="2400" dirty="0"/>
              <a:t>Add the </a:t>
            </a:r>
            <a:r>
              <a:rPr lang="en-US" sz="2400" dirty="0" err="1"/>
              <a:t>debug_top.v</a:t>
            </a:r>
            <a:r>
              <a:rPr lang="en-US" sz="2400" dirty="0"/>
              <a:t> file to your project.</a:t>
            </a:r>
          </a:p>
          <a:p>
            <a:pPr lvl="0" indent="-457200" algn="just" rtl="0">
              <a:lnSpc>
                <a:spcPct val="90000"/>
              </a:lnSpc>
              <a:spcBef>
                <a:spcPts val="0"/>
              </a:spcBef>
              <a:spcAft>
                <a:spcPts val="0"/>
              </a:spcAft>
              <a:buClr>
                <a:srgbClr val="4D4D4D"/>
              </a:buClr>
              <a:buSzPts val="1800"/>
              <a:buFont typeface="+mj-lt"/>
              <a:buAutoNum type="arabicPeriod" startAt="9"/>
            </a:pPr>
            <a:endParaRPr lang="tr-TR" sz="2400" dirty="0"/>
          </a:p>
          <a:p>
            <a:pPr lvl="0" indent="-457200" algn="just" rtl="0">
              <a:lnSpc>
                <a:spcPct val="90000"/>
              </a:lnSpc>
              <a:spcBef>
                <a:spcPts val="0"/>
              </a:spcBef>
              <a:spcAft>
                <a:spcPts val="0"/>
              </a:spcAft>
              <a:buClr>
                <a:srgbClr val="4D4D4D"/>
              </a:buClr>
              <a:buSzPts val="1800"/>
              <a:buFont typeface="+mj-lt"/>
              <a:buAutoNum type="arabicPeriod" startAt="9"/>
            </a:pPr>
            <a:r>
              <a:rPr lang="en-US" sz="2400" dirty="0"/>
              <a:t>Add a JTAG User Tap block in the Interface Designer. You can choose either JTAG</a:t>
            </a:r>
            <a:r>
              <a:rPr lang="tr-TR" sz="2400" dirty="0"/>
              <a:t> </a:t>
            </a:r>
            <a:r>
              <a:rPr lang="en-US" sz="2400" dirty="0"/>
              <a:t>resource</a:t>
            </a:r>
            <a:endParaRPr lang="tr-TR" sz="2400" dirty="0"/>
          </a:p>
          <a:p>
            <a:pPr lvl="0" indent="-457200" algn="just" rtl="0">
              <a:lnSpc>
                <a:spcPct val="90000"/>
              </a:lnSpc>
              <a:spcBef>
                <a:spcPts val="0"/>
              </a:spcBef>
              <a:spcAft>
                <a:spcPts val="0"/>
              </a:spcAft>
              <a:buClr>
                <a:srgbClr val="4D4D4D"/>
              </a:buClr>
              <a:buSzPts val="1800"/>
              <a:buFont typeface="+mj-lt"/>
              <a:buAutoNum type="arabicPeriod" startAt="9"/>
            </a:pPr>
            <a:endParaRPr lang="en-US" sz="2400" dirty="0"/>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2">
            <a:extLst>
              <a:ext uri="{FF2B5EF4-FFF2-40B4-BE49-F238E27FC236}">
                <a16:creationId xmlns:a16="http://schemas.microsoft.com/office/drawing/2014/main" id="{8F133F26-A18B-D1BE-383F-9123724C7DD9}"/>
              </a:ext>
            </a:extLst>
          </p:cNvPr>
          <p:cNvPicPr>
            <a:picLocks noChangeAspect="1"/>
          </p:cNvPicPr>
          <p:nvPr/>
        </p:nvPicPr>
        <p:blipFill>
          <a:blip r:embed="rId4"/>
          <a:stretch>
            <a:fillRect/>
          </a:stretch>
        </p:blipFill>
        <p:spPr>
          <a:xfrm>
            <a:off x="2343150" y="2914650"/>
            <a:ext cx="7505700" cy="1028700"/>
          </a:xfrm>
          <a:prstGeom prst="rect">
            <a:avLst/>
          </a:prstGeom>
        </p:spPr>
      </p:pic>
    </p:spTree>
    <p:extLst>
      <p:ext uri="{BB962C8B-B14F-4D97-AF65-F5344CB8AC3E}">
        <p14:creationId xmlns:p14="http://schemas.microsoft.com/office/powerpoint/2010/main" val="374161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3B79053-D4AA-99E1-83CC-0FDE499AD68B}"/>
              </a:ext>
            </a:extLst>
          </p:cNvPr>
          <p:cNvPicPr>
            <a:picLocks noChangeAspect="1"/>
          </p:cNvPicPr>
          <p:nvPr/>
        </p:nvPicPr>
        <p:blipFill>
          <a:blip r:embed="rId3"/>
          <a:stretch>
            <a:fillRect/>
          </a:stretch>
        </p:blipFill>
        <p:spPr>
          <a:xfrm>
            <a:off x="4886960" y="914400"/>
            <a:ext cx="7081520" cy="4704080"/>
          </a:xfrm>
          <a:prstGeom prst="rect">
            <a:avLst/>
          </a:prstGeom>
        </p:spPr>
      </p:pic>
      <p:sp>
        <p:nvSpPr>
          <p:cNvPr id="6" name="Alt Başlık 2">
            <a:extLst>
              <a:ext uri="{FF2B5EF4-FFF2-40B4-BE49-F238E27FC236}">
                <a16:creationId xmlns:a16="http://schemas.microsoft.com/office/drawing/2014/main" id="{A2773E7B-4636-3BF5-7758-C76781A88856}"/>
              </a:ext>
            </a:extLst>
          </p:cNvPr>
          <p:cNvSpPr txBox="1">
            <a:spLocks/>
          </p:cNvSpPr>
          <p:nvPr/>
        </p:nvSpPr>
        <p:spPr>
          <a:xfrm>
            <a:off x="1066800" y="914400"/>
            <a:ext cx="3820160" cy="50190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rgbClr val="4D4D4D"/>
              </a:buClr>
              <a:buSzPts val="2400"/>
              <a:buFont typeface="Arial"/>
              <a:buNone/>
              <a:defRPr sz="2400" b="0" i="0" u="none" strike="noStrike" cap="none">
                <a:solidFill>
                  <a:srgbClr val="4D4D4D"/>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indent="-457200" algn="just">
              <a:spcBef>
                <a:spcPts val="0"/>
              </a:spcBef>
              <a:buSzPts val="1800"/>
              <a:buFont typeface="+mj-lt"/>
              <a:buAutoNum type="arabicPeriod" startAt="12"/>
            </a:pPr>
            <a:r>
              <a:rPr lang="en-US" dirty="0">
                <a:solidFill>
                  <a:schemeClr val="tx1"/>
                </a:solidFill>
              </a:rPr>
              <a:t>Add the </a:t>
            </a:r>
            <a:r>
              <a:rPr lang="en-US" b="1" dirty="0">
                <a:solidFill>
                  <a:schemeClr val="tx1"/>
                </a:solidFill>
              </a:rPr>
              <a:t>debug logic </a:t>
            </a:r>
            <a:r>
              <a:rPr lang="en-US" dirty="0">
                <a:solidFill>
                  <a:schemeClr val="tx1"/>
                </a:solidFill>
              </a:rPr>
              <a:t>into your design using these steps: </a:t>
            </a:r>
            <a:endParaRPr lang="tr-TR" dirty="0">
              <a:solidFill>
                <a:schemeClr val="tx1"/>
              </a:solidFill>
            </a:endParaRPr>
          </a:p>
          <a:p>
            <a:pPr indent="-457200" algn="just">
              <a:spcBef>
                <a:spcPts val="0"/>
              </a:spcBef>
              <a:buSzPts val="1800"/>
              <a:buFont typeface="+mj-lt"/>
              <a:buAutoNum type="arabicPeriod" startAt="12"/>
            </a:pPr>
            <a:endParaRPr lang="tr-TR" dirty="0">
              <a:solidFill>
                <a:schemeClr val="tx1"/>
              </a:solidFill>
            </a:endParaRPr>
          </a:p>
          <a:p>
            <a:pPr lvl="1" indent="-457200" algn="just">
              <a:spcBef>
                <a:spcPts val="0"/>
              </a:spcBef>
              <a:buSzPts val="1800"/>
              <a:buFont typeface="+mj-lt"/>
              <a:buAutoNum type="alphaLcPeriod"/>
            </a:pPr>
            <a:r>
              <a:rPr lang="en-US" dirty="0">
                <a:solidFill>
                  <a:schemeClr val="tx1"/>
                </a:solidFill>
              </a:rPr>
              <a:t>Add all of the JTAG input and output pins to the project's top module. Refer to the JTAG User TAP block pin names in the Interfaces Design to get the pin list</a:t>
            </a:r>
            <a:r>
              <a:rPr lang="en-US" dirty="0"/>
              <a:t>.</a:t>
            </a:r>
            <a:endParaRPr lang="tr-TR" dirty="0"/>
          </a:p>
          <a:p>
            <a:pPr marL="0" indent="0" algn="just">
              <a:spcBef>
                <a:spcPts val="0"/>
              </a:spcBef>
              <a:buSzPts val="1800"/>
            </a:pPr>
            <a:endParaRPr lang="tr-TR" dirty="0"/>
          </a:p>
          <a:p>
            <a:endParaRPr lang="tr-TR" dirty="0"/>
          </a:p>
        </p:txBody>
      </p:sp>
      <p:pic>
        <p:nvPicPr>
          <p:cNvPr id="8" name="Picture 2" descr="Resim önizlemesi">
            <a:extLst>
              <a:ext uri="{FF2B5EF4-FFF2-40B4-BE49-F238E27FC236}">
                <a16:creationId xmlns:a16="http://schemas.microsoft.com/office/drawing/2014/main" id="{C7F19003-00EB-2775-0E1A-4A18BF899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25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Adding a Logic Analyzer Core Manually</a:t>
            </a:r>
            <a:r>
              <a:rPr lang="tr-TR" dirty="0">
                <a:solidFill>
                  <a:schemeClr val="tx1"/>
                </a:solidFill>
              </a:rPr>
              <a:t> </a:t>
            </a:r>
            <a:r>
              <a:rPr lang="tr-TR" dirty="0" err="1">
                <a:solidFill>
                  <a:schemeClr val="tx1"/>
                </a:solidFill>
              </a:rPr>
              <a:t>cont’d</a:t>
            </a:r>
            <a:endParaRPr lang="en-US" dirty="0">
              <a:solidFill>
                <a:schemeClr val="tx1"/>
              </a:solidFill>
            </a:endParaRPr>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2" name="Resim 1">
            <a:extLst>
              <a:ext uri="{FF2B5EF4-FFF2-40B4-BE49-F238E27FC236}">
                <a16:creationId xmlns:a16="http://schemas.microsoft.com/office/drawing/2014/main" id="{B44A96D4-33FB-B1C0-03FC-38D1EA6993C1}"/>
              </a:ext>
            </a:extLst>
          </p:cNvPr>
          <p:cNvPicPr>
            <a:picLocks noChangeAspect="1"/>
          </p:cNvPicPr>
          <p:nvPr/>
        </p:nvPicPr>
        <p:blipFill>
          <a:blip r:embed="rId4"/>
          <a:stretch>
            <a:fillRect/>
          </a:stretch>
        </p:blipFill>
        <p:spPr>
          <a:xfrm>
            <a:off x="5974080" y="757238"/>
            <a:ext cx="5638800" cy="3354450"/>
          </a:xfrm>
          <a:prstGeom prst="rect">
            <a:avLst/>
          </a:prstGeom>
        </p:spPr>
      </p:pic>
      <p:pic>
        <p:nvPicPr>
          <p:cNvPr id="3" name="Resim 2">
            <a:extLst>
              <a:ext uri="{FF2B5EF4-FFF2-40B4-BE49-F238E27FC236}">
                <a16:creationId xmlns:a16="http://schemas.microsoft.com/office/drawing/2014/main" id="{0F06DC51-3BCB-BDA0-3BD6-8AE31DFD9249}"/>
              </a:ext>
            </a:extLst>
          </p:cNvPr>
          <p:cNvPicPr>
            <a:picLocks noChangeAspect="1"/>
          </p:cNvPicPr>
          <p:nvPr/>
        </p:nvPicPr>
        <p:blipFill rotWithShape="1">
          <a:blip r:embed="rId5"/>
          <a:srcRect r="8185"/>
          <a:stretch/>
        </p:blipFill>
        <p:spPr>
          <a:xfrm>
            <a:off x="5902960" y="3523139"/>
            <a:ext cx="5242560" cy="3058477"/>
          </a:xfrm>
          <a:prstGeom prst="rect">
            <a:avLst/>
          </a:prstGeom>
        </p:spPr>
      </p:pic>
      <p:sp>
        <p:nvSpPr>
          <p:cNvPr id="7" name="Alt Başlık 2">
            <a:extLst>
              <a:ext uri="{FF2B5EF4-FFF2-40B4-BE49-F238E27FC236}">
                <a16:creationId xmlns:a16="http://schemas.microsoft.com/office/drawing/2014/main" id="{C64F510F-8103-38F5-DA7A-F1380CA5B215}"/>
              </a:ext>
            </a:extLst>
          </p:cNvPr>
          <p:cNvSpPr txBox="1">
            <a:spLocks/>
          </p:cNvSpPr>
          <p:nvPr/>
        </p:nvSpPr>
        <p:spPr>
          <a:xfrm>
            <a:off x="965200" y="879158"/>
            <a:ext cx="4912826" cy="56603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4D4D4D"/>
              </a:buClr>
              <a:buSzPts val="1800"/>
              <a:buFont typeface="Arial"/>
              <a:buNone/>
              <a:defRPr sz="1800" b="0" i="0" u="none" strike="noStrike" cap="none">
                <a:solidFill>
                  <a:srgbClr val="4D4D4D"/>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1" indent="-457200" algn="just">
              <a:spcBef>
                <a:spcPts val="0"/>
              </a:spcBef>
              <a:buFont typeface="+mj-lt"/>
              <a:buAutoNum type="alphaLcPeriod" startAt="2"/>
            </a:pPr>
            <a:r>
              <a:rPr lang="en-US" sz="2000" dirty="0">
                <a:solidFill>
                  <a:schemeClr val="tx1"/>
                </a:solidFill>
              </a:rPr>
              <a:t>Instantiate the debug core in the project's top module. You can copy the example code from the</a:t>
            </a:r>
            <a:r>
              <a:rPr lang="tr-TR" sz="2000" dirty="0">
                <a:solidFill>
                  <a:schemeClr val="tx1"/>
                </a:solidFill>
              </a:rPr>
              <a:t> </a:t>
            </a:r>
            <a:r>
              <a:rPr lang="en-US" sz="2000" dirty="0">
                <a:solidFill>
                  <a:schemeClr val="tx1"/>
                </a:solidFill>
              </a:rPr>
              <a:t>generated </a:t>
            </a:r>
            <a:r>
              <a:rPr lang="en-US" sz="2000" b="1" dirty="0" err="1">
                <a:solidFill>
                  <a:schemeClr val="tx1"/>
                </a:solidFill>
              </a:rPr>
              <a:t>debug_TEMPLATE.v</a:t>
            </a:r>
            <a:r>
              <a:rPr lang="en-US" sz="2000" b="1" dirty="0">
                <a:solidFill>
                  <a:schemeClr val="tx1"/>
                </a:solidFill>
              </a:rPr>
              <a:t> </a:t>
            </a:r>
            <a:r>
              <a:rPr lang="en-US" sz="2000" dirty="0">
                <a:solidFill>
                  <a:schemeClr val="tx1"/>
                </a:solidFill>
              </a:rPr>
              <a:t>or </a:t>
            </a:r>
            <a:r>
              <a:rPr lang="en-US" sz="2000" b="1" dirty="0" err="1">
                <a:solidFill>
                  <a:schemeClr val="tx1"/>
                </a:solidFill>
              </a:rPr>
              <a:t>debug_TEMPLATE.vhd</a:t>
            </a:r>
            <a:r>
              <a:rPr lang="en-US" sz="2000" b="1" dirty="0">
                <a:solidFill>
                  <a:schemeClr val="tx1"/>
                </a:solidFill>
              </a:rPr>
              <a:t> </a:t>
            </a:r>
            <a:r>
              <a:rPr lang="en-US" sz="2000" dirty="0">
                <a:solidFill>
                  <a:schemeClr val="tx1"/>
                </a:solidFill>
              </a:rPr>
              <a:t>file in the project folder. </a:t>
            </a:r>
            <a:endParaRPr lang="tr-TR" sz="2000" dirty="0">
              <a:solidFill>
                <a:schemeClr val="tx1"/>
              </a:solidFill>
            </a:endParaRPr>
          </a:p>
          <a:p>
            <a:pPr lvl="1" indent="-457200" algn="just">
              <a:spcBef>
                <a:spcPts val="0"/>
              </a:spcBef>
              <a:buFont typeface="+mj-lt"/>
              <a:buAutoNum type="alphaLcPeriod" startAt="2"/>
            </a:pPr>
            <a:endParaRPr lang="tr-TR" sz="2000" dirty="0">
              <a:solidFill>
                <a:schemeClr val="tx1"/>
              </a:solidFill>
            </a:endParaRPr>
          </a:p>
          <a:p>
            <a:pPr lvl="1" indent="-457200" algn="just">
              <a:spcBef>
                <a:spcPts val="0"/>
              </a:spcBef>
              <a:buFont typeface="+mj-lt"/>
              <a:buAutoNum type="alphaLcPeriod" startAt="2"/>
            </a:pPr>
            <a:r>
              <a:rPr lang="en-US" sz="2000" dirty="0">
                <a:solidFill>
                  <a:schemeClr val="tx1"/>
                </a:solidFill>
              </a:rPr>
              <a:t>Connect the nets that you want to monitor and drive the FPGA signals. You need to map the net </a:t>
            </a:r>
            <a:r>
              <a:rPr lang="tr-TR" sz="2000" dirty="0">
                <a:solidFill>
                  <a:schemeClr val="tx1"/>
                </a:solidFill>
              </a:rPr>
              <a:t>	</a:t>
            </a:r>
            <a:r>
              <a:rPr lang="en-US" sz="2000" dirty="0">
                <a:solidFill>
                  <a:schemeClr val="tx1"/>
                </a:solidFill>
              </a:rPr>
              <a:t>(input, output, wire, register, and/or signal) to the port of the instantiated debug core (</a:t>
            </a:r>
            <a:r>
              <a:rPr lang="en-US" sz="2000" dirty="0" err="1">
                <a:solidFill>
                  <a:schemeClr val="tx1"/>
                </a:solidFill>
              </a:rPr>
              <a:t>edb_top_inst</a:t>
            </a:r>
            <a:r>
              <a:rPr lang="en-US" sz="2000" dirty="0">
                <a:solidFill>
                  <a:schemeClr val="tx1"/>
                </a:solidFill>
              </a:rPr>
              <a:t>).</a:t>
            </a:r>
            <a:endParaRPr lang="tr-TR" sz="2000" dirty="0">
              <a:solidFill>
                <a:schemeClr val="tx1"/>
              </a:solidFill>
            </a:endParaRPr>
          </a:p>
          <a:p>
            <a:pPr indent="-457200" algn="just">
              <a:spcBef>
                <a:spcPts val="0"/>
              </a:spcBef>
              <a:buFont typeface="+mj-lt"/>
              <a:buAutoNum type="alphaLcPeriod" startAt="2"/>
            </a:pPr>
            <a:endParaRPr lang="tr-TR" sz="2400" dirty="0">
              <a:solidFill>
                <a:schemeClr val="tx1"/>
              </a:solidFill>
            </a:endParaRPr>
          </a:p>
          <a:p>
            <a:pPr indent="-457200" algn="just">
              <a:spcBef>
                <a:spcPts val="0"/>
              </a:spcBef>
              <a:buFont typeface="+mj-lt"/>
              <a:buAutoNum type="arabicPeriod" startAt="13"/>
            </a:pPr>
            <a:r>
              <a:rPr lang="tr-TR" sz="2400" b="1" dirty="0" err="1">
                <a:solidFill>
                  <a:schemeClr val="tx1"/>
                </a:solidFill>
              </a:rPr>
              <a:t>Compile</a:t>
            </a:r>
            <a:r>
              <a:rPr lang="tr-TR" sz="2400" dirty="0">
                <a:solidFill>
                  <a:schemeClr val="tx1"/>
                </a:solidFill>
              </a:rPr>
              <a:t> </a:t>
            </a:r>
            <a:r>
              <a:rPr lang="tr-TR" sz="2400" dirty="0" err="1">
                <a:solidFill>
                  <a:schemeClr val="tx1"/>
                </a:solidFill>
              </a:rPr>
              <a:t>the</a:t>
            </a:r>
            <a:r>
              <a:rPr lang="tr-TR" sz="2400" dirty="0">
                <a:solidFill>
                  <a:schemeClr val="tx1"/>
                </a:solidFill>
              </a:rPr>
              <a:t> </a:t>
            </a:r>
            <a:r>
              <a:rPr lang="tr-TR" sz="2400" dirty="0" err="1">
                <a:solidFill>
                  <a:schemeClr val="tx1"/>
                </a:solidFill>
              </a:rPr>
              <a:t>design</a:t>
            </a:r>
            <a:r>
              <a:rPr lang="tr-TR" sz="2400" dirty="0">
                <a:solidFill>
                  <a:schemeClr val="tx1"/>
                </a:solidFill>
              </a:rPr>
              <a:t>.</a:t>
            </a:r>
          </a:p>
          <a:p>
            <a:pPr indent="-457200" algn="just">
              <a:spcBef>
                <a:spcPts val="0"/>
              </a:spcBef>
              <a:buFont typeface="+mj-lt"/>
              <a:buAutoNum type="alphaLcPeriod" startAt="2"/>
            </a:pPr>
            <a:endParaRPr lang="tr-TR" dirty="0">
              <a:solidFill>
                <a:schemeClr val="tx1"/>
              </a:solidFill>
            </a:endParaRPr>
          </a:p>
          <a:p>
            <a:pPr indent="-457200" algn="just">
              <a:spcBef>
                <a:spcPts val="0"/>
              </a:spcBef>
              <a:buFont typeface="+mj-lt"/>
              <a:buAutoNum type="alphaLcPeriod" startAt="2"/>
            </a:pPr>
            <a:endParaRPr lang="tr-TR" dirty="0">
              <a:solidFill>
                <a:schemeClr val="tx1"/>
              </a:solidFill>
            </a:endParaRPr>
          </a:p>
          <a:p>
            <a:endParaRPr lang="tr-TR" dirty="0">
              <a:solidFill>
                <a:schemeClr val="tx1"/>
              </a:solidFill>
            </a:endParaRPr>
          </a:p>
        </p:txBody>
      </p:sp>
    </p:spTree>
    <p:extLst>
      <p:ext uri="{BB962C8B-B14F-4D97-AF65-F5344CB8AC3E}">
        <p14:creationId xmlns:p14="http://schemas.microsoft.com/office/powerpoint/2010/main" val="1415343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t>Debug Wizard</a:t>
            </a:r>
          </a:p>
        </p:txBody>
      </p:sp>
      <p:sp>
        <p:nvSpPr>
          <p:cNvPr id="394" name="Google Shape;394;p2"/>
          <p:cNvSpPr txBox="1">
            <a:spLocks noGrp="1"/>
          </p:cNvSpPr>
          <p:nvPr>
            <p:ph type="body" idx="1"/>
          </p:nvPr>
        </p:nvSpPr>
        <p:spPr>
          <a:xfrm>
            <a:off x="1122215" y="1225485"/>
            <a:ext cx="10727278" cy="4728274"/>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r>
              <a:rPr lang="en-US" sz="2400" dirty="0">
                <a:solidFill>
                  <a:schemeClr val="tx1"/>
                </a:solidFill>
              </a:rPr>
              <a:t>The Debug Wizard provides an automated flow for adding a logic analyzer core to your</a:t>
            </a:r>
            <a:r>
              <a:rPr lang="tr-TR" sz="2400" dirty="0">
                <a:solidFill>
                  <a:schemeClr val="tx1"/>
                </a:solidFill>
              </a:rPr>
              <a:t> </a:t>
            </a:r>
            <a:r>
              <a:rPr lang="en-US" sz="2400" dirty="0">
                <a:solidFill>
                  <a:schemeClr val="tx1"/>
                </a:solidFill>
              </a:rPr>
              <a:t>design. </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r>
              <a:rPr lang="en-US" sz="2400" dirty="0">
                <a:solidFill>
                  <a:schemeClr val="tx1"/>
                </a:solidFill>
              </a:rPr>
              <a:t>You launch the wizard from the </a:t>
            </a:r>
            <a:r>
              <a:rPr lang="en-US" sz="2400" dirty="0" err="1">
                <a:solidFill>
                  <a:schemeClr val="tx1"/>
                </a:solidFill>
              </a:rPr>
              <a:t>Efinity</a:t>
            </a:r>
            <a:r>
              <a:rPr lang="en-US" sz="2400" dirty="0">
                <a:solidFill>
                  <a:schemeClr val="tx1"/>
                </a:solidFill>
              </a:rPr>
              <a:t> main icon bar.</a:t>
            </a:r>
            <a:r>
              <a:rPr lang="tr-TR" sz="2400" dirty="0">
                <a:solidFill>
                  <a:schemeClr val="tx1"/>
                </a:solidFill>
              </a:rPr>
              <a:t> </a:t>
            </a:r>
            <a:r>
              <a:rPr lang="en-US" sz="2400" dirty="0">
                <a:solidFill>
                  <a:schemeClr val="tx1"/>
                </a:solidFill>
              </a:rPr>
              <a:t>This wizard is helpful for</a:t>
            </a:r>
            <a:r>
              <a:rPr lang="tr-TR" sz="2400" dirty="0">
                <a:solidFill>
                  <a:schemeClr val="tx1"/>
                </a:solidFill>
              </a:rPr>
              <a:t> </a:t>
            </a:r>
            <a:r>
              <a:rPr lang="en-US" sz="2400" dirty="0">
                <a:solidFill>
                  <a:schemeClr val="tx1"/>
                </a:solidFill>
              </a:rPr>
              <a:t>complex projects with multiple levels of hierarchy. </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r>
              <a:rPr lang="en-US" sz="2400" dirty="0">
                <a:solidFill>
                  <a:schemeClr val="tx1"/>
                </a:solidFill>
              </a:rPr>
              <a:t>You select signals and nets from the</a:t>
            </a:r>
            <a:r>
              <a:rPr lang="tr-TR" sz="2400" dirty="0">
                <a:solidFill>
                  <a:schemeClr val="tx1"/>
                </a:solidFill>
              </a:rPr>
              <a:t> </a:t>
            </a:r>
            <a:r>
              <a:rPr lang="en-US" sz="2400" dirty="0">
                <a:solidFill>
                  <a:schemeClr val="tx1"/>
                </a:solidFill>
              </a:rPr>
              <a:t>post-map netlist and </a:t>
            </a:r>
            <a:r>
              <a:rPr lang="en-US" sz="2400" dirty="0" err="1">
                <a:solidFill>
                  <a:schemeClr val="tx1"/>
                </a:solidFill>
              </a:rPr>
              <a:t>specifiy</a:t>
            </a:r>
            <a:r>
              <a:rPr lang="en-US" sz="2400" dirty="0">
                <a:solidFill>
                  <a:schemeClr val="tx1"/>
                </a:solidFill>
              </a:rPr>
              <a:t> the probe type.</a:t>
            </a:r>
            <a:r>
              <a:rPr lang="tr-TR" sz="2400" dirty="0">
                <a:solidFill>
                  <a:schemeClr val="tx1"/>
                </a:solidFill>
              </a:rPr>
              <a:t> </a:t>
            </a:r>
            <a:r>
              <a:rPr lang="en-US" sz="2400" dirty="0">
                <a:solidFill>
                  <a:schemeClr val="tx1"/>
                </a:solidFill>
              </a:rPr>
              <a:t>Then, the wizard</a:t>
            </a:r>
            <a:r>
              <a:rPr lang="tr-TR" sz="2400" dirty="0">
                <a:solidFill>
                  <a:schemeClr val="tx1"/>
                </a:solidFill>
              </a:rPr>
              <a:t> </a:t>
            </a:r>
            <a:r>
              <a:rPr lang="en-US" sz="2400" dirty="0">
                <a:solidFill>
                  <a:schemeClr val="tx1"/>
                </a:solidFill>
              </a:rPr>
              <a:t>automatically creates a debug</a:t>
            </a:r>
            <a:r>
              <a:rPr lang="tr-TR" sz="2400" dirty="0">
                <a:solidFill>
                  <a:schemeClr val="tx1"/>
                </a:solidFill>
              </a:rPr>
              <a:t> </a:t>
            </a:r>
            <a:r>
              <a:rPr lang="en-US" sz="2400" dirty="0">
                <a:solidFill>
                  <a:schemeClr val="tx1"/>
                </a:solidFill>
              </a:rPr>
              <a:t>profile, adds the debug core to your project, connects the nets that you want to debug to</a:t>
            </a:r>
            <a:r>
              <a:rPr lang="tr-TR" sz="2400" dirty="0">
                <a:solidFill>
                  <a:schemeClr val="tx1"/>
                </a:solidFill>
              </a:rPr>
              <a:t> </a:t>
            </a:r>
            <a:r>
              <a:rPr lang="en-US" sz="2400" dirty="0">
                <a:solidFill>
                  <a:schemeClr val="tx1"/>
                </a:solidFill>
              </a:rPr>
              <a:t>the probe ports of the debug instance, and adds the JTAG User Tap block to your interface</a:t>
            </a:r>
            <a:r>
              <a:rPr lang="tr-TR" sz="2400" dirty="0">
                <a:solidFill>
                  <a:schemeClr val="tx1"/>
                </a:solidFill>
              </a:rPr>
              <a:t> </a:t>
            </a:r>
            <a:r>
              <a:rPr lang="en-US" sz="2400" dirty="0">
                <a:solidFill>
                  <a:schemeClr val="tx1"/>
                </a:solidFill>
              </a:rPr>
              <a:t>design. </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r>
              <a:rPr lang="en-US" sz="2400" dirty="0">
                <a:solidFill>
                  <a:schemeClr val="tx1"/>
                </a:solidFill>
              </a:rPr>
              <a:t>When the wizard completes its processing, you simply compile and start debugging.</a:t>
            </a:r>
          </a:p>
          <a:p>
            <a:pPr marL="0" lvl="0" indent="0" algn="just" rtl="0">
              <a:lnSpc>
                <a:spcPct val="90000"/>
              </a:lnSpc>
              <a:spcBef>
                <a:spcPts val="0"/>
              </a:spcBef>
              <a:spcAft>
                <a:spcPts val="0"/>
              </a:spcAft>
              <a:buClr>
                <a:srgbClr val="4D4D4D"/>
              </a:buClr>
              <a:buSzPts val="1800"/>
            </a:pPr>
            <a:endParaRPr lang="en-US" sz="2400" dirty="0"/>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419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Using the Wizard</a:t>
            </a:r>
          </a:p>
        </p:txBody>
      </p:sp>
      <p:sp>
        <p:nvSpPr>
          <p:cNvPr id="394" name="Google Shape;394;p2"/>
          <p:cNvSpPr txBox="1">
            <a:spLocks noGrp="1"/>
          </p:cNvSpPr>
          <p:nvPr>
            <p:ph type="body" idx="1"/>
          </p:nvPr>
        </p:nvSpPr>
        <p:spPr>
          <a:xfrm>
            <a:off x="1122215" y="1225485"/>
            <a:ext cx="10727278" cy="4728274"/>
          </a:xfrm>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0"/>
              </a:spcBef>
              <a:spcAft>
                <a:spcPts val="0"/>
              </a:spcAft>
              <a:buClr>
                <a:srgbClr val="4D4D4D"/>
              </a:buClr>
              <a:buSzPts val="1800"/>
              <a:buFont typeface="+mj-lt"/>
              <a:buAutoNum type="arabicPeriod"/>
            </a:pPr>
            <a:r>
              <a:rPr lang="en-US" sz="2400" dirty="0">
                <a:solidFill>
                  <a:schemeClr val="tx1"/>
                </a:solidFill>
              </a:rPr>
              <a:t>Launch the </a:t>
            </a:r>
            <a:r>
              <a:rPr lang="en-US" sz="2400" b="1" dirty="0">
                <a:solidFill>
                  <a:schemeClr val="tx1"/>
                </a:solidFill>
              </a:rPr>
              <a:t>Debug Wizard</a:t>
            </a:r>
            <a:r>
              <a:rPr lang="en-US" sz="2400" dirty="0">
                <a:solidFill>
                  <a:schemeClr val="tx1"/>
                </a:solidFill>
              </a:rPr>
              <a:t>.</a:t>
            </a:r>
          </a:p>
          <a:p>
            <a:pPr lvl="0" indent="-457200" algn="just" rtl="0">
              <a:lnSpc>
                <a:spcPct val="90000"/>
              </a:lnSpc>
              <a:spcBef>
                <a:spcPts val="0"/>
              </a:spcBef>
              <a:spcAft>
                <a:spcPts val="0"/>
              </a:spcAft>
              <a:buClr>
                <a:srgbClr val="4D4D4D"/>
              </a:buClr>
              <a:buSzPts val="1800"/>
              <a:buFont typeface="+mj-lt"/>
              <a:buAutoNum type="arabicPeriod"/>
            </a:pP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a:pP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a:pPr>
            <a:endParaRPr lang="tr-TR" sz="2400" dirty="0">
              <a:solidFill>
                <a:schemeClr val="tx1"/>
              </a:solidFill>
            </a:endParaRPr>
          </a:p>
          <a:p>
            <a:pPr marL="0" lvl="0" indent="0" algn="just" rtl="0">
              <a:lnSpc>
                <a:spcPct val="90000"/>
              </a:lnSpc>
              <a:spcBef>
                <a:spcPts val="0"/>
              </a:spcBef>
              <a:spcAft>
                <a:spcPts val="0"/>
              </a:spcAft>
              <a:buClr>
                <a:srgbClr val="4D4D4D"/>
              </a:buClr>
              <a:buSzPts val="1800"/>
            </a:pPr>
            <a:endParaRPr lang="en-US"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2"/>
            </a:pPr>
            <a:r>
              <a:rPr lang="en-US" sz="2400" dirty="0">
                <a:solidFill>
                  <a:schemeClr val="tx1"/>
                </a:solidFill>
              </a:rPr>
              <a:t>Choose the </a:t>
            </a:r>
            <a:r>
              <a:rPr lang="en-US" sz="2400" b="1" dirty="0">
                <a:solidFill>
                  <a:schemeClr val="tx1"/>
                </a:solidFill>
              </a:rPr>
              <a:t>buffer depth</a:t>
            </a:r>
            <a:r>
              <a:rPr lang="en-US" sz="2400" dirty="0">
                <a:solidFill>
                  <a:schemeClr val="tx1"/>
                </a:solidFill>
              </a:rPr>
              <a:t>. The buffer uses on-chip RAM, therefore, a larger buffer </a:t>
            </a:r>
            <a:r>
              <a:rPr lang="en-US" sz="2400" b="1" dirty="0">
                <a:solidFill>
                  <a:schemeClr val="tx1"/>
                </a:solidFill>
              </a:rPr>
              <a:t>uses</a:t>
            </a:r>
            <a:r>
              <a:rPr lang="tr-TR" sz="2400" b="1" dirty="0">
                <a:solidFill>
                  <a:schemeClr val="tx1"/>
                </a:solidFill>
              </a:rPr>
              <a:t> </a:t>
            </a:r>
            <a:r>
              <a:rPr lang="en-US" sz="2400" b="1" dirty="0">
                <a:solidFill>
                  <a:schemeClr val="tx1"/>
                </a:solidFill>
              </a:rPr>
              <a:t>more RAM</a:t>
            </a:r>
            <a:r>
              <a:rPr lang="en-US" sz="2400" dirty="0">
                <a:solidFill>
                  <a:schemeClr val="tx1"/>
                </a:solidFill>
              </a:rPr>
              <a:t>.</a:t>
            </a:r>
          </a:p>
          <a:p>
            <a:pPr lvl="0" indent="-457200" algn="just" rtl="0">
              <a:lnSpc>
                <a:spcPct val="90000"/>
              </a:lnSpc>
              <a:spcBef>
                <a:spcPts val="0"/>
              </a:spcBef>
              <a:spcAft>
                <a:spcPts val="0"/>
              </a:spcAft>
              <a:buClr>
                <a:srgbClr val="4D4D4D"/>
              </a:buClr>
              <a:buSzPts val="1800"/>
              <a:buFont typeface="+mj-lt"/>
              <a:buAutoNum type="arabicPeriod" startAt="2"/>
            </a:pP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2"/>
            </a:pPr>
            <a:endParaRPr lang="en-US"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2"/>
            </a:pPr>
            <a:r>
              <a:rPr lang="en-US" sz="2400" dirty="0">
                <a:solidFill>
                  <a:schemeClr val="tx1"/>
                </a:solidFill>
              </a:rPr>
              <a:t>Optionally enable </a:t>
            </a:r>
            <a:r>
              <a:rPr lang="en-US" sz="2400" b="1" dirty="0">
                <a:solidFill>
                  <a:schemeClr val="tx1"/>
                </a:solidFill>
              </a:rPr>
              <a:t>capture control</a:t>
            </a:r>
            <a:r>
              <a:rPr lang="en-US" sz="2400" dirty="0">
                <a:solidFill>
                  <a:schemeClr val="tx1"/>
                </a:solidFill>
              </a:rPr>
              <a:t>. Enabling this option lets you change the capture mode</a:t>
            </a:r>
            <a:r>
              <a:rPr lang="tr-TR" sz="2400" dirty="0">
                <a:solidFill>
                  <a:schemeClr val="tx1"/>
                </a:solidFill>
              </a:rPr>
              <a:t> </a:t>
            </a:r>
            <a:r>
              <a:rPr lang="en-US" sz="2400" dirty="0">
                <a:solidFill>
                  <a:schemeClr val="tx1"/>
                </a:solidFill>
              </a:rPr>
              <a:t>in the Capture Setup tab during debugging </a:t>
            </a:r>
            <a:r>
              <a:rPr lang="tr-TR" sz="2400" dirty="0">
                <a:solidFill>
                  <a:schemeClr val="tx1"/>
                </a:solidFill>
              </a:rPr>
              <a:t>.</a:t>
            </a:r>
            <a:r>
              <a:rPr lang="en-US" sz="2400" dirty="0">
                <a:solidFill>
                  <a:schemeClr val="tx1"/>
                </a:solidFill>
              </a:rPr>
              <a:t>If you turn this option on, the logic analyzer uses </a:t>
            </a:r>
            <a:r>
              <a:rPr lang="en-US" sz="2400" b="1" dirty="0">
                <a:solidFill>
                  <a:schemeClr val="tx1"/>
                </a:solidFill>
              </a:rPr>
              <a:t>more FPGA</a:t>
            </a:r>
            <a:r>
              <a:rPr lang="tr-TR" sz="2400" b="1" dirty="0">
                <a:solidFill>
                  <a:schemeClr val="tx1"/>
                </a:solidFill>
              </a:rPr>
              <a:t> </a:t>
            </a:r>
            <a:r>
              <a:rPr lang="en-US" sz="2400" b="1" dirty="0">
                <a:solidFill>
                  <a:schemeClr val="tx1"/>
                </a:solidFill>
              </a:rPr>
              <a:t>resources</a:t>
            </a:r>
            <a:r>
              <a:rPr lang="en-US" sz="2400" dirty="0">
                <a:solidFill>
                  <a:schemeClr val="tx1"/>
                </a:solidFill>
              </a:rPr>
              <a:t>.</a:t>
            </a:r>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2">
            <a:extLst>
              <a:ext uri="{FF2B5EF4-FFF2-40B4-BE49-F238E27FC236}">
                <a16:creationId xmlns:a16="http://schemas.microsoft.com/office/drawing/2014/main" id="{B7E34018-C5DD-18AF-D627-C0B83BB02930}"/>
              </a:ext>
            </a:extLst>
          </p:cNvPr>
          <p:cNvPicPr>
            <a:picLocks noChangeAspect="1"/>
          </p:cNvPicPr>
          <p:nvPr/>
        </p:nvPicPr>
        <p:blipFill>
          <a:blip r:embed="rId4"/>
          <a:stretch>
            <a:fillRect/>
          </a:stretch>
        </p:blipFill>
        <p:spPr>
          <a:xfrm>
            <a:off x="2147885" y="1908016"/>
            <a:ext cx="7896225" cy="771525"/>
          </a:xfrm>
          <a:prstGeom prst="rect">
            <a:avLst/>
          </a:prstGeom>
        </p:spPr>
      </p:pic>
      <p:pic>
        <p:nvPicPr>
          <p:cNvPr id="8" name="Resim 7">
            <a:extLst>
              <a:ext uri="{FF2B5EF4-FFF2-40B4-BE49-F238E27FC236}">
                <a16:creationId xmlns:a16="http://schemas.microsoft.com/office/drawing/2014/main" id="{416C85F3-15CE-B794-C122-64B11EC7C772}"/>
              </a:ext>
            </a:extLst>
          </p:cNvPr>
          <p:cNvPicPr>
            <a:picLocks noChangeAspect="1"/>
          </p:cNvPicPr>
          <p:nvPr/>
        </p:nvPicPr>
        <p:blipFill>
          <a:blip r:embed="rId5"/>
          <a:stretch>
            <a:fillRect/>
          </a:stretch>
        </p:blipFill>
        <p:spPr>
          <a:xfrm>
            <a:off x="3119436" y="5139961"/>
            <a:ext cx="5953125" cy="1019175"/>
          </a:xfrm>
          <a:prstGeom prst="rect">
            <a:avLst/>
          </a:prstGeom>
        </p:spPr>
      </p:pic>
    </p:spTree>
    <p:extLst>
      <p:ext uri="{BB962C8B-B14F-4D97-AF65-F5344CB8AC3E}">
        <p14:creationId xmlns:p14="http://schemas.microsoft.com/office/powerpoint/2010/main" val="3994801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881F94D-8D7E-A192-218C-36C8C3AA4C55}"/>
              </a:ext>
            </a:extLst>
          </p:cNvPr>
          <p:cNvSpPr>
            <a:spLocks noGrp="1"/>
          </p:cNvSpPr>
          <p:nvPr>
            <p:ph type="subTitle" idx="1"/>
          </p:nvPr>
        </p:nvSpPr>
        <p:spPr>
          <a:xfrm>
            <a:off x="1078029" y="856647"/>
            <a:ext cx="4437247" cy="5144703"/>
          </a:xfrm>
        </p:spPr>
        <p:txBody>
          <a:bodyPr>
            <a:normAutofit lnSpcReduction="10000"/>
          </a:bodyPr>
          <a:lstStyle/>
          <a:p>
            <a:pPr lvl="0" indent="-457200" algn="just" rtl="0">
              <a:lnSpc>
                <a:spcPct val="90000"/>
              </a:lnSpc>
              <a:spcBef>
                <a:spcPts val="0"/>
              </a:spcBef>
              <a:spcAft>
                <a:spcPts val="0"/>
              </a:spcAft>
              <a:buClr>
                <a:srgbClr val="4D4D4D"/>
              </a:buClr>
              <a:buSzPts val="1800"/>
              <a:buFont typeface="+mj-lt"/>
              <a:buAutoNum type="arabicPeriod" startAt="4"/>
            </a:pPr>
            <a:r>
              <a:rPr lang="en-US" dirty="0">
                <a:solidFill>
                  <a:schemeClr val="tx1"/>
                </a:solidFill>
              </a:rPr>
              <a:t>Select the </a:t>
            </a:r>
            <a:r>
              <a:rPr lang="en-US" b="1" dirty="0">
                <a:solidFill>
                  <a:schemeClr val="tx1"/>
                </a:solidFill>
              </a:rPr>
              <a:t>JTAG User TAP </a:t>
            </a:r>
            <a:r>
              <a:rPr lang="en-US" dirty="0">
                <a:solidFill>
                  <a:schemeClr val="tx1"/>
                </a:solidFill>
              </a:rPr>
              <a:t>(USER1 or USER2) to connect to the Debugger in the</a:t>
            </a:r>
            <a:r>
              <a:rPr lang="tr-TR" dirty="0">
                <a:solidFill>
                  <a:schemeClr val="tx1"/>
                </a:solidFill>
              </a:rPr>
              <a:t> </a:t>
            </a:r>
            <a:r>
              <a:rPr lang="en-US" dirty="0">
                <a:solidFill>
                  <a:schemeClr val="tx1"/>
                </a:solidFill>
              </a:rPr>
              <a:t>Connection Settings box.</a:t>
            </a:r>
            <a:r>
              <a:rPr lang="tr-TR" dirty="0">
                <a:solidFill>
                  <a:schemeClr val="tx1"/>
                </a:solidFill>
              </a:rPr>
              <a:t> </a:t>
            </a:r>
          </a:p>
          <a:p>
            <a:pPr lvl="0" indent="-457200" algn="just" rtl="0">
              <a:lnSpc>
                <a:spcPct val="90000"/>
              </a:lnSpc>
              <a:spcBef>
                <a:spcPts val="0"/>
              </a:spcBef>
              <a:spcAft>
                <a:spcPts val="0"/>
              </a:spcAft>
              <a:buClr>
                <a:srgbClr val="4D4D4D"/>
              </a:buClr>
              <a:buSzPts val="1800"/>
              <a:buFont typeface="+mj-lt"/>
              <a:buAutoNum type="arabicPeriod" startAt="4"/>
            </a:pPr>
            <a:endParaRPr lang="tr-TR"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r>
              <a:rPr lang="en-US" dirty="0">
                <a:solidFill>
                  <a:schemeClr val="tx1"/>
                </a:solidFill>
              </a:rPr>
              <a:t>In the Signals from list, choose </a:t>
            </a:r>
            <a:r>
              <a:rPr lang="en-US" b="1" dirty="0">
                <a:solidFill>
                  <a:schemeClr val="tx1"/>
                </a:solidFill>
              </a:rPr>
              <a:t>Elaborated Netlist </a:t>
            </a:r>
            <a:r>
              <a:rPr lang="en-US" dirty="0">
                <a:solidFill>
                  <a:schemeClr val="tx1"/>
                </a:solidFill>
              </a:rPr>
              <a:t>to browse for signals in the pre-map</a:t>
            </a:r>
            <a:r>
              <a:rPr lang="tr-TR" dirty="0">
                <a:solidFill>
                  <a:schemeClr val="tx1"/>
                </a:solidFill>
              </a:rPr>
              <a:t> </a:t>
            </a:r>
            <a:r>
              <a:rPr lang="en-US" dirty="0">
                <a:solidFill>
                  <a:schemeClr val="tx1"/>
                </a:solidFill>
              </a:rPr>
              <a:t>netlist, or </a:t>
            </a:r>
            <a:r>
              <a:rPr lang="en-US" b="1" dirty="0">
                <a:solidFill>
                  <a:schemeClr val="tx1"/>
                </a:solidFill>
              </a:rPr>
              <a:t>Post-Map</a:t>
            </a:r>
            <a:r>
              <a:rPr lang="en-US" dirty="0">
                <a:solidFill>
                  <a:schemeClr val="tx1"/>
                </a:solidFill>
              </a:rPr>
              <a:t> to use signals from the post-map netlist.</a:t>
            </a:r>
            <a:endParaRPr lang="tr-TR"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endParaRPr lang="en-US"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r>
              <a:rPr lang="en-US" b="1" dirty="0">
                <a:solidFill>
                  <a:schemeClr val="tx1"/>
                </a:solidFill>
              </a:rPr>
              <a:t>Select</a:t>
            </a:r>
            <a:r>
              <a:rPr lang="en-US" dirty="0">
                <a:solidFill>
                  <a:schemeClr val="tx1"/>
                </a:solidFill>
              </a:rPr>
              <a:t> signals and add them using the forward arrows. You can </a:t>
            </a:r>
            <a:r>
              <a:rPr lang="en-US" b="1" dirty="0">
                <a:solidFill>
                  <a:schemeClr val="tx1"/>
                </a:solidFill>
              </a:rPr>
              <a:t>filter</a:t>
            </a:r>
            <a:r>
              <a:rPr lang="en-US" dirty="0">
                <a:solidFill>
                  <a:schemeClr val="tx1"/>
                </a:solidFill>
              </a:rPr>
              <a:t> the signal list with</a:t>
            </a:r>
            <a:r>
              <a:rPr lang="tr-TR" dirty="0">
                <a:solidFill>
                  <a:schemeClr val="tx1"/>
                </a:solidFill>
              </a:rPr>
              <a:t> </a:t>
            </a:r>
            <a:r>
              <a:rPr lang="en-US" dirty="0">
                <a:solidFill>
                  <a:schemeClr val="tx1"/>
                </a:solidFill>
              </a:rPr>
              <a:t>regular expressions</a:t>
            </a:r>
            <a:r>
              <a:rPr lang="tr-TR" dirty="0">
                <a:solidFill>
                  <a:schemeClr val="tx1"/>
                </a:solidFill>
              </a:rPr>
              <a:t>.</a:t>
            </a:r>
            <a:endParaRPr lang="en-US" dirty="0">
              <a:solidFill>
                <a:schemeClr val="tx1"/>
              </a:solidFill>
            </a:endParaRPr>
          </a:p>
        </p:txBody>
      </p:sp>
      <p:pic>
        <p:nvPicPr>
          <p:cNvPr id="9" name="Resim 8">
            <a:extLst>
              <a:ext uri="{FF2B5EF4-FFF2-40B4-BE49-F238E27FC236}">
                <a16:creationId xmlns:a16="http://schemas.microsoft.com/office/drawing/2014/main" id="{086B73E4-002C-354B-DD7C-36210E599D8B}"/>
              </a:ext>
            </a:extLst>
          </p:cNvPr>
          <p:cNvPicPr>
            <a:picLocks noChangeAspect="1"/>
          </p:cNvPicPr>
          <p:nvPr/>
        </p:nvPicPr>
        <p:blipFill>
          <a:blip r:embed="rId2"/>
          <a:stretch>
            <a:fillRect/>
          </a:stretch>
        </p:blipFill>
        <p:spPr>
          <a:xfrm>
            <a:off x="5515275" y="867376"/>
            <a:ext cx="6542873" cy="4416894"/>
          </a:xfrm>
          <a:prstGeom prst="rect">
            <a:avLst/>
          </a:prstGeom>
        </p:spPr>
      </p:pic>
      <p:pic>
        <p:nvPicPr>
          <p:cNvPr id="10" name="Picture 2" descr="Resim önizlemesi">
            <a:extLst>
              <a:ext uri="{FF2B5EF4-FFF2-40B4-BE49-F238E27FC236}">
                <a16:creationId xmlns:a16="http://schemas.microsoft.com/office/drawing/2014/main" id="{DBC4E6F7-847C-D7F0-118B-13F376DD3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28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Using the Wizard</a:t>
            </a:r>
            <a:r>
              <a:rPr lang="tr-TR" dirty="0">
                <a:solidFill>
                  <a:schemeClr val="tx1"/>
                </a:solidFill>
              </a:rPr>
              <a:t> </a:t>
            </a:r>
            <a:r>
              <a:rPr lang="tr-TR" dirty="0" err="1">
                <a:solidFill>
                  <a:schemeClr val="tx1"/>
                </a:solidFill>
              </a:rPr>
              <a:t>cont’d</a:t>
            </a:r>
            <a:endParaRPr lang="en-US" dirty="0">
              <a:solidFill>
                <a:schemeClr val="tx1"/>
              </a:solidFill>
            </a:endParaRPr>
          </a:p>
        </p:txBody>
      </p:sp>
      <p:sp>
        <p:nvSpPr>
          <p:cNvPr id="394" name="Google Shape;394;p2"/>
          <p:cNvSpPr txBox="1">
            <a:spLocks noGrp="1"/>
          </p:cNvSpPr>
          <p:nvPr>
            <p:ph type="body" idx="1"/>
          </p:nvPr>
        </p:nvSpPr>
        <p:spPr>
          <a:xfrm>
            <a:off x="1122215" y="1225485"/>
            <a:ext cx="10727278" cy="4728274"/>
          </a:xfrm>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0"/>
              </a:spcBef>
              <a:spcAft>
                <a:spcPts val="0"/>
              </a:spcAft>
              <a:buClr>
                <a:srgbClr val="4D4D4D"/>
              </a:buClr>
              <a:buSzPts val="1800"/>
              <a:buFont typeface="+mj-lt"/>
              <a:buAutoNum type="arabicPeriod" startAt="7"/>
            </a:pPr>
            <a:r>
              <a:rPr lang="en-US" sz="2400" dirty="0">
                <a:solidFill>
                  <a:schemeClr val="tx1"/>
                </a:solidFill>
              </a:rPr>
              <a:t>Specify the </a:t>
            </a:r>
            <a:r>
              <a:rPr lang="en-US" sz="2400" b="1" dirty="0">
                <a:solidFill>
                  <a:schemeClr val="tx1"/>
                </a:solidFill>
              </a:rPr>
              <a:t>probe type </a:t>
            </a:r>
            <a:r>
              <a:rPr lang="en-US" sz="2400" dirty="0">
                <a:solidFill>
                  <a:schemeClr val="tx1"/>
                </a:solidFill>
              </a:rPr>
              <a:t>(Data and Trigger, Data Only, or Trigger Only) for each signal.</a:t>
            </a:r>
          </a:p>
          <a:p>
            <a:pPr lvl="0" indent="-457200" algn="just" rtl="0">
              <a:lnSpc>
                <a:spcPct val="90000"/>
              </a:lnSpc>
              <a:spcBef>
                <a:spcPts val="0"/>
              </a:spcBef>
              <a:spcAft>
                <a:spcPts val="0"/>
              </a:spcAft>
              <a:buClr>
                <a:srgbClr val="4D4D4D"/>
              </a:buClr>
              <a:buSzPts val="1800"/>
              <a:buFont typeface="+mj-lt"/>
              <a:buAutoNum type="arabicPeriod" startAt="7"/>
            </a:pPr>
            <a:endParaRPr lang="en-US"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7"/>
            </a:pPr>
            <a:r>
              <a:rPr lang="en-US" sz="2400" dirty="0">
                <a:solidFill>
                  <a:schemeClr val="tx1"/>
                </a:solidFill>
              </a:rPr>
              <a:t>Click </a:t>
            </a:r>
            <a:r>
              <a:rPr lang="en-US" sz="2400" b="1" dirty="0">
                <a:solidFill>
                  <a:schemeClr val="tx1"/>
                </a:solidFill>
              </a:rPr>
              <a:t>Next</a:t>
            </a:r>
            <a:r>
              <a:rPr lang="en-US" sz="2400" dirty="0">
                <a:solidFill>
                  <a:schemeClr val="tx1"/>
                </a:solidFill>
              </a:rPr>
              <a:t>. The wizard generates the core and hooks it up to your design.</a:t>
            </a:r>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extLst>
              <a:ext uri="{FF2B5EF4-FFF2-40B4-BE49-F238E27FC236}">
                <a16:creationId xmlns:a16="http://schemas.microsoft.com/office/drawing/2014/main" id="{CB085311-4C44-EA02-32A8-C64DA88E2A16}"/>
              </a:ext>
            </a:extLst>
          </p:cNvPr>
          <p:cNvPicPr>
            <a:picLocks noChangeAspect="1"/>
          </p:cNvPicPr>
          <p:nvPr/>
        </p:nvPicPr>
        <p:blipFill>
          <a:blip r:embed="rId4"/>
          <a:stretch>
            <a:fillRect/>
          </a:stretch>
        </p:blipFill>
        <p:spPr>
          <a:xfrm>
            <a:off x="3463496" y="2692430"/>
            <a:ext cx="5389296" cy="3759573"/>
          </a:xfrm>
          <a:prstGeom prst="rect">
            <a:avLst/>
          </a:prstGeom>
        </p:spPr>
      </p:pic>
    </p:spTree>
    <p:extLst>
      <p:ext uri="{BB962C8B-B14F-4D97-AF65-F5344CB8AC3E}">
        <p14:creationId xmlns:p14="http://schemas.microsoft.com/office/powerpoint/2010/main" val="1231039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7617AC93-3DD3-E34B-0F4E-209C13805F6A}"/>
              </a:ext>
            </a:extLst>
          </p:cNvPr>
          <p:cNvSpPr>
            <a:spLocks noGrp="1"/>
          </p:cNvSpPr>
          <p:nvPr>
            <p:ph type="subTitle" idx="1"/>
          </p:nvPr>
        </p:nvSpPr>
        <p:spPr>
          <a:xfrm>
            <a:off x="1033110" y="887713"/>
            <a:ext cx="11008093" cy="2317500"/>
          </a:xfrm>
        </p:spPr>
        <p:txBody>
          <a:bodyPr>
            <a:normAutofit lnSpcReduction="10000"/>
          </a:bodyPr>
          <a:lstStyle/>
          <a:p>
            <a:pPr lvl="0" indent="-457200" algn="just" rtl="0">
              <a:lnSpc>
                <a:spcPct val="90000"/>
              </a:lnSpc>
              <a:spcBef>
                <a:spcPts val="0"/>
              </a:spcBef>
              <a:spcAft>
                <a:spcPts val="0"/>
              </a:spcAft>
              <a:buClr>
                <a:srgbClr val="4D4D4D"/>
              </a:buClr>
              <a:buSzPts val="1800"/>
              <a:buFont typeface="+mj-lt"/>
              <a:buAutoNum type="arabicPeriod" startAt="9"/>
            </a:pPr>
            <a:r>
              <a:rPr lang="en-US" sz="2400" dirty="0">
                <a:solidFill>
                  <a:schemeClr val="tx1"/>
                </a:solidFill>
              </a:rPr>
              <a:t>Turn on </a:t>
            </a:r>
            <a:r>
              <a:rPr lang="en-US" sz="2400" b="1" dirty="0">
                <a:solidFill>
                  <a:schemeClr val="tx1"/>
                </a:solidFill>
              </a:rPr>
              <a:t>Enable Auto Instantiation </a:t>
            </a:r>
            <a:r>
              <a:rPr lang="en-US" sz="2400" dirty="0">
                <a:solidFill>
                  <a:schemeClr val="tx1"/>
                </a:solidFill>
              </a:rPr>
              <a:t>to have the wizard enable the logic analyzer in your</a:t>
            </a:r>
            <a:r>
              <a:rPr lang="tr-TR" sz="2400" dirty="0">
                <a:solidFill>
                  <a:schemeClr val="tx1"/>
                </a:solidFill>
              </a:rPr>
              <a:t> </a:t>
            </a:r>
            <a:r>
              <a:rPr lang="en-US" sz="2400" dirty="0">
                <a:solidFill>
                  <a:schemeClr val="tx1"/>
                </a:solidFill>
              </a:rPr>
              <a:t>project.</a:t>
            </a:r>
          </a:p>
          <a:p>
            <a:pPr lvl="0" indent="-457200" algn="just" rtl="0">
              <a:lnSpc>
                <a:spcPct val="90000"/>
              </a:lnSpc>
              <a:spcBef>
                <a:spcPts val="0"/>
              </a:spcBef>
              <a:spcAft>
                <a:spcPts val="0"/>
              </a:spcAft>
              <a:buClr>
                <a:srgbClr val="4D4D4D"/>
              </a:buClr>
              <a:buSzPts val="1800"/>
              <a:buFont typeface="+mj-lt"/>
              <a:buAutoNum type="arabicPeriod" startAt="9"/>
            </a:pPr>
            <a:endParaRPr lang="en-US"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9"/>
            </a:pPr>
            <a:r>
              <a:rPr lang="en-US" sz="2400" dirty="0">
                <a:solidFill>
                  <a:schemeClr val="tx1"/>
                </a:solidFill>
              </a:rPr>
              <a:t>Click </a:t>
            </a:r>
            <a:r>
              <a:rPr lang="en-US" sz="2400" b="1" dirty="0">
                <a:solidFill>
                  <a:schemeClr val="tx1"/>
                </a:solidFill>
              </a:rPr>
              <a:t>Finish</a:t>
            </a:r>
            <a:r>
              <a:rPr lang="en-US" sz="2400" dirty="0">
                <a:solidFill>
                  <a:schemeClr val="tx1"/>
                </a:solidFill>
              </a:rPr>
              <a:t>. The </a:t>
            </a:r>
            <a:r>
              <a:rPr lang="en-US" sz="2400" dirty="0" err="1">
                <a:solidFill>
                  <a:schemeClr val="tx1"/>
                </a:solidFill>
              </a:rPr>
              <a:t>Efinity</a:t>
            </a:r>
            <a:r>
              <a:rPr lang="tr-TR" sz="2400" dirty="0">
                <a:solidFill>
                  <a:schemeClr val="tx1"/>
                </a:solidFill>
              </a:rPr>
              <a:t> </a:t>
            </a:r>
            <a:r>
              <a:rPr lang="en-US" sz="2400" dirty="0">
                <a:solidFill>
                  <a:schemeClr val="tx1"/>
                </a:solidFill>
              </a:rPr>
              <a:t>software saves the debug profile in your project directory</a:t>
            </a:r>
            <a:r>
              <a:rPr lang="tr-TR" sz="2400" dirty="0">
                <a:solidFill>
                  <a:schemeClr val="tx1"/>
                </a:solidFill>
              </a:rPr>
              <a:t> </a:t>
            </a:r>
            <a:r>
              <a:rPr lang="en-US" sz="2400" dirty="0">
                <a:solidFill>
                  <a:schemeClr val="tx1"/>
                </a:solidFill>
              </a:rPr>
              <a:t>as </a:t>
            </a:r>
            <a:r>
              <a:rPr lang="en-US" sz="2400" b="1" dirty="0" err="1">
                <a:solidFill>
                  <a:schemeClr val="tx1"/>
                </a:solidFill>
              </a:rPr>
              <a:t>debug_profile.wizard.json</a:t>
            </a:r>
            <a:r>
              <a:rPr lang="en-US" sz="2400" dirty="0">
                <a:solidFill>
                  <a:schemeClr val="tx1"/>
                </a:solidFill>
              </a:rPr>
              <a:t>. The software also creates a debug template</a:t>
            </a:r>
            <a:r>
              <a:rPr lang="tr-TR" sz="2400" dirty="0">
                <a:solidFill>
                  <a:schemeClr val="tx1"/>
                </a:solidFill>
              </a:rPr>
              <a:t> </a:t>
            </a:r>
            <a:r>
              <a:rPr lang="en-US" sz="2400" dirty="0">
                <a:solidFill>
                  <a:schemeClr val="tx1"/>
                </a:solidFill>
              </a:rPr>
              <a:t>(</a:t>
            </a:r>
            <a:r>
              <a:rPr lang="en-US" sz="2400" dirty="0" err="1">
                <a:solidFill>
                  <a:schemeClr val="tx1"/>
                </a:solidFill>
              </a:rPr>
              <a:t>debug_TEMPLATE.v</a:t>
            </a:r>
            <a:r>
              <a:rPr lang="en-US" sz="2400" dirty="0">
                <a:solidFill>
                  <a:schemeClr val="tx1"/>
                </a:solidFill>
              </a:rPr>
              <a:t>), which includes the module for the debug profile you created and</a:t>
            </a:r>
            <a:r>
              <a:rPr lang="tr-TR" sz="2400" dirty="0">
                <a:solidFill>
                  <a:schemeClr val="tx1"/>
                </a:solidFill>
              </a:rPr>
              <a:t> </a:t>
            </a:r>
            <a:r>
              <a:rPr lang="en-US" sz="2400" dirty="0" err="1">
                <a:solidFill>
                  <a:schemeClr val="tx1"/>
                </a:solidFill>
              </a:rPr>
              <a:t>debug_top.v</a:t>
            </a:r>
            <a:r>
              <a:rPr lang="en-US" sz="2400" dirty="0">
                <a:solidFill>
                  <a:schemeClr val="tx1"/>
                </a:solidFill>
              </a:rPr>
              <a:t>, which is the RTL logic for the debug core.</a:t>
            </a:r>
          </a:p>
          <a:p>
            <a:endParaRPr lang="tr-TR" dirty="0"/>
          </a:p>
        </p:txBody>
      </p:sp>
      <p:pic>
        <p:nvPicPr>
          <p:cNvPr id="5" name="Resim 4">
            <a:extLst>
              <a:ext uri="{FF2B5EF4-FFF2-40B4-BE49-F238E27FC236}">
                <a16:creationId xmlns:a16="http://schemas.microsoft.com/office/drawing/2014/main" id="{3FFD02A5-23F9-B53A-CEB2-FFD0B25A02CF}"/>
              </a:ext>
            </a:extLst>
          </p:cNvPr>
          <p:cNvPicPr>
            <a:picLocks noChangeAspect="1"/>
          </p:cNvPicPr>
          <p:nvPr/>
        </p:nvPicPr>
        <p:blipFill rotWithShape="1">
          <a:blip r:embed="rId2"/>
          <a:srcRect l="744"/>
          <a:stretch/>
        </p:blipFill>
        <p:spPr>
          <a:xfrm>
            <a:off x="2271788" y="2970351"/>
            <a:ext cx="7648424" cy="3629025"/>
          </a:xfrm>
          <a:prstGeom prst="rect">
            <a:avLst/>
          </a:prstGeom>
        </p:spPr>
      </p:pic>
      <p:pic>
        <p:nvPicPr>
          <p:cNvPr id="6" name="Picture 2" descr="Resim önizlemesi">
            <a:extLst>
              <a:ext uri="{FF2B5EF4-FFF2-40B4-BE49-F238E27FC236}">
                <a16:creationId xmlns:a16="http://schemas.microsoft.com/office/drawing/2014/main" id="{7148134C-B52C-A859-B822-EEC5520DF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33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9"/>
            <a:ext cx="10515600" cy="56098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Debug Perspective: Logic Analyzer</a:t>
            </a:r>
          </a:p>
        </p:txBody>
      </p:sp>
      <p:sp>
        <p:nvSpPr>
          <p:cNvPr id="394" name="Google Shape;394;p2"/>
          <p:cNvSpPr txBox="1">
            <a:spLocks noGrp="1"/>
          </p:cNvSpPr>
          <p:nvPr>
            <p:ph type="body" idx="1"/>
          </p:nvPr>
        </p:nvSpPr>
        <p:spPr>
          <a:xfrm>
            <a:off x="1122214" y="933650"/>
            <a:ext cx="10813111" cy="1299563"/>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90000"/>
              </a:lnSpc>
              <a:spcBef>
                <a:spcPts val="0"/>
              </a:spcBef>
              <a:spcAft>
                <a:spcPts val="0"/>
              </a:spcAft>
              <a:buClr>
                <a:srgbClr val="4D4D4D"/>
              </a:buClr>
              <a:buSzPts val="1800"/>
            </a:pPr>
            <a:r>
              <a:rPr lang="en-US" sz="2800" dirty="0">
                <a:solidFill>
                  <a:schemeClr val="tx1"/>
                </a:solidFill>
              </a:rPr>
              <a:t>The Debug perspective is where you perform debugging. From this view, you can program</a:t>
            </a:r>
            <a:r>
              <a:rPr lang="tr-TR" sz="2800" dirty="0">
                <a:solidFill>
                  <a:schemeClr val="tx1"/>
                </a:solidFill>
              </a:rPr>
              <a:t> </a:t>
            </a:r>
            <a:r>
              <a:rPr lang="en-US" sz="2800" dirty="0">
                <a:solidFill>
                  <a:schemeClr val="tx1"/>
                </a:solidFill>
              </a:rPr>
              <a:t>the FPGA, set triggers, and open the </a:t>
            </a:r>
            <a:r>
              <a:rPr lang="en-US" sz="2800" dirty="0" err="1">
                <a:solidFill>
                  <a:schemeClr val="tx1"/>
                </a:solidFill>
              </a:rPr>
              <a:t>GTKWave</a:t>
            </a:r>
            <a:r>
              <a:rPr lang="en-US" sz="2800" dirty="0">
                <a:solidFill>
                  <a:schemeClr val="tx1"/>
                </a:solidFill>
              </a:rPr>
              <a:t> waveform viewer to see the results. The</a:t>
            </a:r>
            <a:r>
              <a:rPr lang="tr-TR" sz="2800" dirty="0">
                <a:solidFill>
                  <a:schemeClr val="tx1"/>
                </a:solidFill>
              </a:rPr>
              <a:t> </a:t>
            </a:r>
            <a:r>
              <a:rPr lang="en-US" sz="2800" dirty="0">
                <a:solidFill>
                  <a:schemeClr val="tx1"/>
                </a:solidFill>
              </a:rPr>
              <a:t>following figure shows the Debug perspective for the Logic Analyzer.</a:t>
            </a:r>
            <a:endParaRPr lang="tr-TR" sz="2800" dirty="0">
              <a:solidFill>
                <a:schemeClr val="tx1"/>
              </a:solidFill>
            </a:endParaRPr>
          </a:p>
          <a:p>
            <a:pPr marL="0" lvl="0" indent="0" algn="just" rtl="0">
              <a:lnSpc>
                <a:spcPct val="90000"/>
              </a:lnSpc>
              <a:spcBef>
                <a:spcPts val="0"/>
              </a:spcBef>
              <a:spcAft>
                <a:spcPts val="0"/>
              </a:spcAft>
              <a:buClr>
                <a:srgbClr val="4D4D4D"/>
              </a:buClr>
              <a:buSzPts val="1800"/>
            </a:pPr>
            <a:endParaRPr lang="tr-TR" sz="2400" dirty="0"/>
          </a:p>
          <a:p>
            <a:pPr marL="0" lvl="0" indent="0" algn="just" rtl="0">
              <a:lnSpc>
                <a:spcPct val="90000"/>
              </a:lnSpc>
              <a:spcBef>
                <a:spcPts val="0"/>
              </a:spcBef>
              <a:spcAft>
                <a:spcPts val="0"/>
              </a:spcAft>
              <a:buClr>
                <a:srgbClr val="4D4D4D"/>
              </a:buClr>
              <a:buSzPts val="1800"/>
            </a:pPr>
            <a:r>
              <a:rPr lang="tr-TR" sz="2400" dirty="0"/>
              <a:t>					</a:t>
            </a:r>
            <a:endParaRPr lang="en-US" sz="2400" dirty="0"/>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6F445973-98E4-FA01-5A40-0A6EC2084651}"/>
              </a:ext>
            </a:extLst>
          </p:cNvPr>
          <p:cNvSpPr txBox="1"/>
          <p:nvPr/>
        </p:nvSpPr>
        <p:spPr>
          <a:xfrm>
            <a:off x="6528769" y="3078289"/>
            <a:ext cx="5476775" cy="1421928"/>
          </a:xfrm>
          <a:prstGeom prst="rect">
            <a:avLst/>
          </a:prstGeom>
          <a:noFill/>
        </p:spPr>
        <p:txBody>
          <a:bodyPr wrap="square" rtlCol="0">
            <a:spAutoFit/>
          </a:bodyPr>
          <a:lstStyle/>
          <a:p>
            <a:pPr marL="457200" lvl="0" indent="-457200" algn="just" rtl="0">
              <a:lnSpc>
                <a:spcPct val="90000"/>
              </a:lnSpc>
              <a:spcBef>
                <a:spcPts val="0"/>
              </a:spcBef>
              <a:spcAft>
                <a:spcPts val="0"/>
              </a:spcAft>
              <a:buClr>
                <a:srgbClr val="4D4D4D"/>
              </a:buClr>
              <a:buSzPts val="1800"/>
              <a:buFont typeface="+mj-lt"/>
              <a:buAutoNum type="arabicPeriod"/>
            </a:pPr>
            <a:r>
              <a:rPr lang="en-US" sz="2400" dirty="0">
                <a:solidFill>
                  <a:schemeClr val="tx1"/>
                </a:solidFill>
                <a:latin typeface="Calibri" panose="020F0502020204030204" pitchFamily="34" charset="0"/>
                <a:cs typeface="Calibri" panose="020F0502020204030204" pitchFamily="34" charset="0"/>
              </a:rPr>
              <a:t>Select the </a:t>
            </a:r>
            <a:r>
              <a:rPr lang="en-US" sz="2400" b="1" dirty="0">
                <a:solidFill>
                  <a:schemeClr val="tx1"/>
                </a:solidFill>
                <a:latin typeface="Calibri" panose="020F0502020204030204" pitchFamily="34" charset="0"/>
                <a:cs typeface="Calibri" panose="020F0502020204030204" pitchFamily="34" charset="0"/>
              </a:rPr>
              <a:t>bitstream</a:t>
            </a:r>
            <a:r>
              <a:rPr lang="en-US" sz="2400" dirty="0">
                <a:solidFill>
                  <a:schemeClr val="tx1"/>
                </a:solidFill>
                <a:latin typeface="Calibri" panose="020F0502020204030204" pitchFamily="34" charset="0"/>
                <a:cs typeface="Calibri" panose="020F0502020204030204" pitchFamily="34" charset="0"/>
              </a:rPr>
              <a:t> and </a:t>
            </a:r>
            <a:r>
              <a:rPr lang="en-US" sz="2400" b="1" dirty="0">
                <a:solidFill>
                  <a:schemeClr val="tx1"/>
                </a:solidFill>
                <a:latin typeface="Calibri" panose="020F0502020204030204" pitchFamily="34" charset="0"/>
                <a:cs typeface="Calibri" panose="020F0502020204030204" pitchFamily="34" charset="0"/>
              </a:rPr>
              <a:t>program</a:t>
            </a:r>
            <a:r>
              <a:rPr lang="en-US" sz="2400" dirty="0">
                <a:solidFill>
                  <a:schemeClr val="tx1"/>
                </a:solidFill>
                <a:latin typeface="Calibri" panose="020F0502020204030204" pitchFamily="34" charset="0"/>
                <a:cs typeface="Calibri" panose="020F0502020204030204" pitchFamily="34" charset="0"/>
              </a:rPr>
              <a:t> the</a:t>
            </a:r>
            <a:r>
              <a:rPr lang="tr-TR" sz="240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FPGA</a:t>
            </a:r>
            <a:r>
              <a:rPr lang="tr-TR" sz="2400" dirty="0">
                <a:solidFill>
                  <a:schemeClr val="tx1"/>
                </a:solidFill>
                <a:latin typeface="Calibri" panose="020F0502020204030204" pitchFamily="34" charset="0"/>
                <a:cs typeface="Calibri" panose="020F0502020204030204" pitchFamily="34" charset="0"/>
              </a:rPr>
              <a:t> </a:t>
            </a:r>
            <a:endParaRPr lang="en-US" sz="2400" dirty="0">
              <a:solidFill>
                <a:schemeClr val="tx1"/>
              </a:solidFill>
              <a:latin typeface="Calibri" panose="020F0502020204030204" pitchFamily="34" charset="0"/>
              <a:cs typeface="Calibri" panose="020F0502020204030204" pitchFamily="34" charset="0"/>
            </a:endParaRPr>
          </a:p>
          <a:p>
            <a:pPr marL="457200" lvl="0" indent="-457200" algn="just" rtl="0">
              <a:lnSpc>
                <a:spcPct val="90000"/>
              </a:lnSpc>
              <a:spcBef>
                <a:spcPts val="0"/>
              </a:spcBef>
              <a:spcAft>
                <a:spcPts val="0"/>
              </a:spcAft>
              <a:buClr>
                <a:srgbClr val="4D4D4D"/>
              </a:buClr>
              <a:buSzPts val="1800"/>
              <a:buFont typeface="+mj-lt"/>
              <a:buAutoNum type="arabicPeriod"/>
            </a:pPr>
            <a:endParaRPr lang="tr-TR" sz="2400" dirty="0">
              <a:solidFill>
                <a:schemeClr val="tx1"/>
              </a:solidFill>
              <a:latin typeface="Calibri" panose="020F0502020204030204" pitchFamily="34" charset="0"/>
              <a:cs typeface="Calibri" panose="020F0502020204030204" pitchFamily="34" charset="0"/>
            </a:endParaRPr>
          </a:p>
          <a:p>
            <a:pPr marL="457200" lvl="0" indent="-457200" algn="just" rtl="0">
              <a:lnSpc>
                <a:spcPct val="90000"/>
              </a:lnSpc>
              <a:spcBef>
                <a:spcPts val="0"/>
              </a:spcBef>
              <a:spcAft>
                <a:spcPts val="0"/>
              </a:spcAft>
              <a:buClr>
                <a:srgbClr val="4D4D4D"/>
              </a:buClr>
              <a:buSzPts val="1800"/>
              <a:buFont typeface="+mj-lt"/>
              <a:buAutoNum type="arabicPeriod"/>
            </a:pPr>
            <a:r>
              <a:rPr lang="tr-TR" sz="2400" b="1" dirty="0">
                <a:solidFill>
                  <a:schemeClr val="tx1"/>
                </a:solidFill>
                <a:latin typeface="Calibri" panose="020F0502020204030204" pitchFamily="34" charset="0"/>
                <a:cs typeface="Calibri" panose="020F0502020204030204" pitchFamily="34" charset="0"/>
              </a:rPr>
              <a:t>Connect</a:t>
            </a:r>
            <a:r>
              <a:rPr lang="tr-TR" sz="2400" dirty="0">
                <a:solidFill>
                  <a:schemeClr val="tx1"/>
                </a:solidFill>
                <a:latin typeface="Calibri" panose="020F0502020204030204" pitchFamily="34" charset="0"/>
                <a:cs typeface="Calibri" panose="020F0502020204030204" pitchFamily="34" charset="0"/>
              </a:rPr>
              <a:t> </a:t>
            </a:r>
            <a:r>
              <a:rPr lang="tr-TR" sz="2400" dirty="0" err="1">
                <a:solidFill>
                  <a:schemeClr val="tx1"/>
                </a:solidFill>
                <a:latin typeface="Calibri" panose="020F0502020204030204" pitchFamily="34" charset="0"/>
                <a:cs typeface="Calibri" panose="020F0502020204030204" pitchFamily="34" charset="0"/>
              </a:rPr>
              <a:t>the</a:t>
            </a:r>
            <a:r>
              <a:rPr lang="tr-TR" sz="2400" dirty="0">
                <a:solidFill>
                  <a:schemeClr val="tx1"/>
                </a:solidFill>
                <a:latin typeface="Calibri" panose="020F0502020204030204" pitchFamily="34" charset="0"/>
                <a:cs typeface="Calibri" panose="020F0502020204030204" pitchFamily="34" charset="0"/>
              </a:rPr>
              <a:t> </a:t>
            </a:r>
            <a:r>
              <a:rPr lang="tr-TR" sz="2400" dirty="0" err="1">
                <a:solidFill>
                  <a:schemeClr val="tx1"/>
                </a:solidFill>
                <a:latin typeface="Calibri" panose="020F0502020204030204" pitchFamily="34" charset="0"/>
                <a:cs typeface="Calibri" panose="020F0502020204030204" pitchFamily="34" charset="0"/>
              </a:rPr>
              <a:t>Debugger</a:t>
            </a:r>
            <a:r>
              <a:rPr lang="tr-TR" sz="2400" dirty="0">
                <a:solidFill>
                  <a:schemeClr val="tx1"/>
                </a:solidFill>
                <a:latin typeface="Calibri" panose="020F0502020204030204" pitchFamily="34" charset="0"/>
                <a:cs typeface="Calibri" panose="020F0502020204030204" pitchFamily="34" charset="0"/>
              </a:rPr>
              <a:t>.</a:t>
            </a:r>
          </a:p>
        </p:txBody>
      </p:sp>
      <p:pic>
        <p:nvPicPr>
          <p:cNvPr id="3" name="Resim 2">
            <a:extLst>
              <a:ext uri="{FF2B5EF4-FFF2-40B4-BE49-F238E27FC236}">
                <a16:creationId xmlns:a16="http://schemas.microsoft.com/office/drawing/2014/main" id="{B985FBCA-E5B4-B438-28F7-D3D5A0F7CBB3}"/>
              </a:ext>
            </a:extLst>
          </p:cNvPr>
          <p:cNvPicPr>
            <a:picLocks noChangeAspect="1"/>
          </p:cNvPicPr>
          <p:nvPr/>
        </p:nvPicPr>
        <p:blipFill>
          <a:blip r:embed="rId4"/>
          <a:stretch>
            <a:fillRect/>
          </a:stretch>
        </p:blipFill>
        <p:spPr>
          <a:xfrm>
            <a:off x="850191" y="2067358"/>
            <a:ext cx="5434980" cy="4200920"/>
          </a:xfrm>
          <a:prstGeom prst="rect">
            <a:avLst/>
          </a:prstGeom>
        </p:spPr>
      </p:pic>
    </p:spTree>
    <p:extLst>
      <p:ext uri="{BB962C8B-B14F-4D97-AF65-F5344CB8AC3E}">
        <p14:creationId xmlns:p14="http://schemas.microsoft.com/office/powerpoint/2010/main" val="2570620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46115660-AECD-3FCA-2BA6-E09C3C888D31}"/>
            </a:ext>
          </a:extLst>
        </p:cNvPr>
        <p:cNvGrpSpPr/>
        <p:nvPr/>
      </p:nvGrpSpPr>
      <p:grpSpPr>
        <a:xfrm>
          <a:off x="0" y="0"/>
          <a:ext cx="0" cy="0"/>
          <a:chOff x="0" y="0"/>
          <a:chExt cx="0" cy="0"/>
        </a:xfrm>
      </p:grpSpPr>
      <p:sp>
        <p:nvSpPr>
          <p:cNvPr id="393" name="Google Shape;393;p2">
            <a:extLst>
              <a:ext uri="{FF2B5EF4-FFF2-40B4-BE49-F238E27FC236}">
                <a16:creationId xmlns:a16="http://schemas.microsoft.com/office/drawing/2014/main" id="{96B4B1E2-7795-9196-841F-7EE1635DF2FD}"/>
              </a:ext>
            </a:extLst>
          </p:cNvPr>
          <p:cNvSpPr txBox="1">
            <a:spLocks noGrp="1"/>
          </p:cNvSpPr>
          <p:nvPr>
            <p:ph type="title"/>
          </p:nvPr>
        </p:nvSpPr>
        <p:spPr>
          <a:xfrm>
            <a:off x="1122214" y="206809"/>
            <a:ext cx="10515600" cy="54708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Debug Perspective: Logic Analyzer</a:t>
            </a:r>
          </a:p>
        </p:txBody>
      </p:sp>
      <p:pic>
        <p:nvPicPr>
          <p:cNvPr id="4" name="Picture 2" descr="Resim önizlemesi">
            <a:extLst>
              <a:ext uri="{FF2B5EF4-FFF2-40B4-BE49-F238E27FC236}">
                <a16:creationId xmlns:a16="http://schemas.microsoft.com/office/drawing/2014/main" id="{EE919FC2-BF32-0F91-838E-4ECACA0DA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2E0F6887-491D-7ACB-FB30-15E2F44148F5}"/>
              </a:ext>
            </a:extLst>
          </p:cNvPr>
          <p:cNvSpPr txBox="1"/>
          <p:nvPr/>
        </p:nvSpPr>
        <p:spPr>
          <a:xfrm>
            <a:off x="6560505" y="1337724"/>
            <a:ext cx="5476775" cy="3416320"/>
          </a:xfrm>
          <a:prstGeom prst="rect">
            <a:avLst/>
          </a:prstGeom>
          <a:noFill/>
        </p:spPr>
        <p:txBody>
          <a:bodyPr wrap="square" rtlCol="0">
            <a:spAutoFit/>
          </a:bodyPr>
          <a:lstStyle/>
          <a:p>
            <a:pPr marL="457200" lvl="0" indent="-457200" algn="just" rtl="0">
              <a:lnSpc>
                <a:spcPct val="90000"/>
              </a:lnSpc>
              <a:spcBef>
                <a:spcPts val="0"/>
              </a:spcBef>
              <a:spcAft>
                <a:spcPts val="0"/>
              </a:spcAft>
              <a:buClr>
                <a:srgbClr val="4D4D4D"/>
              </a:buClr>
              <a:buSzPts val="1800"/>
              <a:buFont typeface="+mj-lt"/>
              <a:buAutoNum type="arabicPeriod" startAt="3"/>
            </a:pPr>
            <a:r>
              <a:rPr lang="en-US" sz="2400" b="1" dirty="0">
                <a:solidFill>
                  <a:schemeClr val="tx1"/>
                </a:solidFill>
                <a:latin typeface="Calibri" panose="020F0502020204030204" pitchFamily="34" charset="0"/>
                <a:cs typeface="Calibri" panose="020F0502020204030204" pitchFamily="34" charset="0"/>
              </a:rPr>
              <a:t>Add triggers</a:t>
            </a:r>
            <a:r>
              <a:rPr lang="en-US" sz="2400" dirty="0">
                <a:solidFill>
                  <a:schemeClr val="tx1"/>
                </a:solidFill>
                <a:latin typeface="Calibri" panose="020F0502020204030204" pitchFamily="34" charset="0"/>
                <a:cs typeface="Calibri" panose="020F0502020204030204" pitchFamily="34" charset="0"/>
              </a:rPr>
              <a:t>. If you turned on Capture</a:t>
            </a:r>
            <a:r>
              <a:rPr lang="tr-TR" sz="240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Control in the Debug Wizard, you can</a:t>
            </a:r>
            <a:r>
              <a:rPr lang="tr-TR" sz="2400" dirty="0">
                <a:solidFill>
                  <a:schemeClr val="tx1"/>
                </a:solidFill>
                <a:latin typeface="Calibri" panose="020F0502020204030204" pitchFamily="34" charset="0"/>
                <a:cs typeface="Calibri" panose="020F0502020204030204" pitchFamily="34" charset="0"/>
              </a:rPr>
              <a:t> a</a:t>
            </a:r>
            <a:r>
              <a:rPr lang="en-US" sz="2400" dirty="0" err="1">
                <a:solidFill>
                  <a:schemeClr val="tx1"/>
                </a:solidFill>
                <a:latin typeface="Calibri" panose="020F0502020204030204" pitchFamily="34" charset="0"/>
                <a:cs typeface="Calibri" panose="020F0502020204030204" pitchFamily="34" charset="0"/>
              </a:rPr>
              <a:t>djust</a:t>
            </a:r>
            <a:r>
              <a:rPr lang="en-US" sz="2400" dirty="0">
                <a:solidFill>
                  <a:schemeClr val="tx1"/>
                </a:solidFill>
                <a:latin typeface="Calibri" panose="020F0502020204030204" pitchFamily="34" charset="0"/>
                <a:cs typeface="Calibri" panose="020F0502020204030204" pitchFamily="34" charset="0"/>
              </a:rPr>
              <a:t> the capture mode in the Capture</a:t>
            </a:r>
            <a:r>
              <a:rPr lang="tr-TR" sz="240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Setup tab.</a:t>
            </a:r>
          </a:p>
          <a:p>
            <a:pPr marL="457200" lvl="0" indent="-457200" algn="just" rtl="0">
              <a:lnSpc>
                <a:spcPct val="90000"/>
              </a:lnSpc>
              <a:spcBef>
                <a:spcPts val="0"/>
              </a:spcBef>
              <a:spcAft>
                <a:spcPts val="0"/>
              </a:spcAft>
              <a:buClr>
                <a:srgbClr val="4D4D4D"/>
              </a:buClr>
              <a:buSzPts val="1800"/>
              <a:buFont typeface="+mj-lt"/>
              <a:buAutoNum type="arabicPeriod" startAt="3"/>
            </a:pPr>
            <a:endParaRPr lang="tr-TR" sz="2400" dirty="0">
              <a:solidFill>
                <a:schemeClr val="tx1"/>
              </a:solidFill>
              <a:latin typeface="Calibri" panose="020F0502020204030204" pitchFamily="34" charset="0"/>
              <a:cs typeface="Calibri" panose="020F0502020204030204" pitchFamily="34" charset="0"/>
            </a:endParaRPr>
          </a:p>
          <a:p>
            <a:pPr marL="457200" lvl="0" indent="-457200" algn="just" rtl="0">
              <a:lnSpc>
                <a:spcPct val="90000"/>
              </a:lnSpc>
              <a:spcBef>
                <a:spcPts val="0"/>
              </a:spcBef>
              <a:spcAft>
                <a:spcPts val="0"/>
              </a:spcAft>
              <a:buClr>
                <a:srgbClr val="4D4D4D"/>
              </a:buClr>
              <a:buSzPts val="1800"/>
              <a:buFont typeface="+mj-lt"/>
              <a:buAutoNum type="arabicPeriod" startAt="3"/>
            </a:pPr>
            <a:r>
              <a:rPr lang="en-US" sz="2400" dirty="0">
                <a:solidFill>
                  <a:schemeClr val="tx1"/>
                </a:solidFill>
                <a:latin typeface="Calibri" panose="020F0502020204030204" pitchFamily="34" charset="0"/>
                <a:cs typeface="Calibri" panose="020F0502020204030204" pitchFamily="34" charset="0"/>
              </a:rPr>
              <a:t>Click </a:t>
            </a:r>
            <a:r>
              <a:rPr lang="en-US" sz="2400" b="1" dirty="0">
                <a:solidFill>
                  <a:schemeClr val="tx1"/>
                </a:solidFill>
                <a:latin typeface="Calibri" panose="020F0502020204030204" pitchFamily="34" charset="0"/>
                <a:cs typeface="Calibri" panose="020F0502020204030204" pitchFamily="34" charset="0"/>
              </a:rPr>
              <a:t>Run</a:t>
            </a:r>
            <a:r>
              <a:rPr lang="en-US" sz="2400" dirty="0">
                <a:solidFill>
                  <a:schemeClr val="tx1"/>
                </a:solidFill>
                <a:latin typeface="Calibri" panose="020F0502020204030204" pitchFamily="34" charset="0"/>
                <a:cs typeface="Calibri" panose="020F0502020204030204" pitchFamily="34" charset="0"/>
              </a:rPr>
              <a:t> to run the code. The Debugger</a:t>
            </a:r>
            <a:r>
              <a:rPr lang="tr-TR" sz="240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waits for the trigger</a:t>
            </a:r>
            <a:r>
              <a:rPr lang="tr-TR" sz="240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conditions you set and</a:t>
            </a:r>
            <a:r>
              <a:rPr lang="tr-TR" sz="240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then captures data.</a:t>
            </a:r>
            <a:r>
              <a:rPr lang="tr-TR" sz="240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Click </a:t>
            </a:r>
            <a:r>
              <a:rPr lang="en-US" sz="2400" b="1" dirty="0">
                <a:solidFill>
                  <a:schemeClr val="tx1"/>
                </a:solidFill>
                <a:latin typeface="Calibri" panose="020F0502020204030204" pitchFamily="34" charset="0"/>
                <a:cs typeface="Calibri" panose="020F0502020204030204" pitchFamily="34" charset="0"/>
              </a:rPr>
              <a:t>Run Immediate</a:t>
            </a:r>
            <a:r>
              <a:rPr lang="tr-TR" sz="2400" b="1" dirty="0">
                <a:solidFill>
                  <a:schemeClr val="tx1"/>
                </a:solidFill>
                <a:latin typeface="Calibri" panose="020F0502020204030204" pitchFamily="34" charset="0"/>
                <a:cs typeface="Calibri" panose="020F0502020204030204" pitchFamily="34" charset="0"/>
              </a:rPr>
              <a:t> </a:t>
            </a:r>
            <a:r>
              <a:rPr lang="tr-TR" sz="2400" dirty="0">
                <a:solidFill>
                  <a:schemeClr val="tx1"/>
                </a:solidFill>
                <a:latin typeface="Calibri" panose="020F0502020204030204" pitchFamily="34" charset="0"/>
                <a:cs typeface="Calibri" panose="020F0502020204030204" pitchFamily="34" charset="0"/>
              </a:rPr>
              <a:t>t</a:t>
            </a:r>
            <a:r>
              <a:rPr lang="en-US" sz="2400" dirty="0">
                <a:solidFill>
                  <a:schemeClr val="tx1"/>
                </a:solidFill>
                <a:latin typeface="Calibri" panose="020F0502020204030204" pitchFamily="34" charset="0"/>
                <a:cs typeface="Calibri" panose="020F0502020204030204" pitchFamily="34" charset="0"/>
              </a:rPr>
              <a:t>o begin capturing data</a:t>
            </a:r>
            <a:r>
              <a:rPr lang="tr-TR" sz="240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immediately.</a:t>
            </a:r>
          </a:p>
        </p:txBody>
      </p:sp>
      <p:pic>
        <p:nvPicPr>
          <p:cNvPr id="3" name="Resim 2">
            <a:extLst>
              <a:ext uri="{FF2B5EF4-FFF2-40B4-BE49-F238E27FC236}">
                <a16:creationId xmlns:a16="http://schemas.microsoft.com/office/drawing/2014/main" id="{7DC09D84-C348-8A00-6034-1D3D4777C430}"/>
              </a:ext>
            </a:extLst>
          </p:cNvPr>
          <p:cNvPicPr>
            <a:picLocks noChangeAspect="1"/>
          </p:cNvPicPr>
          <p:nvPr/>
        </p:nvPicPr>
        <p:blipFill>
          <a:blip r:embed="rId4"/>
          <a:stretch>
            <a:fillRect/>
          </a:stretch>
        </p:blipFill>
        <p:spPr>
          <a:xfrm>
            <a:off x="945034" y="1004338"/>
            <a:ext cx="5434980" cy="4597471"/>
          </a:xfrm>
          <a:prstGeom prst="rect">
            <a:avLst/>
          </a:prstGeom>
        </p:spPr>
      </p:pic>
    </p:spTree>
    <p:extLst>
      <p:ext uri="{BB962C8B-B14F-4D97-AF65-F5344CB8AC3E}">
        <p14:creationId xmlns:p14="http://schemas.microsoft.com/office/powerpoint/2010/main" val="280325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Debugging</a:t>
            </a:r>
          </a:p>
        </p:txBody>
      </p:sp>
      <p:sp>
        <p:nvSpPr>
          <p:cNvPr id="394" name="Google Shape;394;p2"/>
          <p:cNvSpPr txBox="1">
            <a:spLocks noGrp="1"/>
          </p:cNvSpPr>
          <p:nvPr>
            <p:ph type="body" idx="1"/>
          </p:nvPr>
        </p:nvSpPr>
        <p:spPr>
          <a:xfrm>
            <a:off x="1122215" y="1225485"/>
            <a:ext cx="10727278" cy="472827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4D4D4D"/>
              </a:buClr>
              <a:buSzPts val="1800"/>
              <a:buNone/>
            </a:pPr>
            <a:r>
              <a:rPr lang="en-US" sz="2400" dirty="0">
                <a:solidFill>
                  <a:schemeClr val="tx1"/>
                </a:solidFill>
              </a:rPr>
              <a:t>The Debugger includes two debug cores</a:t>
            </a:r>
            <a:r>
              <a:rPr lang="en-US" sz="2400" b="1" dirty="0">
                <a:solidFill>
                  <a:schemeClr val="tx1"/>
                </a:solidFill>
              </a:rPr>
              <a:t>, Virtual I/O</a:t>
            </a:r>
            <a:r>
              <a:rPr lang="en-US" sz="2400" dirty="0">
                <a:solidFill>
                  <a:schemeClr val="tx1"/>
                </a:solidFill>
              </a:rPr>
              <a:t> (</a:t>
            </a:r>
            <a:r>
              <a:rPr lang="en-US" sz="2400" dirty="0" err="1">
                <a:solidFill>
                  <a:schemeClr val="tx1"/>
                </a:solidFill>
              </a:rPr>
              <a:t>vio</a:t>
            </a:r>
            <a:r>
              <a:rPr lang="en-US" sz="2400" dirty="0">
                <a:solidFill>
                  <a:schemeClr val="tx1"/>
                </a:solidFill>
              </a:rPr>
              <a:t>) and a </a:t>
            </a:r>
            <a:r>
              <a:rPr lang="en-US" sz="2400" b="1" dirty="0">
                <a:solidFill>
                  <a:schemeClr val="tx1"/>
                </a:solidFill>
              </a:rPr>
              <a:t>Logic Analyzer</a:t>
            </a:r>
            <a:r>
              <a:rPr lang="en-US" sz="2400" dirty="0">
                <a:solidFill>
                  <a:schemeClr val="tx1"/>
                </a:solidFill>
              </a:rPr>
              <a:t> (la).</a:t>
            </a:r>
            <a:r>
              <a:rPr lang="tr-TR" sz="2400" dirty="0">
                <a:solidFill>
                  <a:schemeClr val="tx1"/>
                </a:solidFill>
              </a:rPr>
              <a:t> </a:t>
            </a:r>
            <a:r>
              <a:rPr lang="en-US" sz="2400" dirty="0">
                <a:solidFill>
                  <a:schemeClr val="tx1"/>
                </a:solidFill>
              </a:rPr>
              <a:t>You use a manual flow and the Profile Editor to configure Virtual I/O cores</a:t>
            </a:r>
            <a:r>
              <a:rPr lang="tr-TR" sz="2400" dirty="0">
                <a:solidFill>
                  <a:schemeClr val="tx1"/>
                </a:solidFill>
              </a:rPr>
              <a:t> </a:t>
            </a:r>
            <a:r>
              <a:rPr lang="en-US" sz="2400" dirty="0">
                <a:solidFill>
                  <a:schemeClr val="tx1"/>
                </a:solidFill>
              </a:rPr>
              <a:t>or the Debug Wizard's automated flow to configure Logic Analyzer cores.</a:t>
            </a:r>
            <a:endParaRPr lang="tr-TR" sz="2400" dirty="0">
              <a:solidFill>
                <a:schemeClr val="tx1"/>
              </a:solidFill>
            </a:endParaRPr>
          </a:p>
          <a:p>
            <a:pPr marL="0" lvl="0" indent="0" algn="just" rtl="0">
              <a:lnSpc>
                <a:spcPct val="90000"/>
              </a:lnSpc>
              <a:spcBef>
                <a:spcPts val="0"/>
              </a:spcBef>
              <a:spcAft>
                <a:spcPts val="0"/>
              </a:spcAft>
              <a:buClr>
                <a:srgbClr val="4D4D4D"/>
              </a:buClr>
              <a:buSzPts val="1800"/>
              <a:buNone/>
            </a:pPr>
            <a:endParaRPr lang="tr-TR" sz="2400" dirty="0">
              <a:solidFill>
                <a:schemeClr val="tx1"/>
              </a:solidFill>
            </a:endParaRPr>
          </a:p>
          <a:p>
            <a:pPr marL="0" lvl="0" indent="0" algn="just" rtl="0">
              <a:lnSpc>
                <a:spcPct val="90000"/>
              </a:lnSpc>
              <a:spcBef>
                <a:spcPts val="0"/>
              </a:spcBef>
              <a:spcAft>
                <a:spcPts val="0"/>
              </a:spcAft>
              <a:buClr>
                <a:srgbClr val="4D4D4D"/>
              </a:buClr>
              <a:buSzPts val="1800"/>
              <a:buNone/>
            </a:pPr>
            <a:r>
              <a:rPr lang="en-US" sz="2400" dirty="0">
                <a:solidFill>
                  <a:schemeClr val="tx1"/>
                </a:solidFill>
              </a:rPr>
              <a:t>Debugging involves the following general steps:</a:t>
            </a:r>
          </a:p>
          <a:p>
            <a:pPr marL="0" lvl="0" indent="0" algn="just" rtl="0">
              <a:lnSpc>
                <a:spcPct val="90000"/>
              </a:lnSpc>
              <a:spcBef>
                <a:spcPts val="0"/>
              </a:spcBef>
              <a:spcAft>
                <a:spcPts val="0"/>
              </a:spcAft>
              <a:buClr>
                <a:srgbClr val="4D4D4D"/>
              </a:buClr>
              <a:buSzPts val="1800"/>
              <a:buNone/>
            </a:pP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Create a debug profile with the Virtual I/O and/or Logic Analyzer debugger core(s). </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Generate the debug design file and add it to your project. </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Compile. </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Program the FPGA. </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Run the Debugger GUI and observe the values on the probes.</a:t>
            </a:r>
            <a:endParaRPr lang="tr-TR" sz="2400" dirty="0">
              <a:solidFill>
                <a:schemeClr val="tx1"/>
              </a:solidFill>
            </a:endParaRPr>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976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Debug Perspective: Logic Analyzer</a:t>
            </a:r>
          </a:p>
        </p:txBody>
      </p:sp>
      <p:sp>
        <p:nvSpPr>
          <p:cNvPr id="394" name="Google Shape;394;p2"/>
          <p:cNvSpPr txBox="1">
            <a:spLocks noGrp="1"/>
          </p:cNvSpPr>
          <p:nvPr>
            <p:ph type="body" idx="1"/>
          </p:nvPr>
        </p:nvSpPr>
        <p:spPr>
          <a:xfrm>
            <a:off x="6672707" y="869589"/>
            <a:ext cx="4771716" cy="4728274"/>
          </a:xfrm>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0"/>
              </a:spcBef>
              <a:spcAft>
                <a:spcPts val="0"/>
              </a:spcAft>
              <a:buClr>
                <a:srgbClr val="4D4D4D"/>
              </a:buClr>
              <a:buSzPts val="1800"/>
              <a:buFont typeface="+mj-lt"/>
              <a:buAutoNum type="arabicPeriod" startAt="5"/>
            </a:pPr>
            <a:r>
              <a:rPr lang="en-US" sz="2400" dirty="0">
                <a:solidFill>
                  <a:schemeClr val="tx1"/>
                </a:solidFill>
              </a:rPr>
              <a:t>The Core status and Capture status areas</a:t>
            </a:r>
            <a:r>
              <a:rPr lang="tr-TR" sz="2400" dirty="0">
                <a:solidFill>
                  <a:schemeClr val="tx1"/>
                </a:solidFill>
              </a:rPr>
              <a:t>   </a:t>
            </a:r>
            <a:r>
              <a:rPr lang="en-US" sz="2400" dirty="0">
                <a:solidFill>
                  <a:schemeClr val="tx1"/>
                </a:solidFill>
              </a:rPr>
              <a:t>show the progress.</a:t>
            </a: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5"/>
            </a:pP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5"/>
            </a:pPr>
            <a:r>
              <a:rPr lang="tr-TR" sz="2400" dirty="0" err="1">
                <a:solidFill>
                  <a:schemeClr val="tx1"/>
                </a:solidFill>
              </a:rPr>
              <a:t>The</a:t>
            </a:r>
            <a:r>
              <a:rPr lang="tr-TR" sz="2400" dirty="0">
                <a:solidFill>
                  <a:schemeClr val="tx1"/>
                </a:solidFill>
              </a:rPr>
              <a:t> Console </a:t>
            </a:r>
            <a:r>
              <a:rPr lang="tr-TR" sz="2400" dirty="0" err="1">
                <a:solidFill>
                  <a:schemeClr val="tx1"/>
                </a:solidFill>
              </a:rPr>
              <a:t>shows</a:t>
            </a:r>
            <a:r>
              <a:rPr lang="tr-TR" sz="2400" dirty="0">
                <a:solidFill>
                  <a:schemeClr val="tx1"/>
                </a:solidFill>
              </a:rPr>
              <a:t> </a:t>
            </a:r>
            <a:r>
              <a:rPr lang="tr-TR" sz="2400" dirty="0" err="1">
                <a:solidFill>
                  <a:schemeClr val="tx1"/>
                </a:solidFill>
              </a:rPr>
              <a:t>messages</a:t>
            </a:r>
            <a:r>
              <a:rPr lang="tr-TR" sz="2400" dirty="0">
                <a:solidFill>
                  <a:schemeClr val="tx1"/>
                </a:solidFill>
              </a:rPr>
              <a:t>.</a:t>
            </a:r>
          </a:p>
          <a:p>
            <a:pPr lvl="0" indent="-457200" algn="just" rtl="0">
              <a:lnSpc>
                <a:spcPct val="90000"/>
              </a:lnSpc>
              <a:spcBef>
                <a:spcPts val="0"/>
              </a:spcBef>
              <a:spcAft>
                <a:spcPts val="0"/>
              </a:spcAft>
              <a:buClr>
                <a:srgbClr val="4D4D4D"/>
              </a:buClr>
              <a:buSzPts val="1800"/>
              <a:buFont typeface="+mj-lt"/>
              <a:buAutoNum type="arabicPeriod" startAt="5"/>
            </a:pP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5"/>
            </a:pPr>
            <a:r>
              <a:rPr lang="en-US" sz="2400" dirty="0">
                <a:solidFill>
                  <a:schemeClr val="tx1"/>
                </a:solidFill>
              </a:rPr>
              <a:t>Click the Select Waveform File button to</a:t>
            </a:r>
            <a:r>
              <a:rPr lang="tr-TR" sz="2400" dirty="0">
                <a:solidFill>
                  <a:schemeClr val="tx1"/>
                </a:solidFill>
              </a:rPr>
              <a:t> </a:t>
            </a:r>
            <a:r>
              <a:rPr lang="en-US" sz="2400" dirty="0">
                <a:solidFill>
                  <a:schemeClr val="tx1"/>
                </a:solidFill>
              </a:rPr>
              <a:t>choose a waveform file.</a:t>
            </a:r>
            <a:r>
              <a:rPr lang="tr-TR" sz="2400" dirty="0">
                <a:solidFill>
                  <a:schemeClr val="tx1"/>
                </a:solidFill>
              </a:rPr>
              <a:t>	 </a:t>
            </a:r>
            <a:endParaRPr lang="en-US" sz="2400" dirty="0">
              <a:solidFill>
                <a:schemeClr val="tx1"/>
              </a:solidFill>
            </a:endParaRPr>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2">
            <a:extLst>
              <a:ext uri="{FF2B5EF4-FFF2-40B4-BE49-F238E27FC236}">
                <a16:creationId xmlns:a16="http://schemas.microsoft.com/office/drawing/2014/main" id="{5BB87739-7D23-4085-6784-03FD54F523C8}"/>
              </a:ext>
            </a:extLst>
          </p:cNvPr>
          <p:cNvPicPr>
            <a:picLocks noChangeAspect="1"/>
          </p:cNvPicPr>
          <p:nvPr/>
        </p:nvPicPr>
        <p:blipFill>
          <a:blip r:embed="rId4"/>
          <a:stretch>
            <a:fillRect/>
          </a:stretch>
        </p:blipFill>
        <p:spPr>
          <a:xfrm>
            <a:off x="3563910" y="5310172"/>
            <a:ext cx="5654530" cy="1356478"/>
          </a:xfrm>
          <a:prstGeom prst="rect">
            <a:avLst/>
          </a:prstGeom>
        </p:spPr>
      </p:pic>
      <p:pic>
        <p:nvPicPr>
          <p:cNvPr id="35" name="Resim 34">
            <a:extLst>
              <a:ext uri="{FF2B5EF4-FFF2-40B4-BE49-F238E27FC236}">
                <a16:creationId xmlns:a16="http://schemas.microsoft.com/office/drawing/2014/main" id="{43C4CDE7-409A-3789-7782-ABBC9F735DFA}"/>
              </a:ext>
            </a:extLst>
          </p:cNvPr>
          <p:cNvPicPr>
            <a:picLocks noChangeAspect="1"/>
          </p:cNvPicPr>
          <p:nvPr/>
        </p:nvPicPr>
        <p:blipFill>
          <a:blip r:embed="rId5"/>
          <a:stretch>
            <a:fillRect/>
          </a:stretch>
        </p:blipFill>
        <p:spPr>
          <a:xfrm>
            <a:off x="956195" y="869589"/>
            <a:ext cx="5434980" cy="4200920"/>
          </a:xfrm>
          <a:prstGeom prst="rect">
            <a:avLst/>
          </a:prstGeom>
        </p:spPr>
      </p:pic>
    </p:spTree>
    <p:extLst>
      <p:ext uri="{BB962C8B-B14F-4D97-AF65-F5344CB8AC3E}">
        <p14:creationId xmlns:p14="http://schemas.microsoft.com/office/powerpoint/2010/main" val="2977374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Understanding Capture Control</a:t>
            </a:r>
          </a:p>
        </p:txBody>
      </p:sp>
      <p:sp>
        <p:nvSpPr>
          <p:cNvPr id="394" name="Google Shape;394;p2"/>
          <p:cNvSpPr txBox="1">
            <a:spLocks noGrp="1"/>
          </p:cNvSpPr>
          <p:nvPr>
            <p:ph type="body" idx="1"/>
          </p:nvPr>
        </p:nvSpPr>
        <p:spPr>
          <a:xfrm>
            <a:off x="1122214" y="1221954"/>
            <a:ext cx="10727278" cy="480598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4D4D4D"/>
              </a:buClr>
              <a:buSzPts val="1800"/>
            </a:pPr>
            <a:r>
              <a:rPr lang="en-US" sz="2200" dirty="0">
                <a:solidFill>
                  <a:schemeClr val="tx1"/>
                </a:solidFill>
              </a:rPr>
              <a:t>The Logic Analyzer core supports a capture control option. When you turn on this option in</a:t>
            </a:r>
          </a:p>
          <a:p>
            <a:pPr marL="0" lvl="0" indent="0" algn="just" rtl="0">
              <a:lnSpc>
                <a:spcPct val="90000"/>
              </a:lnSpc>
              <a:spcBef>
                <a:spcPts val="0"/>
              </a:spcBef>
              <a:spcAft>
                <a:spcPts val="0"/>
              </a:spcAft>
              <a:buClr>
                <a:srgbClr val="4D4D4D"/>
              </a:buClr>
              <a:buSzPts val="1800"/>
            </a:pPr>
            <a:r>
              <a:rPr lang="en-US" sz="2200" dirty="0">
                <a:solidFill>
                  <a:schemeClr val="tx1"/>
                </a:solidFill>
              </a:rPr>
              <a:t>the debug profile, the Capture Setup tab becomes available during debugging.</a:t>
            </a:r>
            <a:endParaRPr lang="tr-TR" sz="2200" dirty="0">
              <a:solidFill>
                <a:schemeClr val="tx1"/>
              </a:solidFill>
            </a:endParaRPr>
          </a:p>
          <a:p>
            <a:pPr marL="0" lvl="0" indent="0" algn="just" rtl="0">
              <a:lnSpc>
                <a:spcPct val="90000"/>
              </a:lnSpc>
              <a:spcBef>
                <a:spcPts val="0"/>
              </a:spcBef>
              <a:spcAft>
                <a:spcPts val="0"/>
              </a:spcAft>
              <a:buClr>
                <a:srgbClr val="4D4D4D"/>
              </a:buClr>
              <a:buSzPts val="1800"/>
            </a:pPr>
            <a:endParaRPr lang="en-US" sz="2200" dirty="0">
              <a:solidFill>
                <a:schemeClr val="tx1"/>
              </a:solidFill>
            </a:endParaRPr>
          </a:p>
          <a:p>
            <a:pPr marL="0" lvl="0" indent="0" algn="just" rtl="0">
              <a:lnSpc>
                <a:spcPct val="90000"/>
              </a:lnSpc>
              <a:spcBef>
                <a:spcPts val="0"/>
              </a:spcBef>
              <a:spcAft>
                <a:spcPts val="0"/>
              </a:spcAft>
              <a:buClr>
                <a:srgbClr val="4D4D4D"/>
              </a:buClr>
              <a:buSzPts val="1800"/>
            </a:pPr>
            <a:r>
              <a:rPr lang="en-US" sz="2200" dirty="0">
                <a:solidFill>
                  <a:schemeClr val="tx1"/>
                </a:solidFill>
              </a:rPr>
              <a:t>The Capture Mode option selects which condition the Debugger evaluates before each</a:t>
            </a:r>
          </a:p>
          <a:p>
            <a:pPr marL="0" lvl="0" indent="0" algn="just" rtl="0">
              <a:lnSpc>
                <a:spcPct val="90000"/>
              </a:lnSpc>
              <a:spcBef>
                <a:spcPts val="0"/>
              </a:spcBef>
              <a:spcAft>
                <a:spcPts val="0"/>
              </a:spcAft>
              <a:buClr>
                <a:srgbClr val="4D4D4D"/>
              </a:buClr>
              <a:buSzPts val="1800"/>
            </a:pPr>
            <a:r>
              <a:rPr lang="en-US" sz="2200" dirty="0">
                <a:solidFill>
                  <a:schemeClr val="tx1"/>
                </a:solidFill>
              </a:rPr>
              <a:t>sample is captured:</a:t>
            </a:r>
          </a:p>
          <a:p>
            <a:pPr marL="0" lvl="0" indent="0" algn="just" rtl="0">
              <a:lnSpc>
                <a:spcPct val="90000"/>
              </a:lnSpc>
              <a:spcBef>
                <a:spcPts val="0"/>
              </a:spcBef>
              <a:spcAft>
                <a:spcPts val="0"/>
              </a:spcAft>
              <a:buClr>
                <a:srgbClr val="4D4D4D"/>
              </a:buClr>
              <a:buSzPts val="1800"/>
            </a:pPr>
            <a:endParaRPr lang="tr-TR" sz="22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ü"/>
            </a:pPr>
            <a:r>
              <a:rPr lang="en-US" sz="2200" b="1" dirty="0">
                <a:solidFill>
                  <a:schemeClr val="tx1"/>
                </a:solidFill>
              </a:rPr>
              <a:t>Always</a:t>
            </a:r>
            <a:r>
              <a:rPr lang="en-US" sz="2200" dirty="0">
                <a:solidFill>
                  <a:schemeClr val="tx1"/>
                </a:solidFill>
              </a:rPr>
              <a:t>—Stores a data sample during a given clock cycle regardless of any capture conditions you set.</a:t>
            </a: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ü"/>
            </a:pPr>
            <a:endParaRPr lang="en-US" sz="22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ü"/>
            </a:pPr>
            <a:r>
              <a:rPr lang="en-US" sz="2200" b="1" dirty="0">
                <a:solidFill>
                  <a:schemeClr val="tx1"/>
                </a:solidFill>
              </a:rPr>
              <a:t>Basic</a:t>
            </a:r>
            <a:r>
              <a:rPr lang="en-US" sz="2200" dirty="0">
                <a:solidFill>
                  <a:schemeClr val="tx1"/>
                </a:solidFill>
              </a:rPr>
              <a:t>—Only stores a data sample during a given clock cycle if the capture condition evaluates as true. Select this option to add nets and set capture conditions. You can subdivide the capture data buffer into one or more segments. The Debugger automatically suggests a window depth depending on the number of segments you choose. Additionally, you can set the position of the trigger in the window.</a:t>
            </a:r>
          </a:p>
          <a:p>
            <a:pPr marL="0" lvl="0" indent="0" algn="just" rtl="0">
              <a:lnSpc>
                <a:spcPct val="90000"/>
              </a:lnSpc>
              <a:spcBef>
                <a:spcPts val="0"/>
              </a:spcBef>
              <a:spcAft>
                <a:spcPts val="0"/>
              </a:spcAft>
              <a:buClr>
                <a:srgbClr val="4D4D4D"/>
              </a:buClr>
              <a:buSzPts val="1800"/>
            </a:pPr>
            <a:endParaRPr lang="en-US" sz="2200" dirty="0"/>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970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pt-BR" dirty="0">
                <a:solidFill>
                  <a:schemeClr val="tx1"/>
                </a:solidFill>
              </a:rPr>
              <a:t>Debug Perspective: Virtual I/O</a:t>
            </a:r>
            <a:endParaRPr lang="en-US" dirty="0">
              <a:solidFill>
                <a:schemeClr val="tx1"/>
              </a:solidFill>
            </a:endParaRPr>
          </a:p>
        </p:txBody>
      </p:sp>
      <p:sp>
        <p:nvSpPr>
          <p:cNvPr id="394" name="Google Shape;394;p2"/>
          <p:cNvSpPr txBox="1">
            <a:spLocks noGrp="1"/>
          </p:cNvSpPr>
          <p:nvPr>
            <p:ph type="body" idx="1"/>
          </p:nvPr>
        </p:nvSpPr>
        <p:spPr>
          <a:xfrm>
            <a:off x="6942338" y="1964528"/>
            <a:ext cx="5156618" cy="2403285"/>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r>
              <a:rPr lang="en-US" sz="2100" b="1" dirty="0">
                <a:solidFill>
                  <a:schemeClr val="tx1"/>
                </a:solidFill>
              </a:rPr>
              <a:t>When you close the Debugger</a:t>
            </a:r>
            <a:r>
              <a:rPr lang="en-US" sz="2100" dirty="0">
                <a:solidFill>
                  <a:schemeClr val="tx1"/>
                </a:solidFill>
              </a:rPr>
              <a:t>, it asks you</a:t>
            </a:r>
            <a:r>
              <a:rPr lang="tr-TR" sz="2100" dirty="0">
                <a:solidFill>
                  <a:schemeClr val="tx1"/>
                </a:solidFill>
              </a:rPr>
              <a:t>  </a:t>
            </a:r>
            <a:r>
              <a:rPr lang="en-US" sz="2100" dirty="0">
                <a:solidFill>
                  <a:schemeClr val="tx1"/>
                </a:solidFill>
              </a:rPr>
              <a:t>if you want to save settings. Click Yes if you</a:t>
            </a:r>
            <a:r>
              <a:rPr lang="tr-TR" sz="2100" dirty="0">
                <a:solidFill>
                  <a:schemeClr val="tx1"/>
                </a:solidFill>
              </a:rPr>
              <a:t> </a:t>
            </a:r>
            <a:r>
              <a:rPr lang="en-US" sz="2100" dirty="0">
                <a:solidFill>
                  <a:schemeClr val="tx1"/>
                </a:solidFill>
              </a:rPr>
              <a:t>want to save values you have entered (such as trigger values, radix, window </a:t>
            </a:r>
            <a:r>
              <a:rPr lang="en-US" sz="2100" dirty="0" err="1">
                <a:solidFill>
                  <a:schemeClr val="tx1"/>
                </a:solidFill>
              </a:rPr>
              <a:t>depth,etc</a:t>
            </a:r>
            <a:r>
              <a:rPr lang="en-US" sz="2100" dirty="0">
                <a:solidFill>
                  <a:schemeClr val="tx1"/>
                </a:solidFill>
              </a:rPr>
              <a:t>.).</a:t>
            </a:r>
            <a:r>
              <a:rPr lang="tr-TR" sz="2100" dirty="0">
                <a:solidFill>
                  <a:schemeClr val="tx1"/>
                </a:solidFill>
              </a:rPr>
              <a:t> </a:t>
            </a:r>
            <a:r>
              <a:rPr lang="en-US" sz="2100" dirty="0">
                <a:solidFill>
                  <a:schemeClr val="tx1"/>
                </a:solidFill>
              </a:rPr>
              <a:t>This</a:t>
            </a:r>
            <a:r>
              <a:rPr lang="tr-TR" sz="2100" dirty="0">
                <a:solidFill>
                  <a:schemeClr val="tx1"/>
                </a:solidFill>
              </a:rPr>
              <a:t> </a:t>
            </a:r>
            <a:r>
              <a:rPr lang="en-US" sz="2100" dirty="0">
                <a:solidFill>
                  <a:schemeClr val="tx1"/>
                </a:solidFill>
              </a:rPr>
              <a:t>feature lets you open and close the</a:t>
            </a:r>
            <a:r>
              <a:rPr lang="tr-TR" sz="2100" dirty="0">
                <a:solidFill>
                  <a:schemeClr val="tx1"/>
                </a:solidFill>
              </a:rPr>
              <a:t> </a:t>
            </a:r>
            <a:r>
              <a:rPr lang="en-US" sz="2100" dirty="0">
                <a:solidFill>
                  <a:schemeClr val="tx1"/>
                </a:solidFill>
              </a:rPr>
              <a:t>Debugger without losing your work.</a:t>
            </a:r>
            <a:r>
              <a:rPr lang="tr-TR" sz="2100" dirty="0">
                <a:solidFill>
                  <a:schemeClr val="tx1"/>
                </a:solidFill>
              </a:rPr>
              <a:t> </a:t>
            </a: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endParaRPr lang="tr-TR" sz="2100" dirty="0">
              <a:solidFill>
                <a:schemeClr val="tx1"/>
              </a:solidFill>
            </a:endParaRPr>
          </a:p>
          <a:p>
            <a:pPr marL="0" lvl="0" indent="0" algn="just" rtl="0">
              <a:lnSpc>
                <a:spcPct val="90000"/>
              </a:lnSpc>
              <a:spcBef>
                <a:spcPts val="0"/>
              </a:spcBef>
              <a:spcAft>
                <a:spcPts val="0"/>
              </a:spcAft>
              <a:buClr>
                <a:srgbClr val="4D4D4D"/>
              </a:buClr>
              <a:buSzPts val="1800"/>
            </a:pPr>
            <a:endParaRPr lang="en-US" sz="2000" dirty="0">
              <a:solidFill>
                <a:schemeClr val="tx1"/>
              </a:solidFill>
            </a:endParaRPr>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15" name="Resim 14">
            <a:extLst>
              <a:ext uri="{FF2B5EF4-FFF2-40B4-BE49-F238E27FC236}">
                <a16:creationId xmlns:a16="http://schemas.microsoft.com/office/drawing/2014/main" id="{EC06188A-8A2D-CC82-9283-C724FB5157E3}"/>
              </a:ext>
            </a:extLst>
          </p:cNvPr>
          <p:cNvPicPr>
            <a:picLocks noChangeAspect="1"/>
          </p:cNvPicPr>
          <p:nvPr/>
        </p:nvPicPr>
        <p:blipFill>
          <a:blip r:embed="rId4"/>
          <a:stretch>
            <a:fillRect/>
          </a:stretch>
        </p:blipFill>
        <p:spPr>
          <a:xfrm>
            <a:off x="1122214" y="1094518"/>
            <a:ext cx="5740600" cy="4262922"/>
          </a:xfrm>
          <a:prstGeom prst="rect">
            <a:avLst/>
          </a:prstGeom>
        </p:spPr>
      </p:pic>
    </p:spTree>
    <p:extLst>
      <p:ext uri="{BB962C8B-B14F-4D97-AF65-F5344CB8AC3E}">
        <p14:creationId xmlns:p14="http://schemas.microsoft.com/office/powerpoint/2010/main" val="3768654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5C957DD6-493D-32EC-63E8-0BD34BCA1BD3}"/>
            </a:ext>
          </a:extLst>
        </p:cNvPr>
        <p:cNvGrpSpPr/>
        <p:nvPr/>
      </p:nvGrpSpPr>
      <p:grpSpPr>
        <a:xfrm>
          <a:off x="0" y="0"/>
          <a:ext cx="0" cy="0"/>
          <a:chOff x="0" y="0"/>
          <a:chExt cx="0" cy="0"/>
        </a:xfrm>
      </p:grpSpPr>
      <p:sp>
        <p:nvSpPr>
          <p:cNvPr id="393" name="Google Shape;393;p2">
            <a:extLst>
              <a:ext uri="{FF2B5EF4-FFF2-40B4-BE49-F238E27FC236}">
                <a16:creationId xmlns:a16="http://schemas.microsoft.com/office/drawing/2014/main" id="{655EA583-9FCF-704D-A939-7D99000E363B}"/>
              </a:ext>
            </a:extLst>
          </p:cNvPr>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pt-BR" dirty="0"/>
              <a:t>Debug Perspective: Virtual I/O</a:t>
            </a:r>
            <a:endParaRPr lang="en-US" dirty="0"/>
          </a:p>
        </p:txBody>
      </p:sp>
      <p:sp>
        <p:nvSpPr>
          <p:cNvPr id="394" name="Google Shape;394;p2">
            <a:extLst>
              <a:ext uri="{FF2B5EF4-FFF2-40B4-BE49-F238E27FC236}">
                <a16:creationId xmlns:a16="http://schemas.microsoft.com/office/drawing/2014/main" id="{1983BF57-F44D-E58F-AB25-D38EF412E4D5}"/>
              </a:ext>
            </a:extLst>
          </p:cNvPr>
          <p:cNvSpPr txBox="1">
            <a:spLocks noGrp="1"/>
          </p:cNvSpPr>
          <p:nvPr>
            <p:ph type="body" idx="1"/>
          </p:nvPr>
        </p:nvSpPr>
        <p:spPr>
          <a:xfrm>
            <a:off x="6835228" y="1570446"/>
            <a:ext cx="5201584" cy="3627196"/>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r>
              <a:rPr lang="en-US" sz="2100" b="1" dirty="0">
                <a:solidFill>
                  <a:schemeClr val="tx1"/>
                </a:solidFill>
              </a:rPr>
              <a:t>The</a:t>
            </a:r>
            <a:r>
              <a:rPr lang="tr-TR" sz="2100" b="1" dirty="0">
                <a:solidFill>
                  <a:schemeClr val="tx1"/>
                </a:solidFill>
              </a:rPr>
              <a:t> </a:t>
            </a:r>
            <a:r>
              <a:rPr lang="en-US" sz="2100" b="1" dirty="0">
                <a:solidFill>
                  <a:schemeClr val="tx1"/>
                </a:solidFill>
              </a:rPr>
              <a:t>Debugger </a:t>
            </a:r>
            <a:r>
              <a:rPr lang="en-US" sz="2100" dirty="0">
                <a:solidFill>
                  <a:schemeClr val="tx1"/>
                </a:solidFill>
              </a:rPr>
              <a:t>provides basic error checking.</a:t>
            </a:r>
            <a:r>
              <a:rPr lang="tr-TR" sz="2100" dirty="0">
                <a:solidFill>
                  <a:schemeClr val="tx1"/>
                </a:solidFill>
              </a:rPr>
              <a:t> </a:t>
            </a:r>
            <a:r>
              <a:rPr lang="en-US" sz="2100" dirty="0">
                <a:solidFill>
                  <a:schemeClr val="tx1"/>
                </a:solidFill>
              </a:rPr>
              <a:t>When you program the FPGA, the Debugger</a:t>
            </a:r>
            <a:r>
              <a:rPr lang="tr-TR" sz="2100" dirty="0">
                <a:solidFill>
                  <a:schemeClr val="tx1"/>
                </a:solidFill>
              </a:rPr>
              <a:t>. C</a:t>
            </a:r>
            <a:r>
              <a:rPr lang="en-US" sz="2100" dirty="0" err="1">
                <a:solidFill>
                  <a:schemeClr val="tx1"/>
                </a:solidFill>
              </a:rPr>
              <a:t>hecks</a:t>
            </a:r>
            <a:r>
              <a:rPr lang="en-US" sz="2100" dirty="0">
                <a:solidFill>
                  <a:schemeClr val="tx1"/>
                </a:solidFill>
              </a:rPr>
              <a:t> to</a:t>
            </a:r>
            <a:r>
              <a:rPr lang="tr-TR" sz="2100" dirty="0">
                <a:solidFill>
                  <a:schemeClr val="tx1"/>
                </a:solidFill>
              </a:rPr>
              <a:t> </a:t>
            </a:r>
            <a:r>
              <a:rPr lang="en-US" sz="2100" dirty="0">
                <a:solidFill>
                  <a:schemeClr val="tx1"/>
                </a:solidFill>
              </a:rPr>
              <a:t>make sure that the bitstream you</a:t>
            </a:r>
            <a:r>
              <a:rPr lang="tr-TR" sz="2100" dirty="0">
                <a:solidFill>
                  <a:schemeClr val="tx1"/>
                </a:solidFill>
              </a:rPr>
              <a:t> </a:t>
            </a:r>
            <a:r>
              <a:rPr lang="en-US" sz="2100" dirty="0">
                <a:solidFill>
                  <a:schemeClr val="tx1"/>
                </a:solidFill>
              </a:rPr>
              <a:t>chose</a:t>
            </a:r>
            <a:r>
              <a:rPr lang="tr-TR" sz="2100" dirty="0">
                <a:solidFill>
                  <a:schemeClr val="tx1"/>
                </a:solidFill>
              </a:rPr>
              <a:t> </a:t>
            </a:r>
            <a:r>
              <a:rPr lang="en-US" sz="2100" dirty="0">
                <a:solidFill>
                  <a:schemeClr val="tx1"/>
                </a:solidFill>
              </a:rPr>
              <a:t>matches the</a:t>
            </a:r>
            <a:r>
              <a:rPr lang="tr-TR" sz="2100" dirty="0">
                <a:solidFill>
                  <a:schemeClr val="tx1"/>
                </a:solidFill>
              </a:rPr>
              <a:t> </a:t>
            </a:r>
            <a:r>
              <a:rPr lang="en-US" sz="2100" dirty="0">
                <a:solidFill>
                  <a:schemeClr val="tx1"/>
                </a:solidFill>
              </a:rPr>
              <a:t>FPGA you</a:t>
            </a:r>
            <a:r>
              <a:rPr lang="tr-TR" sz="2100" dirty="0">
                <a:solidFill>
                  <a:schemeClr val="tx1"/>
                </a:solidFill>
              </a:rPr>
              <a:t> </a:t>
            </a:r>
            <a:r>
              <a:rPr lang="en-US" sz="2100" dirty="0">
                <a:solidFill>
                  <a:schemeClr val="tx1"/>
                </a:solidFill>
              </a:rPr>
              <a:t>are trying to</a:t>
            </a:r>
            <a:r>
              <a:rPr lang="tr-TR" sz="2100" dirty="0">
                <a:solidFill>
                  <a:schemeClr val="tx1"/>
                </a:solidFill>
              </a:rPr>
              <a:t> p</a:t>
            </a:r>
            <a:r>
              <a:rPr lang="en-US" sz="2100" dirty="0" err="1">
                <a:solidFill>
                  <a:schemeClr val="tx1"/>
                </a:solidFill>
              </a:rPr>
              <a:t>rogram</a:t>
            </a:r>
            <a:r>
              <a:rPr lang="en-US" sz="2100" dirty="0">
                <a:solidFill>
                  <a:schemeClr val="tx1"/>
                </a:solidFill>
              </a:rPr>
              <a:t>.</a:t>
            </a:r>
            <a:r>
              <a:rPr lang="tr-TR" sz="2100" dirty="0">
                <a:solidFill>
                  <a:schemeClr val="tx1"/>
                </a:solidFill>
              </a:rPr>
              <a:t> </a:t>
            </a:r>
            <a:endParaRPr lang="en-US" sz="21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endParaRPr lang="en-US" sz="21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r>
              <a:rPr lang="en-US" sz="2100" dirty="0">
                <a:solidFill>
                  <a:schemeClr val="tx1"/>
                </a:solidFill>
              </a:rPr>
              <a:t>Additionally, the Debugger</a:t>
            </a:r>
            <a:r>
              <a:rPr lang="tr-TR" sz="2100" dirty="0">
                <a:solidFill>
                  <a:schemeClr val="tx1"/>
                </a:solidFill>
              </a:rPr>
              <a:t> </a:t>
            </a:r>
            <a:r>
              <a:rPr lang="en-US" sz="2100" dirty="0">
                <a:solidFill>
                  <a:schemeClr val="tx1"/>
                </a:solidFill>
              </a:rPr>
              <a:t>verifies</a:t>
            </a:r>
            <a:r>
              <a:rPr lang="tr-TR" sz="2100" dirty="0">
                <a:solidFill>
                  <a:schemeClr val="tx1"/>
                </a:solidFill>
              </a:rPr>
              <a:t> </a:t>
            </a:r>
            <a:r>
              <a:rPr lang="en-US" sz="2100" dirty="0">
                <a:solidFill>
                  <a:schemeClr val="tx1"/>
                </a:solidFill>
              </a:rPr>
              <a:t>that the debug profile in your</a:t>
            </a:r>
            <a:r>
              <a:rPr lang="tr-TR" sz="2100" dirty="0">
                <a:solidFill>
                  <a:schemeClr val="tx1"/>
                </a:solidFill>
              </a:rPr>
              <a:t> </a:t>
            </a:r>
            <a:r>
              <a:rPr lang="en-US" sz="2100" dirty="0" err="1">
                <a:solidFill>
                  <a:schemeClr val="tx1"/>
                </a:solidFill>
              </a:rPr>
              <a:t>Efinity</a:t>
            </a:r>
            <a:r>
              <a:rPr lang="en-US" sz="2100" dirty="0">
                <a:solidFill>
                  <a:schemeClr val="tx1"/>
                </a:solidFill>
              </a:rPr>
              <a:t> Project</a:t>
            </a:r>
            <a:r>
              <a:rPr lang="tr-TR" sz="2100" dirty="0">
                <a:solidFill>
                  <a:schemeClr val="tx1"/>
                </a:solidFill>
              </a:rPr>
              <a:t> </a:t>
            </a:r>
            <a:r>
              <a:rPr lang="en-US" sz="2100" dirty="0">
                <a:solidFill>
                  <a:schemeClr val="tx1"/>
                </a:solidFill>
              </a:rPr>
              <a:t>matches</a:t>
            </a:r>
            <a:r>
              <a:rPr lang="tr-TR" sz="2100" dirty="0">
                <a:solidFill>
                  <a:schemeClr val="tx1"/>
                </a:solidFill>
              </a:rPr>
              <a:t> </a:t>
            </a:r>
            <a:r>
              <a:rPr lang="en-US" sz="2100" dirty="0">
                <a:solidFill>
                  <a:schemeClr val="tx1"/>
                </a:solidFill>
              </a:rPr>
              <a:t>the debug core in</a:t>
            </a:r>
            <a:r>
              <a:rPr lang="tr-TR" sz="2100" dirty="0">
                <a:solidFill>
                  <a:schemeClr val="tx1"/>
                </a:solidFill>
              </a:rPr>
              <a:t> </a:t>
            </a:r>
            <a:r>
              <a:rPr lang="en-US" sz="2100" dirty="0">
                <a:solidFill>
                  <a:schemeClr val="tx1"/>
                </a:solidFill>
              </a:rPr>
              <a:t>the bitstream you are</a:t>
            </a:r>
            <a:r>
              <a:rPr lang="tr-TR" sz="2100" dirty="0">
                <a:solidFill>
                  <a:schemeClr val="tx1"/>
                </a:solidFill>
              </a:rPr>
              <a:t> </a:t>
            </a:r>
            <a:r>
              <a:rPr lang="en-US" sz="2100" dirty="0">
                <a:solidFill>
                  <a:schemeClr val="tx1"/>
                </a:solidFill>
              </a:rPr>
              <a:t>using. If the Debugger</a:t>
            </a:r>
            <a:r>
              <a:rPr lang="tr-TR" sz="2100" dirty="0">
                <a:solidFill>
                  <a:schemeClr val="tx1"/>
                </a:solidFill>
              </a:rPr>
              <a:t> </a:t>
            </a:r>
            <a:r>
              <a:rPr lang="en-US" sz="2100" dirty="0">
                <a:solidFill>
                  <a:schemeClr val="tx1"/>
                </a:solidFill>
              </a:rPr>
              <a:t>finds any mismatches,</a:t>
            </a:r>
            <a:r>
              <a:rPr lang="tr-TR" sz="2100" dirty="0">
                <a:solidFill>
                  <a:schemeClr val="tx1"/>
                </a:solidFill>
              </a:rPr>
              <a:t> </a:t>
            </a:r>
            <a:r>
              <a:rPr lang="en-US" sz="2100" dirty="0">
                <a:solidFill>
                  <a:schemeClr val="tx1"/>
                </a:solidFill>
              </a:rPr>
              <a:t>it</a:t>
            </a:r>
            <a:r>
              <a:rPr lang="tr-TR" sz="2100" dirty="0">
                <a:solidFill>
                  <a:schemeClr val="tx1"/>
                </a:solidFill>
              </a:rPr>
              <a:t> </a:t>
            </a:r>
            <a:r>
              <a:rPr lang="en-US" sz="2100" dirty="0">
                <a:solidFill>
                  <a:schemeClr val="tx1"/>
                </a:solidFill>
              </a:rPr>
              <a:t>gives an</a:t>
            </a:r>
            <a:r>
              <a:rPr lang="tr-TR" sz="2100" dirty="0">
                <a:solidFill>
                  <a:schemeClr val="tx1"/>
                </a:solidFill>
              </a:rPr>
              <a:t> </a:t>
            </a:r>
            <a:r>
              <a:rPr lang="en-US" sz="2100" dirty="0">
                <a:solidFill>
                  <a:schemeClr val="tx1"/>
                </a:solidFill>
              </a:rPr>
              <a:t>error message.</a:t>
            </a:r>
          </a:p>
          <a:p>
            <a:pPr marL="0" lvl="0" indent="0" algn="just" rtl="0">
              <a:lnSpc>
                <a:spcPct val="90000"/>
              </a:lnSpc>
              <a:spcBef>
                <a:spcPts val="0"/>
              </a:spcBef>
              <a:spcAft>
                <a:spcPts val="0"/>
              </a:spcAft>
              <a:buClr>
                <a:srgbClr val="4D4D4D"/>
              </a:buClr>
              <a:buSzPts val="1800"/>
            </a:pPr>
            <a:endParaRPr lang="en-US" sz="2000" dirty="0">
              <a:solidFill>
                <a:schemeClr val="tx1"/>
              </a:solidFill>
            </a:endParaRPr>
          </a:p>
        </p:txBody>
      </p:sp>
      <p:pic>
        <p:nvPicPr>
          <p:cNvPr id="4" name="Picture 2" descr="Resim önizlemesi">
            <a:extLst>
              <a:ext uri="{FF2B5EF4-FFF2-40B4-BE49-F238E27FC236}">
                <a16:creationId xmlns:a16="http://schemas.microsoft.com/office/drawing/2014/main" id="{696D43F0-77E9-3D16-4581-B53193966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15" name="Resim 14">
            <a:extLst>
              <a:ext uri="{FF2B5EF4-FFF2-40B4-BE49-F238E27FC236}">
                <a16:creationId xmlns:a16="http://schemas.microsoft.com/office/drawing/2014/main" id="{364E9D89-1B69-31A7-DA88-0D81118DB601}"/>
              </a:ext>
            </a:extLst>
          </p:cNvPr>
          <p:cNvPicPr>
            <a:picLocks noChangeAspect="1"/>
          </p:cNvPicPr>
          <p:nvPr/>
        </p:nvPicPr>
        <p:blipFill>
          <a:blip r:embed="rId4"/>
          <a:stretch>
            <a:fillRect/>
          </a:stretch>
        </p:blipFill>
        <p:spPr>
          <a:xfrm>
            <a:off x="1122214" y="934720"/>
            <a:ext cx="5740600" cy="4262922"/>
          </a:xfrm>
          <a:prstGeom prst="rect">
            <a:avLst/>
          </a:prstGeom>
        </p:spPr>
      </p:pic>
      <p:sp>
        <p:nvSpPr>
          <p:cNvPr id="3" name="Metin kutusu 2">
            <a:extLst>
              <a:ext uri="{FF2B5EF4-FFF2-40B4-BE49-F238E27FC236}">
                <a16:creationId xmlns:a16="http://schemas.microsoft.com/office/drawing/2014/main" id="{559CA3A5-8299-D383-FFC7-57045EFEE730}"/>
              </a:ext>
            </a:extLst>
          </p:cNvPr>
          <p:cNvSpPr txBox="1"/>
          <p:nvPr/>
        </p:nvSpPr>
        <p:spPr>
          <a:xfrm>
            <a:off x="856648" y="5197642"/>
            <a:ext cx="5890662" cy="369332"/>
          </a:xfrm>
          <a:prstGeom prst="rect">
            <a:avLst/>
          </a:prstGeom>
          <a:noFill/>
        </p:spPr>
        <p:txBody>
          <a:bodyPr wrap="square" rtlCol="0">
            <a:spAutoFit/>
          </a:bodyPr>
          <a:lstStyle/>
          <a:p>
            <a:pPr marL="0" lvl="0" indent="0" algn="just" rtl="0">
              <a:lnSpc>
                <a:spcPct val="90000"/>
              </a:lnSpc>
              <a:spcBef>
                <a:spcPts val="0"/>
              </a:spcBef>
              <a:spcAft>
                <a:spcPts val="0"/>
              </a:spcAft>
              <a:buClr>
                <a:srgbClr val="4D4D4D"/>
              </a:buClr>
              <a:buSzPts val="1800"/>
            </a:pPr>
            <a:endParaRPr lang="tr-TR"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626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BC6CF3A2-9F6B-B2E3-9003-F82F6104CBF5}"/>
            </a:ext>
          </a:extLst>
        </p:cNvPr>
        <p:cNvGrpSpPr/>
        <p:nvPr/>
      </p:nvGrpSpPr>
      <p:grpSpPr>
        <a:xfrm>
          <a:off x="0" y="0"/>
          <a:ext cx="0" cy="0"/>
          <a:chOff x="0" y="0"/>
          <a:chExt cx="0" cy="0"/>
        </a:xfrm>
      </p:grpSpPr>
      <p:sp>
        <p:nvSpPr>
          <p:cNvPr id="393" name="Google Shape;393;p2">
            <a:extLst>
              <a:ext uri="{FF2B5EF4-FFF2-40B4-BE49-F238E27FC236}">
                <a16:creationId xmlns:a16="http://schemas.microsoft.com/office/drawing/2014/main" id="{F05B2927-F258-9323-1EA4-C3579F115BF8}"/>
              </a:ext>
            </a:extLst>
          </p:cNvPr>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pt-BR" dirty="0"/>
              <a:t>Debug Perspective: Virtual I/O</a:t>
            </a:r>
            <a:endParaRPr lang="en-US" dirty="0"/>
          </a:p>
        </p:txBody>
      </p:sp>
      <p:pic>
        <p:nvPicPr>
          <p:cNvPr id="4" name="Picture 2" descr="Resim önizlemesi">
            <a:extLst>
              <a:ext uri="{FF2B5EF4-FFF2-40B4-BE49-F238E27FC236}">
                <a16:creationId xmlns:a16="http://schemas.microsoft.com/office/drawing/2014/main" id="{E03ECC0A-BA50-85C1-30C9-A7F1E54B1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15" name="Resim 14">
            <a:extLst>
              <a:ext uri="{FF2B5EF4-FFF2-40B4-BE49-F238E27FC236}">
                <a16:creationId xmlns:a16="http://schemas.microsoft.com/office/drawing/2014/main" id="{FC92EA78-6295-242C-823E-15200429EE48}"/>
              </a:ext>
            </a:extLst>
          </p:cNvPr>
          <p:cNvPicPr>
            <a:picLocks noChangeAspect="1"/>
          </p:cNvPicPr>
          <p:nvPr/>
        </p:nvPicPr>
        <p:blipFill>
          <a:blip r:embed="rId4"/>
          <a:stretch>
            <a:fillRect/>
          </a:stretch>
        </p:blipFill>
        <p:spPr>
          <a:xfrm>
            <a:off x="1122214" y="965558"/>
            <a:ext cx="5740600" cy="4262922"/>
          </a:xfrm>
          <a:prstGeom prst="rect">
            <a:avLst/>
          </a:prstGeom>
        </p:spPr>
      </p:pic>
      <p:sp>
        <p:nvSpPr>
          <p:cNvPr id="3" name="Metin kutusu 2">
            <a:extLst>
              <a:ext uri="{FF2B5EF4-FFF2-40B4-BE49-F238E27FC236}">
                <a16:creationId xmlns:a16="http://schemas.microsoft.com/office/drawing/2014/main" id="{D8A2AB90-C93C-45E4-727C-4216AC79E20D}"/>
              </a:ext>
            </a:extLst>
          </p:cNvPr>
          <p:cNvSpPr txBox="1"/>
          <p:nvPr/>
        </p:nvSpPr>
        <p:spPr>
          <a:xfrm>
            <a:off x="7235300" y="2173689"/>
            <a:ext cx="4829453" cy="1200329"/>
          </a:xfrm>
          <a:prstGeom prst="rect">
            <a:avLst/>
          </a:prstGeom>
          <a:noFill/>
        </p:spPr>
        <p:txBody>
          <a:bodyPr wrap="square" rtlCol="0">
            <a:spAutoFit/>
          </a:bodyPr>
          <a:lstStyle/>
          <a:p>
            <a:pPr marL="457200" lvl="0" indent="-457200" algn="just" rtl="0">
              <a:lnSpc>
                <a:spcPct val="90000"/>
              </a:lnSpc>
              <a:spcBef>
                <a:spcPts val="0"/>
              </a:spcBef>
              <a:spcAft>
                <a:spcPts val="0"/>
              </a:spcAft>
              <a:buClrTx/>
              <a:buSzPct val="100000"/>
              <a:buFont typeface="+mj-lt"/>
              <a:buAutoNum type="arabicPeriod"/>
            </a:pPr>
            <a:r>
              <a:rPr lang="en-US" sz="2000" dirty="0">
                <a:solidFill>
                  <a:schemeClr val="tx1"/>
                </a:solidFill>
                <a:latin typeface="Calibri" panose="020F0502020204030204" pitchFamily="34" charset="0"/>
                <a:cs typeface="Calibri" panose="020F0502020204030204" pitchFamily="34" charset="0"/>
              </a:rPr>
              <a:t>Enter </a:t>
            </a:r>
            <a:r>
              <a:rPr lang="en-US" sz="2000" b="1" dirty="0">
                <a:solidFill>
                  <a:schemeClr val="tx1"/>
                </a:solidFill>
                <a:latin typeface="Calibri" panose="020F0502020204030204" pitchFamily="34" charset="0"/>
                <a:cs typeface="Calibri" panose="020F0502020204030204" pitchFamily="34" charset="0"/>
              </a:rPr>
              <a:t>values</a:t>
            </a:r>
            <a:r>
              <a:rPr lang="en-US" sz="2000" dirty="0">
                <a:solidFill>
                  <a:schemeClr val="tx1"/>
                </a:solidFill>
                <a:latin typeface="Calibri" panose="020F0502020204030204" pitchFamily="34" charset="0"/>
                <a:cs typeface="Calibri" panose="020F0502020204030204" pitchFamily="34" charset="0"/>
              </a:rPr>
              <a:t> for the sources and </a:t>
            </a:r>
            <a:r>
              <a:rPr lang="en-US" sz="2000" dirty="0" err="1">
                <a:solidFill>
                  <a:schemeClr val="tx1"/>
                </a:solidFill>
                <a:latin typeface="Calibri" panose="020F0502020204030204" pitchFamily="34" charset="0"/>
                <a:cs typeface="Calibri" panose="020F0502020204030204" pitchFamily="34" charset="0"/>
              </a:rPr>
              <a:t>obser</a:t>
            </a:r>
            <a:r>
              <a:rPr lang="tr-TR" sz="2000" dirty="0">
                <a:solidFill>
                  <a:schemeClr val="tx1"/>
                </a:solidFill>
                <a:latin typeface="Calibri" panose="020F0502020204030204" pitchFamily="34" charset="0"/>
                <a:cs typeface="Calibri" panose="020F0502020204030204" pitchFamily="34" charset="0"/>
              </a:rPr>
              <a:t>ve </a:t>
            </a:r>
            <a:r>
              <a:rPr lang="en-US" sz="2000" dirty="0">
                <a:solidFill>
                  <a:schemeClr val="tx1"/>
                </a:solidFill>
                <a:latin typeface="Calibri" panose="020F0502020204030204" pitchFamily="34" charset="0"/>
                <a:cs typeface="Calibri" panose="020F0502020204030204" pitchFamily="34" charset="0"/>
              </a:rPr>
              <a:t>the values for the probes. </a:t>
            </a:r>
          </a:p>
          <a:p>
            <a:pPr marL="457200" lvl="0" indent="-457200" algn="just" rtl="0">
              <a:lnSpc>
                <a:spcPct val="90000"/>
              </a:lnSpc>
              <a:spcBef>
                <a:spcPts val="0"/>
              </a:spcBef>
              <a:spcAft>
                <a:spcPts val="0"/>
              </a:spcAft>
              <a:buClrTx/>
              <a:buSzPct val="100000"/>
              <a:buFont typeface="+mj-lt"/>
              <a:buAutoNum type="arabicPeriod"/>
            </a:pPr>
            <a:endParaRPr lang="tr-TR" sz="2000" dirty="0">
              <a:solidFill>
                <a:schemeClr val="tx1"/>
              </a:solidFill>
              <a:latin typeface="Calibri" panose="020F0502020204030204" pitchFamily="34" charset="0"/>
              <a:cs typeface="Calibri" panose="020F0502020204030204" pitchFamily="34" charset="0"/>
            </a:endParaRPr>
          </a:p>
          <a:p>
            <a:pPr marL="457200" lvl="0" indent="-457200" algn="just" rtl="0">
              <a:lnSpc>
                <a:spcPct val="90000"/>
              </a:lnSpc>
              <a:spcBef>
                <a:spcPts val="0"/>
              </a:spcBef>
              <a:spcAft>
                <a:spcPts val="0"/>
              </a:spcAft>
              <a:buClrTx/>
              <a:buSzPct val="100000"/>
              <a:buFont typeface="+mj-lt"/>
              <a:buAutoNum type="arabicPeriod"/>
            </a:pPr>
            <a:r>
              <a:rPr lang="en-US" sz="2000" dirty="0">
                <a:solidFill>
                  <a:schemeClr val="tx1"/>
                </a:solidFill>
                <a:latin typeface="Calibri" panose="020F0502020204030204" pitchFamily="34" charset="0"/>
                <a:cs typeface="Calibri" panose="020F0502020204030204" pitchFamily="34" charset="0"/>
              </a:rPr>
              <a:t>The Console shows messages.</a:t>
            </a:r>
            <a:r>
              <a:rPr lang="tr-TR" sz="2000" dirty="0">
                <a:solidFill>
                  <a:schemeClr val="tx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307314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Debugger Options</a:t>
            </a:r>
          </a:p>
        </p:txBody>
      </p:sp>
      <p:sp>
        <p:nvSpPr>
          <p:cNvPr id="394" name="Google Shape;394;p2"/>
          <p:cNvSpPr txBox="1">
            <a:spLocks noGrp="1"/>
          </p:cNvSpPr>
          <p:nvPr>
            <p:ph type="body" idx="1"/>
          </p:nvPr>
        </p:nvSpPr>
        <p:spPr>
          <a:xfrm>
            <a:off x="1122214" y="1221955"/>
            <a:ext cx="10727278" cy="472827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4D4D4D"/>
              </a:buClr>
              <a:buSzPts val="1800"/>
            </a:pPr>
            <a:r>
              <a:rPr lang="en-US" sz="2200" dirty="0">
                <a:solidFill>
                  <a:schemeClr val="tx1"/>
                </a:solidFill>
              </a:rPr>
              <a:t>The Debugger has these options, which you turn on or off in the Options menu:</a:t>
            </a:r>
            <a:endParaRPr lang="tr-TR" sz="2200" dirty="0">
              <a:solidFill>
                <a:schemeClr val="tx1"/>
              </a:solidFill>
            </a:endParaRPr>
          </a:p>
          <a:p>
            <a:pPr marL="0" lvl="0" indent="0" algn="just" rtl="0">
              <a:lnSpc>
                <a:spcPct val="90000"/>
              </a:lnSpc>
              <a:spcBef>
                <a:spcPts val="0"/>
              </a:spcBef>
              <a:spcAft>
                <a:spcPts val="0"/>
              </a:spcAft>
              <a:buClr>
                <a:srgbClr val="4D4D4D"/>
              </a:buClr>
              <a:buSzPts val="1800"/>
            </a:pPr>
            <a:endParaRPr lang="en-US" sz="2200" dirty="0">
              <a:solidFill>
                <a:schemeClr val="tx1"/>
              </a:solidFill>
            </a:endParaRPr>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2">
            <a:extLst>
              <a:ext uri="{FF2B5EF4-FFF2-40B4-BE49-F238E27FC236}">
                <a16:creationId xmlns:a16="http://schemas.microsoft.com/office/drawing/2014/main" id="{33448FFA-BD4E-DA4F-82DA-F5BA955F8364}"/>
              </a:ext>
            </a:extLst>
          </p:cNvPr>
          <p:cNvPicPr>
            <a:picLocks noChangeAspect="1"/>
          </p:cNvPicPr>
          <p:nvPr/>
        </p:nvPicPr>
        <p:blipFill>
          <a:blip r:embed="rId4"/>
          <a:stretch>
            <a:fillRect/>
          </a:stretch>
        </p:blipFill>
        <p:spPr>
          <a:xfrm>
            <a:off x="2077092" y="2216875"/>
            <a:ext cx="8037816" cy="2424250"/>
          </a:xfrm>
          <a:prstGeom prst="rect">
            <a:avLst/>
          </a:prstGeom>
        </p:spPr>
      </p:pic>
    </p:spTree>
    <p:extLst>
      <p:ext uri="{BB962C8B-B14F-4D97-AF65-F5344CB8AC3E}">
        <p14:creationId xmlns:p14="http://schemas.microsoft.com/office/powerpoint/2010/main" val="2202877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t>Concurrent Debugging</a:t>
            </a:r>
          </a:p>
        </p:txBody>
      </p:sp>
      <p:sp>
        <p:nvSpPr>
          <p:cNvPr id="394" name="Google Shape;394;p2"/>
          <p:cNvSpPr txBox="1">
            <a:spLocks noGrp="1"/>
          </p:cNvSpPr>
          <p:nvPr>
            <p:ph type="body" idx="1"/>
          </p:nvPr>
        </p:nvSpPr>
        <p:spPr>
          <a:xfrm>
            <a:off x="1122214" y="923827"/>
            <a:ext cx="10727278" cy="5026402"/>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r>
              <a:rPr lang="en-US" sz="2200" dirty="0">
                <a:solidFill>
                  <a:schemeClr val="tx1"/>
                </a:solidFill>
              </a:rPr>
              <a:t>The Debugger has the concurrent debug feature where you can open multiple debug windows and connect to different JTAG USER TAP interfaces at the same time.</a:t>
            </a:r>
            <a:r>
              <a:rPr lang="tr-TR" sz="2200" dirty="0">
                <a:solidFill>
                  <a:schemeClr val="tx1"/>
                </a:solidFill>
              </a:rPr>
              <a:t> </a:t>
            </a:r>
            <a:r>
              <a:rPr lang="en-US" sz="2200" dirty="0">
                <a:solidFill>
                  <a:schemeClr val="tx1"/>
                </a:solidFill>
              </a:rPr>
              <a:t>This feature lets you perform debugging more easily. </a:t>
            </a:r>
            <a:endParaRPr lang="tr-TR" sz="22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endParaRPr lang="tr-TR" sz="22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r>
              <a:rPr lang="en-US" sz="2200" dirty="0">
                <a:solidFill>
                  <a:schemeClr val="tx1"/>
                </a:solidFill>
              </a:rPr>
              <a:t>This feature is supported in the Efinity software v2022.1 and higher.</a:t>
            </a: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endParaRPr lang="tr-TR" sz="22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endParaRPr lang="tr-TR" sz="22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r>
              <a:rPr lang="en-US" sz="2200" dirty="0">
                <a:solidFill>
                  <a:schemeClr val="tx1"/>
                </a:solidFill>
              </a:rPr>
              <a:t>The concurrent debug feature requires you to connect to the board using the Efinity Hardware Server. You can use the same computer for the server and client. </a:t>
            </a: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endParaRPr lang="en-US" sz="22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r>
              <a:rPr lang="en-US" sz="2200" dirty="0">
                <a:solidFill>
                  <a:schemeClr val="tx1"/>
                </a:solidFill>
              </a:rPr>
              <a:t>Launch the server with the board connected to your computer and then connect to the server from the Debugger client using the same IP address.</a:t>
            </a:r>
          </a:p>
          <a:p>
            <a:pPr marL="0" lvl="0" indent="0" algn="just" rtl="0">
              <a:lnSpc>
                <a:spcPct val="90000"/>
              </a:lnSpc>
              <a:spcBef>
                <a:spcPts val="0"/>
              </a:spcBef>
              <a:spcAft>
                <a:spcPts val="0"/>
              </a:spcAft>
              <a:buClr>
                <a:srgbClr val="4D4D4D"/>
              </a:buClr>
              <a:buSzPts val="1800"/>
            </a:pPr>
            <a:endParaRPr lang="tr-TR" sz="2200" dirty="0">
              <a:solidFill>
                <a:schemeClr val="tx1"/>
              </a:solidFill>
            </a:endParaRPr>
          </a:p>
          <a:p>
            <a:pPr marL="0" lvl="0" indent="0" algn="just" rtl="0">
              <a:lnSpc>
                <a:spcPct val="90000"/>
              </a:lnSpc>
              <a:spcBef>
                <a:spcPts val="0"/>
              </a:spcBef>
              <a:spcAft>
                <a:spcPts val="0"/>
              </a:spcAft>
              <a:buClr>
                <a:srgbClr val="4D4D4D"/>
              </a:buClr>
              <a:buSzPts val="1800"/>
            </a:pPr>
            <a:endParaRPr lang="tr-TR" sz="2200" dirty="0">
              <a:solidFill>
                <a:schemeClr val="tx1"/>
              </a:solidFill>
            </a:endParaRPr>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314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E77A4FBE-A778-F790-C5FE-877C845C4C31}"/>
            </a:ext>
          </a:extLst>
        </p:cNvPr>
        <p:cNvGrpSpPr/>
        <p:nvPr/>
      </p:nvGrpSpPr>
      <p:grpSpPr>
        <a:xfrm>
          <a:off x="0" y="0"/>
          <a:ext cx="0" cy="0"/>
          <a:chOff x="0" y="0"/>
          <a:chExt cx="0" cy="0"/>
        </a:xfrm>
      </p:grpSpPr>
      <p:sp>
        <p:nvSpPr>
          <p:cNvPr id="393" name="Google Shape;393;p2">
            <a:extLst>
              <a:ext uri="{FF2B5EF4-FFF2-40B4-BE49-F238E27FC236}">
                <a16:creationId xmlns:a16="http://schemas.microsoft.com/office/drawing/2014/main" id="{FA946028-2423-283E-2DE2-3E77D07B6A73}"/>
              </a:ext>
            </a:extLst>
          </p:cNvPr>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t>Concurrent Debugging</a:t>
            </a:r>
          </a:p>
        </p:txBody>
      </p:sp>
      <p:sp>
        <p:nvSpPr>
          <p:cNvPr id="394" name="Google Shape;394;p2">
            <a:extLst>
              <a:ext uri="{FF2B5EF4-FFF2-40B4-BE49-F238E27FC236}">
                <a16:creationId xmlns:a16="http://schemas.microsoft.com/office/drawing/2014/main" id="{0650B71F-63D8-2B9D-CB92-E48E178D8289}"/>
              </a:ext>
            </a:extLst>
          </p:cNvPr>
          <p:cNvSpPr txBox="1">
            <a:spLocks noGrp="1"/>
          </p:cNvSpPr>
          <p:nvPr>
            <p:ph type="body" idx="1"/>
          </p:nvPr>
        </p:nvSpPr>
        <p:spPr>
          <a:xfrm>
            <a:off x="1122214" y="923827"/>
            <a:ext cx="10727278" cy="502640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4D4D4D"/>
              </a:buClr>
              <a:buSzPts val="1800"/>
            </a:pPr>
            <a:r>
              <a:rPr lang="en-US" sz="2200" dirty="0">
                <a:solidFill>
                  <a:schemeClr val="tx1"/>
                </a:solidFill>
              </a:rPr>
              <a:t>To open more than one Debugger window:</a:t>
            </a:r>
          </a:p>
          <a:p>
            <a:pPr marL="0" lvl="0" indent="0" algn="just" rtl="0">
              <a:lnSpc>
                <a:spcPct val="90000"/>
              </a:lnSpc>
              <a:spcBef>
                <a:spcPts val="0"/>
              </a:spcBef>
              <a:spcAft>
                <a:spcPts val="0"/>
              </a:spcAft>
              <a:buClr>
                <a:srgbClr val="4D4D4D"/>
              </a:buClr>
              <a:buSzPts val="1800"/>
            </a:pPr>
            <a:endParaRPr lang="tr-TR" sz="22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a:pPr>
            <a:r>
              <a:rPr lang="en-US" sz="2200" dirty="0">
                <a:solidFill>
                  <a:schemeClr val="tx1"/>
                </a:solidFill>
              </a:rPr>
              <a:t>Open the first Debugger window using the Efinity GUI as you normally would.</a:t>
            </a:r>
          </a:p>
          <a:p>
            <a:pPr lvl="0" indent="-457200" algn="just" rtl="0">
              <a:lnSpc>
                <a:spcPct val="90000"/>
              </a:lnSpc>
              <a:spcBef>
                <a:spcPts val="0"/>
              </a:spcBef>
              <a:spcAft>
                <a:spcPts val="0"/>
              </a:spcAft>
              <a:buClr>
                <a:srgbClr val="4D4D4D"/>
              </a:buClr>
              <a:buSzPts val="1800"/>
              <a:buFont typeface="+mj-lt"/>
              <a:buAutoNum type="arabicPeriod"/>
            </a:pPr>
            <a:endParaRPr lang="en-US" sz="22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a:pPr>
            <a:r>
              <a:rPr lang="en-US" sz="2200" dirty="0">
                <a:solidFill>
                  <a:schemeClr val="tx1"/>
                </a:solidFill>
              </a:rPr>
              <a:t>Open the second Debugger window by executing the following command in a terminal or</a:t>
            </a:r>
            <a:r>
              <a:rPr lang="tr-TR" sz="2200" dirty="0">
                <a:solidFill>
                  <a:schemeClr val="tx1"/>
                </a:solidFill>
              </a:rPr>
              <a:t> </a:t>
            </a:r>
            <a:r>
              <a:rPr lang="en-US" sz="2200" dirty="0">
                <a:solidFill>
                  <a:schemeClr val="tx1"/>
                </a:solidFill>
              </a:rPr>
              <a:t>command prompt:</a:t>
            </a:r>
          </a:p>
          <a:p>
            <a:pPr lvl="0" indent="-457200" algn="just" rtl="0">
              <a:lnSpc>
                <a:spcPct val="90000"/>
              </a:lnSpc>
              <a:spcBef>
                <a:spcPts val="0"/>
              </a:spcBef>
              <a:spcAft>
                <a:spcPts val="0"/>
              </a:spcAft>
              <a:buClr>
                <a:srgbClr val="4D4D4D"/>
              </a:buClr>
              <a:buSzPts val="1800"/>
              <a:buFont typeface="+mj-lt"/>
              <a:buAutoNum type="arabicPeriod"/>
            </a:pPr>
            <a:endParaRPr lang="tr-TR" sz="2200" dirty="0">
              <a:solidFill>
                <a:schemeClr val="tx1"/>
              </a:solidFill>
            </a:endParaRPr>
          </a:p>
          <a:p>
            <a:pPr marL="0" lvl="0" indent="0" algn="just" rtl="0">
              <a:lnSpc>
                <a:spcPct val="90000"/>
              </a:lnSpc>
              <a:spcBef>
                <a:spcPts val="0"/>
              </a:spcBef>
              <a:spcAft>
                <a:spcPts val="0"/>
              </a:spcAft>
              <a:buClr>
                <a:srgbClr val="4D4D4D"/>
              </a:buClr>
              <a:buSzPts val="1800"/>
            </a:pPr>
            <a:r>
              <a:rPr lang="en-US" sz="2200" dirty="0">
                <a:solidFill>
                  <a:schemeClr val="tx1"/>
                </a:solidFill>
              </a:rPr>
              <a:t>	Windows:</a:t>
            </a:r>
          </a:p>
          <a:p>
            <a:pPr marL="0" lvl="0" indent="0" algn="just" rtl="0">
              <a:lnSpc>
                <a:spcPct val="90000"/>
              </a:lnSpc>
              <a:spcBef>
                <a:spcPts val="0"/>
              </a:spcBef>
              <a:spcAft>
                <a:spcPts val="0"/>
              </a:spcAft>
              <a:buClr>
                <a:srgbClr val="4D4D4D"/>
              </a:buClr>
              <a:buSzPts val="1800"/>
            </a:pPr>
            <a:endParaRPr lang="tr-TR" sz="2200" dirty="0">
              <a:solidFill>
                <a:schemeClr val="tx1"/>
              </a:solidFill>
            </a:endParaRPr>
          </a:p>
          <a:p>
            <a:pPr marL="0" lvl="0" indent="0" algn="just" rtl="0">
              <a:lnSpc>
                <a:spcPct val="90000"/>
              </a:lnSpc>
              <a:spcBef>
                <a:spcPts val="0"/>
              </a:spcBef>
              <a:spcAft>
                <a:spcPts val="0"/>
              </a:spcAft>
              <a:buClr>
                <a:srgbClr val="4D4D4D"/>
              </a:buClr>
              <a:buSzPts val="1800"/>
            </a:pPr>
            <a:endParaRPr lang="tr-TR" sz="2200" dirty="0">
              <a:solidFill>
                <a:schemeClr val="tx1"/>
              </a:solidFill>
            </a:endParaRPr>
          </a:p>
          <a:p>
            <a:pPr marL="0" lvl="0" indent="0" algn="just" rtl="0">
              <a:lnSpc>
                <a:spcPct val="90000"/>
              </a:lnSpc>
              <a:spcBef>
                <a:spcPts val="0"/>
              </a:spcBef>
              <a:spcAft>
                <a:spcPts val="0"/>
              </a:spcAft>
              <a:buClr>
                <a:srgbClr val="4D4D4D"/>
              </a:buClr>
              <a:buSzPts val="1800"/>
            </a:pPr>
            <a:endParaRPr lang="tr-TR" sz="2200" dirty="0">
              <a:solidFill>
                <a:schemeClr val="tx1"/>
              </a:solidFill>
            </a:endParaRPr>
          </a:p>
          <a:p>
            <a:pPr marL="0" lvl="0" indent="0" algn="just" rtl="0">
              <a:lnSpc>
                <a:spcPct val="90000"/>
              </a:lnSpc>
              <a:spcBef>
                <a:spcPts val="0"/>
              </a:spcBef>
              <a:spcAft>
                <a:spcPts val="0"/>
              </a:spcAft>
              <a:buClr>
                <a:srgbClr val="4D4D4D"/>
              </a:buClr>
              <a:buSzPts val="1800"/>
            </a:pPr>
            <a:r>
              <a:rPr lang="en-US" sz="2200" dirty="0">
                <a:solidFill>
                  <a:schemeClr val="tx1"/>
                </a:solidFill>
              </a:rPr>
              <a:t>	Linux:</a:t>
            </a:r>
          </a:p>
          <a:p>
            <a:pPr marL="0" lvl="0" indent="0" algn="just" rtl="0">
              <a:lnSpc>
                <a:spcPct val="90000"/>
              </a:lnSpc>
              <a:spcBef>
                <a:spcPts val="0"/>
              </a:spcBef>
              <a:spcAft>
                <a:spcPts val="0"/>
              </a:spcAft>
              <a:buClr>
                <a:srgbClr val="4D4D4D"/>
              </a:buClr>
              <a:buSzPts val="1800"/>
            </a:pPr>
            <a:endParaRPr lang="en-US" sz="2200" dirty="0">
              <a:solidFill>
                <a:schemeClr val="tx1"/>
              </a:solidFill>
            </a:endParaRPr>
          </a:p>
          <a:p>
            <a:pPr marL="0" lvl="0" indent="0" algn="just" rtl="0">
              <a:lnSpc>
                <a:spcPct val="90000"/>
              </a:lnSpc>
              <a:spcBef>
                <a:spcPts val="0"/>
              </a:spcBef>
              <a:spcAft>
                <a:spcPts val="0"/>
              </a:spcAft>
              <a:buClr>
                <a:srgbClr val="4D4D4D"/>
              </a:buClr>
              <a:buSzPts val="1800"/>
            </a:pPr>
            <a:endParaRPr lang="tr-TR" sz="2200" dirty="0">
              <a:solidFill>
                <a:schemeClr val="tx1"/>
              </a:solidFill>
            </a:endParaRPr>
          </a:p>
        </p:txBody>
      </p:sp>
      <p:pic>
        <p:nvPicPr>
          <p:cNvPr id="4" name="Picture 2" descr="Resim önizlemesi">
            <a:extLst>
              <a:ext uri="{FF2B5EF4-FFF2-40B4-BE49-F238E27FC236}">
                <a16:creationId xmlns:a16="http://schemas.microsoft.com/office/drawing/2014/main" id="{7F315329-B2EE-1E5C-9568-9D87BFCE0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3C0B4C56-5D6A-52E2-A4E5-C1A6048A005B}"/>
              </a:ext>
            </a:extLst>
          </p:cNvPr>
          <p:cNvSpPr txBox="1"/>
          <p:nvPr/>
        </p:nvSpPr>
        <p:spPr>
          <a:xfrm>
            <a:off x="2418354" y="3551545"/>
            <a:ext cx="5750224" cy="369332"/>
          </a:xfrm>
          <a:prstGeom prst="rect">
            <a:avLst/>
          </a:prstGeom>
          <a:solidFill>
            <a:schemeClr val="bg1">
              <a:lumMod val="85000"/>
            </a:schemeClr>
          </a:solidFill>
        </p:spPr>
        <p:txBody>
          <a:bodyPr wrap="square" rtlCol="0">
            <a:spAutoFit/>
          </a:bodyPr>
          <a:lstStyle/>
          <a:p>
            <a:pPr marL="0" lvl="0" indent="0" algn="just" rtl="0">
              <a:lnSpc>
                <a:spcPct val="90000"/>
              </a:lnSpc>
              <a:spcBef>
                <a:spcPts val="0"/>
              </a:spcBef>
              <a:spcAft>
                <a:spcPts val="0"/>
              </a:spcAft>
              <a:buClr>
                <a:srgbClr val="4D4D4D"/>
              </a:buClr>
              <a:buSzPts val="1800"/>
            </a:pPr>
            <a:r>
              <a:rPr lang="en-US" sz="2000" b="1" dirty="0">
                <a:solidFill>
                  <a:srgbClr val="4D4D4D"/>
                </a:solidFill>
                <a:latin typeface="Calibri" panose="020F0502020204030204" pitchFamily="34" charset="0"/>
                <a:ea typeface="Calibri" panose="020F0502020204030204" pitchFamily="34" charset="0"/>
                <a:cs typeface="Calibri" panose="020F0502020204030204" pitchFamily="34" charset="0"/>
              </a:rPr>
              <a:t>&lt;</a:t>
            </a:r>
            <a:r>
              <a:rPr lang="en-US" sz="2000" b="1" dirty="0" err="1">
                <a:solidFill>
                  <a:srgbClr val="4D4D4D"/>
                </a:solidFill>
                <a:latin typeface="Calibri" panose="020F0502020204030204" pitchFamily="34" charset="0"/>
                <a:ea typeface="Calibri" panose="020F0502020204030204" pitchFamily="34" charset="0"/>
                <a:cs typeface="Calibri" panose="020F0502020204030204" pitchFamily="34" charset="0"/>
              </a:rPr>
              <a:t>Efinity</a:t>
            </a:r>
            <a:r>
              <a:rPr lang="en-US" sz="2000" b="1" dirty="0">
                <a:solidFill>
                  <a:srgbClr val="4D4D4D"/>
                </a:solidFill>
                <a:latin typeface="Calibri" panose="020F0502020204030204" pitchFamily="34" charset="0"/>
                <a:ea typeface="Calibri" panose="020F0502020204030204" pitchFamily="34" charset="0"/>
                <a:cs typeface="Calibri" panose="020F0502020204030204" pitchFamily="34" charset="0"/>
              </a:rPr>
              <a:t> path&gt;\debugger\bin\efinity_dgb.bat</a:t>
            </a:r>
            <a:endParaRPr lang="tr-TR" sz="2000" b="1" dirty="0">
              <a:solidFill>
                <a:srgbClr val="4D4D4D"/>
              </a:solidFill>
              <a:latin typeface="Calibri" panose="020F0502020204030204" pitchFamily="34" charset="0"/>
              <a:ea typeface="Calibri" panose="020F0502020204030204" pitchFamily="34" charset="0"/>
              <a:cs typeface="Calibri" panose="020F0502020204030204" pitchFamily="34" charset="0"/>
            </a:endParaRPr>
          </a:p>
        </p:txBody>
      </p:sp>
      <p:sp>
        <p:nvSpPr>
          <p:cNvPr id="6" name="Metin kutusu 5">
            <a:extLst>
              <a:ext uri="{FF2B5EF4-FFF2-40B4-BE49-F238E27FC236}">
                <a16:creationId xmlns:a16="http://schemas.microsoft.com/office/drawing/2014/main" id="{F211A49F-631A-9553-FE04-38ACD6DF1908}"/>
              </a:ext>
            </a:extLst>
          </p:cNvPr>
          <p:cNvSpPr txBox="1"/>
          <p:nvPr/>
        </p:nvSpPr>
        <p:spPr>
          <a:xfrm>
            <a:off x="2418354" y="4746231"/>
            <a:ext cx="5750224" cy="378644"/>
          </a:xfrm>
          <a:prstGeom prst="rect">
            <a:avLst/>
          </a:prstGeom>
          <a:solidFill>
            <a:schemeClr val="bg1">
              <a:lumMod val="85000"/>
            </a:schemeClr>
          </a:solidFill>
        </p:spPr>
        <p:txBody>
          <a:bodyPr wrap="square" rtlCol="0">
            <a:spAutoFit/>
          </a:bodyPr>
          <a:lstStyle/>
          <a:p>
            <a:pPr marL="0" lvl="0" indent="0" algn="just" rtl="0">
              <a:lnSpc>
                <a:spcPct val="90000"/>
              </a:lnSpc>
              <a:spcBef>
                <a:spcPts val="0"/>
              </a:spcBef>
              <a:spcAft>
                <a:spcPts val="0"/>
              </a:spcAft>
              <a:buClr>
                <a:srgbClr val="4D4D4D"/>
              </a:buClr>
              <a:buSzPts val="1800"/>
            </a:pPr>
            <a:r>
              <a:rPr lang="en-US" sz="2000" b="1" dirty="0">
                <a:solidFill>
                  <a:srgbClr val="4D4D4D"/>
                </a:solidFill>
                <a:latin typeface="Calibri" panose="020F0502020204030204" pitchFamily="34" charset="0"/>
                <a:ea typeface="Calibri" panose="020F0502020204030204" pitchFamily="34" charset="0"/>
                <a:cs typeface="Calibri" panose="020F0502020204030204" pitchFamily="34" charset="0"/>
              </a:rPr>
              <a:t>&lt;</a:t>
            </a:r>
            <a:r>
              <a:rPr lang="en-US" sz="2000" b="1" dirty="0" err="1">
                <a:solidFill>
                  <a:srgbClr val="4D4D4D"/>
                </a:solidFill>
                <a:latin typeface="Calibri" panose="020F0502020204030204" pitchFamily="34" charset="0"/>
                <a:ea typeface="Calibri" panose="020F0502020204030204" pitchFamily="34" charset="0"/>
                <a:cs typeface="Calibri" panose="020F0502020204030204" pitchFamily="34" charset="0"/>
              </a:rPr>
              <a:t>Efinity</a:t>
            </a:r>
            <a:r>
              <a:rPr lang="en-US" sz="2000" b="1" dirty="0">
                <a:solidFill>
                  <a:srgbClr val="4D4D4D"/>
                </a:solidFill>
                <a:latin typeface="Calibri" panose="020F0502020204030204" pitchFamily="34" charset="0"/>
                <a:ea typeface="Calibri" panose="020F0502020204030204" pitchFamily="34" charset="0"/>
                <a:cs typeface="Calibri" panose="020F0502020204030204" pitchFamily="34" charset="0"/>
              </a:rPr>
              <a:t> path&gt;/debugger/bin/efinity_dgb.sh</a:t>
            </a:r>
          </a:p>
        </p:txBody>
      </p:sp>
    </p:spTree>
    <p:extLst>
      <p:ext uri="{BB962C8B-B14F-4D97-AF65-F5344CB8AC3E}">
        <p14:creationId xmlns:p14="http://schemas.microsoft.com/office/powerpoint/2010/main" val="114992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t>Resource Usage</a:t>
            </a:r>
          </a:p>
        </p:txBody>
      </p:sp>
      <p:sp>
        <p:nvSpPr>
          <p:cNvPr id="394" name="Google Shape;394;p2"/>
          <p:cNvSpPr txBox="1">
            <a:spLocks noGrp="1"/>
          </p:cNvSpPr>
          <p:nvPr>
            <p:ph type="body" idx="1"/>
          </p:nvPr>
        </p:nvSpPr>
        <p:spPr>
          <a:xfrm>
            <a:off x="1122214" y="1263191"/>
            <a:ext cx="10727278" cy="4687037"/>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rgbClr val="4D4D4D"/>
              </a:buClr>
              <a:buSzPts val="1800"/>
            </a:pPr>
            <a:r>
              <a:rPr lang="en-US" sz="2400" dirty="0">
                <a:solidFill>
                  <a:schemeClr val="tx1"/>
                </a:solidFill>
              </a:rPr>
              <a:t>In Efinity version 2022.1 and higher, you can view the resources used by the debug cores in the Dashboard's Results pane in the Debugger table. The software reports:</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endParaRPr lang="tr-TR" sz="2400" dirty="0">
              <a:solidFill>
                <a:schemeClr val="tx1"/>
              </a:solidFill>
            </a:endParaRPr>
          </a:p>
          <a:p>
            <a:pPr marL="800100" lvl="1" algn="just">
              <a:lnSpc>
                <a:spcPct val="100000"/>
              </a:lnSpc>
              <a:spcBef>
                <a:spcPts val="0"/>
              </a:spcBef>
              <a:buClr>
                <a:srgbClr val="4D4D4D"/>
              </a:buClr>
              <a:buFont typeface="Arial" panose="020B0604020202020204" pitchFamily="34" charset="0"/>
              <a:buChar char="•"/>
            </a:pPr>
            <a:r>
              <a:rPr lang="en-US" sz="2000" dirty="0">
                <a:solidFill>
                  <a:schemeClr val="tx1"/>
                </a:solidFill>
              </a:rPr>
              <a:t>Whether auto-instantiation is turned on or off</a:t>
            </a:r>
          </a:p>
          <a:p>
            <a:pPr marL="800100" lvl="1" algn="just">
              <a:lnSpc>
                <a:spcPct val="100000"/>
              </a:lnSpc>
              <a:spcBef>
                <a:spcPts val="0"/>
              </a:spcBef>
              <a:buClr>
                <a:srgbClr val="4D4D4D"/>
              </a:buClr>
              <a:buFont typeface="Arial" panose="020B0604020202020204" pitchFamily="34" charset="0"/>
              <a:buChar char="•"/>
            </a:pPr>
            <a:endParaRPr lang="en-US" sz="2000" dirty="0">
              <a:solidFill>
                <a:schemeClr val="tx1"/>
              </a:solidFill>
            </a:endParaRPr>
          </a:p>
          <a:p>
            <a:pPr marL="800100" lvl="1" algn="just">
              <a:lnSpc>
                <a:spcPct val="100000"/>
              </a:lnSpc>
              <a:spcBef>
                <a:spcPts val="0"/>
              </a:spcBef>
              <a:buClr>
                <a:srgbClr val="4D4D4D"/>
              </a:buClr>
              <a:buFont typeface="Arial" panose="020B0604020202020204" pitchFamily="34" charset="0"/>
              <a:buChar char="•"/>
            </a:pPr>
            <a:r>
              <a:rPr lang="en-US" sz="2000" dirty="0">
                <a:solidFill>
                  <a:schemeClr val="tx1"/>
                </a:solidFill>
              </a:rPr>
              <a:t>Whether the debug target is the elaborated or post-map netlist</a:t>
            </a:r>
          </a:p>
          <a:p>
            <a:pPr marL="800100" lvl="1" algn="just">
              <a:lnSpc>
                <a:spcPct val="100000"/>
              </a:lnSpc>
              <a:spcBef>
                <a:spcPts val="0"/>
              </a:spcBef>
              <a:buClr>
                <a:srgbClr val="4D4D4D"/>
              </a:buClr>
              <a:buFont typeface="Arial" panose="020B0604020202020204" pitchFamily="34" charset="0"/>
              <a:buChar char="•"/>
            </a:pPr>
            <a:endParaRPr lang="en-US" sz="2000" dirty="0">
              <a:solidFill>
                <a:schemeClr val="tx1"/>
              </a:solidFill>
            </a:endParaRPr>
          </a:p>
          <a:p>
            <a:pPr marL="800100" lvl="1" algn="just">
              <a:lnSpc>
                <a:spcPct val="100000"/>
              </a:lnSpc>
              <a:spcBef>
                <a:spcPts val="0"/>
              </a:spcBef>
              <a:buClr>
                <a:srgbClr val="4D4D4D"/>
              </a:buClr>
              <a:buFont typeface="Arial" panose="020B0604020202020204" pitchFamily="34" charset="0"/>
              <a:buChar char="•"/>
            </a:pPr>
            <a:r>
              <a:rPr lang="en-US" sz="2000" dirty="0">
                <a:solidFill>
                  <a:schemeClr val="tx1"/>
                </a:solidFill>
              </a:rPr>
              <a:t>Number of flipflops used</a:t>
            </a:r>
          </a:p>
          <a:p>
            <a:pPr marL="800100" lvl="1" algn="just">
              <a:lnSpc>
                <a:spcPct val="100000"/>
              </a:lnSpc>
              <a:spcBef>
                <a:spcPts val="0"/>
              </a:spcBef>
              <a:buClr>
                <a:srgbClr val="4D4D4D"/>
              </a:buClr>
              <a:buFont typeface="Arial" panose="020B0604020202020204" pitchFamily="34" charset="0"/>
              <a:buChar char="•"/>
            </a:pPr>
            <a:endParaRPr lang="en-US" sz="2000" dirty="0">
              <a:solidFill>
                <a:schemeClr val="tx1"/>
              </a:solidFill>
            </a:endParaRPr>
          </a:p>
          <a:p>
            <a:pPr marL="800100" lvl="1" algn="just">
              <a:lnSpc>
                <a:spcPct val="100000"/>
              </a:lnSpc>
              <a:spcBef>
                <a:spcPts val="0"/>
              </a:spcBef>
              <a:buClr>
                <a:srgbClr val="4D4D4D"/>
              </a:buClr>
              <a:buFont typeface="Arial" panose="020B0604020202020204" pitchFamily="34" charset="0"/>
              <a:buChar char="•"/>
            </a:pPr>
            <a:r>
              <a:rPr lang="en-US" sz="2000" dirty="0">
                <a:solidFill>
                  <a:schemeClr val="tx1"/>
                </a:solidFill>
              </a:rPr>
              <a:t>Number of adders used</a:t>
            </a:r>
          </a:p>
          <a:p>
            <a:pPr marL="800100" lvl="1" algn="just">
              <a:lnSpc>
                <a:spcPct val="100000"/>
              </a:lnSpc>
              <a:spcBef>
                <a:spcPts val="0"/>
              </a:spcBef>
              <a:buClr>
                <a:srgbClr val="4D4D4D"/>
              </a:buClr>
              <a:buFont typeface="Arial" panose="020B0604020202020204" pitchFamily="34" charset="0"/>
              <a:buChar char="•"/>
            </a:pPr>
            <a:endParaRPr lang="en-US" sz="2000" dirty="0">
              <a:solidFill>
                <a:schemeClr val="tx1"/>
              </a:solidFill>
            </a:endParaRPr>
          </a:p>
          <a:p>
            <a:pPr marL="800100" lvl="1" algn="just">
              <a:lnSpc>
                <a:spcPct val="100000"/>
              </a:lnSpc>
              <a:spcBef>
                <a:spcPts val="0"/>
              </a:spcBef>
              <a:buClr>
                <a:srgbClr val="4D4D4D"/>
              </a:buClr>
              <a:buFont typeface="Arial" panose="020B0604020202020204" pitchFamily="34" charset="0"/>
              <a:buChar char="•"/>
            </a:pPr>
            <a:r>
              <a:rPr lang="en-US" sz="2000" dirty="0">
                <a:solidFill>
                  <a:schemeClr val="tx1"/>
                </a:solidFill>
              </a:rPr>
              <a:t>Number of LUTs used</a:t>
            </a:r>
          </a:p>
          <a:p>
            <a:pPr marL="800100" lvl="1" algn="just">
              <a:lnSpc>
                <a:spcPct val="100000"/>
              </a:lnSpc>
              <a:spcBef>
                <a:spcPts val="0"/>
              </a:spcBef>
              <a:buClr>
                <a:srgbClr val="4D4D4D"/>
              </a:buClr>
              <a:buFont typeface="Arial" panose="020B0604020202020204" pitchFamily="34" charset="0"/>
              <a:buChar char="•"/>
            </a:pPr>
            <a:endParaRPr lang="en-US" sz="2000" dirty="0">
              <a:solidFill>
                <a:schemeClr val="tx1"/>
              </a:solidFill>
            </a:endParaRPr>
          </a:p>
          <a:p>
            <a:pPr marL="800100" lvl="1" algn="just">
              <a:lnSpc>
                <a:spcPct val="100000"/>
              </a:lnSpc>
              <a:spcBef>
                <a:spcPts val="0"/>
              </a:spcBef>
              <a:buClr>
                <a:srgbClr val="4D4D4D"/>
              </a:buClr>
              <a:buFont typeface="Arial" panose="020B0604020202020204" pitchFamily="34" charset="0"/>
              <a:buChar char="•"/>
            </a:pPr>
            <a:r>
              <a:rPr lang="en-US" sz="2000" dirty="0">
                <a:solidFill>
                  <a:schemeClr val="tx1"/>
                </a:solidFill>
              </a:rPr>
              <a:t>Number of memory blocks used</a:t>
            </a:r>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912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Disable the Debug Core</a:t>
            </a:r>
          </a:p>
        </p:txBody>
      </p:sp>
      <p:sp>
        <p:nvSpPr>
          <p:cNvPr id="394" name="Google Shape;394;p2"/>
          <p:cNvSpPr txBox="1">
            <a:spLocks noGrp="1"/>
          </p:cNvSpPr>
          <p:nvPr>
            <p:ph type="body" idx="1"/>
          </p:nvPr>
        </p:nvSpPr>
        <p:spPr>
          <a:xfrm>
            <a:off x="1122214" y="818148"/>
            <a:ext cx="10041086" cy="447574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4D4D4D"/>
              </a:buClr>
              <a:buSzPts val="1800"/>
            </a:pPr>
            <a:r>
              <a:rPr lang="en-US" sz="2400" dirty="0">
                <a:solidFill>
                  <a:schemeClr val="tx1"/>
                </a:solidFill>
              </a:rPr>
              <a:t>If you want to remove a debug core from your project:</a:t>
            </a:r>
            <a:endParaRPr lang="tr-TR" sz="2400" dirty="0">
              <a:solidFill>
                <a:schemeClr val="tx1"/>
              </a:solidFill>
            </a:endParaRPr>
          </a:p>
          <a:p>
            <a:pPr marL="0" lvl="0" indent="0" algn="just" rtl="0">
              <a:lnSpc>
                <a:spcPct val="90000"/>
              </a:lnSpc>
              <a:spcBef>
                <a:spcPts val="0"/>
              </a:spcBef>
              <a:spcAft>
                <a:spcPts val="0"/>
              </a:spcAft>
              <a:buClr>
                <a:srgbClr val="4D4D4D"/>
              </a:buClr>
              <a:buSzPts val="1800"/>
            </a:pPr>
            <a:endParaRPr lang="tr-TR" sz="2000" dirty="0">
              <a:solidFill>
                <a:schemeClr val="tx1"/>
              </a:solidFill>
            </a:endParaRPr>
          </a:p>
          <a:p>
            <a:pPr lvl="1" indent="-457200" algn="just">
              <a:spcBef>
                <a:spcPts val="0"/>
              </a:spcBef>
              <a:buClrTx/>
              <a:buSzPct val="100000"/>
              <a:buFont typeface="+mj-lt"/>
              <a:buAutoNum type="arabicPeriod"/>
            </a:pPr>
            <a:r>
              <a:rPr lang="en-US" sz="2200" dirty="0">
                <a:solidFill>
                  <a:schemeClr val="tx1"/>
                </a:solidFill>
              </a:rPr>
              <a:t>Open the Project Editor.</a:t>
            </a:r>
            <a:endParaRPr lang="tr-TR" sz="22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a:pPr>
            <a:endParaRPr lang="tr-TR" dirty="0"/>
          </a:p>
          <a:p>
            <a:pPr lvl="0" indent="-457200" algn="just" rtl="0">
              <a:lnSpc>
                <a:spcPct val="90000"/>
              </a:lnSpc>
              <a:spcBef>
                <a:spcPts val="0"/>
              </a:spcBef>
              <a:spcAft>
                <a:spcPts val="0"/>
              </a:spcAft>
              <a:buClr>
                <a:srgbClr val="4D4D4D"/>
              </a:buClr>
              <a:buSzPts val="1800"/>
              <a:buFont typeface="+mj-lt"/>
              <a:buAutoNum type="arabicPeriod"/>
            </a:pPr>
            <a:endParaRPr lang="tr-TR" dirty="0"/>
          </a:p>
          <a:p>
            <a:pPr marL="0" lvl="0" indent="0" algn="just" rtl="0">
              <a:lnSpc>
                <a:spcPct val="90000"/>
              </a:lnSpc>
              <a:spcBef>
                <a:spcPts val="0"/>
              </a:spcBef>
              <a:spcAft>
                <a:spcPts val="0"/>
              </a:spcAft>
              <a:buClr>
                <a:srgbClr val="4D4D4D"/>
              </a:buClr>
              <a:buSzPts val="1800"/>
            </a:pPr>
            <a:endParaRPr lang="en-US" dirty="0"/>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2">
            <a:extLst>
              <a:ext uri="{FF2B5EF4-FFF2-40B4-BE49-F238E27FC236}">
                <a16:creationId xmlns:a16="http://schemas.microsoft.com/office/drawing/2014/main" id="{47423D4A-78B3-7903-241A-46561428DBF4}"/>
              </a:ext>
            </a:extLst>
          </p:cNvPr>
          <p:cNvPicPr>
            <a:picLocks noChangeAspect="1"/>
          </p:cNvPicPr>
          <p:nvPr/>
        </p:nvPicPr>
        <p:blipFill rotWithShape="1">
          <a:blip r:embed="rId4"/>
          <a:srcRect l="1728"/>
          <a:stretch/>
        </p:blipFill>
        <p:spPr>
          <a:xfrm>
            <a:off x="4817042" y="1889572"/>
            <a:ext cx="2377540" cy="2562225"/>
          </a:xfrm>
          <a:prstGeom prst="rect">
            <a:avLst/>
          </a:prstGeom>
        </p:spPr>
      </p:pic>
    </p:spTree>
    <p:extLst>
      <p:ext uri="{BB962C8B-B14F-4D97-AF65-F5344CB8AC3E}">
        <p14:creationId xmlns:p14="http://schemas.microsoft.com/office/powerpoint/2010/main" val="236703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t>Profile Editor Perspective</a:t>
            </a:r>
          </a:p>
        </p:txBody>
      </p:sp>
      <p:sp>
        <p:nvSpPr>
          <p:cNvPr id="394" name="Google Shape;394;p2"/>
          <p:cNvSpPr txBox="1">
            <a:spLocks noGrp="1"/>
          </p:cNvSpPr>
          <p:nvPr>
            <p:ph type="body" idx="1"/>
          </p:nvPr>
        </p:nvSpPr>
        <p:spPr>
          <a:xfrm>
            <a:off x="1122214" y="949279"/>
            <a:ext cx="10728236" cy="513439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4D4D4D"/>
              </a:buClr>
              <a:buSzPts val="1800"/>
              <a:buNone/>
            </a:pPr>
            <a:r>
              <a:rPr lang="tr-TR" sz="2400" dirty="0">
                <a:solidFill>
                  <a:schemeClr val="tx1"/>
                </a:solidFill>
              </a:rPr>
              <a:t>Open </a:t>
            </a:r>
            <a:r>
              <a:rPr lang="tr-TR" sz="2400" dirty="0" err="1">
                <a:solidFill>
                  <a:schemeClr val="tx1"/>
                </a:solidFill>
              </a:rPr>
              <a:t>Debugger</a:t>
            </a:r>
            <a:r>
              <a:rPr lang="tr-TR" sz="2400" dirty="0">
                <a:solidFill>
                  <a:schemeClr val="tx1"/>
                </a:solidFill>
              </a:rPr>
              <a:t> </a:t>
            </a:r>
            <a:r>
              <a:rPr lang="tr-TR" sz="2400" dirty="0" err="1">
                <a:solidFill>
                  <a:schemeClr val="tx1"/>
                </a:solidFill>
              </a:rPr>
              <a:t>from</a:t>
            </a:r>
            <a:r>
              <a:rPr lang="tr-TR" sz="2400" dirty="0">
                <a:solidFill>
                  <a:schemeClr val="tx1"/>
                </a:solidFill>
              </a:rPr>
              <a:t> </a:t>
            </a:r>
            <a:r>
              <a:rPr lang="tr-TR" sz="2400" dirty="0" err="1">
                <a:solidFill>
                  <a:schemeClr val="tx1"/>
                </a:solidFill>
              </a:rPr>
              <a:t>toolbar</a:t>
            </a:r>
            <a:r>
              <a:rPr lang="tr-TR" sz="2400" dirty="0">
                <a:solidFill>
                  <a:schemeClr val="tx1"/>
                </a:solidFill>
              </a:rPr>
              <a:t>.</a:t>
            </a:r>
          </a:p>
          <a:p>
            <a:pPr marL="0" lvl="0" indent="0" algn="just" rtl="0">
              <a:lnSpc>
                <a:spcPct val="90000"/>
              </a:lnSpc>
              <a:spcBef>
                <a:spcPts val="0"/>
              </a:spcBef>
              <a:spcAft>
                <a:spcPts val="0"/>
              </a:spcAft>
              <a:buClr>
                <a:srgbClr val="4D4D4D"/>
              </a:buClr>
              <a:buSzPts val="1800"/>
              <a:buNone/>
            </a:pPr>
            <a:endParaRPr lang="tr-TR" sz="2400" dirty="0">
              <a:solidFill>
                <a:schemeClr val="tx1"/>
              </a:solidFill>
            </a:endParaRPr>
          </a:p>
          <a:p>
            <a:pPr marL="0" lvl="0" indent="0" algn="just" rtl="0">
              <a:lnSpc>
                <a:spcPct val="90000"/>
              </a:lnSpc>
              <a:spcBef>
                <a:spcPts val="0"/>
              </a:spcBef>
              <a:spcAft>
                <a:spcPts val="0"/>
              </a:spcAft>
              <a:buClr>
                <a:srgbClr val="4D4D4D"/>
              </a:buClr>
              <a:buSzPts val="1800"/>
              <a:buNone/>
            </a:pPr>
            <a:endParaRPr lang="tr-TR" sz="2400" dirty="0">
              <a:solidFill>
                <a:schemeClr val="tx1"/>
              </a:solidFill>
            </a:endParaRPr>
          </a:p>
          <a:p>
            <a:pPr marL="0" lvl="0" indent="0" algn="just" rtl="0">
              <a:lnSpc>
                <a:spcPct val="90000"/>
              </a:lnSpc>
              <a:spcBef>
                <a:spcPts val="0"/>
              </a:spcBef>
              <a:spcAft>
                <a:spcPts val="0"/>
              </a:spcAft>
              <a:buClr>
                <a:srgbClr val="4D4D4D"/>
              </a:buClr>
              <a:buSzPts val="1800"/>
              <a:buNone/>
            </a:pPr>
            <a:endParaRPr lang="tr-TR" sz="2400" dirty="0">
              <a:solidFill>
                <a:schemeClr val="tx1"/>
              </a:solidFill>
            </a:endParaRPr>
          </a:p>
          <a:p>
            <a:pPr marL="0" lvl="0" indent="0" algn="just" rtl="0">
              <a:lnSpc>
                <a:spcPct val="90000"/>
              </a:lnSpc>
              <a:spcBef>
                <a:spcPts val="0"/>
              </a:spcBef>
              <a:spcAft>
                <a:spcPts val="0"/>
              </a:spcAft>
              <a:buClr>
                <a:srgbClr val="4D4D4D"/>
              </a:buClr>
              <a:buSzPts val="1800"/>
              <a:buNone/>
            </a:pPr>
            <a:endParaRPr lang="tr-TR" sz="2400" dirty="0">
              <a:solidFill>
                <a:schemeClr val="tx1"/>
              </a:solidFill>
            </a:endParaRPr>
          </a:p>
          <a:p>
            <a:pPr marL="0" lvl="0" indent="0" algn="just" rtl="0">
              <a:lnSpc>
                <a:spcPct val="90000"/>
              </a:lnSpc>
              <a:spcBef>
                <a:spcPts val="0"/>
              </a:spcBef>
              <a:spcAft>
                <a:spcPts val="0"/>
              </a:spcAft>
              <a:buClr>
                <a:srgbClr val="4D4D4D"/>
              </a:buClr>
              <a:buSzPts val="1800"/>
              <a:buNone/>
            </a:pPr>
            <a:r>
              <a:rPr lang="en-US" sz="2400" dirty="0">
                <a:solidFill>
                  <a:schemeClr val="tx1"/>
                </a:solidFill>
              </a:rPr>
              <a:t>Choose </a:t>
            </a:r>
            <a:r>
              <a:rPr lang="en-US" sz="2400" b="1" dirty="0">
                <a:solidFill>
                  <a:schemeClr val="tx1"/>
                </a:solidFill>
              </a:rPr>
              <a:t>Perspectives</a:t>
            </a:r>
            <a:r>
              <a:rPr lang="en-US" sz="2400" dirty="0">
                <a:solidFill>
                  <a:schemeClr val="tx1"/>
                </a:solidFill>
              </a:rPr>
              <a:t> &gt; </a:t>
            </a:r>
            <a:r>
              <a:rPr lang="en-US" sz="2400" b="1" dirty="0">
                <a:solidFill>
                  <a:schemeClr val="tx1"/>
                </a:solidFill>
              </a:rPr>
              <a:t>Profile Editor</a:t>
            </a:r>
            <a:r>
              <a:rPr lang="en-US" sz="2400" dirty="0">
                <a:solidFill>
                  <a:schemeClr val="tx1"/>
                </a:solidFill>
              </a:rPr>
              <a:t> to open the editor.</a:t>
            </a:r>
            <a:r>
              <a:rPr lang="tr-TR" sz="2400" dirty="0">
                <a:solidFill>
                  <a:schemeClr val="tx1"/>
                </a:solidFill>
              </a:rPr>
              <a:t> </a:t>
            </a:r>
          </a:p>
          <a:p>
            <a:pPr marL="0" lvl="0" indent="0" algn="just" rtl="0">
              <a:lnSpc>
                <a:spcPct val="90000"/>
              </a:lnSpc>
              <a:spcBef>
                <a:spcPts val="0"/>
              </a:spcBef>
              <a:spcAft>
                <a:spcPts val="0"/>
              </a:spcAft>
              <a:buClr>
                <a:srgbClr val="4D4D4D"/>
              </a:buClr>
              <a:buSzPts val="1800"/>
              <a:buNone/>
            </a:pPr>
            <a:endParaRPr lang="tr-TR" sz="2400" dirty="0">
              <a:solidFill>
                <a:schemeClr val="tx1"/>
              </a:solidFill>
            </a:endParaRPr>
          </a:p>
          <a:p>
            <a:pPr marL="0" lvl="0" indent="0" algn="just" rtl="0">
              <a:lnSpc>
                <a:spcPct val="90000"/>
              </a:lnSpc>
              <a:spcBef>
                <a:spcPts val="0"/>
              </a:spcBef>
              <a:spcAft>
                <a:spcPts val="0"/>
              </a:spcAft>
              <a:buClr>
                <a:srgbClr val="4D4D4D"/>
              </a:buClr>
              <a:buSzPts val="1800"/>
              <a:buNone/>
            </a:pPr>
            <a:endParaRPr lang="tr-TR" sz="2400" dirty="0">
              <a:solidFill>
                <a:schemeClr val="tx1"/>
              </a:solidFill>
            </a:endParaRPr>
          </a:p>
          <a:p>
            <a:pPr marL="0" lvl="0" indent="0" algn="just" rtl="0">
              <a:lnSpc>
                <a:spcPct val="90000"/>
              </a:lnSpc>
              <a:spcBef>
                <a:spcPts val="0"/>
              </a:spcBef>
              <a:spcAft>
                <a:spcPts val="0"/>
              </a:spcAft>
              <a:buClr>
                <a:srgbClr val="4D4D4D"/>
              </a:buClr>
              <a:buSzPts val="1800"/>
              <a:buNone/>
            </a:pPr>
            <a:endParaRPr lang="tr-TR" sz="2400" dirty="0">
              <a:solidFill>
                <a:schemeClr val="tx1"/>
              </a:solidFill>
            </a:endParaRPr>
          </a:p>
          <a:p>
            <a:pPr marL="0" lvl="0" indent="0" algn="just" rtl="0">
              <a:lnSpc>
                <a:spcPct val="90000"/>
              </a:lnSpc>
              <a:spcBef>
                <a:spcPts val="0"/>
              </a:spcBef>
              <a:spcAft>
                <a:spcPts val="0"/>
              </a:spcAft>
              <a:buClr>
                <a:srgbClr val="4D4D4D"/>
              </a:buClr>
              <a:buSzPts val="1800"/>
              <a:buNone/>
            </a:pPr>
            <a:endParaRPr lang="tr-TR" sz="2400" dirty="0">
              <a:solidFill>
                <a:schemeClr val="tx1"/>
              </a:solidFill>
            </a:endParaRPr>
          </a:p>
          <a:p>
            <a:pPr marL="0" lvl="0" indent="0" algn="just" rtl="0">
              <a:lnSpc>
                <a:spcPct val="90000"/>
              </a:lnSpc>
              <a:spcBef>
                <a:spcPts val="0"/>
              </a:spcBef>
              <a:spcAft>
                <a:spcPts val="0"/>
              </a:spcAft>
              <a:buClr>
                <a:srgbClr val="4D4D4D"/>
              </a:buClr>
              <a:buSzPts val="1800"/>
              <a:buNone/>
            </a:pPr>
            <a:endParaRPr lang="tr-TR" sz="2400" dirty="0">
              <a:solidFill>
                <a:schemeClr val="tx1"/>
              </a:solidFill>
            </a:endParaRPr>
          </a:p>
          <a:p>
            <a:pPr marL="0" lvl="0" indent="0" algn="just" rtl="0">
              <a:lnSpc>
                <a:spcPct val="90000"/>
              </a:lnSpc>
              <a:spcBef>
                <a:spcPts val="0"/>
              </a:spcBef>
              <a:spcAft>
                <a:spcPts val="0"/>
              </a:spcAft>
              <a:buClr>
                <a:srgbClr val="4D4D4D"/>
              </a:buClr>
              <a:buSzPts val="1800"/>
              <a:buNone/>
            </a:pPr>
            <a:r>
              <a:rPr lang="en-US" sz="2400" dirty="0">
                <a:solidFill>
                  <a:schemeClr val="tx1"/>
                </a:solidFill>
              </a:rPr>
              <a:t>If you created a debug profile</a:t>
            </a:r>
            <a:r>
              <a:rPr lang="tr-TR" sz="2400" dirty="0">
                <a:solidFill>
                  <a:schemeClr val="tx1"/>
                </a:solidFill>
              </a:rPr>
              <a:t> </a:t>
            </a:r>
            <a:r>
              <a:rPr lang="en-US" sz="2400" dirty="0">
                <a:solidFill>
                  <a:schemeClr val="tx1"/>
                </a:solidFill>
              </a:rPr>
              <a:t>using the Debug Wizard, the editor loads it </a:t>
            </a:r>
            <a:r>
              <a:rPr lang="en-US" sz="2400" b="1" dirty="0">
                <a:solidFill>
                  <a:schemeClr val="tx1"/>
                </a:solidFill>
              </a:rPr>
              <a:t>automatically</a:t>
            </a:r>
            <a:r>
              <a:rPr lang="en-US" sz="2400" dirty="0">
                <a:solidFill>
                  <a:schemeClr val="tx1"/>
                </a:solidFill>
              </a:rPr>
              <a:t>.</a:t>
            </a:r>
            <a:r>
              <a:rPr lang="tr-TR" sz="2400" dirty="0">
                <a:solidFill>
                  <a:schemeClr val="tx1"/>
                </a:solidFill>
              </a:rPr>
              <a:t> </a:t>
            </a:r>
            <a:r>
              <a:rPr lang="en-US" sz="2400" dirty="0">
                <a:solidFill>
                  <a:schemeClr val="tx1"/>
                </a:solidFill>
              </a:rPr>
              <a:t>You can import an </a:t>
            </a:r>
            <a:r>
              <a:rPr lang="en-US" sz="2400" b="1" dirty="0">
                <a:solidFill>
                  <a:schemeClr val="tx1"/>
                </a:solidFill>
              </a:rPr>
              <a:t>existing profile</a:t>
            </a:r>
            <a:r>
              <a:rPr lang="en-US" sz="2400" dirty="0">
                <a:solidFill>
                  <a:schemeClr val="tx1"/>
                </a:solidFill>
              </a:rPr>
              <a:t>;</a:t>
            </a:r>
            <a:r>
              <a:rPr lang="tr-TR" sz="2400" dirty="0">
                <a:solidFill>
                  <a:schemeClr val="tx1"/>
                </a:solidFill>
              </a:rPr>
              <a:t> </a:t>
            </a:r>
            <a:r>
              <a:rPr lang="en-US" sz="2400" dirty="0">
                <a:solidFill>
                  <a:schemeClr val="tx1"/>
                </a:solidFill>
              </a:rPr>
              <a:t>if you do not have an existing debug profile, you </a:t>
            </a:r>
            <a:r>
              <a:rPr lang="en-US" sz="2400" b="1" dirty="0">
                <a:solidFill>
                  <a:schemeClr val="tx1"/>
                </a:solidFill>
              </a:rPr>
              <a:t>add Virtual I/O </a:t>
            </a:r>
            <a:r>
              <a:rPr lang="en-US" sz="2400" dirty="0">
                <a:solidFill>
                  <a:schemeClr val="tx1"/>
                </a:solidFill>
              </a:rPr>
              <a:t>or </a:t>
            </a:r>
            <a:r>
              <a:rPr lang="en-US" sz="2400" b="1" dirty="0">
                <a:solidFill>
                  <a:schemeClr val="tx1"/>
                </a:solidFill>
              </a:rPr>
              <a:t>Logic Analyzer cores</a:t>
            </a:r>
            <a:r>
              <a:rPr lang="tr-TR" sz="2400" dirty="0">
                <a:solidFill>
                  <a:schemeClr val="tx1"/>
                </a:solidFill>
              </a:rPr>
              <a:t> </a:t>
            </a:r>
            <a:r>
              <a:rPr lang="en-US" sz="2400" dirty="0">
                <a:solidFill>
                  <a:schemeClr val="tx1"/>
                </a:solidFill>
              </a:rPr>
              <a:t>and then </a:t>
            </a:r>
            <a:r>
              <a:rPr lang="en-US" sz="2400" b="1" dirty="0">
                <a:solidFill>
                  <a:schemeClr val="tx1"/>
                </a:solidFill>
              </a:rPr>
              <a:t>configure</a:t>
            </a:r>
            <a:r>
              <a:rPr lang="en-US" sz="2400" dirty="0">
                <a:solidFill>
                  <a:schemeClr val="tx1"/>
                </a:solidFill>
              </a:rPr>
              <a:t> them.</a:t>
            </a:r>
            <a:endParaRPr lang="tr-TR" sz="2400" dirty="0">
              <a:solidFill>
                <a:schemeClr val="tx1"/>
              </a:solidFill>
            </a:endParaRPr>
          </a:p>
          <a:p>
            <a:pPr marL="0" lvl="0" indent="0" algn="just" rtl="0">
              <a:lnSpc>
                <a:spcPct val="90000"/>
              </a:lnSpc>
              <a:spcBef>
                <a:spcPts val="0"/>
              </a:spcBef>
              <a:spcAft>
                <a:spcPts val="0"/>
              </a:spcAft>
              <a:buClr>
                <a:srgbClr val="4D4D4D"/>
              </a:buClr>
              <a:buSzPts val="1800"/>
            </a:pPr>
            <a:r>
              <a:rPr lang="tr-TR" sz="2400" dirty="0"/>
              <a:t>			</a:t>
            </a:r>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BC49C13C-8087-86AB-C932-02F6B6397366}"/>
              </a:ext>
            </a:extLst>
          </p:cNvPr>
          <p:cNvPicPr>
            <a:picLocks noChangeAspect="1"/>
          </p:cNvPicPr>
          <p:nvPr/>
        </p:nvPicPr>
        <p:blipFill rotWithShape="1">
          <a:blip r:embed="rId4"/>
          <a:srcRect l="666"/>
          <a:stretch/>
        </p:blipFill>
        <p:spPr>
          <a:xfrm>
            <a:off x="2006248" y="1410730"/>
            <a:ext cx="8960167" cy="942975"/>
          </a:xfrm>
          <a:prstGeom prst="rect">
            <a:avLst/>
          </a:prstGeom>
        </p:spPr>
      </p:pic>
      <p:pic>
        <p:nvPicPr>
          <p:cNvPr id="7" name="Resim 6">
            <a:extLst>
              <a:ext uri="{FF2B5EF4-FFF2-40B4-BE49-F238E27FC236}">
                <a16:creationId xmlns:a16="http://schemas.microsoft.com/office/drawing/2014/main" id="{1815A64E-F944-92FF-84A6-1B925FA26B86}"/>
              </a:ext>
            </a:extLst>
          </p:cNvPr>
          <p:cNvPicPr>
            <a:picLocks noChangeAspect="1"/>
          </p:cNvPicPr>
          <p:nvPr/>
        </p:nvPicPr>
        <p:blipFill>
          <a:blip r:embed="rId5"/>
          <a:stretch>
            <a:fillRect/>
          </a:stretch>
        </p:blipFill>
        <p:spPr>
          <a:xfrm>
            <a:off x="2006248" y="2985204"/>
            <a:ext cx="8960167" cy="1524000"/>
          </a:xfrm>
          <a:prstGeom prst="rect">
            <a:avLst/>
          </a:prstGeom>
        </p:spPr>
      </p:pic>
    </p:spTree>
    <p:extLst>
      <p:ext uri="{BB962C8B-B14F-4D97-AF65-F5344CB8AC3E}">
        <p14:creationId xmlns:p14="http://schemas.microsoft.com/office/powerpoint/2010/main" val="222266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3B31BBE0-D844-B4AF-7425-3D516AA80865}"/>
            </a:ext>
          </a:extLst>
        </p:cNvPr>
        <p:cNvGrpSpPr/>
        <p:nvPr/>
      </p:nvGrpSpPr>
      <p:grpSpPr>
        <a:xfrm>
          <a:off x="0" y="0"/>
          <a:ext cx="0" cy="0"/>
          <a:chOff x="0" y="0"/>
          <a:chExt cx="0" cy="0"/>
        </a:xfrm>
      </p:grpSpPr>
      <p:sp>
        <p:nvSpPr>
          <p:cNvPr id="393" name="Google Shape;393;p2">
            <a:extLst>
              <a:ext uri="{FF2B5EF4-FFF2-40B4-BE49-F238E27FC236}">
                <a16:creationId xmlns:a16="http://schemas.microsoft.com/office/drawing/2014/main" id="{411D8294-F724-9A1B-2988-5D032A1D9EBF}"/>
              </a:ext>
            </a:extLst>
          </p:cNvPr>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Disable the Debug Core</a:t>
            </a:r>
          </a:p>
        </p:txBody>
      </p:sp>
      <p:pic>
        <p:nvPicPr>
          <p:cNvPr id="4" name="Picture 2" descr="Resim önizlemesi">
            <a:extLst>
              <a:ext uri="{FF2B5EF4-FFF2-40B4-BE49-F238E27FC236}">
                <a16:creationId xmlns:a16="http://schemas.microsoft.com/office/drawing/2014/main" id="{AC593F77-6885-2DB3-A26F-48ADB3373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4484FE3F-37FF-B0EA-2C1D-9C8CE0176FE0}"/>
              </a:ext>
            </a:extLst>
          </p:cNvPr>
          <p:cNvSpPr txBox="1"/>
          <p:nvPr/>
        </p:nvSpPr>
        <p:spPr>
          <a:xfrm>
            <a:off x="1027998" y="951498"/>
            <a:ext cx="10887777" cy="5272213"/>
          </a:xfrm>
          <a:prstGeom prst="rect">
            <a:avLst/>
          </a:prstGeom>
          <a:noFill/>
        </p:spPr>
        <p:txBody>
          <a:bodyPr wrap="square" rtlCol="0">
            <a:spAutoFit/>
          </a:bodyPr>
          <a:lstStyle/>
          <a:p>
            <a:pPr lvl="0" indent="-457200" algn="just" rtl="0">
              <a:lnSpc>
                <a:spcPct val="90000"/>
              </a:lnSpc>
              <a:spcBef>
                <a:spcPts val="0"/>
              </a:spcBef>
              <a:spcAft>
                <a:spcPts val="0"/>
              </a:spcAft>
              <a:buClr>
                <a:srgbClr val="4D4D4D"/>
              </a:buClr>
              <a:buSzPts val="1800"/>
              <a:buFont typeface="+mj-lt"/>
              <a:buAutoNum type="arabicPeriod" startAt="2"/>
            </a:pPr>
            <a:r>
              <a:rPr lang="en-US" sz="2200" dirty="0">
                <a:latin typeface="Calibri" panose="020F0502020204030204" pitchFamily="34" charset="0"/>
                <a:cs typeface="Calibri" panose="020F0502020204030204" pitchFamily="34" charset="0"/>
              </a:rPr>
              <a:t>Click the </a:t>
            </a:r>
            <a:r>
              <a:rPr lang="en-US" sz="2200" b="1" dirty="0">
                <a:latin typeface="Calibri" panose="020F0502020204030204" pitchFamily="34" charset="0"/>
                <a:cs typeface="Calibri" panose="020F0502020204030204" pitchFamily="34" charset="0"/>
              </a:rPr>
              <a:t>Debugger</a:t>
            </a:r>
            <a:r>
              <a:rPr lang="en-US" sz="2200" dirty="0">
                <a:latin typeface="Calibri" panose="020F0502020204030204" pitchFamily="34" charset="0"/>
                <a:cs typeface="Calibri" panose="020F0502020204030204" pitchFamily="34" charset="0"/>
              </a:rPr>
              <a:t> tab.</a:t>
            </a:r>
          </a:p>
          <a:p>
            <a:pPr lvl="0" indent="-457200" algn="just" rtl="0">
              <a:lnSpc>
                <a:spcPct val="90000"/>
              </a:lnSpc>
              <a:spcBef>
                <a:spcPts val="0"/>
              </a:spcBef>
              <a:spcAft>
                <a:spcPts val="0"/>
              </a:spcAft>
              <a:buClr>
                <a:srgbClr val="4D4D4D"/>
              </a:buClr>
              <a:buSzPts val="1800"/>
              <a:buFont typeface="+mj-lt"/>
              <a:buAutoNum type="arabicPeriod" startAt="2"/>
            </a:pPr>
            <a:r>
              <a:rPr lang="en-US" sz="2200" b="1" dirty="0">
                <a:latin typeface="Calibri" panose="020F0502020204030204" pitchFamily="34" charset="0"/>
                <a:cs typeface="Calibri" panose="020F0502020204030204" pitchFamily="34" charset="0"/>
              </a:rPr>
              <a:t>Turn off </a:t>
            </a:r>
            <a:r>
              <a:rPr lang="en-US" sz="2200" dirty="0">
                <a:latin typeface="Calibri" panose="020F0502020204030204" pitchFamily="34" charset="0"/>
                <a:cs typeface="Calibri" panose="020F0502020204030204" pitchFamily="34" charset="0"/>
              </a:rPr>
              <a:t>the Debugger Auto Instantiation option.</a:t>
            </a:r>
          </a:p>
          <a:p>
            <a:pPr lvl="0" indent="-457200" algn="just" rtl="0">
              <a:lnSpc>
                <a:spcPct val="90000"/>
              </a:lnSpc>
              <a:spcBef>
                <a:spcPts val="0"/>
              </a:spcBef>
              <a:spcAft>
                <a:spcPts val="0"/>
              </a:spcAft>
              <a:buClr>
                <a:srgbClr val="4D4D4D"/>
              </a:buClr>
              <a:buSzPts val="1800"/>
              <a:buFont typeface="+mj-lt"/>
              <a:buAutoNum type="arabicPeriod" startAt="2"/>
            </a:pPr>
            <a:endParaRPr lang="en-US" sz="2200" dirty="0">
              <a:latin typeface="Calibri" panose="020F0502020204030204" pitchFamily="34" charset="0"/>
              <a:cs typeface="Calibri" panose="020F0502020204030204" pitchFamily="34" charset="0"/>
            </a:endParaRPr>
          </a:p>
          <a:p>
            <a:pPr lvl="0" indent="-457200" algn="just" rtl="0">
              <a:lnSpc>
                <a:spcPct val="90000"/>
              </a:lnSpc>
              <a:spcBef>
                <a:spcPts val="0"/>
              </a:spcBef>
              <a:spcAft>
                <a:spcPts val="0"/>
              </a:spcAft>
              <a:buClr>
                <a:srgbClr val="4D4D4D"/>
              </a:buClr>
              <a:buSzPts val="1800"/>
              <a:buFont typeface="+mj-lt"/>
              <a:buAutoNum type="arabicPeriod" startAt="2"/>
            </a:pPr>
            <a:endParaRPr lang="en-US" sz="2200" dirty="0">
              <a:latin typeface="Calibri" panose="020F0502020204030204" pitchFamily="34" charset="0"/>
              <a:cs typeface="Calibri" panose="020F0502020204030204" pitchFamily="34" charset="0"/>
            </a:endParaRPr>
          </a:p>
          <a:p>
            <a:pPr lvl="0" indent="-457200" algn="just" rtl="0">
              <a:lnSpc>
                <a:spcPct val="90000"/>
              </a:lnSpc>
              <a:spcBef>
                <a:spcPts val="0"/>
              </a:spcBef>
              <a:spcAft>
                <a:spcPts val="0"/>
              </a:spcAft>
              <a:buClr>
                <a:srgbClr val="4D4D4D"/>
              </a:buClr>
              <a:buSzPts val="1800"/>
              <a:buFont typeface="+mj-lt"/>
              <a:buAutoNum type="arabicPeriod" startAt="2"/>
            </a:pPr>
            <a:endParaRPr lang="en-US" sz="2200" dirty="0">
              <a:latin typeface="Calibri" panose="020F0502020204030204" pitchFamily="34" charset="0"/>
              <a:cs typeface="Calibri" panose="020F0502020204030204" pitchFamily="34" charset="0"/>
            </a:endParaRPr>
          </a:p>
          <a:p>
            <a:pPr lvl="0" indent="-457200" algn="just" rtl="0">
              <a:lnSpc>
                <a:spcPct val="90000"/>
              </a:lnSpc>
              <a:spcBef>
                <a:spcPts val="0"/>
              </a:spcBef>
              <a:spcAft>
                <a:spcPts val="0"/>
              </a:spcAft>
              <a:buClr>
                <a:srgbClr val="4D4D4D"/>
              </a:buClr>
              <a:buSzPts val="1800"/>
              <a:buFont typeface="+mj-lt"/>
              <a:buAutoNum type="arabicPeriod" startAt="2"/>
            </a:pPr>
            <a:endParaRPr lang="en-US" sz="2200" dirty="0">
              <a:latin typeface="Calibri" panose="020F0502020204030204" pitchFamily="34" charset="0"/>
              <a:cs typeface="Calibri" panose="020F0502020204030204" pitchFamily="34" charset="0"/>
            </a:endParaRPr>
          </a:p>
          <a:p>
            <a:pPr lvl="0" indent="-457200" algn="just" rtl="0">
              <a:lnSpc>
                <a:spcPct val="90000"/>
              </a:lnSpc>
              <a:spcBef>
                <a:spcPts val="0"/>
              </a:spcBef>
              <a:spcAft>
                <a:spcPts val="0"/>
              </a:spcAft>
              <a:buClr>
                <a:srgbClr val="4D4D4D"/>
              </a:buClr>
              <a:buSzPts val="1800"/>
              <a:buFont typeface="+mj-lt"/>
              <a:buAutoNum type="arabicPeriod" startAt="2"/>
            </a:pPr>
            <a:endParaRPr lang="en-US" sz="2200" dirty="0">
              <a:latin typeface="Calibri" panose="020F0502020204030204" pitchFamily="34" charset="0"/>
              <a:cs typeface="Calibri" panose="020F0502020204030204" pitchFamily="34" charset="0"/>
            </a:endParaRPr>
          </a:p>
          <a:p>
            <a:pPr lvl="0" indent="-457200" algn="just" rtl="0">
              <a:lnSpc>
                <a:spcPct val="90000"/>
              </a:lnSpc>
              <a:spcBef>
                <a:spcPts val="0"/>
              </a:spcBef>
              <a:spcAft>
                <a:spcPts val="0"/>
              </a:spcAft>
              <a:buClr>
                <a:srgbClr val="4D4D4D"/>
              </a:buClr>
              <a:buSzPts val="1800"/>
              <a:buFont typeface="+mj-lt"/>
              <a:buAutoNum type="arabicPeriod" startAt="2"/>
            </a:pPr>
            <a:endParaRPr lang="en-US" sz="2200" dirty="0">
              <a:latin typeface="Calibri" panose="020F0502020204030204" pitchFamily="34" charset="0"/>
              <a:cs typeface="Calibri" panose="020F0502020204030204" pitchFamily="34" charset="0"/>
            </a:endParaRPr>
          </a:p>
          <a:p>
            <a:pPr lvl="0" indent="-457200" algn="just" rtl="0">
              <a:lnSpc>
                <a:spcPct val="90000"/>
              </a:lnSpc>
              <a:spcBef>
                <a:spcPts val="0"/>
              </a:spcBef>
              <a:spcAft>
                <a:spcPts val="0"/>
              </a:spcAft>
              <a:buClr>
                <a:srgbClr val="4D4D4D"/>
              </a:buClr>
              <a:buSzPts val="1800"/>
              <a:buFont typeface="+mj-lt"/>
              <a:buAutoNum type="arabicPeriod" startAt="2"/>
            </a:pPr>
            <a:endParaRPr lang="en-US" sz="2200" dirty="0">
              <a:latin typeface="Calibri" panose="020F0502020204030204" pitchFamily="34" charset="0"/>
              <a:cs typeface="Calibri" panose="020F0502020204030204" pitchFamily="34" charset="0"/>
            </a:endParaRPr>
          </a:p>
          <a:p>
            <a:pPr lvl="0" indent="-457200" algn="just" rtl="0">
              <a:lnSpc>
                <a:spcPct val="90000"/>
              </a:lnSpc>
              <a:spcBef>
                <a:spcPts val="0"/>
              </a:spcBef>
              <a:spcAft>
                <a:spcPts val="0"/>
              </a:spcAft>
              <a:buClr>
                <a:srgbClr val="4D4D4D"/>
              </a:buClr>
              <a:buSzPts val="1800"/>
              <a:buFont typeface="+mj-lt"/>
              <a:buAutoNum type="arabicPeriod" startAt="2"/>
            </a:pPr>
            <a:endParaRPr lang="en-US" sz="2200" dirty="0">
              <a:latin typeface="Calibri" panose="020F0502020204030204" pitchFamily="34" charset="0"/>
              <a:cs typeface="Calibri" panose="020F0502020204030204" pitchFamily="34" charset="0"/>
            </a:endParaRPr>
          </a:p>
          <a:p>
            <a:pPr lvl="0" indent="-457200" algn="just" rtl="0">
              <a:lnSpc>
                <a:spcPct val="90000"/>
              </a:lnSpc>
              <a:spcBef>
                <a:spcPts val="0"/>
              </a:spcBef>
              <a:spcAft>
                <a:spcPts val="0"/>
              </a:spcAft>
              <a:buClr>
                <a:srgbClr val="4D4D4D"/>
              </a:buClr>
              <a:buSzPts val="1800"/>
              <a:buFont typeface="+mj-lt"/>
              <a:buAutoNum type="arabicPeriod" startAt="2"/>
            </a:pPr>
            <a:endParaRPr lang="en-US" sz="2200" dirty="0">
              <a:latin typeface="Calibri" panose="020F0502020204030204" pitchFamily="34" charset="0"/>
              <a:cs typeface="Calibri" panose="020F0502020204030204" pitchFamily="34" charset="0"/>
            </a:endParaRPr>
          </a:p>
          <a:p>
            <a:pPr lvl="0" indent="-457200" algn="just" rtl="0">
              <a:lnSpc>
                <a:spcPct val="90000"/>
              </a:lnSpc>
              <a:spcBef>
                <a:spcPts val="0"/>
              </a:spcBef>
              <a:spcAft>
                <a:spcPts val="0"/>
              </a:spcAft>
              <a:buClr>
                <a:srgbClr val="4D4D4D"/>
              </a:buClr>
              <a:buSzPts val="1800"/>
              <a:buFont typeface="+mj-lt"/>
              <a:buAutoNum type="arabicPeriod" startAt="2"/>
            </a:pPr>
            <a:r>
              <a:rPr lang="en-US" sz="2200" dirty="0">
                <a:latin typeface="Calibri" panose="020F0502020204030204" pitchFamily="34" charset="0"/>
                <a:cs typeface="Calibri" panose="020F0502020204030204" pitchFamily="34" charset="0"/>
              </a:rPr>
              <a:t>Click </a:t>
            </a:r>
            <a:r>
              <a:rPr lang="en-US" sz="2200" b="1" dirty="0">
                <a:latin typeface="Calibri" panose="020F0502020204030204" pitchFamily="34" charset="0"/>
                <a:cs typeface="Calibri" panose="020F0502020204030204" pitchFamily="34" charset="0"/>
              </a:rPr>
              <a:t>OK</a:t>
            </a:r>
            <a:r>
              <a:rPr lang="en-US" sz="2200" dirty="0">
                <a:latin typeface="Calibri" panose="020F0502020204030204" pitchFamily="34" charset="0"/>
                <a:cs typeface="Calibri" panose="020F0502020204030204" pitchFamily="34" charset="0"/>
              </a:rPr>
              <a:t>.</a:t>
            </a:r>
          </a:p>
          <a:p>
            <a:pPr lvl="0" indent="-457200" algn="just" rtl="0">
              <a:lnSpc>
                <a:spcPct val="90000"/>
              </a:lnSpc>
              <a:spcBef>
                <a:spcPts val="0"/>
              </a:spcBef>
              <a:spcAft>
                <a:spcPts val="0"/>
              </a:spcAft>
              <a:buClr>
                <a:srgbClr val="4D4D4D"/>
              </a:buClr>
              <a:buSzPts val="1800"/>
              <a:buFont typeface="+mj-lt"/>
              <a:buAutoNum type="arabicPeriod" startAt="2"/>
            </a:pPr>
            <a:r>
              <a:rPr lang="en-US" sz="2200" b="1" dirty="0">
                <a:latin typeface="Calibri" panose="020F0502020204030204" pitchFamily="34" charset="0"/>
                <a:cs typeface="Calibri" panose="020F0502020204030204" pitchFamily="34" charset="0"/>
              </a:rPr>
              <a:t>Re-compile</a:t>
            </a:r>
            <a:r>
              <a:rPr lang="en-US" sz="2200" dirty="0">
                <a:latin typeface="Calibri" panose="020F0502020204030204" pitchFamily="34" charset="0"/>
                <a:cs typeface="Calibri" panose="020F0502020204030204" pitchFamily="34" charset="0"/>
              </a:rPr>
              <a:t> the design</a:t>
            </a:r>
            <a:endParaRPr lang="tr-TR" sz="2200" dirty="0">
              <a:latin typeface="Calibri" panose="020F0502020204030204" pitchFamily="34" charset="0"/>
              <a:cs typeface="Calibri" panose="020F0502020204030204" pitchFamily="34" charset="0"/>
            </a:endParaRPr>
          </a:p>
          <a:p>
            <a:pPr marL="0" lvl="0" indent="0" algn="just" rtl="0">
              <a:lnSpc>
                <a:spcPct val="90000"/>
              </a:lnSpc>
              <a:spcBef>
                <a:spcPts val="0"/>
              </a:spcBef>
              <a:spcAft>
                <a:spcPts val="0"/>
              </a:spcAft>
              <a:buClr>
                <a:srgbClr val="4D4D4D"/>
              </a:buClr>
              <a:buSzPts val="1800"/>
            </a:pPr>
            <a:endParaRPr lang="tr-TR" sz="2200" dirty="0">
              <a:latin typeface="Calibri" panose="020F0502020204030204" pitchFamily="34" charset="0"/>
              <a:cs typeface="Calibri" panose="020F0502020204030204" pitchFamily="34" charset="0"/>
            </a:endParaRPr>
          </a:p>
          <a:p>
            <a:pPr marL="0" lvl="0" indent="0" algn="just" rtl="0">
              <a:lnSpc>
                <a:spcPct val="90000"/>
              </a:lnSpc>
              <a:spcBef>
                <a:spcPts val="0"/>
              </a:spcBef>
              <a:spcAft>
                <a:spcPts val="0"/>
              </a:spcAft>
              <a:buClr>
                <a:srgbClr val="4D4D4D"/>
              </a:buClr>
              <a:buSzPts val="1800"/>
            </a:pPr>
            <a:r>
              <a:rPr lang="en-US" sz="2200" dirty="0">
                <a:latin typeface="Calibri" panose="020F0502020204030204" pitchFamily="34" charset="0"/>
                <a:cs typeface="Calibri" panose="020F0502020204030204" pitchFamily="34" charset="0"/>
              </a:rPr>
              <a:t>The software removes the debug profile from your design but does not remove it from disk. So, you can re-enable the debug profile again by turning on the Debugger Auto Instantiation, specifying the profile name, and recompiling.</a:t>
            </a:r>
          </a:p>
        </p:txBody>
      </p:sp>
      <p:pic>
        <p:nvPicPr>
          <p:cNvPr id="7" name="Resim 6">
            <a:extLst>
              <a:ext uri="{FF2B5EF4-FFF2-40B4-BE49-F238E27FC236}">
                <a16:creationId xmlns:a16="http://schemas.microsoft.com/office/drawing/2014/main" id="{C8E8C9BC-FE0E-BF82-F1F7-8501B7B1022E}"/>
              </a:ext>
            </a:extLst>
          </p:cNvPr>
          <p:cNvPicPr>
            <a:picLocks noChangeAspect="1"/>
          </p:cNvPicPr>
          <p:nvPr/>
        </p:nvPicPr>
        <p:blipFill>
          <a:blip r:embed="rId4"/>
          <a:stretch>
            <a:fillRect/>
          </a:stretch>
        </p:blipFill>
        <p:spPr>
          <a:xfrm>
            <a:off x="4057085" y="1800224"/>
            <a:ext cx="4458265" cy="2205905"/>
          </a:xfrm>
          <a:prstGeom prst="rect">
            <a:avLst/>
          </a:prstGeom>
        </p:spPr>
      </p:pic>
    </p:spTree>
    <p:extLst>
      <p:ext uri="{BB962C8B-B14F-4D97-AF65-F5344CB8AC3E}">
        <p14:creationId xmlns:p14="http://schemas.microsoft.com/office/powerpoint/2010/main" val="210648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DC106A5D-7D3E-F6CB-B363-5DD08C24EC3D}"/>
              </a:ext>
            </a:extLst>
          </p:cNvPr>
          <p:cNvSpPr>
            <a:spLocks noGrp="1"/>
          </p:cNvSpPr>
          <p:nvPr>
            <p:ph type="subTitle" idx="1"/>
          </p:nvPr>
        </p:nvSpPr>
        <p:spPr>
          <a:xfrm>
            <a:off x="1046480" y="944880"/>
            <a:ext cx="5049520" cy="4312920"/>
          </a:xfrm>
        </p:spPr>
        <p:txBody>
          <a:bodyPr>
            <a:normAutofit/>
          </a:bodyPr>
          <a:lstStyle/>
          <a:p>
            <a:pPr lvl="0" indent="-457200" algn="just" rtl="0">
              <a:lnSpc>
                <a:spcPct val="90000"/>
              </a:lnSpc>
              <a:spcBef>
                <a:spcPts val="0"/>
              </a:spcBef>
              <a:spcAft>
                <a:spcPts val="0"/>
              </a:spcAft>
              <a:buClr>
                <a:srgbClr val="4D4D4D"/>
              </a:buClr>
              <a:buSzPts val="1800"/>
              <a:buFont typeface="+mj-lt"/>
              <a:buAutoNum type="arabicPeriod"/>
            </a:pPr>
            <a:r>
              <a:rPr lang="en-US" dirty="0">
                <a:solidFill>
                  <a:schemeClr val="tx1"/>
                </a:solidFill>
              </a:rPr>
              <a:t>Click </a:t>
            </a:r>
            <a:r>
              <a:rPr lang="en-US" b="1" dirty="0">
                <a:solidFill>
                  <a:schemeClr val="tx1"/>
                </a:solidFill>
              </a:rPr>
              <a:t>Add Debug Core </a:t>
            </a:r>
            <a:r>
              <a:rPr lang="en-US" dirty="0">
                <a:solidFill>
                  <a:schemeClr val="tx1"/>
                </a:solidFill>
              </a:rPr>
              <a:t>to add a Logic Analyzer (la) or Virtual I/O (</a:t>
            </a:r>
            <a:r>
              <a:rPr lang="en-US" dirty="0" err="1">
                <a:solidFill>
                  <a:schemeClr val="tx1"/>
                </a:solidFill>
              </a:rPr>
              <a:t>vio</a:t>
            </a:r>
            <a:r>
              <a:rPr lang="en-US" dirty="0">
                <a:solidFill>
                  <a:schemeClr val="tx1"/>
                </a:solidFill>
              </a:rPr>
              <a:t>) core manually. You can also use the Debug Wizard for Logic Analyzer cores.</a:t>
            </a:r>
            <a:endParaRPr lang="tr-TR"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a:pPr>
            <a:endParaRPr lang="tr-TR"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a:pPr>
            <a:r>
              <a:rPr lang="en-US" dirty="0">
                <a:solidFill>
                  <a:schemeClr val="tx1"/>
                </a:solidFill>
              </a:rPr>
              <a:t>For </a:t>
            </a:r>
            <a:r>
              <a:rPr lang="en-US" b="1" dirty="0" err="1">
                <a:solidFill>
                  <a:schemeClr val="tx1"/>
                </a:solidFill>
              </a:rPr>
              <a:t>vio</a:t>
            </a:r>
            <a:r>
              <a:rPr lang="en-US" dirty="0">
                <a:solidFill>
                  <a:schemeClr val="tx1"/>
                </a:solidFill>
              </a:rPr>
              <a:t>, add probes and sources; for </a:t>
            </a:r>
            <a:r>
              <a:rPr lang="en-US" b="1" dirty="0">
                <a:solidFill>
                  <a:schemeClr val="tx1"/>
                </a:solidFill>
              </a:rPr>
              <a:t>la</a:t>
            </a:r>
            <a:r>
              <a:rPr lang="en-US" dirty="0">
                <a:solidFill>
                  <a:schemeClr val="tx1"/>
                </a:solidFill>
              </a:rPr>
              <a:t>, add probes.</a:t>
            </a:r>
            <a:endParaRPr lang="tr-TR"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a:pPr>
            <a:endParaRPr lang="tr-TR"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a:pPr>
            <a:r>
              <a:rPr lang="en-US" dirty="0">
                <a:solidFill>
                  <a:schemeClr val="tx1"/>
                </a:solidFill>
              </a:rPr>
              <a:t>For </a:t>
            </a:r>
            <a:r>
              <a:rPr lang="en-US" b="1" dirty="0" err="1">
                <a:solidFill>
                  <a:schemeClr val="tx1"/>
                </a:solidFill>
              </a:rPr>
              <a:t>vio</a:t>
            </a:r>
            <a:r>
              <a:rPr lang="en-US" dirty="0">
                <a:solidFill>
                  <a:schemeClr val="tx1"/>
                </a:solidFill>
              </a:rPr>
              <a:t>, specify the </a:t>
            </a:r>
            <a:r>
              <a:rPr lang="en-US" b="1" dirty="0">
                <a:solidFill>
                  <a:schemeClr val="tx1"/>
                </a:solidFill>
              </a:rPr>
              <a:t>signal name</a:t>
            </a:r>
            <a:r>
              <a:rPr lang="en-US" dirty="0">
                <a:solidFill>
                  <a:schemeClr val="tx1"/>
                </a:solidFill>
              </a:rPr>
              <a:t> and </a:t>
            </a:r>
            <a:r>
              <a:rPr lang="en-US" b="1" dirty="0">
                <a:solidFill>
                  <a:schemeClr val="tx1"/>
                </a:solidFill>
              </a:rPr>
              <a:t>width</a:t>
            </a:r>
            <a:r>
              <a:rPr lang="en-US" dirty="0">
                <a:solidFill>
                  <a:schemeClr val="tx1"/>
                </a:solidFill>
              </a:rPr>
              <a:t>; for </a:t>
            </a:r>
            <a:r>
              <a:rPr lang="en-US" b="1" dirty="0">
                <a:solidFill>
                  <a:schemeClr val="tx1"/>
                </a:solidFill>
              </a:rPr>
              <a:t>sources</a:t>
            </a:r>
            <a:r>
              <a:rPr lang="en-US" dirty="0">
                <a:solidFill>
                  <a:schemeClr val="tx1"/>
                </a:solidFill>
              </a:rPr>
              <a:t> you can also </a:t>
            </a:r>
            <a:r>
              <a:rPr lang="en-US" b="1" dirty="0">
                <a:solidFill>
                  <a:schemeClr val="tx1"/>
                </a:solidFill>
              </a:rPr>
              <a:t>specify</a:t>
            </a:r>
            <a:r>
              <a:rPr lang="en-US" dirty="0">
                <a:solidFill>
                  <a:schemeClr val="tx1"/>
                </a:solidFill>
              </a:rPr>
              <a:t> </a:t>
            </a:r>
            <a:r>
              <a:rPr lang="en-US" b="1" dirty="0">
                <a:solidFill>
                  <a:schemeClr val="tx1"/>
                </a:solidFill>
              </a:rPr>
              <a:t>a</a:t>
            </a:r>
            <a:r>
              <a:rPr lang="en-US" dirty="0">
                <a:solidFill>
                  <a:schemeClr val="tx1"/>
                </a:solidFill>
              </a:rPr>
              <a:t> </a:t>
            </a:r>
            <a:r>
              <a:rPr lang="en-US" b="1" dirty="0">
                <a:solidFill>
                  <a:schemeClr val="tx1"/>
                </a:solidFill>
              </a:rPr>
              <a:t>radix</a:t>
            </a:r>
            <a:r>
              <a:rPr lang="en-US" dirty="0">
                <a:solidFill>
                  <a:schemeClr val="tx1"/>
                </a:solidFill>
              </a:rPr>
              <a:t> and </a:t>
            </a:r>
            <a:r>
              <a:rPr lang="en-US" b="1" dirty="0">
                <a:solidFill>
                  <a:schemeClr val="tx1"/>
                </a:solidFill>
              </a:rPr>
              <a:t>initial</a:t>
            </a:r>
            <a:r>
              <a:rPr lang="en-US" dirty="0">
                <a:solidFill>
                  <a:schemeClr val="tx1"/>
                </a:solidFill>
              </a:rPr>
              <a:t> </a:t>
            </a:r>
            <a:r>
              <a:rPr lang="en-US" b="1" dirty="0">
                <a:solidFill>
                  <a:schemeClr val="tx1"/>
                </a:solidFill>
              </a:rPr>
              <a:t>value</a:t>
            </a:r>
            <a:r>
              <a:rPr lang="en-US" dirty="0">
                <a:solidFill>
                  <a:schemeClr val="tx1"/>
                </a:solidFill>
              </a:rPr>
              <a:t>.</a:t>
            </a:r>
            <a:endParaRPr lang="tr-TR" dirty="0">
              <a:solidFill>
                <a:schemeClr val="tx1"/>
              </a:solidFill>
            </a:endParaRPr>
          </a:p>
        </p:txBody>
      </p:sp>
      <p:pic>
        <p:nvPicPr>
          <p:cNvPr id="7" name="Resim 6">
            <a:extLst>
              <a:ext uri="{FF2B5EF4-FFF2-40B4-BE49-F238E27FC236}">
                <a16:creationId xmlns:a16="http://schemas.microsoft.com/office/drawing/2014/main" id="{47B4153E-4B23-E322-C8D6-AC8D930E7A56}"/>
              </a:ext>
            </a:extLst>
          </p:cNvPr>
          <p:cNvPicPr>
            <a:picLocks noChangeAspect="1"/>
          </p:cNvPicPr>
          <p:nvPr/>
        </p:nvPicPr>
        <p:blipFill>
          <a:blip r:embed="rId2"/>
          <a:stretch>
            <a:fillRect/>
          </a:stretch>
        </p:blipFill>
        <p:spPr>
          <a:xfrm>
            <a:off x="6278880" y="944881"/>
            <a:ext cx="5788083" cy="4521200"/>
          </a:xfrm>
          <a:prstGeom prst="rect">
            <a:avLst/>
          </a:prstGeom>
        </p:spPr>
      </p:pic>
      <p:pic>
        <p:nvPicPr>
          <p:cNvPr id="9" name="Resim 8">
            <a:extLst>
              <a:ext uri="{FF2B5EF4-FFF2-40B4-BE49-F238E27FC236}">
                <a16:creationId xmlns:a16="http://schemas.microsoft.com/office/drawing/2014/main" id="{F11502F5-B7F9-6C6C-5454-071733863882}"/>
              </a:ext>
            </a:extLst>
          </p:cNvPr>
          <p:cNvPicPr>
            <a:picLocks noChangeAspect="1"/>
          </p:cNvPicPr>
          <p:nvPr/>
        </p:nvPicPr>
        <p:blipFill>
          <a:blip r:embed="rId3"/>
          <a:stretch>
            <a:fillRect/>
          </a:stretch>
        </p:blipFill>
        <p:spPr>
          <a:xfrm>
            <a:off x="2786958" y="5547768"/>
            <a:ext cx="6075998" cy="1107032"/>
          </a:xfrm>
          <a:prstGeom prst="rect">
            <a:avLst/>
          </a:prstGeom>
        </p:spPr>
      </p:pic>
      <p:pic>
        <p:nvPicPr>
          <p:cNvPr id="10" name="Picture 2" descr="Resim önizlemesi">
            <a:extLst>
              <a:ext uri="{FF2B5EF4-FFF2-40B4-BE49-F238E27FC236}">
                <a16:creationId xmlns:a16="http://schemas.microsoft.com/office/drawing/2014/main" id="{485D4A17-1976-2158-43E3-FE99DFFB6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87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DC106A5D-7D3E-F6CB-B363-5DD08C24EC3D}"/>
              </a:ext>
            </a:extLst>
          </p:cNvPr>
          <p:cNvSpPr>
            <a:spLocks noGrp="1"/>
          </p:cNvSpPr>
          <p:nvPr>
            <p:ph type="subTitle" idx="1"/>
          </p:nvPr>
        </p:nvSpPr>
        <p:spPr>
          <a:xfrm>
            <a:off x="1046480" y="817881"/>
            <a:ext cx="5049520" cy="4775200"/>
          </a:xfrm>
        </p:spPr>
        <p:txBody>
          <a:bodyPr>
            <a:noAutofit/>
          </a:bodyPr>
          <a:lstStyle/>
          <a:p>
            <a:pPr lvl="0" indent="-457200" algn="just" rtl="0">
              <a:lnSpc>
                <a:spcPct val="90000"/>
              </a:lnSpc>
              <a:spcBef>
                <a:spcPts val="0"/>
              </a:spcBef>
              <a:spcAft>
                <a:spcPts val="0"/>
              </a:spcAft>
              <a:buClr>
                <a:srgbClr val="4D4D4D"/>
              </a:buClr>
              <a:buSzPts val="1800"/>
              <a:buFont typeface="+mj-lt"/>
              <a:buAutoNum type="arabicPeriod" startAt="4"/>
            </a:pPr>
            <a:r>
              <a:rPr lang="en-US" dirty="0">
                <a:solidFill>
                  <a:schemeClr val="tx1"/>
                </a:solidFill>
              </a:rPr>
              <a:t>For </a:t>
            </a:r>
            <a:r>
              <a:rPr lang="en-US" b="1" dirty="0">
                <a:solidFill>
                  <a:schemeClr val="tx1"/>
                </a:solidFill>
              </a:rPr>
              <a:t>la</a:t>
            </a:r>
            <a:r>
              <a:rPr lang="en-US" dirty="0">
                <a:solidFill>
                  <a:schemeClr val="tx1"/>
                </a:solidFill>
              </a:rPr>
              <a:t>, specify the </a:t>
            </a:r>
            <a:r>
              <a:rPr lang="en-US" b="1" dirty="0">
                <a:solidFill>
                  <a:schemeClr val="tx1"/>
                </a:solidFill>
              </a:rPr>
              <a:t>signal name</a:t>
            </a:r>
            <a:r>
              <a:rPr lang="en-US" dirty="0">
                <a:solidFill>
                  <a:schemeClr val="tx1"/>
                </a:solidFill>
              </a:rPr>
              <a:t>, </a:t>
            </a:r>
            <a:r>
              <a:rPr lang="en-US" b="1" dirty="0">
                <a:solidFill>
                  <a:schemeClr val="tx1"/>
                </a:solidFill>
              </a:rPr>
              <a:t>width</a:t>
            </a:r>
            <a:r>
              <a:rPr lang="en-US" dirty="0">
                <a:solidFill>
                  <a:schemeClr val="tx1"/>
                </a:solidFill>
              </a:rPr>
              <a:t>, and whether the signal is for </a:t>
            </a:r>
            <a:r>
              <a:rPr lang="en-US" b="1" dirty="0">
                <a:solidFill>
                  <a:schemeClr val="tx1"/>
                </a:solidFill>
              </a:rPr>
              <a:t>collecting data</a:t>
            </a:r>
            <a:r>
              <a:rPr lang="en-US" dirty="0">
                <a:solidFill>
                  <a:schemeClr val="tx1"/>
                </a:solidFill>
              </a:rPr>
              <a:t>, </a:t>
            </a:r>
            <a:r>
              <a:rPr lang="en-US" b="1" dirty="0">
                <a:solidFill>
                  <a:schemeClr val="tx1"/>
                </a:solidFill>
              </a:rPr>
              <a:t>triggering</a:t>
            </a:r>
            <a:r>
              <a:rPr lang="en-US" dirty="0">
                <a:solidFill>
                  <a:schemeClr val="tx1"/>
                </a:solidFill>
              </a:rPr>
              <a:t>, or </a:t>
            </a:r>
            <a:r>
              <a:rPr lang="en-US" b="1" dirty="0">
                <a:solidFill>
                  <a:schemeClr val="tx1"/>
                </a:solidFill>
              </a:rPr>
              <a:t>both</a:t>
            </a:r>
            <a:r>
              <a:rPr lang="en-US" dirty="0">
                <a:solidFill>
                  <a:schemeClr val="tx1"/>
                </a:solidFill>
              </a:rPr>
              <a:t>.</a:t>
            </a:r>
            <a:endParaRPr lang="tr-TR"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endParaRPr lang="tr-TR"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r>
              <a:rPr lang="en-US" dirty="0">
                <a:solidFill>
                  <a:schemeClr val="tx1"/>
                </a:solidFill>
              </a:rPr>
              <a:t>Click </a:t>
            </a:r>
            <a:r>
              <a:rPr lang="en-US" b="1" dirty="0">
                <a:solidFill>
                  <a:schemeClr val="tx1"/>
                </a:solidFill>
              </a:rPr>
              <a:t>Generate Core RTL </a:t>
            </a:r>
            <a:r>
              <a:rPr lang="en-US" dirty="0">
                <a:solidFill>
                  <a:schemeClr val="tx1"/>
                </a:solidFill>
              </a:rPr>
              <a:t>to create the debug module and instantiation template</a:t>
            </a:r>
            <a:endParaRPr lang="tr-TR"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endParaRPr lang="tr-TR"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r>
              <a:rPr lang="en-US" dirty="0">
                <a:solidFill>
                  <a:schemeClr val="tx1"/>
                </a:solidFill>
              </a:rPr>
              <a:t>If you created a debug profile with the Debug Wizard, click </a:t>
            </a:r>
            <a:r>
              <a:rPr lang="en-US" b="1" dirty="0">
                <a:solidFill>
                  <a:schemeClr val="tx1"/>
                </a:solidFill>
              </a:rPr>
              <a:t>Import</a:t>
            </a:r>
            <a:r>
              <a:rPr lang="en-US" dirty="0">
                <a:solidFill>
                  <a:schemeClr val="tx1"/>
                </a:solidFill>
              </a:rPr>
              <a:t> </a:t>
            </a:r>
            <a:r>
              <a:rPr lang="en-US" b="1" dirty="0">
                <a:solidFill>
                  <a:schemeClr val="tx1"/>
                </a:solidFill>
              </a:rPr>
              <a:t>Profile</a:t>
            </a:r>
            <a:r>
              <a:rPr lang="en-US" dirty="0">
                <a:solidFill>
                  <a:schemeClr val="tx1"/>
                </a:solidFill>
              </a:rPr>
              <a:t> to load it. </a:t>
            </a:r>
            <a:endParaRPr lang="tr-TR"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endParaRPr lang="tr-TR" dirty="0">
              <a:solidFill>
                <a:schemeClr val="tx1"/>
              </a:solidFill>
            </a:endParaRPr>
          </a:p>
          <a:p>
            <a:pPr indent="-457200" algn="just">
              <a:spcBef>
                <a:spcPts val="0"/>
              </a:spcBef>
              <a:buSzPts val="1800"/>
              <a:buFont typeface="+mj-lt"/>
              <a:buAutoNum type="arabicPeriod" startAt="4"/>
            </a:pPr>
            <a:r>
              <a:rPr lang="en-US" dirty="0">
                <a:solidFill>
                  <a:schemeClr val="tx1"/>
                </a:solidFill>
              </a:rPr>
              <a:t>The Console displays messages. </a:t>
            </a:r>
            <a:endParaRPr lang="tr-TR"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4"/>
            </a:pPr>
            <a:endParaRPr lang="tr-TR" dirty="0"/>
          </a:p>
        </p:txBody>
      </p:sp>
      <p:pic>
        <p:nvPicPr>
          <p:cNvPr id="7" name="Resim 6">
            <a:extLst>
              <a:ext uri="{FF2B5EF4-FFF2-40B4-BE49-F238E27FC236}">
                <a16:creationId xmlns:a16="http://schemas.microsoft.com/office/drawing/2014/main" id="{47B4153E-4B23-E322-C8D6-AC8D930E7A56}"/>
              </a:ext>
            </a:extLst>
          </p:cNvPr>
          <p:cNvPicPr>
            <a:picLocks noChangeAspect="1"/>
          </p:cNvPicPr>
          <p:nvPr/>
        </p:nvPicPr>
        <p:blipFill>
          <a:blip r:embed="rId2"/>
          <a:stretch>
            <a:fillRect/>
          </a:stretch>
        </p:blipFill>
        <p:spPr>
          <a:xfrm>
            <a:off x="6278880" y="944881"/>
            <a:ext cx="5788083" cy="4521200"/>
          </a:xfrm>
          <a:prstGeom prst="rect">
            <a:avLst/>
          </a:prstGeom>
        </p:spPr>
      </p:pic>
      <p:pic>
        <p:nvPicPr>
          <p:cNvPr id="9" name="Resim 8">
            <a:extLst>
              <a:ext uri="{FF2B5EF4-FFF2-40B4-BE49-F238E27FC236}">
                <a16:creationId xmlns:a16="http://schemas.microsoft.com/office/drawing/2014/main" id="{F11502F5-B7F9-6C6C-5454-071733863882}"/>
              </a:ext>
            </a:extLst>
          </p:cNvPr>
          <p:cNvPicPr>
            <a:picLocks noChangeAspect="1"/>
          </p:cNvPicPr>
          <p:nvPr/>
        </p:nvPicPr>
        <p:blipFill>
          <a:blip r:embed="rId3"/>
          <a:stretch>
            <a:fillRect/>
          </a:stretch>
        </p:blipFill>
        <p:spPr>
          <a:xfrm>
            <a:off x="2908878" y="5593081"/>
            <a:ext cx="6075998" cy="1107032"/>
          </a:xfrm>
          <a:prstGeom prst="rect">
            <a:avLst/>
          </a:prstGeom>
        </p:spPr>
      </p:pic>
      <p:pic>
        <p:nvPicPr>
          <p:cNvPr id="2" name="Picture 2" descr="Resim önizlemesi">
            <a:extLst>
              <a:ext uri="{FF2B5EF4-FFF2-40B4-BE49-F238E27FC236}">
                <a16:creationId xmlns:a16="http://schemas.microsoft.com/office/drawing/2014/main" id="{449EA589-F075-0171-AC70-89E4B74C8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52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pt-BR" dirty="0">
                <a:solidFill>
                  <a:schemeClr val="tx1"/>
                </a:solidFill>
              </a:rPr>
              <a:t>Virtual I/O Debug Core</a:t>
            </a:r>
            <a:endParaRPr lang="en-US" dirty="0">
              <a:solidFill>
                <a:schemeClr val="tx1"/>
              </a:solidFill>
            </a:endParaRPr>
          </a:p>
        </p:txBody>
      </p:sp>
      <p:sp>
        <p:nvSpPr>
          <p:cNvPr id="394" name="Google Shape;394;p2"/>
          <p:cNvSpPr txBox="1">
            <a:spLocks noGrp="1"/>
          </p:cNvSpPr>
          <p:nvPr>
            <p:ph type="body" idx="1"/>
          </p:nvPr>
        </p:nvSpPr>
        <p:spPr>
          <a:xfrm>
            <a:off x="1122215" y="904241"/>
            <a:ext cx="10727278" cy="504951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4D4D4D"/>
              </a:buClr>
              <a:buSzPts val="1800"/>
              <a:buNone/>
            </a:pPr>
            <a:r>
              <a:rPr lang="en-US" sz="2400" b="1" dirty="0">
                <a:solidFill>
                  <a:schemeClr val="tx1"/>
                </a:solidFill>
              </a:rPr>
              <a:t>The Virtual I/O</a:t>
            </a:r>
            <a:r>
              <a:rPr lang="en-US" sz="2400" dirty="0">
                <a:solidFill>
                  <a:schemeClr val="tx1"/>
                </a:solidFill>
              </a:rPr>
              <a:t> (</a:t>
            </a:r>
            <a:r>
              <a:rPr lang="en-US" sz="2400" dirty="0" err="1">
                <a:solidFill>
                  <a:schemeClr val="tx1"/>
                </a:solidFill>
              </a:rPr>
              <a:t>vio</a:t>
            </a:r>
            <a:r>
              <a:rPr lang="en-US" sz="2400" dirty="0">
                <a:solidFill>
                  <a:schemeClr val="tx1"/>
                </a:solidFill>
              </a:rPr>
              <a:t>) core lets you monitor and drive the FPGA signals using the</a:t>
            </a:r>
            <a:r>
              <a:rPr lang="tr-TR" sz="2400" dirty="0">
                <a:solidFill>
                  <a:schemeClr val="tx1"/>
                </a:solidFill>
              </a:rPr>
              <a:t> </a:t>
            </a:r>
            <a:r>
              <a:rPr lang="en-US" sz="2400" b="1" dirty="0">
                <a:solidFill>
                  <a:schemeClr val="tx1"/>
                </a:solidFill>
              </a:rPr>
              <a:t>Debugger</a:t>
            </a:r>
            <a:r>
              <a:rPr lang="en-US" sz="2400" dirty="0">
                <a:solidFill>
                  <a:schemeClr val="tx1"/>
                </a:solidFill>
              </a:rPr>
              <a:t>. You can use it to capture instantaneous data from connected wires or registers,</a:t>
            </a:r>
            <a:r>
              <a:rPr lang="tr-TR" sz="2400" dirty="0">
                <a:solidFill>
                  <a:schemeClr val="tx1"/>
                </a:solidFill>
              </a:rPr>
              <a:t> </a:t>
            </a:r>
            <a:r>
              <a:rPr lang="en-US" sz="2400" dirty="0">
                <a:solidFill>
                  <a:schemeClr val="tx1"/>
                </a:solidFill>
              </a:rPr>
              <a:t>and you can edit values of connected wires or register. This debug core is useful for triggering</a:t>
            </a:r>
            <a:r>
              <a:rPr lang="tr-TR" sz="2400" dirty="0">
                <a:solidFill>
                  <a:schemeClr val="tx1"/>
                </a:solidFill>
              </a:rPr>
              <a:t> </a:t>
            </a:r>
            <a:r>
              <a:rPr lang="en-US" sz="2400" dirty="0">
                <a:solidFill>
                  <a:schemeClr val="tx1"/>
                </a:solidFill>
              </a:rPr>
              <a:t>reset or control signals in </a:t>
            </a:r>
            <a:r>
              <a:rPr lang="en-US" sz="2400" b="1" dirty="0">
                <a:solidFill>
                  <a:schemeClr val="tx1"/>
                </a:solidFill>
              </a:rPr>
              <a:t>real time.</a:t>
            </a:r>
            <a:endParaRPr lang="tr-TR" sz="2400" b="1" dirty="0">
              <a:solidFill>
                <a:schemeClr val="tx1"/>
              </a:solidFill>
            </a:endParaRPr>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extLst>
              <a:ext uri="{FF2B5EF4-FFF2-40B4-BE49-F238E27FC236}">
                <a16:creationId xmlns:a16="http://schemas.microsoft.com/office/drawing/2014/main" id="{18160F89-1896-66E5-717A-1AF236B74566}"/>
              </a:ext>
            </a:extLst>
          </p:cNvPr>
          <p:cNvPicPr>
            <a:picLocks noChangeAspect="1"/>
          </p:cNvPicPr>
          <p:nvPr/>
        </p:nvPicPr>
        <p:blipFill>
          <a:blip r:embed="rId4"/>
          <a:stretch>
            <a:fillRect/>
          </a:stretch>
        </p:blipFill>
        <p:spPr>
          <a:xfrm>
            <a:off x="1714748" y="2509888"/>
            <a:ext cx="9542212" cy="3443871"/>
          </a:xfrm>
          <a:prstGeom prst="rect">
            <a:avLst/>
          </a:prstGeom>
        </p:spPr>
      </p:pic>
    </p:spTree>
    <p:extLst>
      <p:ext uri="{BB962C8B-B14F-4D97-AF65-F5344CB8AC3E}">
        <p14:creationId xmlns:p14="http://schemas.microsoft.com/office/powerpoint/2010/main" val="41190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D356987D-4ABF-6E0E-04ED-B3D257213ED1}"/>
              </a:ext>
            </a:extLst>
          </p:cNvPr>
          <p:cNvPicPr>
            <a:picLocks noChangeAspect="1"/>
          </p:cNvPicPr>
          <p:nvPr/>
        </p:nvPicPr>
        <p:blipFill>
          <a:blip r:embed="rId2"/>
          <a:stretch>
            <a:fillRect/>
          </a:stretch>
        </p:blipFill>
        <p:spPr>
          <a:xfrm>
            <a:off x="4450080" y="1005027"/>
            <a:ext cx="7467600" cy="4979214"/>
          </a:xfrm>
          <a:prstGeom prst="rect">
            <a:avLst/>
          </a:prstGeom>
        </p:spPr>
      </p:pic>
      <p:pic>
        <p:nvPicPr>
          <p:cNvPr id="6" name="Resim 5">
            <a:extLst>
              <a:ext uri="{FF2B5EF4-FFF2-40B4-BE49-F238E27FC236}">
                <a16:creationId xmlns:a16="http://schemas.microsoft.com/office/drawing/2014/main" id="{40F57F16-748D-2306-6A9A-B628074D346B}"/>
              </a:ext>
            </a:extLst>
          </p:cNvPr>
          <p:cNvPicPr>
            <a:picLocks noChangeAspect="1"/>
          </p:cNvPicPr>
          <p:nvPr/>
        </p:nvPicPr>
        <p:blipFill>
          <a:blip r:embed="rId3"/>
          <a:stretch>
            <a:fillRect/>
          </a:stretch>
        </p:blipFill>
        <p:spPr>
          <a:xfrm>
            <a:off x="609550" y="3260453"/>
            <a:ext cx="3672205" cy="2987947"/>
          </a:xfrm>
          <a:prstGeom prst="rect">
            <a:avLst/>
          </a:prstGeom>
        </p:spPr>
      </p:pic>
      <p:pic>
        <p:nvPicPr>
          <p:cNvPr id="8" name="Resim 7">
            <a:extLst>
              <a:ext uri="{FF2B5EF4-FFF2-40B4-BE49-F238E27FC236}">
                <a16:creationId xmlns:a16="http://schemas.microsoft.com/office/drawing/2014/main" id="{068EC906-9019-1BD1-9451-A52B66B26984}"/>
              </a:ext>
            </a:extLst>
          </p:cNvPr>
          <p:cNvPicPr>
            <a:picLocks noChangeAspect="1"/>
          </p:cNvPicPr>
          <p:nvPr/>
        </p:nvPicPr>
        <p:blipFill>
          <a:blip r:embed="rId4"/>
          <a:stretch>
            <a:fillRect/>
          </a:stretch>
        </p:blipFill>
        <p:spPr>
          <a:xfrm>
            <a:off x="1113205" y="853440"/>
            <a:ext cx="3168550" cy="2272982"/>
          </a:xfrm>
          <a:prstGeom prst="rect">
            <a:avLst/>
          </a:prstGeom>
        </p:spPr>
      </p:pic>
      <p:pic>
        <p:nvPicPr>
          <p:cNvPr id="9" name="Picture 2" descr="Resim önizlemesi">
            <a:extLst>
              <a:ext uri="{FF2B5EF4-FFF2-40B4-BE49-F238E27FC236}">
                <a16:creationId xmlns:a16="http://schemas.microsoft.com/office/drawing/2014/main" id="{57742ECB-F180-84E0-6499-723C9EAEC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2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pt-BR" dirty="0">
                <a:solidFill>
                  <a:schemeClr val="tx1"/>
                </a:solidFill>
              </a:rPr>
              <a:t>Adding a Virtual I/O Core</a:t>
            </a:r>
            <a:endParaRPr lang="en-US" dirty="0">
              <a:solidFill>
                <a:schemeClr val="tx1"/>
              </a:solidFill>
            </a:endParaRPr>
          </a:p>
        </p:txBody>
      </p:sp>
      <p:sp>
        <p:nvSpPr>
          <p:cNvPr id="394" name="Google Shape;394;p2"/>
          <p:cNvSpPr txBox="1">
            <a:spLocks noGrp="1"/>
          </p:cNvSpPr>
          <p:nvPr>
            <p:ph type="body" idx="1"/>
          </p:nvPr>
        </p:nvSpPr>
        <p:spPr>
          <a:xfrm>
            <a:off x="1122215" y="833120"/>
            <a:ext cx="10727278" cy="5455919"/>
          </a:xfrm>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0"/>
              </a:spcBef>
              <a:spcAft>
                <a:spcPts val="0"/>
              </a:spcAft>
              <a:buClr>
                <a:srgbClr val="4D4D4D"/>
              </a:buClr>
              <a:buSzPts val="1800"/>
              <a:buFont typeface="+mj-lt"/>
              <a:buAutoNum type="arabicPeriod"/>
            </a:pPr>
            <a:r>
              <a:rPr lang="en-US" sz="2400" b="1" dirty="0">
                <a:solidFill>
                  <a:schemeClr val="tx1"/>
                </a:solidFill>
              </a:rPr>
              <a:t>Open</a:t>
            </a:r>
            <a:r>
              <a:rPr lang="en-US" sz="2400" dirty="0">
                <a:solidFill>
                  <a:schemeClr val="tx1"/>
                </a:solidFill>
              </a:rPr>
              <a:t> the </a:t>
            </a:r>
            <a:r>
              <a:rPr lang="en-US" sz="2400" b="1" dirty="0">
                <a:solidFill>
                  <a:schemeClr val="tx1"/>
                </a:solidFill>
              </a:rPr>
              <a:t>Debugger</a:t>
            </a:r>
            <a:r>
              <a:rPr lang="en-US" sz="2400" dirty="0">
                <a:solidFill>
                  <a:schemeClr val="tx1"/>
                </a:solidFill>
              </a:rPr>
              <a:t>.</a:t>
            </a: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a:pPr>
            <a:endParaRPr lang="tr-TR" sz="2400" dirty="0">
              <a:solidFill>
                <a:schemeClr val="tx1"/>
              </a:solidFill>
            </a:endParaRPr>
          </a:p>
          <a:p>
            <a:pPr marL="0" lvl="0" indent="0" algn="just" rtl="0">
              <a:lnSpc>
                <a:spcPct val="90000"/>
              </a:lnSpc>
              <a:spcBef>
                <a:spcPts val="0"/>
              </a:spcBef>
              <a:spcAft>
                <a:spcPts val="0"/>
              </a:spcAft>
              <a:buClr>
                <a:srgbClr val="4D4D4D"/>
              </a:buClr>
              <a:buSzPts val="1800"/>
            </a:pP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a:pPr>
            <a:endParaRPr lang="tr-TR" sz="2400" dirty="0">
              <a:solidFill>
                <a:schemeClr val="tx1"/>
              </a:solidFill>
            </a:endParaRPr>
          </a:p>
          <a:p>
            <a:pPr marL="0" lvl="0" indent="0" algn="just" rtl="0">
              <a:lnSpc>
                <a:spcPct val="90000"/>
              </a:lnSpc>
              <a:spcBef>
                <a:spcPts val="0"/>
              </a:spcBef>
              <a:spcAft>
                <a:spcPts val="0"/>
              </a:spcAft>
              <a:buClr>
                <a:srgbClr val="4D4D4D"/>
              </a:buClr>
              <a:buSzPts val="1800"/>
            </a:pPr>
            <a:endParaRPr lang="en-US"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2"/>
            </a:pPr>
            <a:r>
              <a:rPr lang="en-US" sz="2400" dirty="0">
                <a:solidFill>
                  <a:schemeClr val="tx1"/>
                </a:solidFill>
              </a:rPr>
              <a:t>Choose </a:t>
            </a:r>
            <a:r>
              <a:rPr lang="en-US" sz="2400" b="1" dirty="0">
                <a:solidFill>
                  <a:schemeClr val="tx1"/>
                </a:solidFill>
              </a:rPr>
              <a:t>Perspectives</a:t>
            </a:r>
            <a:r>
              <a:rPr lang="en-US" sz="2400" dirty="0">
                <a:solidFill>
                  <a:schemeClr val="tx1"/>
                </a:solidFill>
              </a:rPr>
              <a:t> &gt; </a:t>
            </a:r>
            <a:r>
              <a:rPr lang="en-US" sz="2400" b="1" dirty="0">
                <a:solidFill>
                  <a:schemeClr val="tx1"/>
                </a:solidFill>
              </a:rPr>
              <a:t>Profile</a:t>
            </a:r>
            <a:r>
              <a:rPr lang="en-US" sz="2400" dirty="0">
                <a:solidFill>
                  <a:schemeClr val="tx1"/>
                </a:solidFill>
              </a:rPr>
              <a:t> </a:t>
            </a:r>
            <a:r>
              <a:rPr lang="en-US" sz="2400" b="1" dirty="0">
                <a:solidFill>
                  <a:schemeClr val="tx1"/>
                </a:solidFill>
              </a:rPr>
              <a:t>Editor</a:t>
            </a:r>
            <a:r>
              <a:rPr lang="en-US" sz="2400" dirty="0">
                <a:solidFill>
                  <a:schemeClr val="tx1"/>
                </a:solidFill>
              </a:rPr>
              <a:t>.</a:t>
            </a: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2"/>
            </a:pP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2"/>
            </a:pP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2"/>
            </a:pP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2"/>
            </a:pPr>
            <a:endParaRPr lang="tr-TR" sz="2400" dirty="0">
              <a:solidFill>
                <a:schemeClr val="tx1"/>
              </a:solidFill>
            </a:endParaRPr>
          </a:p>
          <a:p>
            <a:pPr marL="0" lvl="0" indent="0" algn="just" rtl="0">
              <a:lnSpc>
                <a:spcPct val="90000"/>
              </a:lnSpc>
              <a:spcBef>
                <a:spcPts val="0"/>
              </a:spcBef>
              <a:spcAft>
                <a:spcPts val="0"/>
              </a:spcAft>
              <a:buClr>
                <a:srgbClr val="4D4D4D"/>
              </a:buClr>
              <a:buSzPts val="1800"/>
            </a:pPr>
            <a:endParaRPr lang="tr-TR" sz="2400" dirty="0">
              <a:solidFill>
                <a:schemeClr val="tx1"/>
              </a:solidFill>
            </a:endParaRPr>
          </a:p>
          <a:p>
            <a:pPr lvl="0" indent="-457200" algn="just" rtl="0">
              <a:lnSpc>
                <a:spcPct val="90000"/>
              </a:lnSpc>
              <a:spcBef>
                <a:spcPts val="0"/>
              </a:spcBef>
              <a:spcAft>
                <a:spcPts val="0"/>
              </a:spcAft>
              <a:buClr>
                <a:srgbClr val="4D4D4D"/>
              </a:buClr>
              <a:buSzPts val="1800"/>
              <a:buFont typeface="+mj-lt"/>
              <a:buAutoNum type="arabicPeriod" startAt="3"/>
            </a:pPr>
            <a:r>
              <a:rPr lang="en-US" sz="2400" dirty="0">
                <a:solidFill>
                  <a:schemeClr val="tx1"/>
                </a:solidFill>
              </a:rPr>
              <a:t>Choose Add Debug Core &gt; </a:t>
            </a:r>
            <a:r>
              <a:rPr lang="en-US" sz="2400" b="1" dirty="0">
                <a:solidFill>
                  <a:schemeClr val="tx1"/>
                </a:solidFill>
              </a:rPr>
              <a:t>VIO</a:t>
            </a:r>
            <a:r>
              <a:rPr lang="en-US" sz="2400" dirty="0">
                <a:solidFill>
                  <a:schemeClr val="tx1"/>
                </a:solidFill>
              </a:rPr>
              <a:t>.</a:t>
            </a:r>
          </a:p>
        </p:txBody>
      </p:sp>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2" name="Resim 1">
            <a:extLst>
              <a:ext uri="{FF2B5EF4-FFF2-40B4-BE49-F238E27FC236}">
                <a16:creationId xmlns:a16="http://schemas.microsoft.com/office/drawing/2014/main" id="{CA541D9F-E385-4B01-E768-5D451E40877F}"/>
              </a:ext>
            </a:extLst>
          </p:cNvPr>
          <p:cNvPicPr>
            <a:picLocks noChangeAspect="1"/>
          </p:cNvPicPr>
          <p:nvPr/>
        </p:nvPicPr>
        <p:blipFill rotWithShape="1">
          <a:blip r:embed="rId4"/>
          <a:srcRect l="666"/>
          <a:stretch/>
        </p:blipFill>
        <p:spPr>
          <a:xfrm>
            <a:off x="1742088" y="1215709"/>
            <a:ext cx="8960167" cy="816292"/>
          </a:xfrm>
          <a:prstGeom prst="rect">
            <a:avLst/>
          </a:prstGeom>
        </p:spPr>
      </p:pic>
      <p:pic>
        <p:nvPicPr>
          <p:cNvPr id="3" name="Resim 2">
            <a:extLst>
              <a:ext uri="{FF2B5EF4-FFF2-40B4-BE49-F238E27FC236}">
                <a16:creationId xmlns:a16="http://schemas.microsoft.com/office/drawing/2014/main" id="{B194CFBD-D0EF-6D36-ECE0-5FF5291612F1}"/>
              </a:ext>
            </a:extLst>
          </p:cNvPr>
          <p:cNvPicPr>
            <a:picLocks noChangeAspect="1"/>
          </p:cNvPicPr>
          <p:nvPr/>
        </p:nvPicPr>
        <p:blipFill>
          <a:blip r:embed="rId5"/>
          <a:stretch>
            <a:fillRect/>
          </a:stretch>
        </p:blipFill>
        <p:spPr>
          <a:xfrm>
            <a:off x="1615916" y="2898297"/>
            <a:ext cx="8960167" cy="1325563"/>
          </a:xfrm>
          <a:prstGeom prst="rect">
            <a:avLst/>
          </a:prstGeom>
        </p:spPr>
      </p:pic>
      <p:pic>
        <p:nvPicPr>
          <p:cNvPr id="6" name="Resim 5">
            <a:extLst>
              <a:ext uri="{FF2B5EF4-FFF2-40B4-BE49-F238E27FC236}">
                <a16:creationId xmlns:a16="http://schemas.microsoft.com/office/drawing/2014/main" id="{2ADD4FE8-7794-ECCB-A95D-EC450D17F074}"/>
              </a:ext>
            </a:extLst>
          </p:cNvPr>
          <p:cNvPicPr>
            <a:picLocks noChangeAspect="1"/>
          </p:cNvPicPr>
          <p:nvPr/>
        </p:nvPicPr>
        <p:blipFill>
          <a:blip r:embed="rId6"/>
          <a:stretch>
            <a:fillRect/>
          </a:stretch>
        </p:blipFill>
        <p:spPr>
          <a:xfrm>
            <a:off x="1615915" y="4969475"/>
            <a:ext cx="8960167" cy="1345631"/>
          </a:xfrm>
          <a:prstGeom prst="rect">
            <a:avLst/>
          </a:prstGeom>
        </p:spPr>
      </p:pic>
    </p:spTree>
    <p:extLst>
      <p:ext uri="{BB962C8B-B14F-4D97-AF65-F5344CB8AC3E}">
        <p14:creationId xmlns:p14="http://schemas.microsoft.com/office/powerpoint/2010/main" val="2257236135"/>
      </p:ext>
    </p:extLst>
  </p:cSld>
  <p:clrMapOvr>
    <a:masterClrMapping/>
  </p:clrMapOvr>
</p:sld>
</file>

<file path=ppt/theme/theme1.xml><?xml version="1.0" encoding="utf-8"?>
<a:theme xmlns:a="http://schemas.openxmlformats.org/drawingml/2006/main" name="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1671</TotalTime>
  <Words>2617</Words>
  <Application>Microsoft Office PowerPoint</Application>
  <PresentationFormat>Widescreen</PresentationFormat>
  <Paragraphs>271</Paragraphs>
  <Slides>40</Slides>
  <Notes>29</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40</vt:i4>
      </vt:variant>
    </vt:vector>
  </HeadingPairs>
  <TitlesOfParts>
    <vt:vector size="46" baseType="lpstr">
      <vt:lpstr>Arial</vt:lpstr>
      <vt:lpstr>Calibri</vt:lpstr>
      <vt:lpstr>Wingdings</vt:lpstr>
      <vt:lpstr>Özel Tasarım</vt:lpstr>
      <vt:lpstr>1_Özel Tasarım</vt:lpstr>
      <vt:lpstr>3_Özel Tasarım</vt:lpstr>
      <vt:lpstr> Hardware Debugging</vt:lpstr>
      <vt:lpstr>Debugging</vt:lpstr>
      <vt:lpstr>Debugging</vt:lpstr>
      <vt:lpstr>Profile Editor Perspective</vt:lpstr>
      <vt:lpstr>PowerPoint Presentation</vt:lpstr>
      <vt:lpstr>PowerPoint Presentation</vt:lpstr>
      <vt:lpstr>Virtual I/O Debug Core</vt:lpstr>
      <vt:lpstr>PowerPoint Presentation</vt:lpstr>
      <vt:lpstr>Adding a Virtual I/O Core</vt:lpstr>
      <vt:lpstr>PowerPoint Presentation</vt:lpstr>
      <vt:lpstr>PowerPoint Presentation</vt:lpstr>
      <vt:lpstr>Adding a Virtual I/O Core cont’d</vt:lpstr>
      <vt:lpstr>PowerPoint Presentation</vt:lpstr>
      <vt:lpstr>PowerPoint Presentation</vt:lpstr>
      <vt:lpstr>Logic Analyzer Debug Core</vt:lpstr>
      <vt:lpstr>Logic Analyzer Debug Core</vt:lpstr>
      <vt:lpstr>Adding a Logic Analyzer Core Manually</vt:lpstr>
      <vt:lpstr>PowerPoint Presentation</vt:lpstr>
      <vt:lpstr>PowerPoint Presentation</vt:lpstr>
      <vt:lpstr>Adding a Logic Analyzer Core Manually</vt:lpstr>
      <vt:lpstr>PowerPoint Presentation</vt:lpstr>
      <vt:lpstr>Adding a Logic Analyzer Core Manually cont’d</vt:lpstr>
      <vt:lpstr>Debug Wizard</vt:lpstr>
      <vt:lpstr>Using the Wizard</vt:lpstr>
      <vt:lpstr>PowerPoint Presentation</vt:lpstr>
      <vt:lpstr>Using the Wizard cont’d</vt:lpstr>
      <vt:lpstr>PowerPoint Presentation</vt:lpstr>
      <vt:lpstr>Debug Perspective: Logic Analyzer</vt:lpstr>
      <vt:lpstr>Debug Perspective: Logic Analyzer</vt:lpstr>
      <vt:lpstr>Debug Perspective: Logic Analyzer</vt:lpstr>
      <vt:lpstr>Understanding Capture Control</vt:lpstr>
      <vt:lpstr>Debug Perspective: Virtual I/O</vt:lpstr>
      <vt:lpstr>Debug Perspective: Virtual I/O</vt:lpstr>
      <vt:lpstr>Debug Perspective: Virtual I/O</vt:lpstr>
      <vt:lpstr>Debugger Options</vt:lpstr>
      <vt:lpstr>Concurrent Debugging</vt:lpstr>
      <vt:lpstr>Concurrent Debugging</vt:lpstr>
      <vt:lpstr>Resource Usage</vt:lpstr>
      <vt:lpstr>Disable the Debug Core</vt:lpstr>
      <vt:lpstr>Disable the Debug 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 Design Flow using Efinity 2022.1</dc:title>
  <dc:creator>Nehir Yiğit</dc:creator>
  <cp:lastModifiedBy>Abdulsamet Aldaş</cp:lastModifiedBy>
  <cp:revision>108</cp:revision>
  <dcterms:created xsi:type="dcterms:W3CDTF">2021-02-16T09:15:31Z</dcterms:created>
  <dcterms:modified xsi:type="dcterms:W3CDTF">2024-02-21T07:46:41Z</dcterms:modified>
</cp:coreProperties>
</file>