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67" r:id="rId4"/>
    <p:sldId id="285" r:id="rId5"/>
    <p:sldId id="286" r:id="rId6"/>
    <p:sldId id="287" r:id="rId7"/>
    <p:sldId id="288" r:id="rId8"/>
    <p:sldId id="280" r:id="rId9"/>
    <p:sldId id="289" r:id="rId10"/>
    <p:sldId id="276" r:id="rId11"/>
    <p:sldId id="283" r:id="rId12"/>
    <p:sldId id="269" r:id="rId13"/>
    <p:sldId id="296" r:id="rId14"/>
    <p:sldId id="270" r:id="rId15"/>
    <p:sldId id="290" r:id="rId16"/>
    <p:sldId id="292" r:id="rId17"/>
    <p:sldId id="293" r:id="rId18"/>
    <p:sldId id="291" r:id="rId19"/>
    <p:sldId id="294" r:id="rId20"/>
    <p:sldId id="295" r:id="rId21"/>
    <p:sldId id="271" r:id="rId22"/>
    <p:sldId id="272" r:id="rId23"/>
    <p:sldId id="273" r:id="rId24"/>
    <p:sldId id="297" r:id="rId25"/>
    <p:sldId id="274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nFM6SO2KWymhp/zk8EMO+dC6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49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1"/>
          </p:nvPr>
        </p:nvSpPr>
        <p:spPr>
          <a:xfrm rot="5400000">
            <a:off x="4301327" y="-1925782"/>
            <a:ext cx="4351338" cy="1070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3764" y="1909638"/>
            <a:ext cx="2408705" cy="3094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/>
          <p:nvPr/>
        </p:nvSpPr>
        <p:spPr>
          <a:xfrm>
            <a:off x="-1" y="0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0"/>
          <p:cNvSpPr/>
          <p:nvPr/>
        </p:nvSpPr>
        <p:spPr>
          <a:xfrm>
            <a:off x="1" y="6802582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0"/>
          <p:cNvSpPr/>
          <p:nvPr/>
        </p:nvSpPr>
        <p:spPr>
          <a:xfrm rot="-5400000">
            <a:off x="10560161" y="748160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 flipH="1">
            <a:off x="11437269" y="1257887"/>
            <a:ext cx="390939" cy="739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122214" y="1253331"/>
            <a:ext cx="107095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360219" y="362876"/>
            <a:ext cx="390939" cy="7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 rot="-5400000">
            <a:off x="371648" y="978945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122215" y="709586"/>
            <a:ext cx="10709565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0" y="6805586"/>
            <a:ext cx="12192000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4172" y="6030820"/>
            <a:ext cx="546773" cy="702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/>
        </p:nvSpPr>
        <p:spPr>
          <a:xfrm>
            <a:off x="1122214" y="218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title"/>
          </p:nvPr>
        </p:nvSpPr>
        <p:spPr>
          <a:xfrm>
            <a:off x="4238228" y="2097355"/>
            <a:ext cx="67689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tr-TR" sz="2800" b="0" i="0" u="none" strike="noStrike" dirty="0"/>
              <a:t>Software Debugging</a:t>
            </a:r>
            <a:endParaRPr sz="2800" b="1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8224EC-03D9-67BF-1DE5-9FCFA430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24129"/>
            <a:ext cx="10515600" cy="5165522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now browse the source files. To build the project, right-click the project name and select </a:t>
            </a:r>
            <a:r>
              <a:rPr lang="en-US" b="1" dirty="0">
                <a:solidFill>
                  <a:schemeClr val="tx1"/>
                </a:solidFill>
              </a:rPr>
              <a:t>Clean Project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b="1" dirty="0">
                <a:solidFill>
                  <a:schemeClr val="tx1"/>
                </a:solidFill>
              </a:rPr>
              <a:t>Build Project</a:t>
            </a:r>
            <a:r>
              <a:rPr lang="en-US" dirty="0">
                <a:solidFill>
                  <a:schemeClr val="tx1"/>
                </a:solidFill>
              </a:rPr>
              <a:t>. The compilation output shows up in the Console window.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7ED9E0-0606-8602-0343-8CB09DFC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547937"/>
            <a:ext cx="7058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79C666-D109-279B-B125-1D345207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512" y="924675"/>
            <a:ext cx="5517223" cy="5164976"/>
          </a:xfrm>
        </p:spPr>
        <p:txBody>
          <a:bodyPr>
            <a:normAutofit/>
          </a:bodyPr>
          <a:lstStyle/>
          <a:p>
            <a:pPr marL="228600" indent="0" algn="just"/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debug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axi4Demo </a:t>
            </a:r>
            <a:r>
              <a:rPr lang="tr-TR" dirty="0" err="1">
                <a:solidFill>
                  <a:schemeClr val="tx1"/>
                </a:solidFill>
              </a:rPr>
              <a:t>project</a:t>
            </a:r>
            <a:r>
              <a:rPr lang="tr-TR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228600" indent="0" algn="just"/>
            <a:r>
              <a:rPr lang="tr-TR" dirty="0">
                <a:solidFill>
                  <a:schemeClr val="tx1"/>
                </a:solidFill>
              </a:rPr>
              <a:t> 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</a:rPr>
              <a:t>Right-</a:t>
            </a:r>
            <a:r>
              <a:rPr lang="tr-TR" dirty="0" err="1">
                <a:solidFill>
                  <a:schemeClr val="tx1"/>
                </a:solidFill>
              </a:rPr>
              <a:t>click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b="1" dirty="0">
                <a:solidFill>
                  <a:schemeClr val="tx1"/>
                </a:solidFill>
              </a:rPr>
              <a:t>axi4Demo &gt; axi4Demo_&lt;</a:t>
            </a:r>
            <a:r>
              <a:rPr lang="tr-TR" b="1" dirty="0" err="1">
                <a:solidFill>
                  <a:schemeClr val="tx1"/>
                </a:solidFill>
              </a:rPr>
              <a:t>family</a:t>
            </a:r>
            <a:r>
              <a:rPr lang="tr-TR" b="1" dirty="0">
                <a:solidFill>
                  <a:schemeClr val="tx1"/>
                </a:solidFill>
              </a:rPr>
              <a:t>&gt;.</a:t>
            </a:r>
            <a:r>
              <a:rPr lang="tr-TR" b="1" dirty="0" err="1">
                <a:solidFill>
                  <a:schemeClr val="tx1"/>
                </a:solidFill>
              </a:rPr>
              <a:t>launch</a:t>
            </a:r>
            <a:r>
              <a:rPr lang="tr-TR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tr-TR" dirty="0" err="1">
                <a:solidFill>
                  <a:schemeClr val="tx1"/>
                </a:solidFill>
              </a:rPr>
              <a:t>Choose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Debug</a:t>
            </a:r>
            <a:r>
              <a:rPr lang="tr-TR" b="1" dirty="0">
                <a:solidFill>
                  <a:schemeClr val="tx1"/>
                </a:solidFill>
              </a:rPr>
              <a:t> As &gt; axi4Demo &gt; axi4Demo_&lt;</a:t>
            </a:r>
            <a:r>
              <a:rPr lang="tr-TR" b="1" dirty="0" err="1">
                <a:solidFill>
                  <a:schemeClr val="tx1"/>
                </a:solidFill>
              </a:rPr>
              <a:t>family</a:t>
            </a:r>
            <a:r>
              <a:rPr lang="tr-TR" b="1" dirty="0">
                <a:solidFill>
                  <a:schemeClr val="tx1"/>
                </a:solidFill>
              </a:rPr>
              <a:t>&gt;. </a:t>
            </a:r>
            <a:r>
              <a:rPr lang="tr-TR" dirty="0">
                <a:solidFill>
                  <a:schemeClr val="tx1"/>
                </a:solidFill>
              </a:rPr>
              <a:t>Efinity RISC-V Embedded Software IDE </a:t>
            </a:r>
            <a:r>
              <a:rPr lang="tr-TR" dirty="0" err="1">
                <a:solidFill>
                  <a:schemeClr val="tx1"/>
                </a:solidFill>
              </a:rPr>
              <a:t>launches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OpenOCD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debugger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for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project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D83B53C1-5DA1-2125-3789-0050594B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92A253E-4140-6E58-23E3-D5B3E694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35" y="768349"/>
            <a:ext cx="5039477" cy="50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4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F310-B108-C022-464E-2EF0ACF17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79D421-3DBA-65BF-973B-D94FAD08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736" y="2204096"/>
            <a:ext cx="5517223" cy="2290581"/>
          </a:xfrm>
        </p:spPr>
        <p:txBody>
          <a:bodyPr>
            <a:normAutofit/>
          </a:bodyPr>
          <a:lstStyle/>
          <a:p>
            <a:pPr marL="1143000" lvl="1" indent="-457200">
              <a:buClrTx/>
              <a:buFont typeface="+mj-lt"/>
              <a:buAutoNum type="arabicPeriod" startAt="3"/>
            </a:pPr>
            <a:r>
              <a:rPr lang="tr-TR" dirty="0" err="1">
                <a:solidFill>
                  <a:schemeClr val="tx1"/>
                </a:solidFill>
              </a:rPr>
              <a:t>Click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Debug</a:t>
            </a:r>
            <a:r>
              <a:rPr lang="tr-TR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  <a:p>
            <a:pPr marL="1143000" lvl="1" indent="-457200">
              <a:buClrTx/>
              <a:buFont typeface="+mj-lt"/>
              <a:buAutoNum type="arabicPeriod" startAt="3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>
              <a:buClrTx/>
              <a:buFont typeface="+mj-lt"/>
              <a:buAutoNum type="arabicPeriod" startAt="3"/>
            </a:pPr>
            <a:r>
              <a:rPr lang="tr-TR" b="1" dirty="0" err="1">
                <a:solidFill>
                  <a:schemeClr val="tx1"/>
                </a:solidFill>
              </a:rPr>
              <a:t>Confirm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Perspective</a:t>
            </a:r>
            <a:r>
              <a:rPr lang="tr-TR" b="1" dirty="0">
                <a:solidFill>
                  <a:schemeClr val="tx1"/>
                </a:solidFill>
              </a:rPr>
              <a:t> Switch </a:t>
            </a:r>
            <a:r>
              <a:rPr lang="tr-TR" dirty="0" err="1">
                <a:solidFill>
                  <a:schemeClr val="tx1"/>
                </a:solidFill>
              </a:rPr>
              <a:t>window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would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prompt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out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Click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b="1" dirty="0">
                <a:solidFill>
                  <a:schemeClr val="tx1"/>
                </a:solidFill>
              </a:rPr>
              <a:t>Switch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switch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b="1" dirty="0">
                <a:solidFill>
                  <a:schemeClr val="tx1"/>
                </a:solidFill>
              </a:rPr>
              <a:t>C/C++ </a:t>
            </a:r>
            <a:r>
              <a:rPr lang="tr-TR" dirty="0" err="1">
                <a:solidFill>
                  <a:schemeClr val="tx1"/>
                </a:solidFill>
              </a:rPr>
              <a:t>perspective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Debug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perspective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start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debug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process</a:t>
            </a:r>
            <a:r>
              <a:rPr lang="tr-TR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3C6FA016-190E-3C30-2595-B969773B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471B93B-54CD-4034-ECEB-096C230D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35" y="768349"/>
            <a:ext cx="5039477" cy="50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3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1C1195-5E5F-CA66-CDA5-2CC9214F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85" y="48410"/>
            <a:ext cx="10515600" cy="719940"/>
          </a:xfrm>
        </p:spPr>
        <p:txBody>
          <a:bodyPr/>
          <a:lstStyle/>
          <a:p>
            <a:r>
              <a:rPr lang="tr-TR" sz="2800" b="1" dirty="0" err="1">
                <a:solidFill>
                  <a:schemeClr val="tx1"/>
                </a:solidFill>
              </a:rPr>
              <a:t>Debug</a:t>
            </a:r>
            <a:endParaRPr lang="tr-TR" sz="2800" b="1" dirty="0">
              <a:solidFill>
                <a:schemeClr val="tx1"/>
              </a:solidFill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56A184-09DF-E90C-01DA-C884DFFC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2184" y="852755"/>
            <a:ext cx="4828854" cy="5511759"/>
          </a:xfrm>
        </p:spPr>
        <p:txBody>
          <a:bodyPr>
            <a:norm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you click </a:t>
            </a:r>
            <a:r>
              <a:rPr lang="en-US" b="1" dirty="0">
                <a:solidFill>
                  <a:schemeClr val="tx1"/>
                </a:solidFill>
              </a:rPr>
              <a:t>Debug</a:t>
            </a:r>
            <a:r>
              <a:rPr lang="en-US" dirty="0">
                <a:solidFill>
                  <a:schemeClr val="tx1"/>
                </a:solidFill>
              </a:rPr>
              <a:t> in 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Debug Configuration window, the </a:t>
            </a:r>
            <a:r>
              <a:rPr lang="en-US" dirty="0" err="1">
                <a:solidFill>
                  <a:schemeClr val="tx1"/>
                </a:solidFill>
              </a:rPr>
              <a:t>OpenOCD</a:t>
            </a:r>
            <a:r>
              <a:rPr lang="en-US" dirty="0">
                <a:solidFill>
                  <a:schemeClr val="tx1"/>
                </a:solidFill>
              </a:rPr>
              <a:t> server starts, connects to the target, starts the </a:t>
            </a:r>
            <a:r>
              <a:rPr lang="en-US" dirty="0" err="1">
                <a:solidFill>
                  <a:schemeClr val="tx1"/>
                </a:solidFill>
              </a:rPr>
              <a:t>gdb</a:t>
            </a:r>
            <a:r>
              <a:rPr lang="en-US" dirty="0">
                <a:solidFill>
                  <a:schemeClr val="tx1"/>
                </a:solidFill>
              </a:rPr>
              <a:t> client, downloads the application, and starts the debugging session.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Messages and a list of </a:t>
            </a:r>
            <a:r>
              <a:rPr lang="en-US" dirty="0" err="1">
                <a:solidFill>
                  <a:schemeClr val="tx1"/>
                </a:solidFill>
              </a:rPr>
              <a:t>VexRiscv</a:t>
            </a:r>
            <a:r>
              <a:rPr lang="en-US" dirty="0">
                <a:solidFill>
                  <a:schemeClr val="tx1"/>
                </a:solidFill>
              </a:rPr>
              <a:t> registers display in the </a:t>
            </a:r>
            <a:r>
              <a:rPr lang="en-US" b="1" dirty="0">
                <a:solidFill>
                  <a:schemeClr val="tx1"/>
                </a:solidFill>
              </a:rPr>
              <a:t>Console</a:t>
            </a:r>
            <a:r>
              <a:rPr lang="en-US" dirty="0">
                <a:solidFill>
                  <a:schemeClr val="tx1"/>
                </a:solidFill>
              </a:rPr>
              <a:t>. The </a:t>
            </a:r>
            <a:r>
              <a:rPr lang="en-US" b="1" dirty="0" err="1">
                <a:solidFill>
                  <a:schemeClr val="tx1"/>
                </a:solidFill>
              </a:rPr>
              <a:t>main.c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opens so you can debug each step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EE0DDF01-A806-B4D8-1F18-A28D6F5D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F122D18-9D0D-19AC-45E2-E910D39CD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86" y="852755"/>
            <a:ext cx="6325048" cy="50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6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F4ED90-C6E6-23CC-9180-432A4194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63029"/>
            <a:ext cx="10515600" cy="5226621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</a:t>
            </a:r>
            <a:r>
              <a:rPr lang="en-US" b="1" dirty="0">
                <a:solidFill>
                  <a:schemeClr val="tx1"/>
                </a:solidFill>
              </a:rPr>
              <a:t>Resume</a:t>
            </a:r>
            <a:r>
              <a:rPr lang="en-US" dirty="0">
                <a:solidFill>
                  <a:schemeClr val="tx1"/>
                </a:solidFill>
              </a:rPr>
              <a:t> button or press </a:t>
            </a:r>
            <a:r>
              <a:rPr lang="en-US" b="1" dirty="0">
                <a:solidFill>
                  <a:schemeClr val="tx1"/>
                </a:solidFill>
              </a:rPr>
              <a:t>F8</a:t>
            </a:r>
            <a:r>
              <a:rPr lang="en-US" dirty="0">
                <a:solidFill>
                  <a:schemeClr val="tx1"/>
                </a:solidFill>
              </a:rPr>
              <a:t> to resume code operation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pPr marL="685800" indent="-457200" algn="just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  <a:p>
            <a:pPr marL="228600" indent="0" algn="just"/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2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Step Over </a:t>
            </a:r>
            <a:r>
              <a:rPr lang="en-US" dirty="0">
                <a:solidFill>
                  <a:schemeClr val="tx1"/>
                </a:solidFill>
              </a:rPr>
              <a:t>(F6) to do a single step over one source instruction. </a:t>
            </a: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2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2"/>
            </a:pPr>
            <a:endParaRPr lang="tr-TR" dirty="0">
              <a:solidFill>
                <a:schemeClr val="tx1"/>
              </a:solidFill>
            </a:endParaRPr>
          </a:p>
          <a:p>
            <a:pPr marL="228600" indent="0" algn="just"/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345471-7DF5-6557-5402-FA38E6CC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09" y="1453954"/>
            <a:ext cx="7381982" cy="80636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8B8C63F-71CA-32A3-EF7D-5B30558E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09" y="2998837"/>
            <a:ext cx="7381982" cy="80467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952E8D3-6B42-950A-390C-A0E716373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09" y="3859163"/>
            <a:ext cx="7381982" cy="24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0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8C57B47-1D7A-CCAD-6C94-29172FCD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512" y="770562"/>
            <a:ext cx="10278938" cy="5319089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Step Into </a:t>
            </a:r>
            <a:r>
              <a:rPr lang="en-US" dirty="0">
                <a:solidFill>
                  <a:schemeClr val="tx1"/>
                </a:solidFill>
              </a:rPr>
              <a:t>(F5) to do a single step into the next function called. </a:t>
            </a: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3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3"/>
            </a:pPr>
            <a:endParaRPr lang="tr-TR" dirty="0">
              <a:solidFill>
                <a:schemeClr val="tx1"/>
              </a:solidFill>
            </a:endParaRPr>
          </a:p>
          <a:p>
            <a:pPr marL="228600" indent="0" algn="just"/>
            <a:endParaRPr lang="tr-TR" dirty="0">
              <a:solidFill>
                <a:schemeClr val="tx1"/>
              </a:solidFill>
            </a:endParaRPr>
          </a:p>
          <a:p>
            <a:pPr marL="228600" indent="0" algn="just"/>
            <a:endParaRPr lang="tr-TR" dirty="0">
              <a:solidFill>
                <a:schemeClr val="tx1"/>
              </a:solidFill>
            </a:endParaRPr>
          </a:p>
          <a:p>
            <a:pPr marL="228600" indent="0" algn="just"/>
            <a:endParaRPr lang="tr-TR" dirty="0">
              <a:solidFill>
                <a:schemeClr val="tx1"/>
              </a:solidFill>
            </a:endParaRPr>
          </a:p>
          <a:p>
            <a:pPr marL="685800" indent="-457200"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Step Return </a:t>
            </a:r>
            <a:r>
              <a:rPr lang="en-US" dirty="0">
                <a:solidFill>
                  <a:schemeClr val="tx1"/>
                </a:solidFill>
              </a:rPr>
              <a:t>(F7) to do a single step out of the current function. </a:t>
            </a:r>
            <a:br>
              <a:rPr lang="tr-TR" dirty="0">
                <a:solidFill>
                  <a:schemeClr val="tx1"/>
                </a:solidFill>
              </a:rPr>
            </a:br>
            <a:br>
              <a:rPr lang="tr-TR" dirty="0"/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88873C-8A01-E18B-85BF-72DC816D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05" y="1332850"/>
            <a:ext cx="7395789" cy="80467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F307E95-D28B-4EC1-7579-9D610523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105" y="2137522"/>
            <a:ext cx="7395789" cy="127749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6D5119E-8F42-33EB-4AB1-53B57663E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105" y="4076772"/>
            <a:ext cx="7395788" cy="80467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C3B87F3-0DD7-43A3-CB42-1D145D02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105" y="4881443"/>
            <a:ext cx="7395788" cy="15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5E3AD67-79E6-EFC4-686C-36A26372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028" y="883579"/>
            <a:ext cx="10484421" cy="5206072"/>
          </a:xfrm>
        </p:spPr>
        <p:txBody>
          <a:bodyPr/>
          <a:lstStyle/>
          <a:p>
            <a:pPr marL="685800" indent="-4572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Double-click in the bar to the left of the source code to set a breakpoint. Double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click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breakpoint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remove it. </a:t>
            </a:r>
            <a:endParaRPr lang="tr-TR" dirty="0">
              <a:solidFill>
                <a:schemeClr val="tx1"/>
              </a:solidFill>
            </a:endParaRPr>
          </a:p>
          <a:p>
            <a:pPr marL="685800" indent="-457200">
              <a:buFont typeface="+mj-lt"/>
              <a:buAutoNum type="arabicPeriod" startAt="5"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1813EF4-D438-F73A-2D56-9ECE1D6C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82" y="1877602"/>
            <a:ext cx="8858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9DE726-29D4-8A58-7DDD-A0F345C0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73303"/>
            <a:ext cx="10515600" cy="5216347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 startAt="6"/>
            </a:pPr>
            <a:r>
              <a:rPr lang="en-US" dirty="0">
                <a:solidFill>
                  <a:schemeClr val="tx1"/>
                </a:solidFill>
              </a:rPr>
              <a:t>Click the </a:t>
            </a:r>
            <a:r>
              <a:rPr lang="en-US" b="1" dirty="0">
                <a:solidFill>
                  <a:schemeClr val="tx1"/>
                </a:solidFill>
              </a:rPr>
              <a:t>Registers</a:t>
            </a:r>
            <a:r>
              <a:rPr lang="en-US" dirty="0">
                <a:solidFill>
                  <a:schemeClr val="tx1"/>
                </a:solidFill>
              </a:rPr>
              <a:t> tab to inspect the processor's registers including the CSR registers. </a:t>
            </a: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6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6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6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6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6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6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6"/>
            </a:pP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5348C20-8152-22B0-EEE1-1F7E3C00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019941"/>
            <a:ext cx="89249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71B48F9-F664-C8B0-AD37-E785D7EF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32207"/>
            <a:ext cx="10515600" cy="5257443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7"/>
            </a:pPr>
            <a:r>
              <a:rPr lang="en-US" dirty="0">
                <a:solidFill>
                  <a:schemeClr val="tx1"/>
                </a:solidFill>
              </a:rPr>
              <a:t>Click the </a:t>
            </a:r>
            <a:r>
              <a:rPr lang="en-US" b="1" dirty="0">
                <a:solidFill>
                  <a:schemeClr val="tx1"/>
                </a:solidFill>
              </a:rPr>
              <a:t>Memory</a:t>
            </a:r>
            <a:r>
              <a:rPr lang="en-US" dirty="0">
                <a:solidFill>
                  <a:schemeClr val="tx1"/>
                </a:solidFill>
              </a:rPr>
              <a:t> tab to inspect the memory contents including the Peripheral register monitors. </a:t>
            </a:r>
            <a:r>
              <a:rPr lang="tr-TR" dirty="0" err="1">
                <a:solidFill>
                  <a:schemeClr val="tx1"/>
                </a:solidFill>
              </a:rPr>
              <a:t>You</a:t>
            </a:r>
            <a:r>
              <a:rPr lang="tr-TR" dirty="0">
                <a:solidFill>
                  <a:schemeClr val="tx1"/>
                </a:solidFill>
              </a:rPr>
              <a:t> can </a:t>
            </a:r>
            <a:r>
              <a:rPr lang="tr-TR" dirty="0" err="1">
                <a:solidFill>
                  <a:schemeClr val="tx1"/>
                </a:solidFill>
              </a:rPr>
              <a:t>show</a:t>
            </a:r>
            <a:r>
              <a:rPr lang="tr-TR" dirty="0">
                <a:solidFill>
                  <a:schemeClr val="tx1"/>
                </a:solidFill>
              </a:rPr>
              <a:t> memory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enter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address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pPr marL="685800" indent="-457200" algn="just">
              <a:buFont typeface="+mj-lt"/>
              <a:buAutoNum type="arabicPeriod" startAt="7"/>
            </a:pP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7201AE5-C6AB-36BC-B41E-7A6CB3E2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23" y="2140716"/>
            <a:ext cx="3917005" cy="232854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D27591C-39D8-86AA-3A83-7BC7A619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252" y="2147699"/>
            <a:ext cx="4175376" cy="228432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0366F9A-66A5-2AF8-CCE8-F9A9AE3D6407}"/>
              </a:ext>
            </a:extLst>
          </p:cNvPr>
          <p:cNvSpPr txBox="1"/>
          <p:nvPr/>
        </p:nvSpPr>
        <p:spPr>
          <a:xfrm>
            <a:off x="945222" y="4818580"/>
            <a:ext cx="4292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you write data to the address, the location of that address will be colored red and will change.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C86E1FB-3E89-0C1A-B99F-F02A4CF5E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252" y="4511956"/>
            <a:ext cx="4175376" cy="21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1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006628-0AAB-7852-FB06-3FF32474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770563"/>
            <a:ext cx="10515600" cy="5319088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 startAt="8"/>
            </a:pPr>
            <a:r>
              <a:rPr lang="en-US" dirty="0">
                <a:solidFill>
                  <a:schemeClr val="tx1"/>
                </a:solidFill>
              </a:rPr>
              <a:t>Click the </a:t>
            </a:r>
            <a:r>
              <a:rPr lang="en-US" b="1" dirty="0">
                <a:solidFill>
                  <a:schemeClr val="tx1"/>
                </a:solidFill>
              </a:rPr>
              <a:t>Suspend</a:t>
            </a:r>
            <a:r>
              <a:rPr lang="en-US" dirty="0">
                <a:solidFill>
                  <a:schemeClr val="tx1"/>
                </a:solidFill>
              </a:rPr>
              <a:t> button to stop the code operation. </a:t>
            </a: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8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8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8"/>
            </a:pPr>
            <a:r>
              <a:rPr lang="en-US" dirty="0">
                <a:solidFill>
                  <a:schemeClr val="tx1"/>
                </a:solidFill>
              </a:rPr>
              <a:t>Turn on any peripheral in the Peripheral pane to add the peripheral to the Memory monitor. </a:t>
            </a: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8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8"/>
            </a:pPr>
            <a:r>
              <a:rPr lang="en-US" dirty="0">
                <a:solidFill>
                  <a:schemeClr val="tx1"/>
                </a:solidFill>
              </a:rPr>
              <a:t>When you finish debugging, click </a:t>
            </a:r>
            <a:r>
              <a:rPr lang="en-US" b="1" dirty="0">
                <a:solidFill>
                  <a:schemeClr val="tx1"/>
                </a:solidFill>
              </a:rPr>
              <a:t>Terminate</a:t>
            </a:r>
            <a:r>
              <a:rPr lang="en-US" dirty="0">
                <a:solidFill>
                  <a:schemeClr val="tx1"/>
                </a:solidFill>
              </a:rPr>
              <a:t> to disconnect the </a:t>
            </a:r>
            <a:r>
              <a:rPr lang="en-US" dirty="0" err="1">
                <a:solidFill>
                  <a:schemeClr val="tx1"/>
                </a:solidFill>
              </a:rPr>
              <a:t>OpenOCD</a:t>
            </a:r>
            <a:r>
              <a:rPr lang="en-US" dirty="0">
                <a:solidFill>
                  <a:schemeClr val="tx1"/>
                </a:solidFill>
              </a:rPr>
              <a:t> debugger. 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688A15-50A9-6EE2-D31C-D81913BF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38" y="1261259"/>
            <a:ext cx="8588124" cy="80467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ECD1600-ADD7-877A-1B76-B18A8583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38" y="4537967"/>
            <a:ext cx="8588124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5F16AB-3E26-72D9-0528-3607D8B0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060" y="139571"/>
            <a:ext cx="9144000" cy="513164"/>
          </a:xfrm>
        </p:spPr>
        <p:txBody>
          <a:bodyPr/>
          <a:lstStyle/>
          <a:p>
            <a:pPr algn="l"/>
            <a:r>
              <a:rPr lang="en-US" sz="2800" b="1" dirty="0"/>
              <a:t>Debug with the </a:t>
            </a:r>
            <a:r>
              <a:rPr lang="en-US" sz="2800" b="1" dirty="0" err="1"/>
              <a:t>OpenOCD</a:t>
            </a:r>
            <a:r>
              <a:rPr lang="en-US" sz="2800" b="1" dirty="0"/>
              <a:t> Debugger</a:t>
            </a:r>
            <a:endParaRPr lang="tr-TR" sz="28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3D3EDA-A747-41E5-7081-ABDC05C5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060" y="986319"/>
            <a:ext cx="10284431" cy="5044611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With the development board programmed and the software built, you are ready to configure the </a:t>
            </a:r>
            <a:r>
              <a:rPr lang="en-US" dirty="0" err="1">
                <a:solidFill>
                  <a:schemeClr val="tx1"/>
                </a:solidFill>
              </a:rPr>
              <a:t>OpenOCD</a:t>
            </a:r>
            <a:r>
              <a:rPr lang="en-US" dirty="0">
                <a:solidFill>
                  <a:schemeClr val="tx1"/>
                </a:solidFill>
              </a:rPr>
              <a:t> debugger and perform debugging. These instructions use the </a:t>
            </a:r>
            <a:r>
              <a:rPr lang="en-US" b="1" dirty="0" err="1">
                <a:solidFill>
                  <a:schemeClr val="tx1"/>
                </a:solidFill>
              </a:rPr>
              <a:t>axi</a:t>
            </a:r>
            <a:r>
              <a:rPr lang="tr-TR" b="1" dirty="0">
                <a:solidFill>
                  <a:schemeClr val="tx1"/>
                </a:solidFill>
              </a:rPr>
              <a:t>4</a:t>
            </a:r>
            <a:r>
              <a:rPr lang="en-US" b="1" dirty="0">
                <a:solidFill>
                  <a:schemeClr val="tx1"/>
                </a:solidFill>
              </a:rPr>
              <a:t>Demo</a:t>
            </a:r>
            <a:r>
              <a:rPr lang="en-US" dirty="0">
                <a:solidFill>
                  <a:schemeClr val="tx1"/>
                </a:solidFill>
              </a:rPr>
              <a:t> example to explain the steps required.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228600" indent="0" algn="just"/>
            <a:r>
              <a:rPr lang="tr-TR" b="1" dirty="0" err="1">
                <a:solidFill>
                  <a:schemeClr val="tx1"/>
                </a:solidFill>
              </a:rPr>
              <a:t>Launch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the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Debug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Script</a:t>
            </a:r>
            <a:r>
              <a:rPr lang="tr-TR" b="1" dirty="0">
                <a:solidFill>
                  <a:schemeClr val="tx1"/>
                </a:solidFill>
              </a:rPr>
              <a:t> :</a:t>
            </a: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With the </a:t>
            </a:r>
            <a:r>
              <a:rPr lang="en-US" dirty="0" err="1">
                <a:solidFill>
                  <a:schemeClr val="tx1"/>
                </a:solidFill>
              </a:rPr>
              <a:t>Efinity</a:t>
            </a:r>
            <a:r>
              <a:rPr lang="en-US" dirty="0">
                <a:solidFill>
                  <a:schemeClr val="tx1"/>
                </a:solidFill>
              </a:rPr>
              <a:t> software v2022.2 and higher, debugging scripts are available for each software example in the 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embedded_sw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tr-TR" b="1" dirty="0">
                <a:solidFill>
                  <a:schemeClr val="tx1"/>
                </a:solidFill>
              </a:rPr>
              <a:t>&lt;</a:t>
            </a:r>
            <a:r>
              <a:rPr lang="tr-TR" b="1" dirty="0" err="1">
                <a:solidFill>
                  <a:schemeClr val="tx1"/>
                </a:solidFill>
              </a:rPr>
              <a:t>module</a:t>
            </a:r>
            <a:r>
              <a:rPr lang="tr-TR" b="1" dirty="0">
                <a:solidFill>
                  <a:schemeClr val="tx1"/>
                </a:solidFill>
              </a:rPr>
              <a:t>&gt;</a:t>
            </a:r>
            <a:r>
              <a:rPr lang="en-US" b="1" dirty="0">
                <a:solidFill>
                  <a:schemeClr val="tx1"/>
                </a:solidFill>
              </a:rPr>
              <a:t>/software/ </a:t>
            </a:r>
            <a:r>
              <a:rPr lang="en-US" dirty="0">
                <a:solidFill>
                  <a:schemeClr val="tx1"/>
                </a:solidFill>
              </a:rPr>
              <a:t>directory and are imported into your project when you create a new project or importing existing project into the workspace. You can use these scripts to launch the debug mode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F1064C64-7594-3929-F0AF-6254A7FE9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4F4E56B-D0CD-54B5-DECB-8C5401C8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56" y="4349126"/>
            <a:ext cx="6022530" cy="22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5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2AAA14E0-A05D-DB68-249A-54DC7FB38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CB6CA95-433E-7FBF-1E31-B37A6B6DF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22"/>
          <a:stretch/>
        </p:blipFill>
        <p:spPr>
          <a:xfrm>
            <a:off x="1339926" y="845098"/>
            <a:ext cx="9694519" cy="55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4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D7DAA5-F592-6B27-6E57-75919213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37" y="130603"/>
            <a:ext cx="10515600" cy="637747"/>
          </a:xfrm>
        </p:spPr>
        <p:txBody>
          <a:bodyPr/>
          <a:lstStyle/>
          <a:p>
            <a:r>
              <a:rPr lang="tr-TR" sz="2800" dirty="0" err="1"/>
              <a:t>Debug</a:t>
            </a:r>
            <a:r>
              <a:rPr lang="tr-TR" sz="2800" dirty="0"/>
              <a:t> – Multiple </a:t>
            </a:r>
            <a:r>
              <a:rPr lang="tr-TR" sz="2800" dirty="0" err="1"/>
              <a:t>Cores</a:t>
            </a:r>
            <a:endParaRPr lang="tr-TR" sz="28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81D828-41C7-595A-4847-CAFFEB27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73303"/>
            <a:ext cx="10515600" cy="5216347"/>
          </a:xfrm>
        </p:spPr>
        <p:txBody>
          <a:bodyPr>
            <a:norm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default, the </a:t>
            </a:r>
            <a:r>
              <a:rPr lang="en-US" dirty="0" err="1">
                <a:solidFill>
                  <a:schemeClr val="tx1"/>
                </a:solidFill>
              </a:rPr>
              <a:t>OpenOCD</a:t>
            </a:r>
            <a:r>
              <a:rPr lang="en-US" dirty="0">
                <a:solidFill>
                  <a:schemeClr val="tx1"/>
                </a:solidFill>
              </a:rPr>
              <a:t> debugger always targets the first core, core 0, when debugging. If your SoC has multiple cores, you can do standalone debugging with a core other than core 0.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debug method uses the </a:t>
            </a:r>
            <a:r>
              <a:rPr lang="en-US" dirty="0" err="1">
                <a:solidFill>
                  <a:schemeClr val="tx1"/>
                </a:solidFill>
              </a:rPr>
              <a:t>openocdServer</a:t>
            </a:r>
            <a:r>
              <a:rPr lang="en-US" dirty="0">
                <a:solidFill>
                  <a:schemeClr val="tx1"/>
                </a:solidFill>
              </a:rPr>
              <a:t> debug launch scripts, which are available in the </a:t>
            </a:r>
            <a:r>
              <a:rPr lang="en-US" b="1" dirty="0">
                <a:solidFill>
                  <a:schemeClr val="tx1"/>
                </a:solidFill>
              </a:rPr>
              <a:t>software/standalone/</a:t>
            </a:r>
            <a:r>
              <a:rPr lang="en-US" b="1" dirty="0" err="1">
                <a:solidFill>
                  <a:schemeClr val="tx1"/>
                </a:solidFill>
              </a:rPr>
              <a:t>openocdServer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directory. The general procedure is: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an SoC with more than 1 core.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sz="2400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 your software project in Efinity RISC-V Embedded Software IDE.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1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2CCEE5-CFC2-F9A5-0DA6-D33D2FFF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90" y="904127"/>
            <a:ext cx="10309760" cy="5185524"/>
          </a:xfrm>
        </p:spPr>
        <p:txBody>
          <a:bodyPr>
            <a:normAutofit lnSpcReduction="10000"/>
          </a:bodyPr>
          <a:lstStyle/>
          <a:p>
            <a:pPr marL="742950" indent="-514350" algn="just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openocdServer</a:t>
            </a:r>
            <a:r>
              <a:rPr lang="en-US" dirty="0">
                <a:solidFill>
                  <a:schemeClr val="tx1"/>
                </a:solidFill>
              </a:rPr>
              <a:t> project with </a:t>
            </a:r>
            <a:r>
              <a:rPr lang="en-US" b="1" dirty="0">
                <a:solidFill>
                  <a:schemeClr val="tx1"/>
                </a:solidFill>
              </a:rPr>
              <a:t>New &gt; </a:t>
            </a:r>
            <a:r>
              <a:rPr lang="en-US" b="1" dirty="0" err="1">
                <a:solidFill>
                  <a:schemeClr val="tx1"/>
                </a:solidFill>
              </a:rPr>
              <a:t>Makefile</a:t>
            </a:r>
            <a:r>
              <a:rPr lang="en-US" b="1" dirty="0">
                <a:solidFill>
                  <a:schemeClr val="tx1"/>
                </a:solidFill>
              </a:rPr>
              <a:t> Project </a:t>
            </a:r>
            <a:r>
              <a:rPr lang="en-US" dirty="0">
                <a:solidFill>
                  <a:schemeClr val="tx1"/>
                </a:solidFill>
              </a:rPr>
              <a:t>with Existing Code. </a:t>
            </a:r>
          </a:p>
          <a:p>
            <a:pPr marL="742950" indent="-514350" algn="just">
              <a:buFont typeface="+mj-lt"/>
              <a:buAutoNum type="arabicPeriod" startAt="3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Start the </a:t>
            </a:r>
            <a:r>
              <a:rPr lang="en-US" dirty="0" err="1">
                <a:solidFill>
                  <a:schemeClr val="tx1"/>
                </a:solidFill>
              </a:rPr>
              <a:t>OpenOCD</a:t>
            </a:r>
            <a:r>
              <a:rPr lang="en-US" dirty="0">
                <a:solidFill>
                  <a:schemeClr val="tx1"/>
                </a:solidFill>
              </a:rPr>
              <a:t> server. </a:t>
            </a:r>
            <a:endParaRPr lang="tr-TR" dirty="0">
              <a:solidFill>
                <a:schemeClr val="tx1"/>
              </a:solidFill>
            </a:endParaRPr>
          </a:p>
          <a:p>
            <a:pPr marL="1485900" lvl="2" indent="-342900" algn="just">
              <a:buFont typeface="+mj-lt"/>
              <a:buAutoNum type="alphaLcPeriod"/>
            </a:pPr>
            <a:r>
              <a:rPr lang="en-US" sz="2200" dirty="0">
                <a:solidFill>
                  <a:schemeClr val="tx1"/>
                </a:solidFill>
              </a:rPr>
              <a:t>Right-click </a:t>
            </a:r>
            <a:r>
              <a:rPr lang="en-US" sz="2200" b="1" dirty="0" err="1">
                <a:solidFill>
                  <a:schemeClr val="tx1"/>
                </a:solidFill>
              </a:rPr>
              <a:t>openocdServer</a:t>
            </a:r>
            <a:r>
              <a:rPr lang="en-US" sz="2200" b="1" dirty="0">
                <a:solidFill>
                  <a:schemeClr val="tx1"/>
                </a:solidFill>
              </a:rPr>
              <a:t> &gt; </a:t>
            </a:r>
            <a:r>
              <a:rPr lang="en-US" sz="2200" b="1" dirty="0" err="1">
                <a:solidFill>
                  <a:schemeClr val="tx1"/>
                </a:solidFill>
              </a:rPr>
              <a:t>openocdServer</a:t>
            </a:r>
            <a:r>
              <a:rPr lang="en-US" sz="2200" b="1" dirty="0">
                <a:solidFill>
                  <a:schemeClr val="tx1"/>
                </a:solidFill>
              </a:rPr>
              <a:t>_</a:t>
            </a:r>
            <a:r>
              <a:rPr lang="tr-TR" sz="2200" b="1" dirty="0">
                <a:solidFill>
                  <a:schemeClr val="tx1"/>
                </a:solidFill>
              </a:rPr>
              <a:t>&lt;</a:t>
            </a:r>
            <a:r>
              <a:rPr lang="tr-TR" sz="2200" b="1" dirty="0" err="1">
                <a:solidFill>
                  <a:schemeClr val="tx1"/>
                </a:solidFill>
              </a:rPr>
              <a:t>family</a:t>
            </a:r>
            <a:r>
              <a:rPr lang="tr-TR" sz="2200" b="1" dirty="0">
                <a:solidFill>
                  <a:schemeClr val="tx1"/>
                </a:solidFill>
              </a:rPr>
              <a:t>&gt;</a:t>
            </a:r>
            <a:r>
              <a:rPr lang="en-US" sz="2200" b="1" dirty="0">
                <a:solidFill>
                  <a:schemeClr val="tx1"/>
                </a:solidFill>
              </a:rPr>
              <a:t>.launch. </a:t>
            </a:r>
            <a:endParaRPr lang="tr-TR" sz="2200" b="1" dirty="0">
              <a:solidFill>
                <a:schemeClr val="tx1"/>
              </a:solidFill>
            </a:endParaRPr>
          </a:p>
          <a:p>
            <a:pPr marL="1485900" lvl="2" indent="-342900" algn="just">
              <a:buFont typeface="+mj-lt"/>
              <a:buAutoNum type="alphaLcPeriod"/>
            </a:pPr>
            <a:r>
              <a:rPr lang="en-US" sz="2200" dirty="0">
                <a:solidFill>
                  <a:schemeClr val="tx1"/>
                </a:solidFill>
              </a:rPr>
              <a:t>Choose </a:t>
            </a:r>
            <a:r>
              <a:rPr lang="en-US" sz="2200" b="1" dirty="0">
                <a:solidFill>
                  <a:schemeClr val="tx1"/>
                </a:solidFill>
              </a:rPr>
              <a:t>Debug As &gt; </a:t>
            </a:r>
            <a:r>
              <a:rPr lang="en-US" sz="2200" b="1" dirty="0" err="1">
                <a:solidFill>
                  <a:schemeClr val="tx1"/>
                </a:solidFill>
              </a:rPr>
              <a:t>openocdServer</a:t>
            </a:r>
            <a:r>
              <a:rPr lang="en-US" sz="2200" b="1" dirty="0">
                <a:solidFill>
                  <a:schemeClr val="tx1"/>
                </a:solidFill>
              </a:rPr>
              <a:t>_</a:t>
            </a:r>
            <a:r>
              <a:rPr lang="tr-TR" sz="2200" b="1" dirty="0">
                <a:solidFill>
                  <a:schemeClr val="tx1"/>
                </a:solidFill>
              </a:rPr>
              <a:t>&lt;</a:t>
            </a:r>
            <a:r>
              <a:rPr lang="tr-TR" sz="2200" b="1" dirty="0" err="1">
                <a:solidFill>
                  <a:schemeClr val="tx1"/>
                </a:solidFill>
              </a:rPr>
              <a:t>family</a:t>
            </a:r>
            <a:r>
              <a:rPr lang="tr-TR" sz="2200" b="1" dirty="0">
                <a:solidFill>
                  <a:schemeClr val="tx1"/>
                </a:solidFill>
              </a:rPr>
              <a:t>&gt;</a:t>
            </a:r>
            <a:r>
              <a:rPr lang="en-US" sz="2200" b="1" dirty="0">
                <a:solidFill>
                  <a:schemeClr val="tx1"/>
                </a:solidFill>
              </a:rPr>
              <a:t>. </a:t>
            </a:r>
          </a:p>
          <a:p>
            <a:pPr marL="685800" indent="-457200" algn="just">
              <a:buFont typeface="+mj-lt"/>
              <a:buAutoNum type="arabicPeriod" startAt="3"/>
            </a:pPr>
            <a:endParaRPr lang="en-US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Modify the debug configuration for your application to use the </a:t>
            </a:r>
            <a:r>
              <a:rPr lang="en-US" dirty="0" err="1">
                <a:solidFill>
                  <a:schemeClr val="tx1"/>
                </a:solidFill>
              </a:rPr>
              <a:t>OpenOCD</a:t>
            </a:r>
            <a:r>
              <a:rPr lang="en-US" dirty="0">
                <a:solidFill>
                  <a:schemeClr val="tx1"/>
                </a:solidFill>
              </a:rPr>
              <a:t> server: </a:t>
            </a: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lphaLcPeriod"/>
            </a:pPr>
            <a:r>
              <a:rPr lang="en-US" sz="2200" dirty="0">
                <a:solidFill>
                  <a:schemeClr val="tx1"/>
                </a:solidFill>
              </a:rPr>
              <a:t>Right-click </a:t>
            </a:r>
            <a:r>
              <a:rPr lang="tr-TR" sz="2200" b="1" dirty="0">
                <a:solidFill>
                  <a:schemeClr val="tx1"/>
                </a:solidFill>
              </a:rPr>
              <a:t>&lt;</a:t>
            </a:r>
            <a:r>
              <a:rPr lang="tr-TR" sz="2200" b="1" dirty="0" err="1">
                <a:solidFill>
                  <a:schemeClr val="tx1"/>
                </a:solidFill>
              </a:rPr>
              <a:t>Projectfolder</a:t>
            </a:r>
            <a:r>
              <a:rPr lang="tr-TR" sz="2200" b="1" dirty="0">
                <a:solidFill>
                  <a:schemeClr val="tx1"/>
                </a:solidFill>
              </a:rPr>
              <a:t>&gt;  </a:t>
            </a:r>
            <a:r>
              <a:rPr lang="en-US" sz="2200" b="1" dirty="0">
                <a:solidFill>
                  <a:schemeClr val="tx1"/>
                </a:solidFill>
              </a:rPr>
              <a:t>&gt; </a:t>
            </a:r>
            <a:r>
              <a:rPr lang="tr-TR" sz="2200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Debug As </a:t>
            </a:r>
            <a:r>
              <a:rPr lang="tr-TR" sz="2200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&gt; </a:t>
            </a:r>
            <a:r>
              <a:rPr lang="tr-TR" sz="2200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Debug Configurations. </a:t>
            </a:r>
            <a:endParaRPr lang="tr-TR" sz="2200" b="1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lphaLcPeriod"/>
            </a:pPr>
            <a:r>
              <a:rPr lang="en-US" sz="2200" dirty="0">
                <a:solidFill>
                  <a:schemeClr val="tx1"/>
                </a:solidFill>
              </a:rPr>
              <a:t>Choose </a:t>
            </a:r>
            <a:r>
              <a:rPr lang="en-US" sz="2200" b="1" dirty="0">
                <a:solidFill>
                  <a:schemeClr val="tx1"/>
                </a:solidFill>
              </a:rPr>
              <a:t>GDB </a:t>
            </a:r>
            <a:r>
              <a:rPr lang="en-US" sz="2200" b="1" dirty="0" err="1">
                <a:solidFill>
                  <a:schemeClr val="tx1"/>
                </a:solidFill>
              </a:rPr>
              <a:t>OpenOCD</a:t>
            </a:r>
            <a:r>
              <a:rPr lang="en-US" sz="2200" b="1" dirty="0">
                <a:solidFill>
                  <a:schemeClr val="tx1"/>
                </a:solidFill>
              </a:rPr>
              <a:t> Debugging &gt;</a:t>
            </a:r>
            <a:r>
              <a:rPr lang="tr-TR" sz="2200" b="1" dirty="0">
                <a:solidFill>
                  <a:schemeClr val="tx1"/>
                </a:solidFill>
              </a:rPr>
              <a:t> &lt;</a:t>
            </a:r>
            <a:r>
              <a:rPr lang="tr-TR" sz="2200" b="1" dirty="0" err="1">
                <a:solidFill>
                  <a:schemeClr val="tx1"/>
                </a:solidFill>
              </a:rPr>
              <a:t>launch</a:t>
            </a:r>
            <a:r>
              <a:rPr lang="tr-TR" sz="2200" b="1" dirty="0">
                <a:solidFill>
                  <a:schemeClr val="tx1"/>
                </a:solidFill>
              </a:rPr>
              <a:t> </a:t>
            </a:r>
            <a:r>
              <a:rPr lang="tr-TR" sz="2200" b="1" dirty="0" err="1">
                <a:solidFill>
                  <a:schemeClr val="tx1"/>
                </a:solidFill>
              </a:rPr>
              <a:t>script</a:t>
            </a:r>
            <a:r>
              <a:rPr lang="tr-TR" sz="2200" b="1" dirty="0">
                <a:solidFill>
                  <a:schemeClr val="tx1"/>
                </a:solidFill>
              </a:rPr>
              <a:t>&gt;</a:t>
            </a:r>
            <a:r>
              <a:rPr lang="en-US" sz="2200" b="1" dirty="0">
                <a:solidFill>
                  <a:schemeClr val="tx1"/>
                </a:solidFill>
              </a:rPr>
              <a:t> (</a:t>
            </a:r>
            <a:r>
              <a:rPr lang="en-US" sz="2200" dirty="0">
                <a:solidFill>
                  <a:schemeClr val="tx1"/>
                </a:solidFill>
              </a:rPr>
              <a:t>e.g</a:t>
            </a:r>
            <a:r>
              <a:rPr lang="en-US" sz="2200" b="1" dirty="0">
                <a:solidFill>
                  <a:schemeClr val="tx1"/>
                </a:solidFill>
              </a:rPr>
              <a:t>., </a:t>
            </a:r>
            <a:r>
              <a:rPr lang="en-US" sz="2200" b="1" dirty="0" err="1">
                <a:solidFill>
                  <a:schemeClr val="tx1"/>
                </a:solidFill>
              </a:rPr>
              <a:t>axiDemo_trion</a:t>
            </a:r>
            <a:r>
              <a:rPr lang="en-US" sz="2200" b="1" dirty="0">
                <a:solidFill>
                  <a:schemeClr val="tx1"/>
                </a:solidFill>
              </a:rPr>
              <a:t>). </a:t>
            </a:r>
            <a:endParaRPr lang="tr-TR" sz="2200" b="1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lphaLcPeriod"/>
            </a:pPr>
            <a:r>
              <a:rPr lang="en-US" sz="2200" dirty="0">
                <a:solidFill>
                  <a:schemeClr val="tx1"/>
                </a:solidFill>
              </a:rPr>
              <a:t>Click the Debugger tab. </a:t>
            </a:r>
            <a:endParaRPr lang="tr-TR" sz="2200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lphaLcPeriod"/>
            </a:pPr>
            <a:r>
              <a:rPr lang="en-US" sz="2200" dirty="0">
                <a:solidFill>
                  <a:schemeClr val="tx1"/>
                </a:solidFill>
              </a:rPr>
              <a:t>Turn off </a:t>
            </a:r>
            <a:r>
              <a:rPr lang="en-US" sz="2200" b="1" dirty="0">
                <a:solidFill>
                  <a:schemeClr val="tx1"/>
                </a:solidFill>
              </a:rPr>
              <a:t>Start </a:t>
            </a:r>
            <a:r>
              <a:rPr lang="en-US" sz="2200" b="1" dirty="0" err="1">
                <a:solidFill>
                  <a:schemeClr val="tx1"/>
                </a:solidFill>
              </a:rPr>
              <a:t>OpenOCD</a:t>
            </a:r>
            <a:r>
              <a:rPr lang="en-US" sz="2200" b="1" dirty="0">
                <a:solidFill>
                  <a:schemeClr val="tx1"/>
                </a:solidFill>
              </a:rPr>
              <a:t> locally. </a:t>
            </a:r>
            <a:endParaRPr lang="tr-TR" sz="2200" b="1" dirty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574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84D6A-DE4F-F15E-00D3-9B4C6825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345" y="1278092"/>
            <a:ext cx="10515600" cy="3240642"/>
          </a:xfrm>
        </p:spPr>
        <p:txBody>
          <a:bodyPr>
            <a:normAutofit/>
          </a:bodyPr>
          <a:lstStyle/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 </a:t>
            </a:r>
            <a:r>
              <a:rPr lang="en-US" b="1" dirty="0">
                <a:solidFill>
                  <a:schemeClr val="tx1"/>
                </a:solidFill>
              </a:rPr>
              <a:t>Remote Target</a:t>
            </a:r>
            <a:r>
              <a:rPr lang="en-US" dirty="0">
                <a:solidFill>
                  <a:schemeClr val="tx1"/>
                </a:solidFill>
              </a:rPr>
              <a:t>, change the </a:t>
            </a:r>
            <a:r>
              <a:rPr lang="en-US" b="1" dirty="0">
                <a:solidFill>
                  <a:schemeClr val="tx1"/>
                </a:solidFill>
              </a:rPr>
              <a:t>Port number </a:t>
            </a:r>
            <a:r>
              <a:rPr lang="en-US" dirty="0">
                <a:solidFill>
                  <a:schemeClr val="tx1"/>
                </a:solidFill>
              </a:rPr>
              <a:t>for the core you are using (the default is 3333 for core 0). </a:t>
            </a:r>
            <a:endParaRPr lang="tr-TR" dirty="0">
              <a:solidFill>
                <a:schemeClr val="tx1"/>
              </a:solidFill>
            </a:endParaRPr>
          </a:p>
          <a:p>
            <a:pPr marL="14859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3333: Core 0 </a:t>
            </a:r>
            <a:endParaRPr lang="tr-TR" dirty="0">
              <a:solidFill>
                <a:schemeClr val="tx1"/>
              </a:solidFill>
            </a:endParaRPr>
          </a:p>
          <a:p>
            <a:pPr marL="14859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3334: Core 1 </a:t>
            </a:r>
            <a:endParaRPr lang="tr-TR" dirty="0">
              <a:solidFill>
                <a:schemeClr val="tx1"/>
              </a:solidFill>
            </a:endParaRPr>
          </a:p>
          <a:p>
            <a:pPr marL="14859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3335: Core 2 </a:t>
            </a:r>
            <a:endParaRPr lang="tr-TR" dirty="0">
              <a:solidFill>
                <a:schemeClr val="tx1"/>
              </a:solidFill>
            </a:endParaRPr>
          </a:p>
          <a:p>
            <a:pPr marL="14859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3336: Core 3 </a:t>
            </a:r>
          </a:p>
          <a:p>
            <a:pPr marL="1485900" lvl="2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6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Debug</a:t>
            </a:r>
            <a:r>
              <a:rPr lang="en-US" dirty="0">
                <a:solidFill>
                  <a:schemeClr val="tx1"/>
                </a:solidFill>
              </a:rPr>
              <a:t>. The RISC-V IDE enters into debug mode targeting the CPU that you specified with the port number. 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0743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2DE8E32-46F3-2E38-0F6A-830AF14E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3ECF46-AC81-6248-9852-FB798F91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945223"/>
            <a:ext cx="10983431" cy="5144428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You need to select a workspace directory to store the IDE's preferences, configurations and temporary information. Follow these steps: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sz="1800" dirty="0">
              <a:solidFill>
                <a:schemeClr val="tx1"/>
              </a:solidFill>
            </a:endParaRPr>
          </a:p>
          <a:p>
            <a:pPr marL="1143000" lvl="1" indent="-457200" algn="just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Browse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your </a:t>
            </a:r>
            <a:r>
              <a:rPr lang="en-US" dirty="0" err="1">
                <a:solidFill>
                  <a:schemeClr val="tx1"/>
                </a:solidFill>
              </a:rPr>
              <a:t>preffered</a:t>
            </a:r>
            <a:r>
              <a:rPr lang="en-US" dirty="0">
                <a:solidFill>
                  <a:schemeClr val="tx1"/>
                </a:solidFill>
              </a:rPr>
              <a:t> location. </a:t>
            </a: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You may click the Recent Workspaces to </a:t>
            </a:r>
            <a:r>
              <a:rPr lang="en-US" b="1" dirty="0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a previous workspace. </a:t>
            </a: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Launch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15119E9-26FD-78A9-151E-A10F0998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07" y="3338004"/>
            <a:ext cx="8040705" cy="30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5F5F78-6BAF-C945-1E39-2663355D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765" y="96939"/>
            <a:ext cx="10515600" cy="671411"/>
          </a:xfrm>
        </p:spPr>
        <p:txBody>
          <a:bodyPr/>
          <a:lstStyle/>
          <a:p>
            <a:r>
              <a:rPr lang="tr-TR" sz="2800" b="1" dirty="0" err="1"/>
              <a:t>Import</a:t>
            </a:r>
            <a:r>
              <a:rPr lang="tr-TR" sz="2800" b="1" dirty="0"/>
              <a:t> a Project 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C702DA-E7FA-1EE5-31E9-49A65396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0383" y="732454"/>
            <a:ext cx="10296862" cy="5642043"/>
          </a:xfrm>
        </p:spPr>
        <p:txBody>
          <a:bodyPr>
            <a:noAutofit/>
          </a:bodyPr>
          <a:lstStyle/>
          <a:p>
            <a:pPr algn="just"/>
            <a:r>
              <a:rPr lang="tr-TR" sz="2000" dirty="0" err="1">
                <a:solidFill>
                  <a:schemeClr val="tx1"/>
                </a:solidFill>
              </a:rPr>
              <a:t>In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b="1" dirty="0">
                <a:solidFill>
                  <a:schemeClr val="tx1"/>
                </a:solidFill>
              </a:rPr>
              <a:t>Project Explorer: 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Click </a:t>
            </a:r>
            <a:r>
              <a:rPr lang="tr-TR" sz="2000" b="1" dirty="0" err="1">
                <a:solidFill>
                  <a:schemeClr val="tx1"/>
                </a:solidFill>
              </a:rPr>
              <a:t>Import</a:t>
            </a:r>
            <a:r>
              <a:rPr lang="en-US" sz="2000" b="1" dirty="0">
                <a:solidFill>
                  <a:schemeClr val="tx1"/>
                </a:solidFill>
              </a:rPr>
              <a:t>  Project</a:t>
            </a:r>
            <a:r>
              <a:rPr lang="tr-TR" sz="2000" b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tr-TR" sz="2000" dirty="0" err="1">
                <a:solidFill>
                  <a:schemeClr val="tx1"/>
                </a:solidFill>
              </a:rPr>
              <a:t>import</a:t>
            </a:r>
            <a:r>
              <a:rPr lang="en-US" sz="2000" dirty="0">
                <a:solidFill>
                  <a:schemeClr val="tx1"/>
                </a:solidFill>
              </a:rPr>
              <a:t> the new project wizard. </a:t>
            </a:r>
            <a:endParaRPr lang="tr-TR" sz="2000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Select the </a:t>
            </a:r>
            <a:r>
              <a:rPr lang="en-US" sz="2000" b="1" dirty="0" err="1">
                <a:solidFill>
                  <a:schemeClr val="tx1"/>
                </a:solidFill>
              </a:rPr>
              <a:t>Efinix</a:t>
            </a:r>
            <a:r>
              <a:rPr lang="en-US" sz="2000" b="1" dirty="0">
                <a:solidFill>
                  <a:schemeClr val="tx1"/>
                </a:solidFill>
              </a:rPr>
              <a:t> Project &gt; </a:t>
            </a:r>
            <a:r>
              <a:rPr lang="en-US" sz="2000" b="1" dirty="0" err="1">
                <a:solidFill>
                  <a:schemeClr val="tx1"/>
                </a:solidFill>
              </a:rPr>
              <a:t>Efinix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Makefile</a:t>
            </a:r>
            <a:r>
              <a:rPr lang="en-US" sz="2000" b="1" dirty="0">
                <a:solidFill>
                  <a:schemeClr val="tx1"/>
                </a:solidFill>
              </a:rPr>
              <a:t> Project &gt; Next </a:t>
            </a:r>
            <a:r>
              <a:rPr lang="en-US" sz="2000" dirty="0">
                <a:solidFill>
                  <a:schemeClr val="tx1"/>
                </a:solidFill>
              </a:rPr>
              <a:t>. In the New </a:t>
            </a:r>
            <a:r>
              <a:rPr lang="en-US" sz="2000" b="1" dirty="0" err="1">
                <a:solidFill>
                  <a:schemeClr val="tx1"/>
                </a:solidFill>
              </a:rPr>
              <a:t>Efinix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Makefile</a:t>
            </a:r>
            <a:r>
              <a:rPr lang="en-US" sz="2000" b="1" dirty="0">
                <a:solidFill>
                  <a:schemeClr val="tx1"/>
                </a:solidFill>
              </a:rPr>
              <a:t> Project Wizard</a:t>
            </a:r>
            <a:r>
              <a:rPr lang="en-US" sz="2000" dirty="0">
                <a:solidFill>
                  <a:schemeClr val="tx1"/>
                </a:solidFill>
              </a:rPr>
              <a:t> window: </a:t>
            </a:r>
            <a:endParaRPr lang="tr-TR" sz="2000" dirty="0">
              <a:solidFill>
                <a:schemeClr val="tx1"/>
              </a:solidFill>
            </a:endParaRP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CA7FA04F-83B6-8CB3-CAA8-D01A92514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6" y="6439771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EDF3C89C-8D49-0F81-A772-F75D5C45153A}"/>
              </a:ext>
            </a:extLst>
          </p:cNvPr>
          <p:cNvCxnSpPr>
            <a:cxnSpLocks/>
          </p:cNvCxnSpPr>
          <p:nvPr/>
        </p:nvCxnSpPr>
        <p:spPr>
          <a:xfrm flipV="1">
            <a:off x="5259133" y="4087273"/>
            <a:ext cx="8368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143A4E80-AD3D-EF06-5223-CB55B4DBD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6" y="2770727"/>
            <a:ext cx="3959219" cy="25622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E2CA204-A1B3-CDEB-8BC7-2A33ABD07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08" y="2245871"/>
            <a:ext cx="5263085" cy="36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0EF5B1-226E-7287-E6D4-DE5AB74D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947" y="1077933"/>
            <a:ext cx="5034694" cy="4764284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b="1" dirty="0">
                <a:solidFill>
                  <a:schemeClr val="tx1"/>
                </a:solidFill>
              </a:rPr>
              <a:t>Import BSP Sample Project Wizard</a:t>
            </a:r>
            <a:r>
              <a:rPr lang="en-US" dirty="0">
                <a:solidFill>
                  <a:schemeClr val="tx1"/>
                </a:solidFill>
              </a:rPr>
              <a:t>, click Next to browse to the next </a:t>
            </a:r>
            <a:r>
              <a:rPr lang="en-US" b="1" dirty="0">
                <a:solidFill>
                  <a:schemeClr val="tx1"/>
                </a:solidFill>
              </a:rPr>
              <a:t>BSP location </a:t>
            </a:r>
            <a:r>
              <a:rPr lang="en-US" dirty="0">
                <a:solidFill>
                  <a:schemeClr val="tx1"/>
                </a:solidFill>
              </a:rPr>
              <a:t>box.</a:t>
            </a:r>
          </a:p>
          <a:p>
            <a:pPr marL="685800" indent="-457200" algn="just">
              <a:buFont typeface="+mj-lt"/>
              <a:buAutoNum type="arabicPeriod" startAt="3"/>
            </a:pPr>
            <a:endParaRPr lang="tr-TR" dirty="0">
              <a:solidFill>
                <a:schemeClr val="tx1"/>
              </a:solidFill>
            </a:endParaRPr>
          </a:p>
          <a:p>
            <a:pPr marL="6858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If you would like to import the </a:t>
            </a:r>
            <a:r>
              <a:rPr lang="en-US" dirty="0" err="1">
                <a:solidFill>
                  <a:schemeClr val="tx1"/>
                </a:solidFill>
              </a:rPr>
              <a:t>FreeRTOS</a:t>
            </a:r>
            <a:r>
              <a:rPr lang="en-US" dirty="0">
                <a:solidFill>
                  <a:schemeClr val="tx1"/>
                </a:solidFill>
              </a:rPr>
              <a:t> sample projects, browse to the </a:t>
            </a:r>
            <a:r>
              <a:rPr lang="en-US" b="1" dirty="0" err="1">
                <a:solidFill>
                  <a:schemeClr val="tx1"/>
                </a:solidFill>
              </a:rPr>
              <a:t>FreeRTOS</a:t>
            </a:r>
            <a:r>
              <a:rPr lang="en-US" b="1" dirty="0">
                <a:solidFill>
                  <a:schemeClr val="tx1"/>
                </a:solidFill>
              </a:rPr>
              <a:t> kernel location</a:t>
            </a:r>
            <a:r>
              <a:rPr lang="en-US" dirty="0">
                <a:solidFill>
                  <a:schemeClr val="tx1"/>
                </a:solidFill>
              </a:rPr>
              <a:t>. Turn on </a:t>
            </a:r>
            <a:r>
              <a:rPr lang="en-US" b="1" dirty="0">
                <a:solidFill>
                  <a:schemeClr val="tx1"/>
                </a:solidFill>
              </a:rPr>
              <a:t>Create launch configurations </a:t>
            </a:r>
            <a:r>
              <a:rPr lang="en-US" dirty="0">
                <a:solidFill>
                  <a:schemeClr val="tx1"/>
                </a:solidFill>
              </a:rPr>
              <a:t>and click </a:t>
            </a:r>
            <a:r>
              <a:rPr lang="en-US" b="1" dirty="0">
                <a:solidFill>
                  <a:schemeClr val="tx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1E3D9D8E-E340-511D-2157-333EBEB9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77933"/>
            <a:ext cx="5978750" cy="415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4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353F61-EA2F-E290-4234-D66BBDC6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2" y="949253"/>
            <a:ext cx="10664932" cy="4959493"/>
          </a:xfrm>
        </p:spPr>
        <p:txBody>
          <a:bodyPr>
            <a:normAutofit/>
          </a:bodyPr>
          <a:lstStyle/>
          <a:p>
            <a:pPr marL="685800" indent="-457200" algn="just">
              <a:buFont typeface="+mj-lt"/>
              <a:buAutoNum type="arabicPeriod" startAt="5"/>
            </a:pPr>
            <a:r>
              <a:rPr lang="en-US" sz="2400" dirty="0">
                <a:solidFill>
                  <a:schemeClr val="tx1"/>
                </a:solidFill>
              </a:rPr>
              <a:t>Click on </a:t>
            </a:r>
            <a:r>
              <a:rPr lang="en-US" sz="2400" b="1" dirty="0">
                <a:solidFill>
                  <a:schemeClr val="tx1"/>
                </a:solidFill>
              </a:rPr>
              <a:t>Browse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&gt; Board Support Package (BSP). </a:t>
            </a:r>
            <a:r>
              <a:rPr lang="en-US" sz="2400" dirty="0">
                <a:solidFill>
                  <a:schemeClr val="tx1"/>
                </a:solidFill>
              </a:rPr>
              <a:t>BSP location is generated by </a:t>
            </a:r>
            <a:r>
              <a:rPr lang="en-US" sz="2400" dirty="0" err="1">
                <a:solidFill>
                  <a:schemeClr val="tx1"/>
                </a:solidFill>
              </a:rPr>
              <a:t>Efinity</a:t>
            </a:r>
            <a:r>
              <a:rPr lang="en-US" sz="2400" dirty="0">
                <a:solidFill>
                  <a:schemeClr val="tx1"/>
                </a:solidFill>
              </a:rPr>
              <a:t> when you generate the Sapphire SoC with the IP Manager. Example BSP location: </a:t>
            </a:r>
            <a:r>
              <a:rPr lang="en-US" sz="2400" b="1" dirty="0">
                <a:solidFill>
                  <a:schemeClr val="tx1"/>
                </a:solidFill>
              </a:rPr>
              <a:t>C:/</a:t>
            </a:r>
            <a:r>
              <a:rPr lang="tr-TR" sz="2400" b="1" dirty="0">
                <a:solidFill>
                  <a:schemeClr val="tx1"/>
                </a:solidFill>
              </a:rPr>
              <a:t>&lt;Project name&gt;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en-US" sz="2400" b="1" dirty="0" err="1">
                <a:solidFill>
                  <a:schemeClr val="tx1"/>
                </a:solidFill>
              </a:rPr>
              <a:t>embedded_sw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tr-TR" sz="2400" b="1" dirty="0">
                <a:solidFill>
                  <a:schemeClr val="tx1"/>
                </a:solidFill>
              </a:rPr>
              <a:t>&lt;ip name&gt;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en-US" sz="2400" b="1" dirty="0" err="1">
                <a:solidFill>
                  <a:schemeClr val="tx1"/>
                </a:solidFill>
              </a:rPr>
              <a:t>bsp</a:t>
            </a:r>
            <a:r>
              <a:rPr lang="en-US" sz="2400" b="1" dirty="0">
                <a:solidFill>
                  <a:schemeClr val="tx1"/>
                </a:solidFill>
              </a:rPr>
              <a:t>/. </a:t>
            </a:r>
            <a:endParaRPr lang="tr-TR" sz="2400" b="1" dirty="0">
              <a:solidFill>
                <a:schemeClr val="tx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50F41B6-4D3C-0B76-5638-F2EF980A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80" y="2241661"/>
            <a:ext cx="8582239" cy="43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257DDA-4112-CD5E-892C-7A7A2E18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676" y="972767"/>
            <a:ext cx="10335773" cy="5116884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next wizard page shows </a:t>
            </a:r>
            <a:r>
              <a:rPr lang="en-US" b="1" dirty="0">
                <a:solidFill>
                  <a:schemeClr val="tx1"/>
                </a:solidFill>
              </a:rPr>
              <a:t>the Import BSP Sample Project Wizard</a:t>
            </a:r>
            <a:r>
              <a:rPr lang="en-US" dirty="0">
                <a:solidFill>
                  <a:schemeClr val="tx1"/>
                </a:solidFill>
              </a:rPr>
              <a:t>, all sample projects are located in the </a:t>
            </a:r>
            <a:r>
              <a:rPr lang="en-US" b="1" dirty="0" err="1">
                <a:solidFill>
                  <a:schemeClr val="tx1"/>
                </a:solidFill>
              </a:rPr>
              <a:t>embedded_sw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tr-TR" b="1" dirty="0">
                <a:solidFill>
                  <a:schemeClr val="tx1"/>
                </a:solidFill>
              </a:rPr>
              <a:t>&lt;</a:t>
            </a:r>
            <a:r>
              <a:rPr lang="tr-TR" b="1" dirty="0" err="1">
                <a:solidFill>
                  <a:schemeClr val="tx1"/>
                </a:solidFill>
              </a:rPr>
              <a:t>soc</a:t>
            </a:r>
            <a:r>
              <a:rPr lang="tr-TR" b="1" dirty="0">
                <a:solidFill>
                  <a:schemeClr val="tx1"/>
                </a:solidFill>
              </a:rPr>
              <a:t> name&gt;</a:t>
            </a:r>
            <a:r>
              <a:rPr lang="en-US" b="1" dirty="0">
                <a:solidFill>
                  <a:schemeClr val="tx1"/>
                </a:solidFill>
              </a:rPr>
              <a:t>/software</a:t>
            </a:r>
            <a:r>
              <a:rPr lang="en-US" dirty="0">
                <a:solidFill>
                  <a:schemeClr val="tx1"/>
                </a:solidFill>
              </a:rPr>
              <a:t> are shown. Follow these steps: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Turn on the specific project to import that project.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You may turn on the sub-category, for example: Free RTOS, to import all the projects belonging to that particular sub-category.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Alternatively, you may click </a:t>
            </a:r>
            <a:r>
              <a:rPr lang="en-US" b="1" dirty="0">
                <a:solidFill>
                  <a:schemeClr val="tx1"/>
                </a:solidFill>
              </a:rPr>
              <a:t>Select all / Deselect all </a:t>
            </a:r>
            <a:r>
              <a:rPr lang="en-US" dirty="0">
                <a:solidFill>
                  <a:schemeClr val="tx1"/>
                </a:solidFill>
              </a:rPr>
              <a:t>to select or deselect all the projects available. </a:t>
            </a:r>
          </a:p>
          <a:p>
            <a:pPr marL="1143000" lvl="1" indent="-457200" algn="just">
              <a:buFont typeface="+mj-lt"/>
              <a:buAutoNum type="arabicPeriod"/>
            </a:pPr>
            <a:endParaRPr lang="tr-TR" dirty="0">
              <a:solidFill>
                <a:schemeClr val="tx1"/>
              </a:solidFill>
            </a:endParaRPr>
          </a:p>
          <a:p>
            <a:pPr marL="1143000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Picture 2" descr="Resim önizlemesi">
            <a:extLst>
              <a:ext uri="{FF2B5EF4-FFF2-40B4-BE49-F238E27FC236}">
                <a16:creationId xmlns:a16="http://schemas.microsoft.com/office/drawing/2014/main" id="{CE021A88-D8FF-B12D-844B-75F84A71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4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A3A7872-31BD-C3FE-8542-C13A6EE6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68" y="1095803"/>
            <a:ext cx="7362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6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F56DBE4-291F-0EAE-2034-E5A68337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190" y="1696330"/>
            <a:ext cx="6260823" cy="2844215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new projects are updated in the </a:t>
            </a:r>
            <a:r>
              <a:rPr lang="en-US" b="1" dirty="0">
                <a:solidFill>
                  <a:schemeClr val="tx1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Explorer</a:t>
            </a:r>
            <a:r>
              <a:rPr lang="en-US" dirty="0">
                <a:solidFill>
                  <a:schemeClr val="tx1"/>
                </a:solidFill>
              </a:rPr>
              <a:t> pane. All required files are imported automatically. Launch scripts for </a:t>
            </a:r>
            <a:r>
              <a:rPr lang="en-US" b="1" dirty="0" err="1">
                <a:solidFill>
                  <a:schemeClr val="tx1"/>
                </a:solidFill>
              </a:rPr>
              <a:t>softTap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ti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trion</a:t>
            </a:r>
            <a:r>
              <a:rPr lang="en-US" dirty="0">
                <a:solidFill>
                  <a:schemeClr val="tx1"/>
                </a:solidFill>
              </a:rPr>
              <a:t> configurations are generated automatically.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6" name="Picture 2" descr="Resim önizlemesi">
            <a:extLst>
              <a:ext uri="{FF2B5EF4-FFF2-40B4-BE49-F238E27FC236}">
                <a16:creationId xmlns:a16="http://schemas.microsoft.com/office/drawing/2014/main" id="{35284056-57EC-2400-99B8-725C13E6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" y="6364514"/>
            <a:ext cx="979469" cy="1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58548EA-1CA5-068F-6DAC-90BB4FB3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87" y="1871823"/>
            <a:ext cx="3771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1005</Words>
  <Application>Microsoft Office PowerPoint</Application>
  <PresentationFormat>Widescreen</PresentationFormat>
  <Paragraphs>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Özel Tasarım</vt:lpstr>
      <vt:lpstr>1_Özel Tasarım</vt:lpstr>
      <vt:lpstr>Software Debugging</vt:lpstr>
      <vt:lpstr>Debug with the OpenOCD Debugger</vt:lpstr>
      <vt:lpstr>PowerPoint Presentation</vt:lpstr>
      <vt:lpstr>Import a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 – Multiple Cores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KUANTEK SUNUM TEMPLATE </dc:title>
  <dc:creator>Nehir Yiğit</dc:creator>
  <cp:lastModifiedBy>Abdulsamet Aldaş</cp:lastModifiedBy>
  <cp:revision>12</cp:revision>
  <dcterms:created xsi:type="dcterms:W3CDTF">2021-02-16T09:15:31Z</dcterms:created>
  <dcterms:modified xsi:type="dcterms:W3CDTF">2024-02-21T07:54:08Z</dcterms:modified>
</cp:coreProperties>
</file>