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9"/>
  </p:notesMasterIdLst>
  <p:sldIdLst>
    <p:sldId id="256" r:id="rId3"/>
    <p:sldId id="267" r:id="rId4"/>
    <p:sldId id="268" r:id="rId5"/>
    <p:sldId id="271" r:id="rId6"/>
    <p:sldId id="269" r:id="rId7"/>
    <p:sldId id="270"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9" roundtripDataSignature="AMtx7mhnFM6SO2KWymhp/zk8EMO+dC6G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53" Type="http://schemas.openxmlformats.org/officeDocument/2006/relationships/tableStyles" Target="tableStyles.xml"/><Relationship Id="rId5" Type="http://schemas.openxmlformats.org/officeDocument/2006/relationships/slide" Target="slides/slide3.xml"/><Relationship Id="rId49" Type="http://customschemas.google.com/relationships/presentationmetadata" Target="metadata"/><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6" name="Google Shape;23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12"/>
        <p:cNvGrpSpPr/>
        <p:nvPr/>
      </p:nvGrpSpPr>
      <p:grpSpPr>
        <a:xfrm>
          <a:off x="0" y="0"/>
          <a:ext cx="0" cy="0"/>
          <a:chOff x="0" y="0"/>
          <a:chExt cx="0" cy="0"/>
        </a:xfrm>
      </p:grpSpPr>
      <p:sp>
        <p:nvSpPr>
          <p:cNvPr id="13" name="Google Shape;13;p21"/>
          <p:cNvSpPr txBox="1">
            <a:spLocks noGrp="1"/>
          </p:cNvSpPr>
          <p:nvPr>
            <p:ph type="title"/>
          </p:nvPr>
        </p:nvSpPr>
        <p:spPr>
          <a:xfrm>
            <a:off x="6205182" y="2870337"/>
            <a:ext cx="4114800" cy="50513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 name="Google Shape;1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75"/>
        <p:cNvGrpSpPr/>
        <p:nvPr/>
      </p:nvGrpSpPr>
      <p:grpSpPr>
        <a:xfrm>
          <a:off x="0" y="0"/>
          <a:ext cx="0" cy="0"/>
          <a:chOff x="0" y="0"/>
          <a:chExt cx="0" cy="0"/>
        </a:xfrm>
      </p:grpSpPr>
      <p:sp>
        <p:nvSpPr>
          <p:cNvPr id="76" name="Google Shape;76;p6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6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0" name="Google Shape;80;p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95"/>
        <p:cNvGrpSpPr/>
        <p:nvPr/>
      </p:nvGrpSpPr>
      <p:grpSpPr>
        <a:xfrm>
          <a:off x="0" y="0"/>
          <a:ext cx="0" cy="0"/>
          <a:chOff x="0" y="0"/>
          <a:chExt cx="0" cy="0"/>
        </a:xfrm>
      </p:grpSpPr>
      <p:sp>
        <p:nvSpPr>
          <p:cNvPr id="96" name="Google Shape;96;p4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7" name="Google Shape;97;p4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rgbClr val="4D4D4D"/>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8" name="Google Shape;98;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9" name="Google Shape;99;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0" name="Google Shape;100;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ölüm Üst Bilgisi" type="secHead">
  <p:cSld name="SECTION_HEADER">
    <p:spTree>
      <p:nvGrpSpPr>
        <p:cNvPr id="1" name="Shape 101"/>
        <p:cNvGrpSpPr/>
        <p:nvPr/>
      </p:nvGrpSpPr>
      <p:grpSpPr>
        <a:xfrm>
          <a:off x="0" y="0"/>
          <a:ext cx="0" cy="0"/>
          <a:chOff x="0" y="0"/>
          <a:chExt cx="0" cy="0"/>
        </a:xfrm>
      </p:grpSpPr>
      <p:sp>
        <p:nvSpPr>
          <p:cNvPr id="102" name="Google Shape;102;p4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3" name="Google Shape;103;p4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4" name="Google Shape;104;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5" name="Google Shape;105;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6" name="Google Shape;106;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107"/>
        <p:cNvGrpSpPr/>
        <p:nvPr/>
      </p:nvGrpSpPr>
      <p:grpSpPr>
        <a:xfrm>
          <a:off x="0" y="0"/>
          <a:ext cx="0" cy="0"/>
          <a:chOff x="0" y="0"/>
          <a:chExt cx="0" cy="0"/>
        </a:xfrm>
      </p:grpSpPr>
      <p:sp>
        <p:nvSpPr>
          <p:cNvPr id="108" name="Google Shape;108;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9" name="Google Shape;109;p5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p5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2" name="Google Shape;112;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3" name="Google Shape;113;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114"/>
        <p:cNvGrpSpPr/>
        <p:nvPr/>
      </p:nvGrpSpPr>
      <p:grpSpPr>
        <a:xfrm>
          <a:off x="0" y="0"/>
          <a:ext cx="0" cy="0"/>
          <a:chOff x="0" y="0"/>
          <a:chExt cx="0" cy="0"/>
        </a:xfrm>
      </p:grpSpPr>
      <p:sp>
        <p:nvSpPr>
          <p:cNvPr id="115" name="Google Shape;115;p5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6" name="Google Shape;116;p5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4D4D4D"/>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7" name="Google Shape;117;p5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5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4D4D4D"/>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9" name="Google Shape;119;p5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0" name="Google Shape;120;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1" name="Google Shape;121;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2" name="Google Shape;122;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123"/>
        <p:cNvGrpSpPr/>
        <p:nvPr/>
      </p:nvGrpSpPr>
      <p:grpSpPr>
        <a:xfrm>
          <a:off x="0" y="0"/>
          <a:ext cx="0" cy="0"/>
          <a:chOff x="0" y="0"/>
          <a:chExt cx="0" cy="0"/>
        </a:xfrm>
      </p:grpSpPr>
      <p:sp>
        <p:nvSpPr>
          <p:cNvPr id="124" name="Google Shape;124;p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5" name="Google Shape;125;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6" name="Google Shape;126;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7" name="Google Shape;127;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128"/>
        <p:cNvGrpSpPr/>
        <p:nvPr/>
      </p:nvGrpSpPr>
      <p:grpSpPr>
        <a:xfrm>
          <a:off x="0" y="0"/>
          <a:ext cx="0" cy="0"/>
          <a:chOff x="0" y="0"/>
          <a:chExt cx="0" cy="0"/>
        </a:xfrm>
      </p:grpSpPr>
      <p:sp>
        <p:nvSpPr>
          <p:cNvPr id="129" name="Google Shape;129;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0" name="Google Shape;130;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1" name="Google Shape;131;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132"/>
        <p:cNvGrpSpPr/>
        <p:nvPr/>
      </p:nvGrpSpPr>
      <p:grpSpPr>
        <a:xfrm>
          <a:off x="0" y="0"/>
          <a:ext cx="0" cy="0"/>
          <a:chOff x="0" y="0"/>
          <a:chExt cx="0" cy="0"/>
        </a:xfrm>
      </p:grpSpPr>
      <p:sp>
        <p:nvSpPr>
          <p:cNvPr id="133" name="Google Shape;133;p5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4" name="Google Shape;134;p5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3200"/>
              <a:buNone/>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35" name="Google Shape;135;p5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6" name="Google Shape;136;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7" name="Google Shape;137;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8" name="Google Shape;138;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139"/>
        <p:cNvGrpSpPr/>
        <p:nvPr/>
      </p:nvGrpSpPr>
      <p:grpSpPr>
        <a:xfrm>
          <a:off x="0" y="0"/>
          <a:ext cx="0" cy="0"/>
          <a:chOff x="0" y="0"/>
          <a:chExt cx="0" cy="0"/>
        </a:xfrm>
      </p:grpSpPr>
      <p:sp>
        <p:nvSpPr>
          <p:cNvPr id="140" name="Google Shape;140;p5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41" name="Google Shape;141;p55"/>
          <p:cNvSpPr>
            <a:spLocks noGrp="1"/>
          </p:cNvSpPr>
          <p:nvPr>
            <p:ph type="pic" idx="2"/>
          </p:nvPr>
        </p:nvSpPr>
        <p:spPr>
          <a:xfrm>
            <a:off x="5183188" y="987425"/>
            <a:ext cx="6172200" cy="4873625"/>
          </a:xfrm>
          <a:prstGeom prst="rect">
            <a:avLst/>
          </a:prstGeom>
          <a:noFill/>
          <a:ln>
            <a:noFill/>
          </a:ln>
        </p:spPr>
      </p:sp>
      <p:sp>
        <p:nvSpPr>
          <p:cNvPr id="142" name="Google Shape;142;p5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3" name="Google Shape;143;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4" name="Google Shape;144;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5" name="Google Shape;145;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şlık ve Dikey Metin" type="vertTx">
  <p:cSld name="VERTICAL_TEXT">
    <p:spTree>
      <p:nvGrpSpPr>
        <p:cNvPr id="1" name="Shape 146"/>
        <p:cNvGrpSpPr/>
        <p:nvPr/>
      </p:nvGrpSpPr>
      <p:grpSpPr>
        <a:xfrm>
          <a:off x="0" y="0"/>
          <a:ext cx="0" cy="0"/>
          <a:chOff x="0" y="0"/>
          <a:chExt cx="0" cy="0"/>
        </a:xfrm>
      </p:grpSpPr>
      <p:sp>
        <p:nvSpPr>
          <p:cNvPr id="147" name="Google Shape;147;p5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48" name="Google Shape;148;p56"/>
          <p:cNvSpPr txBox="1">
            <a:spLocks noGrp="1"/>
          </p:cNvSpPr>
          <p:nvPr>
            <p:ph type="body" idx="1"/>
          </p:nvPr>
        </p:nvSpPr>
        <p:spPr>
          <a:xfrm rot="5400000">
            <a:off x="4301327" y="-1925782"/>
            <a:ext cx="4351338" cy="1070956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0" name="Google Shape;150;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1" name="Google Shape;151;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ölüm Üst Bilgisi" type="secHead">
  <p:cSld name="SECTION_HEADER">
    <p:spTree>
      <p:nvGrpSpPr>
        <p:cNvPr id="1" name="Shape 24"/>
        <p:cNvGrpSpPr/>
        <p:nvPr/>
      </p:nvGrpSpPr>
      <p:grpSpPr>
        <a:xfrm>
          <a:off x="0" y="0"/>
          <a:ext cx="0" cy="0"/>
          <a:chOff x="0" y="0"/>
          <a:chExt cx="0" cy="0"/>
        </a:xfrm>
      </p:grpSpPr>
      <p:sp>
        <p:nvSpPr>
          <p:cNvPr id="25" name="Google Shape;25;p5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5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7" name="Google Shape;27;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152"/>
        <p:cNvGrpSpPr/>
        <p:nvPr/>
      </p:nvGrpSpPr>
      <p:grpSpPr>
        <a:xfrm>
          <a:off x="0" y="0"/>
          <a:ext cx="0" cy="0"/>
          <a:chOff x="0" y="0"/>
          <a:chExt cx="0" cy="0"/>
        </a:xfrm>
      </p:grpSpPr>
      <p:sp>
        <p:nvSpPr>
          <p:cNvPr id="153" name="Google Shape;153;p5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54" name="Google Shape;154;p5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6" name="Google Shape;156;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7" name="Google Shape;157;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30"/>
        <p:cNvGrpSpPr/>
        <p:nvPr/>
      </p:nvGrpSpPr>
      <p:grpSpPr>
        <a:xfrm>
          <a:off x="0" y="0"/>
          <a:ext cx="0" cy="0"/>
          <a:chOff x="0" y="0"/>
          <a:chExt cx="0" cy="0"/>
        </a:xfrm>
      </p:grpSpPr>
      <p:sp>
        <p:nvSpPr>
          <p:cNvPr id="31" name="Google Shape;31;p60"/>
          <p:cNvSpPr txBox="1">
            <a:spLocks noGrp="1"/>
          </p:cNvSpPr>
          <p:nvPr>
            <p:ph type="title"/>
          </p:nvPr>
        </p:nvSpPr>
        <p:spPr>
          <a:xfrm>
            <a:off x="6205182" y="2870337"/>
            <a:ext cx="4114800" cy="50513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6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Google Shape;33;p6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4" name="Google Shape;34;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37"/>
        <p:cNvGrpSpPr/>
        <p:nvPr/>
      </p:nvGrpSpPr>
      <p:grpSpPr>
        <a:xfrm>
          <a:off x="0" y="0"/>
          <a:ext cx="0" cy="0"/>
          <a:chOff x="0" y="0"/>
          <a:chExt cx="0" cy="0"/>
        </a:xfrm>
      </p:grpSpPr>
      <p:sp>
        <p:nvSpPr>
          <p:cNvPr id="38" name="Google Shape;38;p6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0" name="Google Shape;40;p6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Google Shape;41;p6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2" name="Google Shape;42;p6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 name="Google Shape;43;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5" name="Google Shape;45;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46"/>
        <p:cNvGrpSpPr/>
        <p:nvPr/>
      </p:nvGrpSpPr>
      <p:grpSpPr>
        <a:xfrm>
          <a:off x="0" y="0"/>
          <a:ext cx="0" cy="0"/>
          <a:chOff x="0" y="0"/>
          <a:chExt cx="0" cy="0"/>
        </a:xfrm>
      </p:grpSpPr>
      <p:sp>
        <p:nvSpPr>
          <p:cNvPr id="47" name="Google Shape;47;p62"/>
          <p:cNvSpPr txBox="1">
            <a:spLocks noGrp="1"/>
          </p:cNvSpPr>
          <p:nvPr>
            <p:ph type="title"/>
          </p:nvPr>
        </p:nvSpPr>
        <p:spPr>
          <a:xfrm>
            <a:off x="6205182" y="2870337"/>
            <a:ext cx="4114800" cy="50513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0" name="Google Shape;50;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51"/>
        <p:cNvGrpSpPr/>
        <p:nvPr/>
      </p:nvGrpSpPr>
      <p:grpSpPr>
        <a:xfrm>
          <a:off x="0" y="0"/>
          <a:ext cx="0" cy="0"/>
          <a:chOff x="0" y="0"/>
          <a:chExt cx="0" cy="0"/>
        </a:xfrm>
      </p:grpSpPr>
      <p:sp>
        <p:nvSpPr>
          <p:cNvPr id="52" name="Google Shape;52;p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55"/>
        <p:cNvGrpSpPr/>
        <p:nvPr/>
      </p:nvGrpSpPr>
      <p:grpSpPr>
        <a:xfrm>
          <a:off x="0" y="0"/>
          <a:ext cx="0" cy="0"/>
          <a:chOff x="0" y="0"/>
          <a:chExt cx="0" cy="0"/>
        </a:xfrm>
      </p:grpSpPr>
      <p:sp>
        <p:nvSpPr>
          <p:cNvPr id="56" name="Google Shape;56;p6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6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8" name="Google Shape;58;p6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9" name="Google Shape;59;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62"/>
        <p:cNvGrpSpPr/>
        <p:nvPr/>
      </p:nvGrpSpPr>
      <p:grpSpPr>
        <a:xfrm>
          <a:off x="0" y="0"/>
          <a:ext cx="0" cy="0"/>
          <a:chOff x="0" y="0"/>
          <a:chExt cx="0" cy="0"/>
        </a:xfrm>
      </p:grpSpPr>
      <p:sp>
        <p:nvSpPr>
          <p:cNvPr id="63" name="Google Shape;63;p6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65"/>
          <p:cNvSpPr>
            <a:spLocks noGrp="1"/>
          </p:cNvSpPr>
          <p:nvPr>
            <p:ph type="pic" idx="2"/>
          </p:nvPr>
        </p:nvSpPr>
        <p:spPr>
          <a:xfrm>
            <a:off x="5183188" y="987425"/>
            <a:ext cx="6172200" cy="4873625"/>
          </a:xfrm>
          <a:prstGeom prst="rect">
            <a:avLst/>
          </a:prstGeom>
          <a:noFill/>
          <a:ln>
            <a:noFill/>
          </a:ln>
        </p:spPr>
      </p:sp>
      <p:sp>
        <p:nvSpPr>
          <p:cNvPr id="65" name="Google Shape;65;p6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6" name="Google Shape;66;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 ve Dikey Metin" type="vertTx">
  <p:cSld name="VERTICAL_TEXT">
    <p:spTree>
      <p:nvGrpSpPr>
        <p:cNvPr id="1" name="Shape 69"/>
        <p:cNvGrpSpPr/>
        <p:nvPr/>
      </p:nvGrpSpPr>
      <p:grpSpPr>
        <a:xfrm>
          <a:off x="0" y="0"/>
          <a:ext cx="0" cy="0"/>
          <a:chOff x="0" y="0"/>
          <a:chExt cx="0" cy="0"/>
        </a:xfrm>
      </p:grpSpPr>
      <p:sp>
        <p:nvSpPr>
          <p:cNvPr id="70" name="Google Shape;70;p66"/>
          <p:cNvSpPr txBox="1">
            <a:spLocks noGrp="1"/>
          </p:cNvSpPr>
          <p:nvPr>
            <p:ph type="title"/>
          </p:nvPr>
        </p:nvSpPr>
        <p:spPr>
          <a:xfrm>
            <a:off x="6205182" y="2870337"/>
            <a:ext cx="4114800" cy="50513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6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2" name="Google Shape;72;p6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4" name="Google Shape;74;p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2.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6205182" y="2870337"/>
            <a:ext cx="4114800" cy="505134"/>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7" name="Google Shape;7;p20"/>
          <p:cNvPicPr preferRelativeResize="0"/>
          <p:nvPr/>
        </p:nvPicPr>
        <p:blipFill rotWithShape="1">
          <a:blip r:embed="rId12">
            <a:alphaModFix/>
          </a:blip>
          <a:srcRect/>
          <a:stretch/>
        </p:blipFill>
        <p:spPr>
          <a:xfrm>
            <a:off x="1363764" y="1909638"/>
            <a:ext cx="2408705" cy="3094141"/>
          </a:xfrm>
          <a:prstGeom prst="rect">
            <a:avLst/>
          </a:prstGeom>
          <a:noFill/>
          <a:ln>
            <a:noFill/>
          </a:ln>
        </p:spPr>
      </p:pic>
      <p:sp>
        <p:nvSpPr>
          <p:cNvPr id="8" name="Google Shape;8;p20"/>
          <p:cNvSpPr/>
          <p:nvPr/>
        </p:nvSpPr>
        <p:spPr>
          <a:xfrm>
            <a:off x="-1" y="0"/>
            <a:ext cx="12191999" cy="110836"/>
          </a:xfrm>
          <a:prstGeom prst="roundRect">
            <a:avLst>
              <a:gd name="adj" fmla="val 16667"/>
            </a:avLst>
          </a:prstGeom>
          <a:solidFill>
            <a:srgbClr val="5F5F5F"/>
          </a:solidFill>
          <a:ln w="12700" cap="flat" cmpd="sng">
            <a:solidFill>
              <a:srgbClr val="5F5F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 name="Google Shape;9;p20"/>
          <p:cNvSpPr/>
          <p:nvPr/>
        </p:nvSpPr>
        <p:spPr>
          <a:xfrm>
            <a:off x="1" y="6802582"/>
            <a:ext cx="12191999" cy="110836"/>
          </a:xfrm>
          <a:prstGeom prst="roundRect">
            <a:avLst>
              <a:gd name="adj" fmla="val 16667"/>
            </a:avLst>
          </a:prstGeom>
          <a:solidFill>
            <a:srgbClr val="5F5F5F"/>
          </a:solidFill>
          <a:ln w="12700" cap="flat" cmpd="sng">
            <a:solidFill>
              <a:srgbClr val="5F5F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 name="Google Shape;10;p20"/>
          <p:cNvSpPr/>
          <p:nvPr/>
        </p:nvSpPr>
        <p:spPr>
          <a:xfrm rot="-5400000">
            <a:off x="10560161" y="748160"/>
            <a:ext cx="739137" cy="390939"/>
          </a:xfrm>
          <a:prstGeom prst="triangle">
            <a:avLst>
              <a:gd name="adj" fmla="val 50000"/>
            </a:avLst>
          </a:prstGeom>
          <a:solidFill>
            <a:srgbClr val="4D4D4D"/>
          </a:solidFill>
          <a:ln w="12700" cap="flat" cmpd="sng">
            <a:solidFill>
              <a:srgbClr val="5F5F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1" name="Google Shape;11;p20"/>
          <p:cNvPicPr preferRelativeResize="0"/>
          <p:nvPr/>
        </p:nvPicPr>
        <p:blipFill rotWithShape="1">
          <a:blip r:embed="rId13">
            <a:alphaModFix/>
          </a:blip>
          <a:srcRect/>
          <a:stretch/>
        </p:blipFill>
        <p:spPr>
          <a:xfrm rot="10800000" flipH="1">
            <a:off x="11437269" y="1257887"/>
            <a:ext cx="390939" cy="73913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1"/>
        <p:cNvGrpSpPr/>
        <p:nvPr/>
      </p:nvGrpSpPr>
      <p:grpSpPr>
        <a:xfrm>
          <a:off x="0" y="0"/>
          <a:ext cx="0" cy="0"/>
          <a:chOff x="0" y="0"/>
          <a:chExt cx="0" cy="0"/>
        </a:xfrm>
      </p:grpSpPr>
      <p:sp>
        <p:nvSpPr>
          <p:cNvPr id="82" name="Google Shape;82;p22"/>
          <p:cNvSpPr txBox="1">
            <a:spLocks noGrp="1"/>
          </p:cNvSpPr>
          <p:nvPr>
            <p:ph type="body" idx="1"/>
          </p:nvPr>
        </p:nvSpPr>
        <p:spPr>
          <a:xfrm>
            <a:off x="1122214" y="1253331"/>
            <a:ext cx="10709565" cy="4351338"/>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1000"/>
              </a:spcBef>
              <a:spcAft>
                <a:spcPts val="0"/>
              </a:spcAft>
              <a:buClr>
                <a:srgbClr val="4D4D4D"/>
              </a:buClr>
              <a:buSzPts val="1800"/>
              <a:buFont typeface="Arial"/>
              <a:buNone/>
              <a:defRPr sz="1800" b="0" i="0" u="none" strike="noStrike" cap="none">
                <a:solidFill>
                  <a:srgbClr val="4D4D4D"/>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83" name="Google Shape;83;p22"/>
          <p:cNvPicPr preferRelativeResize="0"/>
          <p:nvPr/>
        </p:nvPicPr>
        <p:blipFill rotWithShape="1">
          <a:blip r:embed="rId12">
            <a:alphaModFix/>
          </a:blip>
          <a:srcRect/>
          <a:stretch/>
        </p:blipFill>
        <p:spPr>
          <a:xfrm flipH="1">
            <a:off x="360219" y="362876"/>
            <a:ext cx="390939" cy="739138"/>
          </a:xfrm>
          <a:prstGeom prst="rect">
            <a:avLst/>
          </a:prstGeom>
          <a:noFill/>
          <a:ln>
            <a:noFill/>
          </a:ln>
        </p:spPr>
      </p:pic>
      <p:sp>
        <p:nvSpPr>
          <p:cNvPr id="84" name="Google Shape;84;p22"/>
          <p:cNvSpPr/>
          <p:nvPr/>
        </p:nvSpPr>
        <p:spPr>
          <a:xfrm rot="-5400000">
            <a:off x="371648" y="978945"/>
            <a:ext cx="739137" cy="390939"/>
          </a:xfrm>
          <a:prstGeom prst="triangle">
            <a:avLst>
              <a:gd name="adj" fmla="val 50000"/>
            </a:avLst>
          </a:prstGeom>
          <a:solidFill>
            <a:srgbClr val="4D4D4D"/>
          </a:solidFill>
          <a:ln w="12700" cap="flat" cmpd="sng">
            <a:solidFill>
              <a:srgbClr val="5F5F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5" name="Google Shape;85;p22"/>
          <p:cNvSpPr/>
          <p:nvPr/>
        </p:nvSpPr>
        <p:spPr>
          <a:xfrm>
            <a:off x="1122215" y="709586"/>
            <a:ext cx="10709565" cy="45719"/>
          </a:xfrm>
          <a:prstGeom prst="roundRect">
            <a:avLst>
              <a:gd name="adj" fmla="val 16667"/>
            </a:avLst>
          </a:prstGeom>
          <a:solidFill>
            <a:srgbClr val="5F5F5F"/>
          </a:solidFill>
          <a:ln w="12700" cap="flat" cmpd="sng">
            <a:solidFill>
              <a:srgbClr val="5F5F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6" name="Google Shape;86;p22"/>
          <p:cNvSpPr/>
          <p:nvPr/>
        </p:nvSpPr>
        <p:spPr>
          <a:xfrm>
            <a:off x="0" y="6805586"/>
            <a:ext cx="12192000" cy="45719"/>
          </a:xfrm>
          <a:prstGeom prst="roundRect">
            <a:avLst>
              <a:gd name="adj" fmla="val 16667"/>
            </a:avLst>
          </a:prstGeom>
          <a:solidFill>
            <a:srgbClr val="5F5F5F"/>
          </a:solidFill>
          <a:ln w="12700" cap="flat" cmpd="sng">
            <a:solidFill>
              <a:srgbClr val="5F5F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87" name="Google Shape;87;p22"/>
          <p:cNvPicPr preferRelativeResize="0"/>
          <p:nvPr/>
        </p:nvPicPr>
        <p:blipFill rotWithShape="1">
          <a:blip r:embed="rId13">
            <a:alphaModFix/>
          </a:blip>
          <a:srcRect/>
          <a:stretch/>
        </p:blipFill>
        <p:spPr>
          <a:xfrm>
            <a:off x="11174172" y="6030820"/>
            <a:ext cx="546773" cy="702365"/>
          </a:xfrm>
          <a:prstGeom prst="rect">
            <a:avLst/>
          </a:prstGeom>
          <a:noFill/>
          <a:ln>
            <a:noFill/>
          </a:ln>
        </p:spPr>
      </p:pic>
      <p:sp>
        <p:nvSpPr>
          <p:cNvPr id="88" name="Google Shape;88;p22"/>
          <p:cNvSpPr txBox="1"/>
          <p:nvPr/>
        </p:nvSpPr>
        <p:spPr>
          <a:xfrm>
            <a:off x="1122214" y="218420"/>
            <a:ext cx="10515600" cy="132556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200"/>
              <a:buFont typeface="Calibri"/>
              <a:buNone/>
            </a:pPr>
            <a:endParaRPr sz="3200" b="0" i="0" u="none" strike="noStrike" cap="none">
              <a:solidFill>
                <a:srgbClr val="4D4D4D"/>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
          <p:cNvSpPr txBox="1">
            <a:spLocks noGrp="1"/>
          </p:cNvSpPr>
          <p:nvPr>
            <p:ph type="title"/>
          </p:nvPr>
        </p:nvSpPr>
        <p:spPr>
          <a:xfrm>
            <a:off x="4238228" y="2097355"/>
            <a:ext cx="6768900" cy="21075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2400"/>
              <a:buFont typeface="Calibri"/>
              <a:buNone/>
            </a:pPr>
            <a:r>
              <a:rPr lang="tr-TR" sz="2400" b="1" dirty="0">
                <a:solidFill>
                  <a:schemeClr val="tx1"/>
                </a:solidFill>
                <a:latin typeface="Calibri" panose="020F0502020204030204" pitchFamily="34" charset="0"/>
                <a:cs typeface="Calibri" panose="020F0502020204030204" pitchFamily="34" charset="0"/>
              </a:rPr>
              <a:t>Lab7 </a:t>
            </a:r>
            <a:r>
              <a:rPr lang="tr-TR" sz="2400" b="1" dirty="0" err="1">
                <a:solidFill>
                  <a:schemeClr val="tx1"/>
                </a:solidFill>
                <a:latin typeface="Calibri" panose="020F0502020204030204" pitchFamily="34" charset="0"/>
                <a:cs typeface="Calibri" panose="020F0502020204030204" pitchFamily="34" charset="0"/>
              </a:rPr>
              <a:t>Intro</a:t>
            </a:r>
            <a:br>
              <a:rPr lang="tr-TR" sz="2400" b="1" dirty="0">
                <a:solidFill>
                  <a:schemeClr val="tx1"/>
                </a:solidFill>
                <a:latin typeface="Calibri" panose="020F0502020204030204" pitchFamily="34" charset="0"/>
                <a:cs typeface="Calibri" panose="020F0502020204030204" pitchFamily="34" charset="0"/>
              </a:rPr>
            </a:br>
            <a:r>
              <a:rPr lang="tr-TR" sz="2400" b="1" dirty="0">
                <a:solidFill>
                  <a:schemeClr val="tx1"/>
                </a:solidFill>
                <a:latin typeface="Calibri" panose="020F0502020204030204" pitchFamily="34" charset="0"/>
                <a:cs typeface="Calibri" panose="020F0502020204030204" pitchFamily="34" charset="0"/>
              </a:rPr>
              <a:t>Debugging Using ILA </a:t>
            </a:r>
            <a:r>
              <a:rPr lang="tr-TR" sz="2400" b="1" dirty="0" err="1">
                <a:solidFill>
                  <a:schemeClr val="tx1"/>
                </a:solidFill>
                <a:latin typeface="Calibri" panose="020F0502020204030204" pitchFamily="34" charset="0"/>
                <a:cs typeface="Calibri" panose="020F0502020204030204" pitchFamily="34" charset="0"/>
              </a:rPr>
              <a:t>and</a:t>
            </a:r>
            <a:r>
              <a:rPr lang="tr-TR" sz="2400" b="1" dirty="0">
                <a:solidFill>
                  <a:schemeClr val="tx1"/>
                </a:solidFill>
                <a:latin typeface="Calibri" panose="020F0502020204030204" pitchFamily="34" charset="0"/>
                <a:cs typeface="Calibri" panose="020F0502020204030204" pitchFamily="34" charset="0"/>
              </a:rPr>
              <a:t> VIO </a:t>
            </a:r>
            <a:r>
              <a:rPr lang="tr-TR" sz="2400" b="1" dirty="0" err="1">
                <a:solidFill>
                  <a:schemeClr val="tx1"/>
                </a:solidFill>
                <a:latin typeface="Calibri" panose="020F0502020204030204" pitchFamily="34" charset="0"/>
                <a:cs typeface="Calibri" panose="020F0502020204030204" pitchFamily="34" charset="0"/>
              </a:rPr>
              <a:t>with</a:t>
            </a:r>
            <a:r>
              <a:rPr lang="tr-TR" sz="2400" b="1" dirty="0">
                <a:solidFill>
                  <a:schemeClr val="tx1"/>
                </a:solidFill>
                <a:latin typeface="Calibri" panose="020F0502020204030204" pitchFamily="34" charset="0"/>
                <a:cs typeface="Calibri" panose="020F0502020204030204" pitchFamily="34" charset="0"/>
              </a:rPr>
              <a:t> Math IP</a:t>
            </a:r>
            <a:br>
              <a:rPr lang="tr-TR" sz="2400" b="1" dirty="0">
                <a:solidFill>
                  <a:schemeClr val="tx1"/>
                </a:solidFill>
                <a:latin typeface="Calibri" panose="020F0502020204030204" pitchFamily="34" charset="0"/>
                <a:cs typeface="Calibri" panose="020F0502020204030204" pitchFamily="34" charset="0"/>
              </a:rPr>
            </a:br>
            <a:endParaRPr sz="2400" b="1" dirty="0">
              <a:solidFill>
                <a:schemeClr val="tx1"/>
              </a:solidFill>
              <a:latin typeface="Calibri" panose="020F0502020204030204" pitchFamily="34" charset="0"/>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9B3D3EDA-A747-41E5-7081-ABDC05C574E1}"/>
              </a:ext>
            </a:extLst>
          </p:cNvPr>
          <p:cNvSpPr>
            <a:spLocks noGrp="1"/>
          </p:cNvSpPr>
          <p:nvPr>
            <p:ph type="subTitle" idx="1"/>
          </p:nvPr>
        </p:nvSpPr>
        <p:spPr>
          <a:xfrm>
            <a:off x="1173804" y="1147865"/>
            <a:ext cx="10580231" cy="4809052"/>
          </a:xfrm>
        </p:spPr>
        <p:txBody>
          <a:bodyPr>
            <a:normAutofit/>
          </a:bodyPr>
          <a:lstStyle/>
          <a:p>
            <a:pPr marL="285750" indent="-285750" algn="just">
              <a:buFont typeface="Wingdings" panose="05000000000000000000" pitchFamily="2" charset="2"/>
              <a:buChar char="Ø"/>
            </a:pPr>
            <a:r>
              <a:rPr lang="en-US" i="0" u="none" strike="noStrike" baseline="0" dirty="0">
                <a:solidFill>
                  <a:schemeClr val="tx1"/>
                </a:solidFill>
                <a:latin typeface="Calibri" panose="020F0502020204030204" pitchFamily="34" charset="0"/>
                <a:cs typeface="Calibri" panose="020F0502020204030204" pitchFamily="34" charset="0"/>
              </a:rPr>
              <a:t>Software and hardware interact with each other in an embedded system.</a:t>
            </a:r>
          </a:p>
          <a:p>
            <a:pPr marL="285750" indent="-285750" algn="just">
              <a:buFont typeface="Wingdings" panose="05000000000000000000" pitchFamily="2" charset="2"/>
              <a:buChar char="Ø"/>
            </a:pPr>
            <a:endParaRPr lang="tr-TR" dirty="0">
              <a:solidFill>
                <a:schemeClr val="tx1"/>
              </a:solidFill>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i="0" u="none" strike="noStrike" baseline="0" dirty="0">
                <a:solidFill>
                  <a:schemeClr val="tx1"/>
                </a:solidFill>
                <a:latin typeface="Calibri" panose="020F0502020204030204" pitchFamily="34" charset="0"/>
                <a:cs typeface="Calibri" panose="020F0502020204030204" pitchFamily="34" charset="0"/>
              </a:rPr>
              <a:t>The </a:t>
            </a:r>
            <a:r>
              <a:rPr lang="tr-TR" i="0" u="none" strike="noStrike" baseline="0" dirty="0" err="1">
                <a:solidFill>
                  <a:schemeClr val="tx1"/>
                </a:solidFill>
                <a:latin typeface="Calibri" panose="020F0502020204030204" pitchFamily="34" charset="0"/>
                <a:cs typeface="Calibri" panose="020F0502020204030204" pitchFamily="34" charset="0"/>
              </a:rPr>
              <a:t>Efinity</a:t>
            </a:r>
            <a:r>
              <a:rPr lang="tr-TR" i="0" u="none" strike="noStrike" baseline="0" dirty="0">
                <a:solidFill>
                  <a:schemeClr val="tx1"/>
                </a:solidFill>
                <a:latin typeface="Calibri" panose="020F0502020204030204" pitchFamily="34" charset="0"/>
                <a:cs typeface="Calibri" panose="020F0502020204030204" pitchFamily="34" charset="0"/>
              </a:rPr>
              <a:t> Software</a:t>
            </a:r>
            <a:r>
              <a:rPr lang="en-US" i="0" u="none" strike="noStrike" baseline="0" dirty="0">
                <a:solidFill>
                  <a:schemeClr val="tx1"/>
                </a:solidFill>
                <a:latin typeface="Calibri" panose="020F0502020204030204" pitchFamily="34" charset="0"/>
                <a:cs typeface="Calibri" panose="020F0502020204030204" pitchFamily="34" charset="0"/>
              </a:rPr>
              <a:t> includes System Debugger as software debugging tool.</a:t>
            </a:r>
          </a:p>
          <a:p>
            <a:pPr marL="285750" indent="-285750" algn="just">
              <a:buFont typeface="Wingdings" panose="05000000000000000000" pitchFamily="2" charset="2"/>
              <a:buChar char="Ø"/>
            </a:pPr>
            <a:endParaRPr lang="tr-TR" i="0" u="none" strike="noStrike" baseline="0" dirty="0">
              <a:solidFill>
                <a:schemeClr val="tx1"/>
              </a:solidFill>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i="0" u="none" strike="noStrike" baseline="0" dirty="0">
                <a:solidFill>
                  <a:schemeClr val="tx1"/>
                </a:solidFill>
                <a:latin typeface="Calibri" panose="020F0502020204030204" pitchFamily="34" charset="0"/>
                <a:cs typeface="Calibri" panose="020F0502020204030204" pitchFamily="34" charset="0"/>
              </a:rPr>
              <a:t>The Efinix integrated logic analyzer tool allows for hardware debugging by providing access to the internal signals, using number of cores, without necessarily bringing them out via the package pins using several types of cores.</a:t>
            </a:r>
          </a:p>
          <a:p>
            <a:pPr marL="285750" indent="-285750" algn="just">
              <a:buFont typeface="Wingdings" panose="05000000000000000000" pitchFamily="2" charset="2"/>
              <a:buChar char="Ø"/>
            </a:pPr>
            <a:endParaRPr lang="tr-TR" i="0" u="none" strike="noStrike" baseline="0" dirty="0">
              <a:solidFill>
                <a:schemeClr val="tx1"/>
              </a:solidFill>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i="0" u="none" strike="noStrike" baseline="0" dirty="0">
                <a:solidFill>
                  <a:schemeClr val="tx1"/>
                </a:solidFill>
                <a:latin typeface="Calibri" panose="020F0502020204030204" pitchFamily="34" charset="0"/>
                <a:cs typeface="Calibri" panose="020F0502020204030204" pitchFamily="34" charset="0"/>
              </a:rPr>
              <a:t>These cores may reside in the programmable logic (PL) portion of the device and</a:t>
            </a:r>
            <a:r>
              <a:rPr lang="tr-TR" i="0" u="none" strike="noStrike" baseline="0" dirty="0">
                <a:solidFill>
                  <a:schemeClr val="tx1"/>
                </a:solidFill>
                <a:latin typeface="Calibri" panose="020F0502020204030204" pitchFamily="34" charset="0"/>
                <a:cs typeface="Calibri" panose="020F0502020204030204" pitchFamily="34" charset="0"/>
              </a:rPr>
              <a:t> </a:t>
            </a:r>
            <a:r>
              <a:rPr lang="en-US" i="0" u="none" strike="noStrike" baseline="0" dirty="0">
                <a:solidFill>
                  <a:schemeClr val="tx1"/>
                </a:solidFill>
                <a:latin typeface="Calibri" panose="020F0502020204030204" pitchFamily="34" charset="0"/>
                <a:cs typeface="Calibri" panose="020F0502020204030204" pitchFamily="34" charset="0"/>
              </a:rPr>
              <a:t>can be configured with several modes that can monitor signals within the design.</a:t>
            </a:r>
            <a:endParaRPr lang="tr-TR" i="0" u="none" strike="noStrike" baseline="0" dirty="0">
              <a:solidFill>
                <a:schemeClr val="tx1"/>
              </a:solidFill>
              <a:latin typeface="Calibri" panose="020F0502020204030204" pitchFamily="34" charset="0"/>
              <a:cs typeface="Calibri" panose="020F0502020204030204" pitchFamily="34" charset="0"/>
            </a:endParaRPr>
          </a:p>
          <a:p>
            <a:pPr algn="just"/>
            <a:endParaRPr lang="tr-TR" dirty="0">
              <a:solidFill>
                <a:schemeClr val="tx1"/>
              </a:solidFill>
              <a:latin typeface="Calibri" panose="020F0502020204030204" pitchFamily="34" charset="0"/>
              <a:cs typeface="Calibri" panose="020F0502020204030204" pitchFamily="34" charset="0"/>
            </a:endParaRPr>
          </a:p>
        </p:txBody>
      </p:sp>
      <p:sp>
        <p:nvSpPr>
          <p:cNvPr id="4" name="Başlık 1">
            <a:extLst>
              <a:ext uri="{FF2B5EF4-FFF2-40B4-BE49-F238E27FC236}">
                <a16:creationId xmlns:a16="http://schemas.microsoft.com/office/drawing/2014/main" id="{7BC6611C-47A6-9467-188A-8E5BC220BDC2}"/>
              </a:ext>
            </a:extLst>
          </p:cNvPr>
          <p:cNvSpPr txBox="1">
            <a:spLocks/>
          </p:cNvSpPr>
          <p:nvPr/>
        </p:nvSpPr>
        <p:spPr>
          <a:xfrm>
            <a:off x="1037617" y="77822"/>
            <a:ext cx="9144000" cy="73562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r>
              <a:rPr lang="tr-TR" sz="3200" b="1" dirty="0" err="1">
                <a:solidFill>
                  <a:schemeClr val="tx1"/>
                </a:solidFill>
              </a:rPr>
              <a:t>Introduction</a:t>
            </a:r>
            <a:endParaRPr lang="tr-TR" sz="3200" b="1" dirty="0">
              <a:solidFill>
                <a:schemeClr val="tx1"/>
              </a:solidFill>
            </a:endParaRPr>
          </a:p>
        </p:txBody>
      </p:sp>
    </p:spTree>
    <p:extLst>
      <p:ext uri="{BB962C8B-B14F-4D97-AF65-F5344CB8AC3E}">
        <p14:creationId xmlns:p14="http://schemas.microsoft.com/office/powerpoint/2010/main" val="712254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a:extLst>
              <a:ext uri="{FF2B5EF4-FFF2-40B4-BE49-F238E27FC236}">
                <a16:creationId xmlns:a16="http://schemas.microsoft.com/office/drawing/2014/main" id="{E57CEDE2-E98E-3F9B-C1AB-BDF41E6D2561}"/>
              </a:ext>
            </a:extLst>
          </p:cNvPr>
          <p:cNvSpPr txBox="1">
            <a:spLocks/>
          </p:cNvSpPr>
          <p:nvPr/>
        </p:nvSpPr>
        <p:spPr>
          <a:xfrm>
            <a:off x="1037617" y="77822"/>
            <a:ext cx="9144000" cy="73562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tr-TR" sz="3200" b="1" dirty="0">
                <a:solidFill>
                  <a:schemeClr val="tx1"/>
                </a:solidFill>
              </a:rPr>
              <a:t>RISC-V </a:t>
            </a:r>
            <a:r>
              <a:rPr lang="tr-TR" sz="3200" b="1" dirty="0" err="1">
                <a:solidFill>
                  <a:schemeClr val="tx1"/>
                </a:solidFill>
              </a:rPr>
              <a:t>Sapphire</a:t>
            </a:r>
            <a:r>
              <a:rPr lang="tr-TR" sz="3200" b="1" dirty="0">
                <a:solidFill>
                  <a:schemeClr val="tx1"/>
                </a:solidFill>
              </a:rPr>
              <a:t> </a:t>
            </a:r>
            <a:r>
              <a:rPr lang="tr-TR" sz="3200" b="1" dirty="0" err="1">
                <a:solidFill>
                  <a:schemeClr val="tx1"/>
                </a:solidFill>
              </a:rPr>
              <a:t>Based</a:t>
            </a:r>
            <a:r>
              <a:rPr lang="tr-TR" sz="3200" b="1" dirty="0">
                <a:solidFill>
                  <a:schemeClr val="tx1"/>
                </a:solidFill>
              </a:rPr>
              <a:t> Embedded </a:t>
            </a:r>
            <a:r>
              <a:rPr lang="tr-TR" sz="3200" b="1" dirty="0" err="1">
                <a:solidFill>
                  <a:schemeClr val="tx1"/>
                </a:solidFill>
              </a:rPr>
              <a:t>System</a:t>
            </a:r>
            <a:r>
              <a:rPr lang="tr-TR" sz="3200" b="1" dirty="0">
                <a:solidFill>
                  <a:schemeClr val="tx1"/>
                </a:solidFill>
              </a:rPr>
              <a:t> Design</a:t>
            </a:r>
          </a:p>
        </p:txBody>
      </p:sp>
      <p:pic>
        <p:nvPicPr>
          <p:cNvPr id="5" name="Resim 4">
            <a:extLst>
              <a:ext uri="{FF2B5EF4-FFF2-40B4-BE49-F238E27FC236}">
                <a16:creationId xmlns:a16="http://schemas.microsoft.com/office/drawing/2014/main" id="{2421B66E-F765-5C3A-623F-475FC36F3665}"/>
              </a:ext>
            </a:extLst>
          </p:cNvPr>
          <p:cNvPicPr>
            <a:picLocks noChangeAspect="1"/>
          </p:cNvPicPr>
          <p:nvPr/>
        </p:nvPicPr>
        <p:blipFill>
          <a:blip r:embed="rId2"/>
          <a:stretch>
            <a:fillRect/>
          </a:stretch>
        </p:blipFill>
        <p:spPr>
          <a:xfrm>
            <a:off x="2113580" y="1147314"/>
            <a:ext cx="8068037" cy="4563371"/>
          </a:xfrm>
          <a:prstGeom prst="rect">
            <a:avLst/>
          </a:prstGeom>
        </p:spPr>
      </p:pic>
    </p:spTree>
    <p:extLst>
      <p:ext uri="{BB962C8B-B14F-4D97-AF65-F5344CB8AC3E}">
        <p14:creationId xmlns:p14="http://schemas.microsoft.com/office/powerpoint/2010/main" val="138331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F30381DE-D37A-4941-097B-9E5BADCEB08E}"/>
              </a:ext>
            </a:extLst>
          </p:cNvPr>
          <p:cNvPicPr>
            <a:picLocks noChangeAspect="1"/>
          </p:cNvPicPr>
          <p:nvPr/>
        </p:nvPicPr>
        <p:blipFill>
          <a:blip r:embed="rId2"/>
          <a:stretch>
            <a:fillRect/>
          </a:stretch>
        </p:blipFill>
        <p:spPr>
          <a:xfrm>
            <a:off x="2281986" y="1416537"/>
            <a:ext cx="7834779" cy="4024926"/>
          </a:xfrm>
          <a:prstGeom prst="rect">
            <a:avLst/>
          </a:prstGeom>
        </p:spPr>
      </p:pic>
      <p:sp>
        <p:nvSpPr>
          <p:cNvPr id="5" name="Başlık 1">
            <a:extLst>
              <a:ext uri="{FF2B5EF4-FFF2-40B4-BE49-F238E27FC236}">
                <a16:creationId xmlns:a16="http://schemas.microsoft.com/office/drawing/2014/main" id="{7949E248-820E-82FE-0841-5650D0BBB1A7}"/>
              </a:ext>
            </a:extLst>
          </p:cNvPr>
          <p:cNvSpPr txBox="1">
            <a:spLocks/>
          </p:cNvSpPr>
          <p:nvPr/>
        </p:nvSpPr>
        <p:spPr>
          <a:xfrm>
            <a:off x="1094378" y="0"/>
            <a:ext cx="9144000" cy="73562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tr-TR" sz="3200" b="1" dirty="0" err="1">
                <a:solidFill>
                  <a:schemeClr val="tx1"/>
                </a:solidFill>
              </a:rPr>
              <a:t>Custom</a:t>
            </a:r>
            <a:r>
              <a:rPr lang="tr-TR" sz="3200" b="1" dirty="0">
                <a:solidFill>
                  <a:schemeClr val="tx1"/>
                </a:solidFill>
              </a:rPr>
              <a:t> MATH-IP Design</a:t>
            </a:r>
          </a:p>
        </p:txBody>
      </p:sp>
    </p:spTree>
    <p:extLst>
      <p:ext uri="{BB962C8B-B14F-4D97-AF65-F5344CB8AC3E}">
        <p14:creationId xmlns:p14="http://schemas.microsoft.com/office/powerpoint/2010/main" val="3513895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7079C666-D109-279B-B125-1D345207073D}"/>
              </a:ext>
            </a:extLst>
          </p:cNvPr>
          <p:cNvSpPr>
            <a:spLocks noGrp="1"/>
          </p:cNvSpPr>
          <p:nvPr>
            <p:ph type="body" idx="1"/>
          </p:nvPr>
        </p:nvSpPr>
        <p:spPr>
          <a:xfrm>
            <a:off x="1037617" y="813442"/>
            <a:ext cx="10309833" cy="5136339"/>
          </a:xfrm>
        </p:spPr>
        <p:txBody>
          <a:bodyPr>
            <a:noAutofit/>
          </a:bodyPr>
          <a:lstStyle/>
          <a:p>
            <a:pPr marL="285750" indent="-285750" algn="l">
              <a:buClr>
                <a:srgbClr val="4D4D4D"/>
              </a:buClr>
              <a:buFont typeface="Wingdings" panose="05000000000000000000" pitchFamily="2" charset="2"/>
              <a:buChar char="Ø"/>
            </a:pPr>
            <a:r>
              <a:rPr lang="en-US" i="0" u="none" strike="noStrike" baseline="0" dirty="0">
                <a:solidFill>
                  <a:schemeClr val="tx1"/>
                </a:solidFill>
                <a:latin typeface="Calibri" panose="020F0502020204030204" pitchFamily="34" charset="0"/>
                <a:cs typeface="Calibri" panose="020F0502020204030204" pitchFamily="34" charset="0"/>
              </a:rPr>
              <a:t>Create a project using </a:t>
            </a:r>
            <a:r>
              <a:rPr lang="tr-TR" i="0" u="none" strike="noStrike" baseline="0" dirty="0" err="1">
                <a:solidFill>
                  <a:schemeClr val="tx1"/>
                </a:solidFill>
                <a:latin typeface="Calibri" panose="020F0502020204030204" pitchFamily="34" charset="0"/>
                <a:cs typeface="Calibri" panose="020F0502020204030204" pitchFamily="34" charset="0"/>
              </a:rPr>
              <a:t>Efinity</a:t>
            </a:r>
            <a:r>
              <a:rPr lang="tr-TR" i="0" u="none" strike="noStrike" baseline="0" dirty="0">
                <a:solidFill>
                  <a:schemeClr val="tx1"/>
                </a:solidFill>
                <a:latin typeface="Calibri" panose="020F0502020204030204" pitchFamily="34" charset="0"/>
                <a:cs typeface="Calibri" panose="020F0502020204030204" pitchFamily="34" charset="0"/>
              </a:rPr>
              <a:t> Software</a:t>
            </a:r>
            <a:endParaRPr lang="en-US" i="0" u="none" strike="noStrike" baseline="0" dirty="0">
              <a:solidFill>
                <a:schemeClr val="tx1"/>
              </a:solidFill>
              <a:latin typeface="Calibri" panose="020F0502020204030204" pitchFamily="34" charset="0"/>
              <a:cs typeface="Calibri" panose="020F0502020204030204" pitchFamily="34" charset="0"/>
            </a:endParaRPr>
          </a:p>
          <a:p>
            <a:pPr marL="285750" indent="-285750" algn="l">
              <a:buClr>
                <a:srgbClr val="4D4D4D"/>
              </a:buClr>
              <a:buFont typeface="Wingdings" panose="05000000000000000000" pitchFamily="2" charset="2"/>
              <a:buChar char="Ø"/>
            </a:pPr>
            <a:r>
              <a:rPr lang="en-US" i="0" u="none" strike="noStrike" baseline="0" dirty="0">
                <a:solidFill>
                  <a:schemeClr val="tx1"/>
                </a:solidFill>
                <a:latin typeface="Calibri" panose="020F0502020204030204" pitchFamily="34" charset="0"/>
                <a:cs typeface="Calibri" panose="020F0502020204030204" pitchFamily="34" charset="0"/>
              </a:rPr>
              <a:t>Create the</a:t>
            </a:r>
            <a:r>
              <a:rPr lang="tr-TR" i="0" u="none" strike="noStrike" baseline="0" dirty="0">
                <a:solidFill>
                  <a:schemeClr val="tx1"/>
                </a:solidFill>
                <a:latin typeface="Calibri" panose="020F0502020204030204" pitchFamily="34" charset="0"/>
                <a:cs typeface="Calibri" panose="020F0502020204030204" pitchFamily="34" charset="0"/>
              </a:rPr>
              <a:t> </a:t>
            </a:r>
            <a:r>
              <a:rPr lang="tr-TR" i="0" u="none" strike="noStrike" baseline="0" dirty="0" err="1">
                <a:solidFill>
                  <a:schemeClr val="tx1"/>
                </a:solidFill>
                <a:latin typeface="Calibri" panose="020F0502020204030204" pitchFamily="34" charset="0"/>
                <a:cs typeface="Calibri" panose="020F0502020204030204" pitchFamily="34" charset="0"/>
              </a:rPr>
              <a:t>Sapphire</a:t>
            </a:r>
            <a:r>
              <a:rPr lang="tr-TR" i="0" u="none" strike="noStrike" baseline="0" dirty="0">
                <a:solidFill>
                  <a:schemeClr val="tx1"/>
                </a:solidFill>
                <a:latin typeface="Calibri" panose="020F0502020204030204" pitchFamily="34" charset="0"/>
                <a:cs typeface="Calibri" panose="020F0502020204030204" pitchFamily="34" charset="0"/>
              </a:rPr>
              <a:t> </a:t>
            </a:r>
            <a:r>
              <a:rPr lang="tr-TR" i="0" u="none" strike="noStrike" baseline="0" dirty="0" err="1">
                <a:solidFill>
                  <a:schemeClr val="tx1"/>
                </a:solidFill>
                <a:latin typeface="Calibri" panose="020F0502020204030204" pitchFamily="34" charset="0"/>
                <a:cs typeface="Calibri" panose="020F0502020204030204" pitchFamily="34" charset="0"/>
              </a:rPr>
              <a:t>SoC</a:t>
            </a:r>
            <a:r>
              <a:rPr lang="tr-TR" i="0" u="none" strike="noStrike" baseline="0" dirty="0">
                <a:solidFill>
                  <a:schemeClr val="tx1"/>
                </a:solidFill>
                <a:latin typeface="Calibri" panose="020F0502020204030204" pitchFamily="34" charset="0"/>
                <a:cs typeface="Calibri" panose="020F0502020204030204" pitchFamily="34" charset="0"/>
              </a:rPr>
              <a:t> IP </a:t>
            </a:r>
            <a:r>
              <a:rPr lang="tr-TR" i="0" u="none" strike="noStrike" baseline="0" dirty="0" err="1">
                <a:solidFill>
                  <a:schemeClr val="tx1"/>
                </a:solidFill>
                <a:latin typeface="Calibri" panose="020F0502020204030204" pitchFamily="34" charset="0"/>
                <a:cs typeface="Calibri" panose="020F0502020204030204" pitchFamily="34" charset="0"/>
              </a:rPr>
              <a:t>from</a:t>
            </a:r>
            <a:r>
              <a:rPr lang="tr-TR" i="0" u="none" strike="noStrike" baseline="0" dirty="0">
                <a:solidFill>
                  <a:schemeClr val="tx1"/>
                </a:solidFill>
                <a:latin typeface="Calibri" panose="020F0502020204030204" pitchFamily="34" charset="0"/>
                <a:cs typeface="Calibri" panose="020F0502020204030204" pitchFamily="34" charset="0"/>
              </a:rPr>
              <a:t> IP Editor</a:t>
            </a:r>
            <a:endParaRPr lang="en-US" i="0" u="none" strike="noStrike" baseline="0" dirty="0">
              <a:solidFill>
                <a:schemeClr val="tx1"/>
              </a:solidFill>
              <a:latin typeface="Calibri" panose="020F0502020204030204" pitchFamily="34" charset="0"/>
              <a:cs typeface="Calibri" panose="020F0502020204030204" pitchFamily="34" charset="0"/>
            </a:endParaRPr>
          </a:p>
          <a:p>
            <a:pPr marL="285750" indent="-285750" algn="l">
              <a:buClr>
                <a:srgbClr val="4D4D4D"/>
              </a:buClr>
              <a:buFont typeface="Wingdings" panose="05000000000000000000" pitchFamily="2" charset="2"/>
              <a:buChar char="Ø"/>
            </a:pPr>
            <a:r>
              <a:rPr lang="en-US" i="0" u="none" strike="noStrike" baseline="0" dirty="0">
                <a:solidFill>
                  <a:schemeClr val="tx1"/>
                </a:solidFill>
                <a:latin typeface="Calibri" panose="020F0502020204030204" pitchFamily="34" charset="0"/>
                <a:cs typeface="Calibri" panose="020F0502020204030204" pitchFamily="34" charset="0"/>
              </a:rPr>
              <a:t>Add </a:t>
            </a:r>
            <a:r>
              <a:rPr lang="tr-TR" i="0" u="none" strike="noStrike" baseline="0" dirty="0" err="1">
                <a:solidFill>
                  <a:schemeClr val="tx1"/>
                </a:solidFill>
                <a:latin typeface="Calibri" panose="020F0502020204030204" pitchFamily="34" charset="0"/>
                <a:cs typeface="Calibri" panose="020F0502020204030204" pitchFamily="34" charset="0"/>
              </a:rPr>
              <a:t>the</a:t>
            </a:r>
            <a:r>
              <a:rPr lang="tr-TR" i="0" u="none" strike="noStrike" baseline="0" dirty="0">
                <a:solidFill>
                  <a:schemeClr val="tx1"/>
                </a:solidFill>
                <a:latin typeface="Calibri" panose="020F0502020204030204" pitchFamily="34" charset="0"/>
                <a:cs typeface="Calibri" panose="020F0502020204030204" pitchFamily="34" charset="0"/>
              </a:rPr>
              <a:t> top </a:t>
            </a:r>
            <a:r>
              <a:rPr lang="tr-TR" i="0" u="none" strike="noStrike" baseline="0" dirty="0" err="1">
                <a:solidFill>
                  <a:schemeClr val="tx1"/>
                </a:solidFill>
                <a:latin typeface="Calibri" panose="020F0502020204030204" pitchFamily="34" charset="0"/>
                <a:cs typeface="Calibri" panose="020F0502020204030204" pitchFamily="34" charset="0"/>
              </a:rPr>
              <a:t>module</a:t>
            </a:r>
            <a:r>
              <a:rPr lang="tr-TR" i="0" u="none" strike="noStrike" baseline="0" dirty="0">
                <a:solidFill>
                  <a:schemeClr val="tx1"/>
                </a:solidFill>
                <a:latin typeface="Calibri" panose="020F0502020204030204" pitchFamily="34" charset="0"/>
                <a:cs typeface="Calibri" panose="020F0502020204030204" pitchFamily="34" charset="0"/>
              </a:rPr>
              <a:t> , </a:t>
            </a:r>
            <a:r>
              <a:rPr lang="tr-TR" i="0" u="none" strike="noStrike" baseline="0" dirty="0" err="1">
                <a:solidFill>
                  <a:schemeClr val="tx1"/>
                </a:solidFill>
                <a:latin typeface="Calibri" panose="020F0502020204030204" pitchFamily="34" charset="0"/>
                <a:cs typeface="Calibri" panose="020F0502020204030204" pitchFamily="34" charset="0"/>
              </a:rPr>
              <a:t>math</a:t>
            </a:r>
            <a:r>
              <a:rPr lang="tr-TR" i="0" u="none" strike="noStrike" baseline="0" dirty="0">
                <a:solidFill>
                  <a:schemeClr val="tx1"/>
                </a:solidFill>
                <a:latin typeface="Calibri" panose="020F0502020204030204" pitchFamily="34" charset="0"/>
                <a:cs typeface="Calibri" panose="020F0502020204030204" pitchFamily="34" charset="0"/>
              </a:rPr>
              <a:t>-ip </a:t>
            </a:r>
            <a:r>
              <a:rPr lang="tr-TR" i="0" u="none" strike="noStrike" baseline="0" dirty="0" err="1">
                <a:solidFill>
                  <a:schemeClr val="tx1"/>
                </a:solidFill>
                <a:latin typeface="Calibri" panose="020F0502020204030204" pitchFamily="34" charset="0"/>
                <a:cs typeface="Calibri" panose="020F0502020204030204" pitchFamily="34" charset="0"/>
              </a:rPr>
              <a:t>and</a:t>
            </a:r>
            <a:r>
              <a:rPr lang="tr-TR" i="0" u="none" strike="noStrike" baseline="0" dirty="0">
                <a:solidFill>
                  <a:schemeClr val="tx1"/>
                </a:solidFill>
                <a:latin typeface="Calibri" panose="020F0502020204030204" pitchFamily="34" charset="0"/>
                <a:cs typeface="Calibri" panose="020F0502020204030204" pitchFamily="34" charset="0"/>
              </a:rPr>
              <a:t> </a:t>
            </a:r>
            <a:r>
              <a:rPr lang="tr-TR" dirty="0">
                <a:solidFill>
                  <a:schemeClr val="tx1"/>
                </a:solidFill>
                <a:latin typeface="Calibri" panose="020F0502020204030204" pitchFamily="34" charset="0"/>
                <a:cs typeface="Calibri" panose="020F0502020204030204" pitchFamily="34" charset="0"/>
              </a:rPr>
              <a:t>AXI4-LITE</a:t>
            </a:r>
            <a:r>
              <a:rPr lang="tr-TR" i="0" u="none" strike="noStrike" baseline="0" dirty="0">
                <a:solidFill>
                  <a:schemeClr val="tx1"/>
                </a:solidFill>
                <a:latin typeface="Calibri" panose="020F0502020204030204" pitchFamily="34" charset="0"/>
                <a:cs typeface="Calibri" panose="020F0502020204030204" pitchFamily="34" charset="0"/>
              </a:rPr>
              <a:t> IP </a:t>
            </a:r>
            <a:r>
              <a:rPr lang="tr-TR" i="0" u="none" strike="noStrike" baseline="0" dirty="0" err="1">
                <a:solidFill>
                  <a:schemeClr val="tx1"/>
                </a:solidFill>
                <a:latin typeface="Calibri" panose="020F0502020204030204" pitchFamily="34" charset="0"/>
                <a:cs typeface="Calibri" panose="020F0502020204030204" pitchFamily="34" charset="0"/>
              </a:rPr>
              <a:t>Bus</a:t>
            </a:r>
            <a:endParaRPr lang="tr-TR" i="0" u="none" strike="noStrike" baseline="0" dirty="0">
              <a:solidFill>
                <a:schemeClr val="tx1"/>
              </a:solidFill>
              <a:latin typeface="Calibri" panose="020F0502020204030204" pitchFamily="34" charset="0"/>
              <a:cs typeface="Calibri" panose="020F0502020204030204" pitchFamily="34" charset="0"/>
            </a:endParaRPr>
          </a:p>
          <a:p>
            <a:pPr marL="285750" indent="-285750" algn="l">
              <a:buClr>
                <a:srgbClr val="4D4D4D"/>
              </a:buClr>
              <a:buFont typeface="Wingdings" panose="05000000000000000000" pitchFamily="2" charset="2"/>
              <a:buChar char="Ø"/>
            </a:pPr>
            <a:r>
              <a:rPr lang="tr-TR" dirty="0" err="1">
                <a:solidFill>
                  <a:schemeClr val="tx1"/>
                </a:solidFill>
                <a:latin typeface="Calibri" panose="020F0502020204030204" pitchFamily="34" charset="0"/>
                <a:cs typeface="Calibri" panose="020F0502020204030204" pitchFamily="34" charset="0"/>
              </a:rPr>
              <a:t>Customize</a:t>
            </a:r>
            <a:r>
              <a:rPr lang="tr-TR" dirty="0">
                <a:solidFill>
                  <a:schemeClr val="tx1"/>
                </a:solidFill>
                <a:latin typeface="Calibri" panose="020F0502020204030204" pitchFamily="34" charset="0"/>
                <a:cs typeface="Calibri" panose="020F0502020204030204" pitchFamily="34" charset="0"/>
              </a:rPr>
              <a:t> AXI4-LITE ip</a:t>
            </a:r>
            <a:endParaRPr lang="tr-TR" i="0" u="none" strike="noStrike" baseline="0" dirty="0">
              <a:solidFill>
                <a:schemeClr val="tx1"/>
              </a:solidFill>
              <a:latin typeface="Calibri" panose="020F0502020204030204" pitchFamily="34" charset="0"/>
              <a:cs typeface="Calibri" panose="020F0502020204030204" pitchFamily="34" charset="0"/>
            </a:endParaRPr>
          </a:p>
          <a:p>
            <a:pPr marL="285750" indent="-285750" algn="l">
              <a:buClr>
                <a:srgbClr val="4D4D4D"/>
              </a:buClr>
              <a:buFont typeface="Wingdings" panose="05000000000000000000" pitchFamily="2" charset="2"/>
              <a:buChar char="Ø"/>
            </a:pPr>
            <a:r>
              <a:rPr lang="tr-TR" dirty="0">
                <a:solidFill>
                  <a:schemeClr val="tx1"/>
                </a:solidFill>
                <a:latin typeface="Calibri" panose="020F0502020204030204" pitchFamily="34" charset="0"/>
                <a:cs typeface="Calibri" panose="020F0502020204030204" pitchFamily="34" charset="0"/>
              </a:rPr>
              <a:t>Set </a:t>
            </a:r>
            <a:r>
              <a:rPr lang="tr-TR" dirty="0" err="1">
                <a:solidFill>
                  <a:schemeClr val="tx1"/>
                </a:solidFill>
                <a:latin typeface="Calibri" panose="020F0502020204030204" pitchFamily="34" charset="0"/>
                <a:cs typeface="Calibri" panose="020F0502020204030204" pitchFamily="34" charset="0"/>
              </a:rPr>
              <a:t>debug</a:t>
            </a:r>
            <a:r>
              <a:rPr lang="tr-TR" dirty="0">
                <a:solidFill>
                  <a:schemeClr val="tx1"/>
                </a:solidFill>
                <a:latin typeface="Calibri" panose="020F0502020204030204" pitchFamily="34" charset="0"/>
                <a:cs typeface="Calibri" panose="020F0502020204030204" pitchFamily="34" charset="0"/>
              </a:rPr>
              <a:t> </a:t>
            </a:r>
            <a:r>
              <a:rPr lang="tr-TR" dirty="0" err="1">
                <a:solidFill>
                  <a:schemeClr val="tx1"/>
                </a:solidFill>
                <a:latin typeface="Calibri" panose="020F0502020204030204" pitchFamily="34" charset="0"/>
                <a:cs typeface="Calibri" panose="020F0502020204030204" pitchFamily="34" charset="0"/>
              </a:rPr>
              <a:t>settings</a:t>
            </a:r>
            <a:r>
              <a:rPr lang="tr-TR" dirty="0">
                <a:solidFill>
                  <a:schemeClr val="tx1"/>
                </a:solidFill>
                <a:latin typeface="Calibri" panose="020F0502020204030204" pitchFamily="34" charset="0"/>
                <a:cs typeface="Calibri" panose="020F0502020204030204" pitchFamily="34" charset="0"/>
              </a:rPr>
              <a:t>, </a:t>
            </a:r>
            <a:r>
              <a:rPr lang="tr-TR" dirty="0" err="1">
                <a:solidFill>
                  <a:schemeClr val="tx1"/>
                </a:solidFill>
                <a:latin typeface="Calibri" panose="020F0502020204030204" pitchFamily="34" charset="0"/>
                <a:cs typeface="Calibri" panose="020F0502020204030204" pitchFamily="34" charset="0"/>
              </a:rPr>
              <a:t>create</a:t>
            </a:r>
            <a:r>
              <a:rPr lang="tr-TR" dirty="0">
                <a:solidFill>
                  <a:schemeClr val="tx1"/>
                </a:solidFill>
                <a:latin typeface="Calibri" panose="020F0502020204030204" pitchFamily="34" charset="0"/>
                <a:cs typeface="Calibri" panose="020F0502020204030204" pitchFamily="34" charset="0"/>
              </a:rPr>
              <a:t> ila </a:t>
            </a:r>
            <a:r>
              <a:rPr lang="tr-TR" dirty="0" err="1">
                <a:solidFill>
                  <a:schemeClr val="tx1"/>
                </a:solidFill>
                <a:latin typeface="Calibri" panose="020F0502020204030204" pitchFamily="34" charset="0"/>
                <a:cs typeface="Calibri" panose="020F0502020204030204" pitchFamily="34" charset="0"/>
              </a:rPr>
              <a:t>ports</a:t>
            </a:r>
            <a:r>
              <a:rPr lang="tr-TR" dirty="0">
                <a:solidFill>
                  <a:schemeClr val="tx1"/>
                </a:solidFill>
                <a:latin typeface="Calibri" panose="020F0502020204030204" pitchFamily="34" charset="0"/>
                <a:cs typeface="Calibri" panose="020F0502020204030204" pitchFamily="34" charset="0"/>
              </a:rPr>
              <a:t> </a:t>
            </a:r>
            <a:r>
              <a:rPr lang="tr-TR" dirty="0" err="1">
                <a:solidFill>
                  <a:schemeClr val="tx1"/>
                </a:solidFill>
                <a:latin typeface="Calibri" panose="020F0502020204030204" pitchFamily="34" charset="0"/>
                <a:cs typeface="Calibri" panose="020F0502020204030204" pitchFamily="34" charset="0"/>
              </a:rPr>
              <a:t>and</a:t>
            </a:r>
            <a:r>
              <a:rPr lang="tr-TR" dirty="0">
                <a:solidFill>
                  <a:schemeClr val="tx1"/>
                </a:solidFill>
                <a:latin typeface="Calibri" panose="020F0502020204030204" pitchFamily="34" charset="0"/>
                <a:cs typeface="Calibri" panose="020F0502020204030204" pitchFamily="34" charset="0"/>
              </a:rPr>
              <a:t> </a:t>
            </a:r>
            <a:r>
              <a:rPr lang="tr-TR" dirty="0" err="1">
                <a:solidFill>
                  <a:schemeClr val="tx1"/>
                </a:solidFill>
                <a:latin typeface="Calibri" panose="020F0502020204030204" pitchFamily="34" charset="0"/>
                <a:cs typeface="Calibri" panose="020F0502020204030204" pitchFamily="34" charset="0"/>
              </a:rPr>
              <a:t>vio</a:t>
            </a:r>
            <a:r>
              <a:rPr lang="tr-TR" dirty="0">
                <a:solidFill>
                  <a:schemeClr val="tx1"/>
                </a:solidFill>
                <a:latin typeface="Calibri" panose="020F0502020204030204" pitchFamily="34" charset="0"/>
                <a:cs typeface="Calibri" panose="020F0502020204030204" pitchFamily="34" charset="0"/>
              </a:rPr>
              <a:t> </a:t>
            </a:r>
            <a:r>
              <a:rPr lang="tr-TR" dirty="0" err="1">
                <a:solidFill>
                  <a:schemeClr val="tx1"/>
                </a:solidFill>
                <a:latin typeface="Calibri" panose="020F0502020204030204" pitchFamily="34" charset="0"/>
                <a:cs typeface="Calibri" panose="020F0502020204030204" pitchFamily="34" charset="0"/>
              </a:rPr>
              <a:t>ports</a:t>
            </a:r>
            <a:endParaRPr lang="tr-TR" dirty="0">
              <a:solidFill>
                <a:schemeClr val="tx1"/>
              </a:solidFill>
              <a:latin typeface="Calibri" panose="020F0502020204030204" pitchFamily="34" charset="0"/>
              <a:cs typeface="Calibri" panose="020F0502020204030204" pitchFamily="34" charset="0"/>
            </a:endParaRPr>
          </a:p>
          <a:p>
            <a:pPr marL="285750" indent="-285750" algn="l">
              <a:buClr>
                <a:srgbClr val="4D4D4D"/>
              </a:buClr>
              <a:buFont typeface="Wingdings" panose="05000000000000000000" pitchFamily="2" charset="2"/>
              <a:buChar char="Ø"/>
            </a:pPr>
            <a:r>
              <a:rPr lang="tr-TR" dirty="0" err="1">
                <a:solidFill>
                  <a:schemeClr val="tx1"/>
                </a:solidFill>
                <a:latin typeface="Calibri" panose="020F0502020204030204" pitchFamily="34" charset="0"/>
                <a:cs typeface="Calibri" panose="020F0502020204030204" pitchFamily="34" charset="0"/>
              </a:rPr>
              <a:t>Add</a:t>
            </a:r>
            <a:r>
              <a:rPr lang="tr-TR" dirty="0">
                <a:solidFill>
                  <a:schemeClr val="tx1"/>
                </a:solidFill>
                <a:latin typeface="Calibri" panose="020F0502020204030204" pitchFamily="34" charset="0"/>
                <a:cs typeface="Calibri" panose="020F0502020204030204" pitchFamily="34" charset="0"/>
              </a:rPr>
              <a:t> </a:t>
            </a:r>
            <a:r>
              <a:rPr lang="tr-TR" dirty="0" err="1">
                <a:solidFill>
                  <a:schemeClr val="tx1"/>
                </a:solidFill>
                <a:latin typeface="Calibri" panose="020F0502020204030204" pitchFamily="34" charset="0"/>
                <a:cs typeface="Calibri" panose="020F0502020204030204" pitchFamily="34" charset="0"/>
              </a:rPr>
              <a:t>debug</a:t>
            </a:r>
            <a:r>
              <a:rPr lang="tr-TR" dirty="0">
                <a:solidFill>
                  <a:schemeClr val="tx1"/>
                </a:solidFill>
                <a:latin typeface="Calibri" panose="020F0502020204030204" pitchFamily="34" charset="0"/>
                <a:cs typeface="Calibri" panose="020F0502020204030204" pitchFamily="34" charset="0"/>
              </a:rPr>
              <a:t> ip </a:t>
            </a:r>
            <a:r>
              <a:rPr lang="tr-TR" dirty="0" err="1">
                <a:solidFill>
                  <a:schemeClr val="tx1"/>
                </a:solidFill>
                <a:latin typeface="Calibri" panose="020F0502020204030204" pitchFamily="34" charset="0"/>
                <a:cs typeface="Calibri" panose="020F0502020204030204" pitchFamily="34" charset="0"/>
              </a:rPr>
              <a:t>to</a:t>
            </a:r>
            <a:r>
              <a:rPr lang="tr-TR" dirty="0">
                <a:solidFill>
                  <a:schemeClr val="tx1"/>
                </a:solidFill>
                <a:latin typeface="Calibri" panose="020F0502020204030204" pitchFamily="34" charset="0"/>
                <a:cs typeface="Calibri" panose="020F0502020204030204" pitchFamily="34" charset="0"/>
              </a:rPr>
              <a:t> top </a:t>
            </a:r>
            <a:r>
              <a:rPr lang="tr-TR" dirty="0" err="1">
                <a:solidFill>
                  <a:schemeClr val="tx1"/>
                </a:solidFill>
                <a:latin typeface="Calibri" panose="020F0502020204030204" pitchFamily="34" charset="0"/>
                <a:cs typeface="Calibri" panose="020F0502020204030204" pitchFamily="34" charset="0"/>
              </a:rPr>
              <a:t>module</a:t>
            </a:r>
            <a:endParaRPr lang="en-US" i="0" u="none" strike="noStrike" baseline="0" dirty="0">
              <a:solidFill>
                <a:schemeClr val="tx1"/>
              </a:solidFill>
              <a:latin typeface="Calibri" panose="020F0502020204030204" pitchFamily="34" charset="0"/>
              <a:cs typeface="Calibri" panose="020F0502020204030204" pitchFamily="34" charset="0"/>
            </a:endParaRPr>
          </a:p>
          <a:p>
            <a:pPr marL="285750" indent="-285750" algn="l">
              <a:buClr>
                <a:srgbClr val="4D4D4D"/>
              </a:buClr>
              <a:buFont typeface="Wingdings" panose="05000000000000000000" pitchFamily="2" charset="2"/>
              <a:buChar char="Ø"/>
            </a:pPr>
            <a:r>
              <a:rPr lang="tr-TR" i="0" u="none" strike="noStrike" baseline="0" dirty="0" err="1">
                <a:solidFill>
                  <a:schemeClr val="tx1"/>
                </a:solidFill>
                <a:latin typeface="Calibri" panose="020F0502020204030204" pitchFamily="34" charset="0"/>
                <a:cs typeface="Calibri" panose="020F0502020204030204" pitchFamily="34" charset="0"/>
              </a:rPr>
              <a:t>Validate</a:t>
            </a:r>
            <a:r>
              <a:rPr lang="tr-TR" i="0" u="none" strike="noStrike" baseline="0" dirty="0">
                <a:solidFill>
                  <a:schemeClr val="tx1"/>
                </a:solidFill>
                <a:latin typeface="Calibri" panose="020F0502020204030204" pitchFamily="34" charset="0"/>
                <a:cs typeface="Calibri" panose="020F0502020204030204" pitchFamily="34" charset="0"/>
              </a:rPr>
              <a:t> </a:t>
            </a:r>
            <a:r>
              <a:rPr lang="tr-TR" i="0" u="none" strike="noStrike" baseline="0" dirty="0" err="1">
                <a:solidFill>
                  <a:schemeClr val="tx1"/>
                </a:solidFill>
                <a:latin typeface="Calibri" panose="020F0502020204030204" pitchFamily="34" charset="0"/>
                <a:cs typeface="Calibri" panose="020F0502020204030204" pitchFamily="34" charset="0"/>
              </a:rPr>
              <a:t>the</a:t>
            </a:r>
            <a:r>
              <a:rPr lang="tr-TR" i="0" u="none" strike="noStrike" baseline="0" dirty="0">
                <a:solidFill>
                  <a:schemeClr val="tx1"/>
                </a:solidFill>
                <a:latin typeface="Calibri" panose="020F0502020204030204" pitchFamily="34" charset="0"/>
                <a:cs typeface="Calibri" panose="020F0502020204030204" pitchFamily="34" charset="0"/>
              </a:rPr>
              <a:t> </a:t>
            </a:r>
            <a:r>
              <a:rPr lang="tr-TR" i="0" u="none" strike="noStrike" baseline="0" dirty="0" err="1">
                <a:solidFill>
                  <a:schemeClr val="tx1"/>
                </a:solidFill>
                <a:latin typeface="Calibri" panose="020F0502020204030204" pitchFamily="34" charset="0"/>
                <a:cs typeface="Calibri" panose="020F0502020204030204" pitchFamily="34" charset="0"/>
              </a:rPr>
              <a:t>design</a:t>
            </a:r>
            <a:endParaRPr lang="tr-TR" i="0" u="none" strike="noStrike" baseline="0" dirty="0">
              <a:solidFill>
                <a:schemeClr val="tx1"/>
              </a:solidFill>
              <a:latin typeface="Calibri" panose="020F0502020204030204" pitchFamily="34" charset="0"/>
              <a:cs typeface="Calibri" panose="020F0502020204030204" pitchFamily="34" charset="0"/>
            </a:endParaRPr>
          </a:p>
          <a:p>
            <a:pPr marL="285750" indent="-285750" algn="l">
              <a:buClr>
                <a:srgbClr val="4D4D4D"/>
              </a:buClr>
              <a:buFont typeface="Wingdings" panose="05000000000000000000" pitchFamily="2" charset="2"/>
              <a:buChar char="Ø"/>
            </a:pPr>
            <a:r>
              <a:rPr lang="tr-TR" i="0" u="none" strike="noStrike" baseline="0" dirty="0" err="1">
                <a:solidFill>
                  <a:schemeClr val="tx1"/>
                </a:solidFill>
                <a:latin typeface="Calibri" panose="020F0502020204030204" pitchFamily="34" charset="0"/>
                <a:cs typeface="Calibri" panose="020F0502020204030204" pitchFamily="34" charset="0"/>
              </a:rPr>
              <a:t>Generate</a:t>
            </a:r>
            <a:r>
              <a:rPr lang="tr-TR" i="0" u="none" strike="noStrike" baseline="0" dirty="0">
                <a:solidFill>
                  <a:schemeClr val="tx1"/>
                </a:solidFill>
                <a:latin typeface="Calibri" panose="020F0502020204030204" pitchFamily="34" charset="0"/>
                <a:cs typeface="Calibri" panose="020F0502020204030204" pitchFamily="34" charset="0"/>
              </a:rPr>
              <a:t> </a:t>
            </a:r>
            <a:r>
              <a:rPr lang="tr-TR" i="0" u="none" strike="noStrike" baseline="0" dirty="0" err="1">
                <a:solidFill>
                  <a:schemeClr val="tx1"/>
                </a:solidFill>
                <a:latin typeface="Calibri" panose="020F0502020204030204" pitchFamily="34" charset="0"/>
                <a:cs typeface="Calibri" panose="020F0502020204030204" pitchFamily="34" charset="0"/>
              </a:rPr>
              <a:t>the</a:t>
            </a:r>
            <a:r>
              <a:rPr lang="tr-TR" i="0" u="none" strike="noStrike" baseline="0" dirty="0">
                <a:solidFill>
                  <a:schemeClr val="tx1"/>
                </a:solidFill>
                <a:latin typeface="Calibri" panose="020F0502020204030204" pitchFamily="34" charset="0"/>
                <a:cs typeface="Calibri" panose="020F0502020204030204" pitchFamily="34" charset="0"/>
              </a:rPr>
              <a:t> </a:t>
            </a:r>
            <a:r>
              <a:rPr lang="tr-TR" i="0" u="none" strike="noStrike" baseline="0" dirty="0" err="1">
                <a:solidFill>
                  <a:schemeClr val="tx1"/>
                </a:solidFill>
                <a:latin typeface="Calibri" panose="020F0502020204030204" pitchFamily="34" charset="0"/>
                <a:cs typeface="Calibri" panose="020F0502020204030204" pitchFamily="34" charset="0"/>
              </a:rPr>
              <a:t>bitstream</a:t>
            </a:r>
            <a:endParaRPr lang="tr-TR" i="0" u="none" strike="noStrike" baseline="0" dirty="0">
              <a:solidFill>
                <a:schemeClr val="tx1"/>
              </a:solidFill>
              <a:latin typeface="Calibri" panose="020F0502020204030204" pitchFamily="34" charset="0"/>
              <a:cs typeface="Calibri" panose="020F0502020204030204" pitchFamily="34" charset="0"/>
            </a:endParaRPr>
          </a:p>
          <a:p>
            <a:pPr marL="285750" indent="-285750" algn="l">
              <a:buClr>
                <a:srgbClr val="4D4D4D"/>
              </a:buClr>
              <a:buFont typeface="Wingdings" panose="05000000000000000000" pitchFamily="2" charset="2"/>
              <a:buChar char="Ø"/>
            </a:pPr>
            <a:r>
              <a:rPr lang="tr-TR" i="0" u="none" strike="noStrike" baseline="0" dirty="0" err="1">
                <a:solidFill>
                  <a:schemeClr val="tx1"/>
                </a:solidFill>
                <a:latin typeface="Calibri" panose="020F0502020204030204" pitchFamily="34" charset="0"/>
                <a:cs typeface="Calibri" panose="020F0502020204030204" pitchFamily="34" charset="0"/>
              </a:rPr>
              <a:t>Create</a:t>
            </a:r>
            <a:r>
              <a:rPr lang="tr-TR" i="0" u="none" strike="noStrike" baseline="0" dirty="0">
                <a:solidFill>
                  <a:schemeClr val="tx1"/>
                </a:solidFill>
                <a:latin typeface="Calibri" panose="020F0502020204030204" pitchFamily="34" charset="0"/>
                <a:cs typeface="Calibri" panose="020F0502020204030204" pitchFamily="34" charset="0"/>
              </a:rPr>
              <a:t> </a:t>
            </a:r>
            <a:r>
              <a:rPr lang="tr-TR" i="0" u="none" strike="noStrike" baseline="0" dirty="0" err="1">
                <a:solidFill>
                  <a:schemeClr val="tx1"/>
                </a:solidFill>
                <a:latin typeface="Calibri" panose="020F0502020204030204" pitchFamily="34" charset="0"/>
                <a:cs typeface="Calibri" panose="020F0502020204030204" pitchFamily="34" charset="0"/>
              </a:rPr>
              <a:t>workspace</a:t>
            </a:r>
            <a:r>
              <a:rPr lang="tr-TR" i="0" u="none" strike="noStrike" baseline="0" dirty="0">
                <a:solidFill>
                  <a:schemeClr val="tx1"/>
                </a:solidFill>
                <a:latin typeface="Calibri" panose="020F0502020204030204" pitchFamily="34" charset="0"/>
                <a:cs typeface="Calibri" panose="020F0502020204030204" pitchFamily="34" charset="0"/>
              </a:rPr>
              <a:t> on</a:t>
            </a:r>
            <a:r>
              <a:rPr lang="en-US" i="0" u="none" strike="noStrike" baseline="0" dirty="0">
                <a:solidFill>
                  <a:schemeClr val="tx1"/>
                </a:solidFill>
                <a:latin typeface="Calibri" panose="020F0502020204030204" pitchFamily="34" charset="0"/>
                <a:cs typeface="Calibri" panose="020F0502020204030204" pitchFamily="34" charset="0"/>
              </a:rPr>
              <a:t> the </a:t>
            </a:r>
            <a:r>
              <a:rPr lang="tr-TR" i="0" u="none" strike="noStrike" baseline="0" dirty="0" err="1">
                <a:solidFill>
                  <a:schemeClr val="tx1"/>
                </a:solidFill>
                <a:latin typeface="Calibri" panose="020F0502020204030204" pitchFamily="34" charset="0"/>
                <a:cs typeface="Calibri" panose="020F0502020204030204" pitchFamily="34" charset="0"/>
              </a:rPr>
              <a:t>Efinity</a:t>
            </a:r>
            <a:r>
              <a:rPr lang="tr-TR" i="0" u="none" strike="noStrike" baseline="0" dirty="0">
                <a:solidFill>
                  <a:schemeClr val="tx1"/>
                </a:solidFill>
                <a:latin typeface="Calibri" panose="020F0502020204030204" pitchFamily="34" charset="0"/>
                <a:cs typeface="Calibri" panose="020F0502020204030204" pitchFamily="34" charset="0"/>
              </a:rPr>
              <a:t> RISC-V IDE</a:t>
            </a:r>
            <a:endParaRPr lang="en-US" i="0" u="none" strike="noStrike" baseline="0" dirty="0">
              <a:solidFill>
                <a:schemeClr val="tx1"/>
              </a:solidFill>
              <a:latin typeface="Calibri" panose="020F0502020204030204" pitchFamily="34" charset="0"/>
              <a:cs typeface="Calibri" panose="020F0502020204030204" pitchFamily="34" charset="0"/>
            </a:endParaRPr>
          </a:p>
          <a:p>
            <a:pPr marL="285750" indent="-285750" algn="l">
              <a:buClr>
                <a:srgbClr val="4D4D4D"/>
              </a:buClr>
              <a:buFont typeface="Wingdings" panose="05000000000000000000" pitchFamily="2" charset="2"/>
              <a:buChar char="Ø"/>
            </a:pPr>
            <a:r>
              <a:rPr lang="en-US" i="0" u="none" strike="noStrike" baseline="0" dirty="0">
                <a:solidFill>
                  <a:schemeClr val="tx1"/>
                </a:solidFill>
                <a:latin typeface="Calibri" panose="020F0502020204030204" pitchFamily="34" charset="0"/>
                <a:cs typeface="Calibri" panose="020F0502020204030204" pitchFamily="34" charset="0"/>
              </a:rPr>
              <a:t>Verify the design functionality in hardware</a:t>
            </a:r>
            <a:endParaRPr lang="tr-TR" dirty="0">
              <a:solidFill>
                <a:schemeClr val="tx1"/>
              </a:solidFill>
              <a:latin typeface="Calibri" panose="020F0502020204030204" pitchFamily="34" charset="0"/>
              <a:cs typeface="Calibri" panose="020F0502020204030204" pitchFamily="34" charset="0"/>
            </a:endParaRPr>
          </a:p>
          <a:p>
            <a:pPr marL="285750" indent="-285750">
              <a:buClr>
                <a:srgbClr val="4D4D4D"/>
              </a:buClr>
              <a:buFont typeface="Wingdings" panose="05000000000000000000" pitchFamily="2" charset="2"/>
              <a:buChar char="Ø"/>
            </a:pPr>
            <a:endParaRPr lang="tr-TR" dirty="0">
              <a:solidFill>
                <a:schemeClr val="tx1"/>
              </a:solidFill>
              <a:latin typeface="Calibri" panose="020F0502020204030204" pitchFamily="34" charset="0"/>
              <a:cs typeface="Calibri" panose="020F0502020204030204" pitchFamily="34" charset="0"/>
            </a:endParaRPr>
          </a:p>
          <a:p>
            <a:pPr>
              <a:buClr>
                <a:srgbClr val="4D4D4D"/>
              </a:buClr>
            </a:pPr>
            <a:endParaRPr lang="tr-TR" dirty="0">
              <a:solidFill>
                <a:schemeClr val="tx1"/>
              </a:solidFill>
              <a:latin typeface="Calibri" panose="020F0502020204030204" pitchFamily="34" charset="0"/>
              <a:cs typeface="Calibri" panose="020F0502020204030204" pitchFamily="34" charset="0"/>
            </a:endParaRPr>
          </a:p>
        </p:txBody>
      </p:sp>
      <p:sp>
        <p:nvSpPr>
          <p:cNvPr id="4" name="Başlık 1">
            <a:extLst>
              <a:ext uri="{FF2B5EF4-FFF2-40B4-BE49-F238E27FC236}">
                <a16:creationId xmlns:a16="http://schemas.microsoft.com/office/drawing/2014/main" id="{7317E700-EFD2-8D46-E184-8B2C4D624DAC}"/>
              </a:ext>
            </a:extLst>
          </p:cNvPr>
          <p:cNvSpPr txBox="1">
            <a:spLocks/>
          </p:cNvSpPr>
          <p:nvPr/>
        </p:nvSpPr>
        <p:spPr>
          <a:xfrm>
            <a:off x="1037617" y="77822"/>
            <a:ext cx="9144000" cy="73562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tr-TR" sz="3200" b="1" dirty="0" err="1">
                <a:solidFill>
                  <a:schemeClr val="tx1"/>
                </a:solidFill>
              </a:rPr>
              <a:t>Prodecure</a:t>
            </a:r>
            <a:endParaRPr lang="tr-TR" sz="3200" b="1" dirty="0">
              <a:solidFill>
                <a:schemeClr val="tx1"/>
              </a:solidFill>
            </a:endParaRPr>
          </a:p>
        </p:txBody>
      </p:sp>
    </p:spTree>
    <p:extLst>
      <p:ext uri="{BB962C8B-B14F-4D97-AF65-F5344CB8AC3E}">
        <p14:creationId xmlns:p14="http://schemas.microsoft.com/office/powerpoint/2010/main" val="448747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Yer Tutucusu 2">
            <a:extLst>
              <a:ext uri="{FF2B5EF4-FFF2-40B4-BE49-F238E27FC236}">
                <a16:creationId xmlns:a16="http://schemas.microsoft.com/office/drawing/2014/main" id="{8756A184-09DF-E90C-01DA-C884DFFC0912}"/>
              </a:ext>
            </a:extLst>
          </p:cNvPr>
          <p:cNvSpPr>
            <a:spLocks noGrp="1"/>
          </p:cNvSpPr>
          <p:nvPr>
            <p:ph type="body" idx="1"/>
          </p:nvPr>
        </p:nvSpPr>
        <p:spPr>
          <a:xfrm>
            <a:off x="1212714" y="1225684"/>
            <a:ext cx="10309833" cy="4756961"/>
          </a:xfrm>
        </p:spPr>
        <p:txBody>
          <a:bodyPr/>
          <a:lstStyle/>
          <a:p>
            <a:pPr marL="342900" indent="-342900" algn="l">
              <a:buClr>
                <a:srgbClr val="4D4D4D"/>
              </a:buClr>
              <a:buFont typeface="Wingdings" panose="05000000000000000000" pitchFamily="2" charset="2"/>
              <a:buChar char="Ø"/>
            </a:pPr>
            <a:r>
              <a:rPr lang="en-US" sz="2400" i="0" u="none" strike="noStrike" baseline="0" dirty="0">
                <a:solidFill>
                  <a:schemeClr val="tx1"/>
                </a:solidFill>
                <a:latin typeface="Calibri" panose="020F0502020204030204" pitchFamily="34" charset="0"/>
                <a:cs typeface="Calibri" panose="020F0502020204030204" pitchFamily="34" charset="0"/>
              </a:rPr>
              <a:t>In this lab, you created an </a:t>
            </a:r>
            <a:r>
              <a:rPr lang="tr-TR" sz="2400" i="0" u="none" strike="noStrike" baseline="0" dirty="0">
                <a:solidFill>
                  <a:schemeClr val="tx1"/>
                </a:solidFill>
                <a:latin typeface="Calibri" panose="020F0502020204030204" pitchFamily="34" charset="0"/>
                <a:cs typeface="Calibri" panose="020F0502020204030204" pitchFamily="34" charset="0"/>
              </a:rPr>
              <a:t>RISC-V </a:t>
            </a:r>
            <a:r>
              <a:rPr lang="tr-TR" sz="2400" i="0" u="none" strike="noStrike" baseline="0" dirty="0" err="1">
                <a:solidFill>
                  <a:schemeClr val="tx1"/>
                </a:solidFill>
                <a:latin typeface="Calibri" panose="020F0502020204030204" pitchFamily="34" charset="0"/>
                <a:cs typeface="Calibri" panose="020F0502020204030204" pitchFamily="34" charset="0"/>
              </a:rPr>
              <a:t>SapphireSoC</a:t>
            </a:r>
            <a:r>
              <a:rPr lang="tr-TR" sz="2400" i="0" u="none" strike="noStrike" baseline="0" dirty="0">
                <a:solidFill>
                  <a:schemeClr val="tx1"/>
                </a:solidFill>
                <a:latin typeface="Calibri" panose="020F0502020204030204" pitchFamily="34" charset="0"/>
                <a:cs typeface="Calibri" panose="020F0502020204030204" pitchFamily="34" charset="0"/>
              </a:rPr>
              <a:t> </a:t>
            </a:r>
            <a:r>
              <a:rPr lang="en-US" sz="2400" i="0" u="none" strike="noStrike" baseline="0" dirty="0">
                <a:solidFill>
                  <a:schemeClr val="tx1"/>
                </a:solidFill>
                <a:latin typeface="Calibri" panose="020F0502020204030204" pitchFamily="34" charset="0"/>
                <a:cs typeface="Calibri" panose="020F0502020204030204" pitchFamily="34" charset="0"/>
              </a:rPr>
              <a:t>processor based embedded system in</a:t>
            </a:r>
            <a:r>
              <a:rPr lang="tr-TR" sz="2400" i="0" u="none" strike="noStrike" baseline="0" dirty="0">
                <a:solidFill>
                  <a:schemeClr val="tx1"/>
                </a:solidFill>
                <a:latin typeface="Calibri" panose="020F0502020204030204" pitchFamily="34" charset="0"/>
                <a:cs typeface="Calibri" panose="020F0502020204030204" pitchFamily="34" charset="0"/>
              </a:rPr>
              <a:t> </a:t>
            </a:r>
            <a:r>
              <a:rPr lang="tr-TR" sz="2400" i="0" u="none" strike="noStrike" baseline="0" dirty="0" err="1">
                <a:solidFill>
                  <a:schemeClr val="tx1"/>
                </a:solidFill>
                <a:latin typeface="Calibri" panose="020F0502020204030204" pitchFamily="34" charset="0"/>
                <a:cs typeface="Calibri" panose="020F0502020204030204" pitchFamily="34" charset="0"/>
              </a:rPr>
              <a:t>the</a:t>
            </a:r>
            <a:r>
              <a:rPr lang="tr-TR" sz="2400" i="0" u="none" strike="noStrike" baseline="0" dirty="0">
                <a:solidFill>
                  <a:schemeClr val="tx1"/>
                </a:solidFill>
                <a:latin typeface="Calibri" panose="020F0502020204030204" pitchFamily="34" charset="0"/>
                <a:cs typeface="Calibri" panose="020F0502020204030204" pitchFamily="34" charset="0"/>
              </a:rPr>
              <a:t> </a:t>
            </a:r>
            <a:r>
              <a:rPr lang="en-US" sz="2400" dirty="0">
                <a:solidFill>
                  <a:schemeClr val="tx1"/>
                </a:solidFill>
                <a:latin typeface="Calibri" panose="020F0502020204030204" pitchFamily="34" charset="0"/>
                <a:cs typeface="Calibri" panose="020F0502020204030204" pitchFamily="34" charset="0"/>
              </a:rPr>
              <a:t>Tri-Pi</a:t>
            </a:r>
            <a:r>
              <a:rPr lang="tr-TR" sz="2400" dirty="0">
                <a:solidFill>
                  <a:schemeClr val="tx1"/>
                </a:solidFill>
                <a:latin typeface="Calibri" panose="020F0502020204030204" pitchFamily="34" charset="0"/>
                <a:cs typeface="Calibri" panose="020F0502020204030204" pitchFamily="34" charset="0"/>
              </a:rPr>
              <a:t> </a:t>
            </a:r>
            <a:r>
              <a:rPr lang="tr-TR" sz="2400" i="0" u="none" strike="noStrike" baseline="0" dirty="0" err="1">
                <a:solidFill>
                  <a:schemeClr val="tx1"/>
                </a:solidFill>
                <a:latin typeface="Calibri" panose="020F0502020204030204" pitchFamily="34" charset="0"/>
                <a:cs typeface="Calibri" panose="020F0502020204030204" pitchFamily="34" charset="0"/>
              </a:rPr>
              <a:t>device</a:t>
            </a:r>
            <a:r>
              <a:rPr lang="tr-TR" sz="2400" i="0" u="none" strike="noStrike" baseline="0" dirty="0">
                <a:solidFill>
                  <a:schemeClr val="tx1"/>
                </a:solidFill>
                <a:latin typeface="Calibri" panose="020F0502020204030204" pitchFamily="34" charset="0"/>
                <a:cs typeface="Calibri" panose="020F0502020204030204" pitchFamily="34" charset="0"/>
              </a:rPr>
              <a:t>.</a:t>
            </a:r>
          </a:p>
          <a:p>
            <a:pPr marL="342900" indent="-342900" algn="l">
              <a:buClr>
                <a:srgbClr val="4D4D4D"/>
              </a:buClr>
              <a:buFont typeface="Wingdings" panose="05000000000000000000" pitchFamily="2" charset="2"/>
              <a:buChar char="Ø"/>
            </a:pPr>
            <a:r>
              <a:rPr lang="en-US" sz="2400" i="0" u="none" strike="noStrike" baseline="0" dirty="0">
                <a:solidFill>
                  <a:schemeClr val="tx1"/>
                </a:solidFill>
                <a:latin typeface="Calibri" panose="020F0502020204030204" pitchFamily="34" charset="0"/>
                <a:cs typeface="Calibri" panose="020F0502020204030204" pitchFamily="34" charset="0"/>
              </a:rPr>
              <a:t>You </a:t>
            </a:r>
            <a:r>
              <a:rPr lang="tr-TR" sz="2400" i="0" u="none" strike="noStrike" baseline="0" dirty="0" err="1">
                <a:solidFill>
                  <a:schemeClr val="tx1"/>
                </a:solidFill>
                <a:latin typeface="Calibri" panose="020F0502020204030204" pitchFamily="34" charset="0"/>
                <a:cs typeface="Calibri" panose="020F0502020204030204" pitchFamily="34" charset="0"/>
              </a:rPr>
              <a:t>designed</a:t>
            </a:r>
            <a:r>
              <a:rPr lang="tr-TR" sz="2400" i="0" u="none" strike="noStrike" baseline="0" dirty="0">
                <a:solidFill>
                  <a:schemeClr val="tx1"/>
                </a:solidFill>
                <a:latin typeface="Calibri" panose="020F0502020204030204" pitchFamily="34" charset="0"/>
                <a:cs typeface="Calibri" panose="020F0502020204030204" pitchFamily="34" charset="0"/>
              </a:rPr>
              <a:t> Resource</a:t>
            </a:r>
            <a:r>
              <a:rPr lang="en-US" sz="2400" i="0" u="none" strike="noStrike" baseline="0" dirty="0">
                <a:solidFill>
                  <a:schemeClr val="tx1"/>
                </a:solidFill>
                <a:latin typeface="Calibri" panose="020F0502020204030204" pitchFamily="34" charset="0"/>
                <a:cs typeface="Calibri" panose="020F0502020204030204" pitchFamily="34" charset="0"/>
              </a:rPr>
              <a:t> the </a:t>
            </a:r>
            <a:r>
              <a:rPr lang="tr-TR" sz="2400" i="0" u="none" strike="noStrike" baseline="0" dirty="0" err="1">
                <a:solidFill>
                  <a:schemeClr val="tx1"/>
                </a:solidFill>
                <a:latin typeface="Calibri" panose="020F0502020204030204" pitchFamily="34" charset="0"/>
                <a:cs typeface="Calibri" panose="020F0502020204030204" pitchFamily="34" charset="0"/>
              </a:rPr>
              <a:t>Efinix</a:t>
            </a:r>
            <a:r>
              <a:rPr lang="en-US" sz="2400" i="0" u="none" strike="noStrike" baseline="0" dirty="0">
                <a:solidFill>
                  <a:schemeClr val="tx1"/>
                </a:solidFill>
                <a:latin typeface="Calibri" panose="020F0502020204030204" pitchFamily="34" charset="0"/>
                <a:cs typeface="Calibri" panose="020F0502020204030204" pitchFamily="34" charset="0"/>
              </a:rPr>
              <a:t> standard GPIO IP to provide input and output</a:t>
            </a:r>
            <a:r>
              <a:rPr lang="tr-TR" sz="2400" i="0" u="none" strike="noStrike" baseline="0" dirty="0">
                <a:solidFill>
                  <a:schemeClr val="tx1"/>
                </a:solidFill>
                <a:latin typeface="Calibri" panose="020F0502020204030204" pitchFamily="34" charset="0"/>
                <a:cs typeface="Calibri" panose="020F0502020204030204" pitchFamily="34" charset="0"/>
              </a:rPr>
              <a:t> </a:t>
            </a:r>
            <a:r>
              <a:rPr lang="tr-TR" sz="2400" i="0" u="none" strike="noStrike" baseline="0" dirty="0" err="1">
                <a:solidFill>
                  <a:schemeClr val="tx1"/>
                </a:solidFill>
                <a:latin typeface="Calibri" panose="020F0502020204030204" pitchFamily="34" charset="0"/>
                <a:cs typeface="Calibri" panose="020F0502020204030204" pitchFamily="34" charset="0"/>
              </a:rPr>
              <a:t>functionality</a:t>
            </a:r>
            <a:r>
              <a:rPr lang="tr-TR" sz="2400" i="0" u="none" strike="noStrike" baseline="0" dirty="0">
                <a:solidFill>
                  <a:schemeClr val="tx1"/>
                </a:solidFill>
                <a:latin typeface="Calibri" panose="020F0502020204030204" pitchFamily="34" charset="0"/>
                <a:cs typeface="Calibri" panose="020F0502020204030204" pitchFamily="34" charset="0"/>
              </a:rPr>
              <a:t>. </a:t>
            </a:r>
            <a:r>
              <a:rPr lang="tr-TR" sz="2400" i="0" u="none" strike="noStrike" baseline="0" dirty="0" err="1">
                <a:solidFill>
                  <a:schemeClr val="tx1"/>
                </a:solidFill>
                <a:latin typeface="Calibri" panose="020F0502020204030204" pitchFamily="34" charset="0"/>
                <a:cs typeface="Calibri" panose="020F0502020204030204" pitchFamily="34" charset="0"/>
              </a:rPr>
              <a:t>You</a:t>
            </a:r>
            <a:r>
              <a:rPr lang="tr-TR" sz="2400" i="0" u="none" strike="noStrike" baseline="0" dirty="0">
                <a:solidFill>
                  <a:schemeClr val="tx1"/>
                </a:solidFill>
                <a:latin typeface="Calibri" panose="020F0502020204030204" pitchFamily="34" charset="0"/>
                <a:cs typeface="Calibri" panose="020F0502020204030204" pitchFamily="34" charset="0"/>
              </a:rPr>
              <a:t> </a:t>
            </a:r>
            <a:r>
              <a:rPr lang="tr-TR" sz="2400" i="0" u="none" strike="noStrike" baseline="0" dirty="0" err="1">
                <a:solidFill>
                  <a:schemeClr val="tx1"/>
                </a:solidFill>
                <a:latin typeface="Calibri" panose="020F0502020204030204" pitchFamily="34" charset="0"/>
                <a:cs typeface="Calibri" panose="020F0502020204030204" pitchFamily="34" charset="0"/>
              </a:rPr>
              <a:t>will</a:t>
            </a:r>
            <a:r>
              <a:rPr lang="tr-TR" sz="2400" i="0" u="none" strike="noStrike" baseline="0" dirty="0">
                <a:solidFill>
                  <a:schemeClr val="tx1"/>
                </a:solidFill>
                <a:latin typeface="Calibri" panose="020F0502020204030204" pitchFamily="34" charset="0"/>
                <a:cs typeface="Calibri" panose="020F0502020204030204" pitchFamily="34" charset="0"/>
              </a:rPr>
              <a:t> </a:t>
            </a:r>
            <a:r>
              <a:rPr lang="tr-TR" sz="2400" i="0" u="none" strike="noStrike" baseline="0" dirty="0" err="1">
                <a:solidFill>
                  <a:schemeClr val="tx1"/>
                </a:solidFill>
                <a:latin typeface="Calibri" panose="020F0502020204030204" pitchFamily="34" charset="0"/>
                <a:cs typeface="Calibri" panose="020F0502020204030204" pitchFamily="34" charset="0"/>
              </a:rPr>
              <a:t>use</a:t>
            </a:r>
            <a:r>
              <a:rPr lang="tr-TR" sz="2400" i="0" u="none" strike="noStrike" baseline="0" dirty="0">
                <a:solidFill>
                  <a:schemeClr val="tx1"/>
                </a:solidFill>
                <a:latin typeface="Calibri" panose="020F0502020204030204" pitchFamily="34" charset="0"/>
                <a:cs typeface="Calibri" panose="020F0502020204030204" pitchFamily="34" charset="0"/>
              </a:rPr>
              <a:t> </a:t>
            </a:r>
            <a:r>
              <a:rPr lang="tr-TR" sz="2400" dirty="0">
                <a:solidFill>
                  <a:schemeClr val="tx1"/>
                </a:solidFill>
                <a:latin typeface="Calibri" panose="020F0502020204030204" pitchFamily="34" charset="0"/>
                <a:cs typeface="Calibri" panose="020F0502020204030204" pitchFamily="34" charset="0"/>
              </a:rPr>
              <a:t>AXI4-LITE</a:t>
            </a:r>
            <a:r>
              <a:rPr lang="tr-TR" sz="2400" i="0" u="none" strike="noStrike" baseline="0" dirty="0">
                <a:solidFill>
                  <a:schemeClr val="tx1"/>
                </a:solidFill>
                <a:latin typeface="Calibri" panose="020F0502020204030204" pitchFamily="34" charset="0"/>
                <a:cs typeface="Calibri" panose="020F0502020204030204" pitchFamily="34" charset="0"/>
              </a:rPr>
              <a:t> BUS. </a:t>
            </a:r>
            <a:r>
              <a:rPr lang="tr-TR" sz="2400" i="0" u="none" strike="noStrike" baseline="0" dirty="0" err="1">
                <a:solidFill>
                  <a:schemeClr val="tx1"/>
                </a:solidFill>
                <a:latin typeface="Calibri" panose="020F0502020204030204" pitchFamily="34" charset="0"/>
                <a:cs typeface="Calibri" panose="020F0502020204030204" pitchFamily="34" charset="0"/>
              </a:rPr>
              <a:t>You</a:t>
            </a:r>
            <a:r>
              <a:rPr lang="tr-TR" sz="2400" i="0" u="none" strike="noStrike" baseline="0" dirty="0">
                <a:solidFill>
                  <a:schemeClr val="tx1"/>
                </a:solidFill>
                <a:latin typeface="Calibri" panose="020F0502020204030204" pitchFamily="34" charset="0"/>
                <a:cs typeface="Calibri" panose="020F0502020204030204" pitchFamily="34" charset="0"/>
              </a:rPr>
              <a:t> </a:t>
            </a:r>
            <a:r>
              <a:rPr lang="tr-TR" sz="2400" i="0" u="none" strike="noStrike" baseline="0" dirty="0" err="1">
                <a:solidFill>
                  <a:schemeClr val="tx1"/>
                </a:solidFill>
                <a:latin typeface="Calibri" panose="020F0502020204030204" pitchFamily="34" charset="0"/>
                <a:cs typeface="Calibri" panose="020F0502020204030204" pitchFamily="34" charset="0"/>
              </a:rPr>
              <a:t>designed</a:t>
            </a:r>
            <a:r>
              <a:rPr lang="tr-TR" sz="2400" i="0" u="none" strike="noStrike" baseline="0" dirty="0">
                <a:solidFill>
                  <a:schemeClr val="tx1"/>
                </a:solidFill>
                <a:latin typeface="Calibri" panose="020F0502020204030204" pitchFamily="34" charset="0"/>
                <a:cs typeface="Calibri" panose="020F0502020204030204" pitchFamily="34" charset="0"/>
              </a:rPr>
              <a:t> </a:t>
            </a:r>
            <a:r>
              <a:rPr lang="tr-TR" sz="2400" i="0" u="none" strike="noStrike" baseline="0" dirty="0" err="1">
                <a:solidFill>
                  <a:schemeClr val="tx1"/>
                </a:solidFill>
                <a:latin typeface="Calibri" panose="020F0502020204030204" pitchFamily="34" charset="0"/>
                <a:cs typeface="Calibri" panose="020F0502020204030204" pitchFamily="34" charset="0"/>
              </a:rPr>
              <a:t>debug</a:t>
            </a:r>
            <a:r>
              <a:rPr lang="tr-TR" sz="2400" i="0" u="none" strike="noStrike" baseline="0" dirty="0">
                <a:solidFill>
                  <a:schemeClr val="tx1"/>
                </a:solidFill>
                <a:latin typeface="Calibri" panose="020F0502020204030204" pitchFamily="34" charset="0"/>
                <a:cs typeface="Calibri" panose="020F0502020204030204" pitchFamily="34" charset="0"/>
              </a:rPr>
              <a:t> </a:t>
            </a:r>
            <a:r>
              <a:rPr lang="tr-TR" sz="2400" i="0" u="none" strike="noStrike" baseline="0" dirty="0" err="1">
                <a:solidFill>
                  <a:schemeClr val="tx1"/>
                </a:solidFill>
                <a:latin typeface="Calibri" panose="020F0502020204030204" pitchFamily="34" charset="0"/>
                <a:cs typeface="Calibri" panose="020F0502020204030204" pitchFamily="34" charset="0"/>
              </a:rPr>
              <a:t>cores</a:t>
            </a:r>
            <a:r>
              <a:rPr lang="tr-TR" sz="2400" i="0" u="none" strike="noStrike" baseline="0" dirty="0">
                <a:solidFill>
                  <a:schemeClr val="tx1"/>
                </a:solidFill>
                <a:latin typeface="Calibri" panose="020F0502020204030204" pitchFamily="34" charset="0"/>
                <a:cs typeface="Calibri" panose="020F0502020204030204" pitchFamily="34" charset="0"/>
              </a:rPr>
              <a:t> </a:t>
            </a:r>
            <a:r>
              <a:rPr lang="tr-TR" sz="2400" i="0" u="none" strike="noStrike" baseline="0" dirty="0" err="1">
                <a:solidFill>
                  <a:schemeClr val="tx1"/>
                </a:solidFill>
                <a:latin typeface="Calibri" panose="020F0502020204030204" pitchFamily="34" charset="0"/>
                <a:cs typeface="Calibri" panose="020F0502020204030204" pitchFamily="34" charset="0"/>
              </a:rPr>
              <a:t>for</a:t>
            </a:r>
            <a:r>
              <a:rPr lang="tr-TR" sz="2400" i="0" u="none" strike="noStrike" baseline="0" dirty="0">
                <a:solidFill>
                  <a:schemeClr val="tx1"/>
                </a:solidFill>
                <a:latin typeface="Calibri" panose="020F0502020204030204" pitchFamily="34" charset="0"/>
                <a:cs typeface="Calibri" panose="020F0502020204030204" pitchFamily="34" charset="0"/>
              </a:rPr>
              <a:t> </a:t>
            </a:r>
            <a:r>
              <a:rPr lang="tr-TR" sz="2400" i="0" u="none" strike="noStrike" baseline="0" dirty="0" err="1">
                <a:solidFill>
                  <a:schemeClr val="tx1"/>
                </a:solidFill>
                <a:latin typeface="Calibri" panose="020F0502020204030204" pitchFamily="34" charset="0"/>
                <a:cs typeface="Calibri" panose="020F0502020204030204" pitchFamily="34" charset="0"/>
              </a:rPr>
              <a:t>debugging</a:t>
            </a:r>
            <a:r>
              <a:rPr lang="tr-TR" sz="2400" i="0" u="none" strike="noStrike" baseline="0" dirty="0">
                <a:solidFill>
                  <a:schemeClr val="tx1"/>
                </a:solidFill>
                <a:latin typeface="Calibri" panose="020F0502020204030204" pitchFamily="34" charset="0"/>
                <a:cs typeface="Calibri" panose="020F0502020204030204" pitchFamily="34" charset="0"/>
              </a:rPr>
              <a:t>.</a:t>
            </a:r>
          </a:p>
          <a:p>
            <a:pPr marL="342900" indent="-342900" algn="l">
              <a:buClr>
                <a:srgbClr val="4D4D4D"/>
              </a:buClr>
              <a:buFont typeface="Wingdings" panose="05000000000000000000" pitchFamily="2" charset="2"/>
              <a:buChar char="Ø"/>
            </a:pPr>
            <a:r>
              <a:rPr lang="en-US" sz="2400" i="0" u="none" strike="noStrike" baseline="0" dirty="0">
                <a:solidFill>
                  <a:schemeClr val="tx1"/>
                </a:solidFill>
                <a:latin typeface="Calibri" panose="020F0502020204030204" pitchFamily="34" charset="0"/>
                <a:cs typeface="Calibri" panose="020F0502020204030204" pitchFamily="34" charset="0"/>
              </a:rPr>
              <a:t>You instantiated the ILA and the VIO cores into the </a:t>
            </a:r>
            <a:r>
              <a:rPr lang="tr-TR" sz="2400" i="0" u="none" strike="noStrike" baseline="0" dirty="0">
                <a:solidFill>
                  <a:schemeClr val="tx1"/>
                </a:solidFill>
                <a:latin typeface="Calibri" panose="020F0502020204030204" pitchFamily="34" charset="0"/>
                <a:cs typeface="Calibri" panose="020F0502020204030204" pitchFamily="34" charset="0"/>
              </a:rPr>
              <a:t>top </a:t>
            </a:r>
            <a:r>
              <a:rPr lang="tr-TR" sz="2400" i="0" u="none" strike="noStrike" baseline="0" dirty="0" err="1">
                <a:solidFill>
                  <a:schemeClr val="tx1"/>
                </a:solidFill>
                <a:latin typeface="Calibri" panose="020F0502020204030204" pitchFamily="34" charset="0"/>
                <a:cs typeface="Calibri" panose="020F0502020204030204" pitchFamily="34" charset="0"/>
              </a:rPr>
              <a:t>module</a:t>
            </a:r>
            <a:r>
              <a:rPr lang="tr-TR" sz="2400" i="0" u="none" strike="noStrike" baseline="0" dirty="0">
                <a:solidFill>
                  <a:schemeClr val="tx1"/>
                </a:solidFill>
                <a:latin typeface="Calibri" panose="020F0502020204030204" pitchFamily="34" charset="0"/>
                <a:cs typeface="Calibri" panose="020F0502020204030204" pitchFamily="34" charset="0"/>
              </a:rPr>
              <a:t> </a:t>
            </a:r>
            <a:r>
              <a:rPr lang="en-US" sz="2400" i="0" u="none" strike="noStrike" baseline="0" dirty="0">
                <a:solidFill>
                  <a:schemeClr val="tx1"/>
                </a:solidFill>
                <a:latin typeface="Calibri" panose="020F0502020204030204" pitchFamily="34" charset="0"/>
                <a:cs typeface="Calibri" panose="020F0502020204030204" pitchFamily="34" charset="0"/>
              </a:rPr>
              <a:t>design.</a:t>
            </a:r>
            <a:endParaRPr lang="tr-TR" sz="2400" i="0" u="none" strike="noStrike" baseline="0" dirty="0">
              <a:solidFill>
                <a:schemeClr val="tx1"/>
              </a:solidFill>
              <a:latin typeface="Calibri" panose="020F0502020204030204" pitchFamily="34" charset="0"/>
              <a:cs typeface="Calibri" panose="020F0502020204030204" pitchFamily="34" charset="0"/>
            </a:endParaRPr>
          </a:p>
          <a:p>
            <a:pPr marL="342900" indent="-342900" algn="l">
              <a:buClr>
                <a:srgbClr val="4D4D4D"/>
              </a:buClr>
              <a:buFont typeface="Wingdings" panose="05000000000000000000" pitchFamily="2" charset="2"/>
              <a:buChar char="Ø"/>
            </a:pPr>
            <a:r>
              <a:rPr lang="en-US" sz="2400" i="0" u="none" strike="noStrike" baseline="0" dirty="0">
                <a:solidFill>
                  <a:schemeClr val="tx1"/>
                </a:solidFill>
                <a:latin typeface="Calibri" panose="020F0502020204030204" pitchFamily="34" charset="0"/>
                <a:cs typeface="Calibri" panose="020F0502020204030204" pitchFamily="34" charset="0"/>
              </a:rPr>
              <a:t>You used Mark Debug feature of </a:t>
            </a:r>
            <a:r>
              <a:rPr lang="tr-TR" sz="2400" i="0" u="none" strike="noStrike" baseline="0" dirty="0" err="1">
                <a:solidFill>
                  <a:schemeClr val="tx1"/>
                </a:solidFill>
                <a:latin typeface="Calibri" panose="020F0502020204030204" pitchFamily="34" charset="0"/>
                <a:cs typeface="Calibri" panose="020F0502020204030204" pitchFamily="34" charset="0"/>
              </a:rPr>
              <a:t>Efinity</a:t>
            </a:r>
            <a:r>
              <a:rPr lang="en-US" sz="2400" i="0" u="none" strike="noStrike" baseline="0" dirty="0">
                <a:solidFill>
                  <a:schemeClr val="tx1"/>
                </a:solidFill>
                <a:latin typeface="Calibri" panose="020F0502020204030204" pitchFamily="34" charset="0"/>
                <a:cs typeface="Calibri" panose="020F0502020204030204" pitchFamily="34" charset="0"/>
              </a:rPr>
              <a:t> to debug the AXI transactions on the</a:t>
            </a:r>
            <a:r>
              <a:rPr lang="tr-TR" sz="2400" i="0" u="none" strike="noStrike" baseline="0" dirty="0">
                <a:solidFill>
                  <a:schemeClr val="tx1"/>
                </a:solidFill>
                <a:latin typeface="Calibri" panose="020F0502020204030204" pitchFamily="34" charset="0"/>
                <a:cs typeface="Calibri" panose="020F0502020204030204" pitchFamily="34" charset="0"/>
              </a:rPr>
              <a:t> </a:t>
            </a:r>
            <a:r>
              <a:rPr lang="tr-TR" sz="2400" i="0" u="none" strike="noStrike" baseline="0" dirty="0" err="1">
                <a:solidFill>
                  <a:schemeClr val="tx1"/>
                </a:solidFill>
                <a:latin typeface="Calibri" panose="020F0502020204030204" pitchFamily="34" charset="0"/>
                <a:cs typeface="Calibri" panose="020F0502020204030204" pitchFamily="34" charset="0"/>
              </a:rPr>
              <a:t>custom</a:t>
            </a:r>
            <a:r>
              <a:rPr lang="tr-TR" sz="2400" i="0" u="none" strike="noStrike" baseline="0" dirty="0">
                <a:solidFill>
                  <a:schemeClr val="tx1"/>
                </a:solidFill>
                <a:latin typeface="Calibri" panose="020F0502020204030204" pitchFamily="34" charset="0"/>
                <a:cs typeface="Calibri" panose="020F0502020204030204" pitchFamily="34" charset="0"/>
              </a:rPr>
              <a:t> </a:t>
            </a:r>
            <a:r>
              <a:rPr lang="tr-TR" sz="2400" i="0" u="none" strike="noStrike" baseline="0" dirty="0" err="1">
                <a:solidFill>
                  <a:schemeClr val="tx1"/>
                </a:solidFill>
                <a:latin typeface="Calibri" panose="020F0502020204030204" pitchFamily="34" charset="0"/>
                <a:cs typeface="Calibri" panose="020F0502020204030204" pitchFamily="34" charset="0"/>
              </a:rPr>
              <a:t>peripheral</a:t>
            </a:r>
            <a:r>
              <a:rPr lang="tr-TR" sz="2400" i="0" u="none" strike="noStrike" baseline="0" dirty="0">
                <a:solidFill>
                  <a:schemeClr val="tx1"/>
                </a:solidFill>
                <a:latin typeface="Calibri" panose="020F0502020204030204" pitchFamily="34" charset="0"/>
                <a:cs typeface="Calibri" panose="020F0502020204030204" pitchFamily="34" charset="0"/>
              </a:rPr>
              <a:t>.</a:t>
            </a:r>
            <a:endParaRPr lang="tr-TR" sz="2400" dirty="0">
              <a:solidFill>
                <a:schemeClr val="tx1"/>
              </a:solidFill>
              <a:latin typeface="Calibri" panose="020F0502020204030204" pitchFamily="34" charset="0"/>
              <a:cs typeface="Calibri" panose="020F0502020204030204" pitchFamily="34" charset="0"/>
            </a:endParaRPr>
          </a:p>
          <a:p>
            <a:pPr marL="342900" indent="-342900" algn="l">
              <a:buClr>
                <a:srgbClr val="4D4D4D"/>
              </a:buClr>
              <a:buFont typeface="Wingdings" panose="05000000000000000000" pitchFamily="2" charset="2"/>
              <a:buChar char="Ø"/>
            </a:pPr>
            <a:r>
              <a:rPr lang="en-US" sz="2400" i="0" u="none" strike="noStrike" baseline="0" dirty="0">
                <a:solidFill>
                  <a:schemeClr val="tx1"/>
                </a:solidFill>
                <a:latin typeface="Calibri" panose="020F0502020204030204" pitchFamily="34" charset="0"/>
                <a:cs typeface="Calibri" panose="020F0502020204030204" pitchFamily="34" charset="0"/>
              </a:rPr>
              <a:t>Finally, you carried out cross triggering between hardware and software.</a:t>
            </a:r>
            <a:endParaRPr lang="tr-TR" sz="2400" i="0" u="none" strike="noStrike" baseline="0" dirty="0">
              <a:solidFill>
                <a:schemeClr val="tx1"/>
              </a:solidFill>
              <a:latin typeface="Calibri" panose="020F0502020204030204" pitchFamily="34" charset="0"/>
              <a:cs typeface="Calibri" panose="020F0502020204030204" pitchFamily="34" charset="0"/>
            </a:endParaRPr>
          </a:p>
          <a:p>
            <a:pPr marL="342900" indent="-342900" algn="l">
              <a:buClr>
                <a:srgbClr val="4D4D4D"/>
              </a:buClr>
              <a:buFont typeface="Wingdings" panose="05000000000000000000" pitchFamily="2" charset="2"/>
              <a:buChar char="Ø"/>
            </a:pPr>
            <a:endParaRPr lang="tr-TR" sz="2400" i="0" u="none" strike="noStrike" baseline="0" dirty="0">
              <a:solidFill>
                <a:schemeClr val="tx1"/>
              </a:solidFill>
              <a:latin typeface="Calibri" panose="020F0502020204030204" pitchFamily="34" charset="0"/>
              <a:cs typeface="Calibri" panose="020F0502020204030204" pitchFamily="34" charset="0"/>
            </a:endParaRPr>
          </a:p>
          <a:p>
            <a:pPr>
              <a:buClr>
                <a:srgbClr val="4D4D4D"/>
              </a:buClr>
            </a:pPr>
            <a:endParaRPr lang="tr-TR" dirty="0">
              <a:solidFill>
                <a:schemeClr val="tx1"/>
              </a:solidFill>
              <a:latin typeface="Calibri" panose="020F0502020204030204" pitchFamily="34" charset="0"/>
              <a:cs typeface="Calibri" panose="020F0502020204030204" pitchFamily="34" charset="0"/>
            </a:endParaRPr>
          </a:p>
        </p:txBody>
      </p:sp>
      <p:sp>
        <p:nvSpPr>
          <p:cNvPr id="4" name="Başlık 1">
            <a:extLst>
              <a:ext uri="{FF2B5EF4-FFF2-40B4-BE49-F238E27FC236}">
                <a16:creationId xmlns:a16="http://schemas.microsoft.com/office/drawing/2014/main" id="{9D97E3C7-B7F8-8B80-EDAA-97466DBE19DA}"/>
              </a:ext>
            </a:extLst>
          </p:cNvPr>
          <p:cNvSpPr txBox="1">
            <a:spLocks/>
          </p:cNvSpPr>
          <p:nvPr/>
        </p:nvSpPr>
        <p:spPr>
          <a:xfrm>
            <a:off x="1037617" y="77822"/>
            <a:ext cx="9144000" cy="735620"/>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tr-TR" sz="3200" b="1" dirty="0" err="1">
                <a:solidFill>
                  <a:schemeClr val="tx1"/>
                </a:solidFill>
              </a:rPr>
              <a:t>Summary</a:t>
            </a:r>
            <a:endParaRPr lang="tr-TR" sz="3200" b="1" dirty="0">
              <a:solidFill>
                <a:schemeClr val="tx1"/>
              </a:solidFill>
            </a:endParaRPr>
          </a:p>
        </p:txBody>
      </p:sp>
    </p:spTree>
    <p:extLst>
      <p:ext uri="{BB962C8B-B14F-4D97-AF65-F5344CB8AC3E}">
        <p14:creationId xmlns:p14="http://schemas.microsoft.com/office/powerpoint/2010/main" val="3221063886"/>
      </p:ext>
    </p:extLst>
  </p:cSld>
  <p:clrMapOvr>
    <a:masterClrMapping/>
  </p:clrMapOvr>
</p:sld>
</file>

<file path=ppt/theme/theme1.xml><?xml version="1.0" encoding="utf-8"?>
<a:theme xmlns:a="http://schemas.openxmlformats.org/drawingml/2006/main" name="Özel Tasarım">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Özel Tasarım">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266</Words>
  <Application>Microsoft Office PowerPoint</Application>
  <PresentationFormat>Widescreen</PresentationFormat>
  <Paragraphs>28</Paragraphs>
  <Slides>6</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6</vt:i4>
      </vt:variant>
    </vt:vector>
  </HeadingPairs>
  <TitlesOfParts>
    <vt:vector size="11" baseType="lpstr">
      <vt:lpstr>Arial</vt:lpstr>
      <vt:lpstr>Calibri</vt:lpstr>
      <vt:lpstr>Wingdings</vt:lpstr>
      <vt:lpstr>Özel Tasarım</vt:lpstr>
      <vt:lpstr>1_Özel Tasarım</vt:lpstr>
      <vt:lpstr>Lab7 Intro Debugging Using ILA and VIO with Math IP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KUANTEK SUNUM TEMPLATE </dc:title>
  <dc:creator>Nehir Yiğit</dc:creator>
  <cp:lastModifiedBy>Abdulsamet Aldaş</cp:lastModifiedBy>
  <cp:revision>6</cp:revision>
  <dcterms:created xsi:type="dcterms:W3CDTF">2021-02-16T09:15:31Z</dcterms:created>
  <dcterms:modified xsi:type="dcterms:W3CDTF">2024-02-21T06:33:24Z</dcterms:modified>
</cp:coreProperties>
</file>