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21"/>
  </p:notesMasterIdLst>
  <p:sldIdLst>
    <p:sldId id="256" r:id="rId5"/>
    <p:sldId id="257" r:id="rId6"/>
    <p:sldId id="258" r:id="rId7"/>
    <p:sldId id="267" r:id="rId8"/>
    <p:sldId id="268" r:id="rId9"/>
    <p:sldId id="269" r:id="rId10"/>
    <p:sldId id="270" r:id="rId11"/>
    <p:sldId id="272" r:id="rId12"/>
    <p:sldId id="273" r:id="rId13"/>
    <p:sldId id="274" r:id="rId14"/>
    <p:sldId id="275" r:id="rId15"/>
    <p:sldId id="276" r:id="rId16"/>
    <p:sldId id="277" r:id="rId17"/>
    <p:sldId id="278" r:id="rId18"/>
    <p:sldId id="279" r:id="rId19"/>
    <p:sldId id="280" r:id="rId20"/>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60"/>
  </p:normalViewPr>
  <p:slideViewPr>
    <p:cSldViewPr>
      <p:cViewPr>
        <p:scale>
          <a:sx n="100" d="100"/>
          <a:sy n="100" d="100"/>
        </p:scale>
        <p:origin x="-78" y="118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fr-F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fr-FR" sz="1200"/>
            </a:lvl1pPr>
          </a:lstStyle>
          <a:p>
            <a:fld id="{2447E72A-D913-4DC2-9E0A-E520CE8FCC86}" type="datetimeFigureOut">
              <a:rPr/>
              <a:pPr/>
              <a:t>9/12/2006</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fr-F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fr-FR" sz="1200"/>
            </a:lvl1pPr>
          </a:lstStyle>
          <a:p>
            <a:fld id="{A5D78FC6-CE17-4259-A63C-DDFC12E048FC}" type="slidenum">
              <a:rPr/>
              <a:pPr/>
              <a:t>‹N°›</a:t>
            </a:fld>
            <a:endParaRPr lang="fr-FR"/>
          </a:p>
        </p:txBody>
      </p:sp>
    </p:spTree>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a:defRPr lang="fr-FR" sz="1200" kern="1200">
        <a:solidFill>
          <a:schemeClr val="tx1"/>
        </a:solidFill>
        <a:latin typeface="+mn-lt"/>
        <a:ea typeface="+mn-ea"/>
        <a:cs typeface="+mn-cs"/>
      </a:defRPr>
    </a:lvl2pPr>
    <a:lvl3pPr marL="914400" algn="l" rtl="0">
      <a:defRPr lang="fr-FR" sz="1200" kern="1200">
        <a:solidFill>
          <a:schemeClr val="tx1"/>
        </a:solidFill>
        <a:latin typeface="+mn-lt"/>
        <a:ea typeface="+mn-ea"/>
        <a:cs typeface="+mn-cs"/>
      </a:defRPr>
    </a:lvl3pPr>
    <a:lvl4pPr marL="1371600" algn="l" rtl="0">
      <a:defRPr lang="fr-FR" sz="1200" kern="1200">
        <a:solidFill>
          <a:schemeClr val="tx1"/>
        </a:solidFill>
        <a:latin typeface="+mn-lt"/>
        <a:ea typeface="+mn-ea"/>
        <a:cs typeface="+mn-cs"/>
      </a:defRPr>
    </a:lvl4pPr>
    <a:lvl5pPr marL="1828800" algn="l" rtl="0">
      <a:defRPr lang="fr-FR" sz="1200" kern="1200">
        <a:solidFill>
          <a:schemeClr val="tx1"/>
        </a:solidFill>
        <a:latin typeface="+mn-lt"/>
        <a:ea typeface="+mn-ea"/>
        <a:cs typeface="+mn-cs"/>
      </a:defRPr>
    </a:lvl5pPr>
    <a:lvl6pPr marL="2286000" algn="l" rtl="0">
      <a:defRPr lang="fr-FR" sz="1200" kern="1200">
        <a:solidFill>
          <a:schemeClr val="tx1"/>
        </a:solidFill>
        <a:latin typeface="+mn-lt"/>
        <a:ea typeface="+mn-ea"/>
        <a:cs typeface="+mn-cs"/>
      </a:defRPr>
    </a:lvl6pPr>
    <a:lvl7pPr marL="2743200" algn="l" rtl="0">
      <a:defRPr lang="fr-FR" sz="1200" kern="1200">
        <a:solidFill>
          <a:schemeClr val="tx1"/>
        </a:solidFill>
        <a:latin typeface="+mn-lt"/>
        <a:ea typeface="+mn-ea"/>
        <a:cs typeface="+mn-cs"/>
      </a:defRPr>
    </a:lvl7pPr>
    <a:lvl8pPr marL="3200400" algn="l" rtl="0">
      <a:defRPr lang="fr-FR" sz="1200" kern="1200">
        <a:solidFill>
          <a:schemeClr val="tx1"/>
        </a:solidFill>
        <a:latin typeface="+mn-lt"/>
        <a:ea typeface="+mn-ea"/>
        <a:cs typeface="+mn-cs"/>
      </a:defRPr>
    </a:lvl8pPr>
    <a:lvl9pPr marL="3657600" algn="l" rtl="0">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12</a:t>
            </a:fld>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13</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14</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15</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16</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a:p>
        </p:txBody>
      </p:sp>
      <p:sp>
        <p:nvSpPr>
          <p:cNvPr id="4" name="Slide Number Placeholder 3"/>
          <p:cNvSpPr>
            <a:spLocks noGrp="1"/>
          </p:cNvSpPr>
          <p:nvPr>
            <p:ph type="sldNum" sz="quarter" idx="10"/>
          </p:nvPr>
        </p:nvSpPr>
        <p:spPr/>
        <p:txBody>
          <a:bodyPr/>
          <a:lstStyle/>
          <a:p>
            <a:fld id="{A5D78FC6-CE17-4259-A63C-DDFC12E048FC}"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8" name="Title 7"/>
          <p:cNvSpPr>
            <a:spLocks noGrp="1"/>
          </p:cNvSpPr>
          <p:nvPr>
            <p:ph type="ctrTitle"/>
          </p:nvPr>
        </p:nvSpPr>
        <p:spPr>
          <a:xfrm>
            <a:off x="2362200" y="4038600"/>
            <a:ext cx="6477000" cy="1828800"/>
          </a:xfrm>
        </p:spPr>
        <p:txBody>
          <a:bodyPr anchor="b"/>
          <a:lstStyle>
            <a:lvl1pPr latinLnBrk="0">
              <a:defRPr lang="fr-FR" cap="all" baseline="0"/>
            </a:lvl1pPr>
          </a:lstStyle>
          <a:p>
            <a:r>
              <a:rPr lang="fr-FR" smtClean="0"/>
              <a:t>Cliquez pour modifier le style du titre</a:t>
            </a:r>
            <a:endParaRPr lang="fr-F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latinLnBrk="0">
              <a:buNone/>
              <a:defRPr lang="fr-F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Cliquez pour modifier le style des sous-titres du masque</a:t>
            </a:r>
            <a:endParaRPr lang="fr-FR"/>
          </a:p>
        </p:txBody>
      </p:sp>
      <p:sp>
        <p:nvSpPr>
          <p:cNvPr id="28" name="Date Placeholder 27"/>
          <p:cNvSpPr>
            <a:spLocks noGrp="1"/>
          </p:cNvSpPr>
          <p:nvPr>
            <p:ph type="dt" sz="half" idx="10"/>
          </p:nvPr>
        </p:nvSpPr>
        <p:spPr>
          <a:xfrm>
            <a:off x="76200" y="6068699"/>
            <a:ext cx="2057400" cy="685800"/>
          </a:xfrm>
        </p:spPr>
        <p:txBody>
          <a:bodyPr>
            <a:noAutofit/>
          </a:bodyPr>
          <a:lstStyle>
            <a:lvl1pPr algn="ctr" latinLnBrk="0">
              <a:defRPr lang="fr-FR" sz="2000">
                <a:solidFill>
                  <a:srgbClr val="FFFFFF"/>
                </a:solidFill>
              </a:defRPr>
            </a:lvl1pPr>
          </a:lstStyle>
          <a:p>
            <a:pPr algn="ctr"/>
            <a:fld id="{743653DA-8BF4-4869-96FE-9BCF43372D46}" type="datetime8">
              <a:rPr/>
              <a:pPr algn="ctr"/>
              <a:t>9/12/2006 8:40 AM</a:t>
            </a:fld>
            <a:endParaRPr lang="fr-FR" sz="200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latinLnBrk="0">
              <a:defRPr lang="fr-FR">
                <a:solidFill>
                  <a:schemeClr val="tx2"/>
                </a:solidFill>
              </a:defRPr>
            </a:lvl1pPr>
          </a:lstStyle>
          <a:p>
            <a:pPr algn="r"/>
            <a:endParaRPr lang="fr-FR">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latinLnBrk="0">
              <a:defRPr lang="fr-FR">
                <a:solidFill>
                  <a:schemeClr val="tx2"/>
                </a:solidFill>
              </a:defRPr>
            </a:lvl1pPr>
          </a:lstStyle>
          <a:p>
            <a:fld id="{72AC53DF-4216-466D-99A7-94400E6C2A25}" type="slidenum">
              <a:rPr/>
              <a:pPr/>
              <a:t>‹N°›</a:t>
            </a:fld>
            <a:endParaRPr lang="fr-FR">
              <a:solidFill>
                <a:schemeClr val="tx2"/>
              </a:solidFill>
            </a:endParaRPr>
          </a:p>
        </p:txBody>
      </p:sp>
    </p:spTree>
  </p:cSld>
  <p:clrMapOvr>
    <a:overrideClrMapping bg1="dk1" tx1="lt1" bg2="dk2" tx2="lt2" accent1="accent1" accent2="accent2" accent3="accent3" accent4="accent4" accent5="accent5" accent6="accent6" hlink="hlink" folHlink="folHlink"/>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Date Placeholder 3"/>
          <p:cNvSpPr>
            <a:spLocks noGrp="1"/>
          </p:cNvSpPr>
          <p:nvPr>
            <p:ph type="dt" sz="half" idx="10"/>
          </p:nvPr>
        </p:nvSpPr>
        <p:spPr/>
        <p:txBody>
          <a:bodyPr/>
          <a:lstStyle/>
          <a:p>
            <a:fld id="{8D3816DF-213E-421B-92D3-C068DBB023D6}" type="datetime8">
              <a:rPr lang="fr-FR">
                <a:solidFill>
                  <a:schemeClr val="tx2"/>
                </a:solidFill>
              </a:rPr>
              <a:pPr/>
              <a:t>29/05/2012 08:04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2AC53DF-4216-466D-99A7-94400E6C2A25}" type="slidenum">
              <a:rPr lang="fr-FR" sz="1200">
                <a:solidFill>
                  <a:schemeClr val="tx2"/>
                </a:solidFill>
              </a:rPr>
              <a:pPr/>
              <a:t>‹N°›</a:t>
            </a:fld>
            <a:endParaRPr lang="fr-F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fr-FR" smtClean="0"/>
              <a:t>Cliquez pour modifier le style du titre</a:t>
            </a:r>
            <a:endParaRPr lang="fr-F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fr-FR">
                <a:solidFill>
                  <a:schemeClr val="tx2"/>
                </a:solidFill>
              </a:rPr>
              <a:pPr/>
              <a:t>29/05/2012 08:04</a:t>
            </a:fld>
            <a:endParaRPr lang="fr-FR"/>
          </a:p>
        </p:txBody>
      </p:sp>
      <p:sp>
        <p:nvSpPr>
          <p:cNvPr id="5" name="Footer Placeholder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fr-FR"/>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fr-FR" sz="1200">
                <a:solidFill>
                  <a:schemeClr val="tx2"/>
                </a:solidFill>
              </a:rPr>
              <a:pPr/>
              <a:t>‹N°›</a:t>
            </a:fld>
            <a:endParaRPr lang="fr-FR"/>
          </a:p>
        </p:txBody>
      </p:sp>
    </p:spTree>
  </p:cSld>
  <p:clrMapOvr>
    <a:overrideClrMapping bg1="lt1" tx1="dk1" bg2="lt2" tx2="dk2" accent1="accent1" accent2="accent2" accent3="accent3" accent4="accent4" accent5="accent5" accent6="accent6" hlink="hlink" folHlink="folHlink"/>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fr-FR" smtClean="0"/>
              <a:t>Cliquez pour modifier le style du titre</a:t>
            </a:r>
            <a:endParaRPr lang="fr-FR"/>
          </a:p>
        </p:txBody>
      </p:sp>
      <p:sp>
        <p:nvSpPr>
          <p:cNvPr id="4" name="Date Placeholder 3"/>
          <p:cNvSpPr>
            <a:spLocks noGrp="1"/>
          </p:cNvSpPr>
          <p:nvPr>
            <p:ph type="dt" sz="half" idx="10"/>
          </p:nvPr>
        </p:nvSpPr>
        <p:spPr/>
        <p:txBody>
          <a:bodyPr/>
          <a:lstStyle/>
          <a:p>
            <a:fld id="{B7129108-AC8D-4212-9283-60D9E99BF07A}" type="datetime8">
              <a:rPr/>
              <a:pPr/>
              <a:t>9/12/2006 8:40 AM</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lvl1pPr latinLnBrk="0">
              <a:defRPr lang="fr-FR">
                <a:solidFill>
                  <a:srgbClr val="FFFFFF"/>
                </a:solidFill>
              </a:defRPr>
            </a:lvl1pPr>
          </a:lstStyle>
          <a:p>
            <a:fld id="{1AD93096-5B34-4342-9326-69289CEAE4C2}" type="slidenum">
              <a:rPr/>
              <a:pPr/>
              <a:t>‹N°›</a:t>
            </a:fld>
            <a:endParaRPr lang="fr-FR">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latinLnBrk="0">
              <a:buNone/>
              <a:defRPr lang="fr-FR" sz="2800">
                <a:solidFill>
                  <a:schemeClr val="tx2"/>
                </a:solidFill>
              </a:defRPr>
            </a:lvl1pPr>
            <a:lvl2pPr>
              <a:buNone/>
              <a:defRPr lang="fr-FR" sz="1800">
                <a:solidFill>
                  <a:schemeClr val="tx1">
                    <a:tint val="75000"/>
                  </a:schemeClr>
                </a:solidFill>
              </a:defRPr>
            </a:lvl2pPr>
            <a:lvl3pPr>
              <a:buNone/>
              <a:defRPr lang="fr-FR" sz="1600">
                <a:solidFill>
                  <a:schemeClr val="tx1">
                    <a:tint val="75000"/>
                  </a:schemeClr>
                </a:solidFill>
              </a:defRPr>
            </a:lvl3pPr>
            <a:lvl4pPr>
              <a:buNone/>
              <a:defRPr lang="fr-FR" sz="1400">
                <a:solidFill>
                  <a:schemeClr val="tx1">
                    <a:tint val="75000"/>
                  </a:schemeClr>
                </a:solidFill>
              </a:defRPr>
            </a:lvl4pPr>
            <a:lvl5pPr>
              <a:buNone/>
              <a:defRPr lang="fr-FR" sz="1400">
                <a:solidFill>
                  <a:schemeClr val="tx1">
                    <a:tint val="75000"/>
                  </a:schemeClr>
                </a:solidFill>
              </a:defRPr>
            </a:lvl5pPr>
          </a:lstStyle>
          <a:p>
            <a:pPr lvl="0"/>
            <a:r>
              <a:rPr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2" name="Title 1"/>
          <p:cNvSpPr>
            <a:spLocks noGrp="1"/>
          </p:cNvSpPr>
          <p:nvPr>
            <p:ph type="title"/>
          </p:nvPr>
        </p:nvSpPr>
        <p:spPr>
          <a:xfrm>
            <a:off x="1371600" y="1600200"/>
            <a:ext cx="7620000" cy="990600"/>
          </a:xfrm>
        </p:spPr>
        <p:txBody>
          <a:bodyPr/>
          <a:lstStyle>
            <a:lvl1pPr algn="l" latinLnBrk="0">
              <a:buNone/>
              <a:defRPr lang="fr-FR" sz="4400" b="0" cap="none">
                <a:solidFill>
                  <a:srgbClr val="FFFFFF"/>
                </a:solidFill>
              </a:defRPr>
            </a:lvl1pPr>
          </a:lstStyle>
          <a:p>
            <a:r>
              <a:rPr lang="fr-FR" smtClean="0"/>
              <a:t>Cliquez pour modifier le style du titre</a:t>
            </a:r>
            <a:endParaRPr lang="fr-FR"/>
          </a:p>
        </p:txBody>
      </p:sp>
      <p:sp>
        <p:nvSpPr>
          <p:cNvPr id="12" name="Date Placeholder 11"/>
          <p:cNvSpPr>
            <a:spLocks noGrp="1"/>
          </p:cNvSpPr>
          <p:nvPr>
            <p:ph type="dt" sz="half" idx="10"/>
          </p:nvPr>
        </p:nvSpPr>
        <p:spPr/>
        <p:txBody>
          <a:bodyPr/>
          <a:lstStyle/>
          <a:p>
            <a:fld id="{B6DED3D3-6235-4F4C-B439-DF277FB555A7}" type="datetime8">
              <a:rPr/>
              <a:pPr/>
              <a:t>9/12/2006 8:40 AM</a:t>
            </a:fld>
            <a:endParaRPr lang="fr-FR"/>
          </a:p>
        </p:txBody>
      </p:sp>
      <p:sp>
        <p:nvSpPr>
          <p:cNvPr id="13" name="Slide Number Placeholder 12"/>
          <p:cNvSpPr>
            <a:spLocks noGrp="1"/>
          </p:cNvSpPr>
          <p:nvPr>
            <p:ph type="sldNum" sz="quarter" idx="11"/>
          </p:nvPr>
        </p:nvSpPr>
        <p:spPr>
          <a:xfrm>
            <a:off x="0" y="1752600"/>
            <a:ext cx="1295400" cy="701676"/>
          </a:xfrm>
        </p:spPr>
        <p:txBody>
          <a:bodyPr>
            <a:noAutofit/>
          </a:bodyPr>
          <a:lstStyle>
            <a:lvl1pPr latinLnBrk="0">
              <a:defRPr lang="fr-FR" sz="2400">
                <a:solidFill>
                  <a:srgbClr val="FFFFFF"/>
                </a:solidFill>
              </a:defRPr>
            </a:lvl1pPr>
          </a:lstStyle>
          <a:p>
            <a:pPr algn="ctr"/>
            <a:fld id="{1AD93096-5B34-4342-9326-69289CEAE4C2}" type="slidenum">
              <a:rPr/>
              <a:pPr algn="ctr"/>
              <a:t>‹N°›</a:t>
            </a:fld>
            <a:endParaRPr lang="fr-FR" sz="2400">
              <a:solidFill>
                <a:srgbClr val="FFFFFF"/>
              </a:solidFill>
            </a:endParaRPr>
          </a:p>
        </p:txBody>
      </p:sp>
      <p:sp>
        <p:nvSpPr>
          <p:cNvPr id="14" name="Footer Placeholder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9" name="Content Placeholder 8"/>
          <p:cNvSpPr>
            <a:spLocks noGrp="1"/>
          </p:cNvSpPr>
          <p:nvPr>
            <p:ph sz="quarter" idx="1"/>
          </p:nvPr>
        </p:nvSpPr>
        <p:spPr>
          <a:xfrm>
            <a:off x="609600" y="1589567"/>
            <a:ext cx="3886200" cy="4572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1" name="Content Placeholder 10"/>
          <p:cNvSpPr>
            <a:spLocks noGrp="1"/>
          </p:cNvSpPr>
          <p:nvPr>
            <p:ph sz="quarter" idx="2"/>
          </p:nvPr>
        </p:nvSpPr>
        <p:spPr>
          <a:xfrm>
            <a:off x="4844901" y="1589567"/>
            <a:ext cx="3886200" cy="4572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Date Placeholder 7"/>
          <p:cNvSpPr>
            <a:spLocks noGrp="1"/>
          </p:cNvSpPr>
          <p:nvPr>
            <p:ph type="dt" sz="half" idx="15"/>
          </p:nvPr>
        </p:nvSpPr>
        <p:spPr/>
        <p:txBody>
          <a:bodyPr rtlCol="0"/>
          <a:lstStyle/>
          <a:p>
            <a:fld id="{3B5F1E3E-4B2F-4895-B65E-28B2E64F39F6}" type="datetime8">
              <a:rPr/>
              <a:pPr/>
              <a:t>9/12/2006 8:40 AM</a:t>
            </a:fld>
            <a:endParaRPr lang="fr-FR"/>
          </a:p>
        </p:txBody>
      </p:sp>
      <p:sp>
        <p:nvSpPr>
          <p:cNvPr id="10" name="Slide Number Placeholder 9"/>
          <p:cNvSpPr>
            <a:spLocks noGrp="1"/>
          </p:cNvSpPr>
          <p:nvPr>
            <p:ph type="sldNum" sz="quarter" idx="16"/>
          </p:nvPr>
        </p:nvSpPr>
        <p:spPr/>
        <p:txBody>
          <a:bodyPr rtlCol="0"/>
          <a:lstStyle/>
          <a:p>
            <a:pPr algn="ctr"/>
            <a:fld id="{1AD93096-5B34-4342-9326-69289CEAE4C2}" type="slidenum">
              <a:rPr/>
              <a:pPr algn="ctr"/>
              <a:t>‹N°›</a:t>
            </a:fld>
            <a:endParaRPr lang="fr-FR"/>
          </a:p>
        </p:txBody>
      </p:sp>
      <p:sp>
        <p:nvSpPr>
          <p:cNvPr id="12" name="Footer Placeholder 11"/>
          <p:cNvSpPr>
            <a:spLocks noGrp="1"/>
          </p:cNvSpPr>
          <p:nvPr>
            <p:ph type="ftr" sz="quarter" idx="17"/>
          </p:nvPr>
        </p:nvSpPr>
        <p:spPr/>
        <p:txBody>
          <a:bodyPr rtlCol="0"/>
          <a:lstStyle/>
          <a:p>
            <a:endParaRPr lang="fr-F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latinLnBrk="0">
              <a:defRPr lang="fr-FR"/>
            </a:lvl1pPr>
          </a:lstStyle>
          <a:p>
            <a:r>
              <a:rPr lang="fr-FR" smtClean="0"/>
              <a:t>Cliquez pour modifier le style du titre</a:t>
            </a:r>
            <a:endParaRPr lang="fr-FR"/>
          </a:p>
        </p:txBody>
      </p:sp>
      <p:sp>
        <p:nvSpPr>
          <p:cNvPr id="11" name="Content Placeholder 10"/>
          <p:cNvSpPr>
            <a:spLocks noGrp="1"/>
          </p:cNvSpPr>
          <p:nvPr>
            <p:ph sz="quarter" idx="2"/>
          </p:nvPr>
        </p:nvSpPr>
        <p:spPr>
          <a:xfrm>
            <a:off x="609600" y="2438400"/>
            <a:ext cx="3886200" cy="35814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3" name="Content Placeholder 12"/>
          <p:cNvSpPr>
            <a:spLocks noGrp="1"/>
          </p:cNvSpPr>
          <p:nvPr>
            <p:ph sz="quarter" idx="4"/>
          </p:nvPr>
        </p:nvSpPr>
        <p:spPr>
          <a:xfrm>
            <a:off x="4800600" y="2438400"/>
            <a:ext cx="3886200" cy="35814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Date Placeholder 9"/>
          <p:cNvSpPr>
            <a:spLocks noGrp="1"/>
          </p:cNvSpPr>
          <p:nvPr>
            <p:ph type="dt" sz="half" idx="15"/>
          </p:nvPr>
        </p:nvSpPr>
        <p:spPr/>
        <p:txBody>
          <a:bodyPr rtlCol="0"/>
          <a:lstStyle/>
          <a:p>
            <a:fld id="{63085435-8225-4333-BFFA-0096413F0D76}" type="datetime8">
              <a:rPr/>
              <a:pPr/>
              <a:t>9/12/2006 8:40 AM</a:t>
            </a:fld>
            <a:endParaRPr lang="fr-FR"/>
          </a:p>
        </p:txBody>
      </p:sp>
      <p:sp>
        <p:nvSpPr>
          <p:cNvPr id="12" name="Slide Number Placeholder 11"/>
          <p:cNvSpPr>
            <a:spLocks noGrp="1"/>
          </p:cNvSpPr>
          <p:nvPr>
            <p:ph type="sldNum" sz="quarter" idx="16"/>
          </p:nvPr>
        </p:nvSpPr>
        <p:spPr/>
        <p:txBody>
          <a:bodyPr rtlCol="0"/>
          <a:lstStyle/>
          <a:p>
            <a:pPr algn="ctr"/>
            <a:fld id="{1AD93096-5B34-4342-9326-69289CEAE4C2}" type="slidenum">
              <a:rPr/>
              <a:pPr algn="ctr"/>
              <a:t>‹N°›</a:t>
            </a:fld>
            <a:endParaRPr lang="fr-FR"/>
          </a:p>
        </p:txBody>
      </p:sp>
      <p:sp>
        <p:nvSpPr>
          <p:cNvPr id="14" name="Footer Placeholder 13"/>
          <p:cNvSpPr>
            <a:spLocks noGrp="1"/>
          </p:cNvSpPr>
          <p:nvPr>
            <p:ph type="ftr" sz="quarter" idx="17"/>
          </p:nvPr>
        </p:nvSpPr>
        <p:spPr/>
        <p:txBody>
          <a:bodyPr rtlCol="0"/>
          <a:lstStyle/>
          <a:p>
            <a:endParaRPr lang="fr-F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latinLnBrk="0">
              <a:buFontTx/>
              <a:buNone/>
              <a:defRPr lang="fr-FR" sz="2000" b="1">
                <a:solidFill>
                  <a:srgbClr val="FFFFFF"/>
                </a:solidFill>
              </a:defRPr>
            </a:lvl1pPr>
          </a:lstStyle>
          <a:p>
            <a:pPr lvl="0"/>
            <a:r>
              <a:rPr lang="fr-FR" smtClean="0"/>
              <a:t>Cliquez pour modifier les styles du texte du masque</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latinLnBrk="0">
              <a:buFontTx/>
              <a:buNone/>
              <a:defRPr lang="fr-FR" sz="2000" b="1">
                <a:solidFill>
                  <a:srgbClr val="FFFFFF"/>
                </a:solidFill>
              </a:defRPr>
            </a:lvl1pPr>
          </a:lstStyle>
          <a:p>
            <a:pPr lvl="0"/>
            <a:r>
              <a:rPr lang="fr-FR" smtClean="0"/>
              <a:t>Cliquez pour modifier les styles du texte du masque</a:t>
            </a: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fr-FR"/>
          </a:p>
        </p:txBody>
      </p:sp>
      <p:sp>
        <p:nvSpPr>
          <p:cNvPr id="3" name="Date Placeholder 2"/>
          <p:cNvSpPr>
            <a:spLocks noGrp="1"/>
          </p:cNvSpPr>
          <p:nvPr>
            <p:ph type="dt" sz="half" idx="10"/>
          </p:nvPr>
        </p:nvSpPr>
        <p:spPr/>
        <p:txBody>
          <a:bodyPr/>
          <a:lstStyle/>
          <a:p>
            <a:fld id="{0783C494-2A87-468C-A21B-CB14FB9ABB00}" type="datetime8">
              <a:rPr/>
              <a:pPr/>
              <a:t>9/12/2006 8:40 AM</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lvl1pPr latinLnBrk="0">
              <a:defRPr lang="fr-FR">
                <a:solidFill>
                  <a:srgbClr val="FFFFFF"/>
                </a:solidFill>
              </a:defRPr>
            </a:lvl1pPr>
          </a:lstStyle>
          <a:p>
            <a:fld id="{1AD93096-5B34-4342-9326-69289CEAE4C2}" type="slidenum">
              <a:rPr/>
              <a:pPr/>
              <a:t>‹N°›</a:t>
            </a:fld>
            <a:endParaRPr lang="fr-FR">
              <a:solidFill>
                <a:srgbClr val="FFFFFF"/>
              </a:solidFill>
            </a:endParaRP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a:pPr/>
              <a:t>9/12/2006 8:40 AM</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a:xfrm>
            <a:off x="0" y="6248400"/>
            <a:ext cx="533400" cy="381000"/>
          </a:xfrm>
        </p:spPr>
        <p:txBody>
          <a:bodyPr/>
          <a:lstStyle>
            <a:lvl1pPr latinLnBrk="0">
              <a:defRPr lang="fr-FR">
                <a:solidFill>
                  <a:schemeClr val="tx2"/>
                </a:solidFill>
              </a:defRPr>
            </a:lvl1pPr>
          </a:lstStyle>
          <a:p>
            <a:fld id="{1AD93096-5B34-4342-9326-69289CEAE4C2}" type="slidenum">
              <a:rPr/>
              <a:pPr/>
              <a:t>‹N°›</a:t>
            </a:fld>
            <a:endParaRPr lang="fr-FR">
              <a:solidFill>
                <a:schemeClr val="tx2"/>
              </a:solidFill>
            </a:endParaRP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latinLnBrk="0">
              <a:buNone/>
              <a:defRPr lang="fr-FR" sz="4400" b="0"/>
            </a:lvl1pPr>
          </a:lstStyle>
          <a:p>
            <a:r>
              <a:rPr lang="fr-FR" smtClean="0"/>
              <a:t>Cliquez pour modifier le style du titre</a:t>
            </a:r>
            <a:endParaRPr lang="fr-FR"/>
          </a:p>
        </p:txBody>
      </p:sp>
      <p:sp>
        <p:nvSpPr>
          <p:cNvPr id="5" name="Date Placeholder 4"/>
          <p:cNvSpPr>
            <a:spLocks noGrp="1"/>
          </p:cNvSpPr>
          <p:nvPr>
            <p:ph type="dt" sz="half" idx="10"/>
          </p:nvPr>
        </p:nvSpPr>
        <p:spPr/>
        <p:txBody>
          <a:bodyPr/>
          <a:lstStyle/>
          <a:p>
            <a:fld id="{4BECC0C8-36B8-442A-833D-B6AACE86BB77}" type="datetime8">
              <a:rPr/>
              <a:pPr/>
              <a:t>9/12/2006 8:40 AM</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lvl1pPr latinLnBrk="0">
              <a:defRPr lang="fr-FR">
                <a:solidFill>
                  <a:srgbClr val="FFFFFF"/>
                </a:solidFill>
              </a:defRPr>
            </a:lvl1pPr>
          </a:lstStyle>
          <a:p>
            <a:fld id="{1AD93096-5B34-4342-9326-69289CEAE4C2}" type="slidenum">
              <a:rPr/>
              <a:pPr/>
              <a:t>‹N°›</a:t>
            </a:fld>
            <a:endParaRPr lang="fr-FR">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0">
              <a:spcAft>
                <a:spcPts val="1000"/>
              </a:spcAft>
              <a:buNone/>
              <a:defRPr lang="fr-FR" sz="1800"/>
            </a:lvl1pPr>
            <a:lvl2pPr>
              <a:buNone/>
              <a:defRPr lang="fr-FR" sz="1200"/>
            </a:lvl2pPr>
            <a:lvl3pPr>
              <a:buNone/>
              <a:defRPr lang="fr-FR" sz="1000"/>
            </a:lvl3pPr>
            <a:lvl4pPr>
              <a:buNone/>
              <a:defRPr lang="fr-FR" sz="900"/>
            </a:lvl4pPr>
            <a:lvl5pPr>
              <a:buNone/>
              <a:defRPr lang="fr-FR" sz="900"/>
            </a:lvl5pPr>
          </a:lstStyle>
          <a:p>
            <a:pPr lvl="0"/>
            <a:r>
              <a:rPr lang="fr-FR" smtClean="0"/>
              <a:t>Cliquez pour modifier les styles du texte du masque</a:t>
            </a:r>
          </a:p>
        </p:txBody>
      </p:sp>
      <p:sp>
        <p:nvSpPr>
          <p:cNvPr id="9" name="Content Placeholder 8"/>
          <p:cNvSpPr>
            <a:spLocks noGrp="1"/>
          </p:cNvSpPr>
          <p:nvPr>
            <p:ph sz="quarter" idx="1"/>
          </p:nvPr>
        </p:nvSpPr>
        <p:spPr>
          <a:xfrm>
            <a:off x="2362200" y="1752600"/>
            <a:ext cx="6400800" cy="44196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latinLnBrk="0">
              <a:buFontTx/>
              <a:buNone/>
              <a:defRPr lang="fr-FR" sz="1700"/>
            </a:lvl1pPr>
            <a:lvl2pPr>
              <a:buFontTx/>
              <a:buNone/>
              <a:defRPr lang="fr-FR" sz="1200"/>
            </a:lvl2pPr>
            <a:lvl3pPr>
              <a:buFontTx/>
              <a:buNone/>
              <a:defRPr lang="fr-FR" sz="1000"/>
            </a:lvl3pPr>
            <a:lvl4pPr>
              <a:buFontTx/>
              <a:buNone/>
              <a:defRPr lang="fr-FR" sz="900"/>
            </a:lvl4pPr>
            <a:lvl5pPr>
              <a:buFontTx/>
              <a:buNone/>
              <a:defRPr lang="fr-FR" sz="900"/>
            </a:lvl5pPr>
          </a:lstStyle>
          <a:p>
            <a:pPr lvl="0"/>
            <a:r>
              <a:rPr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2" name="Title 1"/>
          <p:cNvSpPr>
            <a:spLocks noGrp="1"/>
          </p:cNvSpPr>
          <p:nvPr>
            <p:ph type="title"/>
          </p:nvPr>
        </p:nvSpPr>
        <p:spPr>
          <a:xfrm>
            <a:off x="1600200" y="4648200"/>
            <a:ext cx="7315200" cy="685800"/>
          </a:xfrm>
        </p:spPr>
        <p:txBody>
          <a:bodyPr anchor="ctr"/>
          <a:lstStyle>
            <a:lvl1pPr algn="l" latinLnBrk="0">
              <a:buNone/>
              <a:defRPr lang="fr-FR" sz="2800" b="0">
                <a:solidFill>
                  <a:srgbClr val="FFFFFF"/>
                </a:solidFill>
              </a:defRPr>
            </a:lvl1pPr>
          </a:lstStyle>
          <a:p>
            <a:r>
              <a:rPr lang="fr-FR" smtClean="0"/>
              <a:t>Cliquez pour modifier le style du titre</a:t>
            </a:r>
            <a:endParaRPr lang="fr-F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a:pPr/>
              <a:t>9/12/2006 8:40 AM</a:t>
            </a:fld>
            <a:endParaRPr lang="fr-FR"/>
          </a:p>
        </p:txBody>
      </p:sp>
      <p:sp>
        <p:nvSpPr>
          <p:cNvPr id="13" name="Slide Number Placeholder 12"/>
          <p:cNvSpPr>
            <a:spLocks noGrp="1"/>
          </p:cNvSpPr>
          <p:nvPr>
            <p:ph type="sldNum" sz="quarter" idx="11"/>
          </p:nvPr>
        </p:nvSpPr>
        <p:spPr>
          <a:xfrm>
            <a:off x="0" y="4667249"/>
            <a:ext cx="1447800" cy="663578"/>
          </a:xfrm>
        </p:spPr>
        <p:txBody>
          <a:bodyPr rtlCol="0"/>
          <a:lstStyle>
            <a:lvl1pPr latinLnBrk="0">
              <a:defRPr lang="fr-FR" sz="2800"/>
            </a:lvl1pPr>
          </a:lstStyle>
          <a:p>
            <a:pPr algn="ctr"/>
            <a:fld id="{1AD93096-5B34-4342-9326-69289CEAE4C2}" type="slidenum">
              <a:rPr/>
              <a:pPr algn="ctr"/>
              <a:t>‹N°›</a:t>
            </a:fld>
            <a:endParaRPr lang="fr-FR" sz="2800"/>
          </a:p>
        </p:txBody>
      </p:sp>
      <p:sp>
        <p:nvSpPr>
          <p:cNvPr id="14" name="Footer Placeholder 13"/>
          <p:cNvSpPr>
            <a:spLocks noGrp="1"/>
          </p:cNvSpPr>
          <p:nvPr>
            <p:ph type="ftr" sz="quarter" idx="12"/>
          </p:nvPr>
        </p:nvSpPr>
        <p:spPr>
          <a:xfrm>
            <a:off x="1600200" y="6248206"/>
            <a:ext cx="4572000" cy="365125"/>
          </a:xfrm>
        </p:spPr>
        <p:txBody>
          <a:bodyPr rtlCol="0"/>
          <a:lstStyle/>
          <a:p>
            <a:endParaRPr lang="fr-F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latinLnBrk="0">
              <a:buNone/>
              <a:defRPr lang="fr-FR" sz="3200"/>
            </a:lvl1pPr>
          </a:lstStyle>
          <a:p>
            <a:r>
              <a:rPr lang="fr-FR" smtClean="0"/>
              <a:t>Cliquez sur l'icône pour ajouter une image</a:t>
            </a:r>
            <a:endParaRPr lang="fr-FR"/>
          </a:p>
        </p:txBody>
      </p:sp>
    </p:spTree>
  </p:cSld>
  <p:clrMapOvr>
    <a:overrideClrMapping bg1="lt1" tx1="dk1" bg2="lt2" tx2="dk2" accent1="accent1" accent2="accent2" accent3="accent3" accent4="accent4" accent5="accent5" accent6="accent6" hlink="hlink" folHlink="folHlink"/>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fr-FR"/>
              <a:t>Cliquez pour modifier le style du titre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a:p>
            <a:pPr lvl="5"/>
            <a:r>
              <a:rPr lang="fr-FR"/>
              <a:t>Sixième niveau</a:t>
            </a:r>
          </a:p>
          <a:p>
            <a:pPr lvl="6"/>
            <a:r>
              <a:rPr lang="fr-FR"/>
              <a:t>Septième niveau</a:t>
            </a:r>
          </a:p>
          <a:p>
            <a:pPr lvl="7"/>
            <a:r>
              <a:rPr lang="fr-FR"/>
              <a:t>Huitième niveau</a:t>
            </a:r>
          </a:p>
          <a:p>
            <a:pPr lvl="8"/>
            <a:r>
              <a:rPr lang="fr-FR"/>
              <a:t>Neuvième niveau</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latinLnBrk="0">
              <a:defRPr lang="fr-FR" sz="1400">
                <a:solidFill>
                  <a:schemeClr val="tx2"/>
                </a:solidFill>
              </a:defRPr>
            </a:lvl1pPr>
          </a:lstStyle>
          <a:p>
            <a:fld id="{8D3816DF-213E-421B-92D3-C068DBB023D6}" type="datetime8">
              <a:rPr lang="fr-FR">
                <a:solidFill>
                  <a:schemeClr val="tx2"/>
                </a:solidFill>
              </a:rPr>
              <a:pPr/>
              <a:t>29/05/2012 08:04</a:t>
            </a:fld>
            <a:endParaRPr lang="fr-FR" sz="140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latinLnBrk="0">
              <a:defRPr lang="fr-FR" sz="1400">
                <a:solidFill>
                  <a:schemeClr val="tx2"/>
                </a:solidFill>
              </a:defRPr>
            </a:lvl1pPr>
          </a:lstStyle>
          <a:p>
            <a:pPr algn="r"/>
            <a:endParaRPr lang="fr-FR" sz="140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fr-F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latinLnBrk="0">
              <a:defRPr lang="fr-FR" sz="1400" b="1">
                <a:solidFill>
                  <a:srgbClr val="FFFFFF"/>
                </a:solidFill>
              </a:defRPr>
            </a:lvl1pPr>
          </a:lstStyle>
          <a:p>
            <a:pPr algn="ctr"/>
            <a:fld id="{72AC53DF-4216-466D-99A7-94400E6C2A25}" type="slidenum">
              <a:rPr lang="fr-FR" sz="1200">
                <a:solidFill>
                  <a:schemeClr val="tx2"/>
                </a:solidFill>
              </a:rPr>
              <a:pPr algn="ctr"/>
              <a:t>‹N°›</a:t>
            </a:fld>
            <a:endParaRPr lang="fr-FR" sz="1400" b="1">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slow">
    <p:wipe dir="d"/>
  </p:transition>
  <p:txStyles>
    <p:titleStyle>
      <a:lvl1pPr algn="l" rtl="0" eaLnBrk="1" latinLnBrk="0" hangingPunct="1">
        <a:spcBef>
          <a:spcPct val="0"/>
        </a:spcBef>
        <a:buNone/>
        <a:defRPr lang="fr-F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lang="fr-F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lang="fr-F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lang="fr-F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lang="fr-F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lang="fr-F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lang="fr-F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lang="fr-F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lang="fr-F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lang="fr-FR" sz="1800" kern="1200" baseline="0">
          <a:solidFill>
            <a:schemeClr val="tx1"/>
          </a:solidFill>
          <a:latin typeface="+mn-lt"/>
          <a:ea typeface="+mn-ea"/>
          <a:cs typeface="+mn-cs"/>
        </a:defRPr>
      </a:lvl9pPr>
    </p:bodyStyle>
    <p:otherStyle>
      <a:lvl1pPr marL="0" algn="l" rtl="0" eaLnBrk="1" latinLnBrk="0" hangingPunct="1">
        <a:defRPr lang="fr-FR" kern="1200">
          <a:solidFill>
            <a:schemeClr val="tx1"/>
          </a:solidFill>
          <a:latin typeface="+mn-lt"/>
          <a:ea typeface="+mn-ea"/>
          <a:cs typeface="+mn-cs"/>
        </a:defRPr>
      </a:lvl1pPr>
      <a:lvl2pPr marL="457200" algn="l" rtl="0" eaLnBrk="1" hangingPunct="1">
        <a:defRPr lang="fr-FR" kern="1200">
          <a:solidFill>
            <a:schemeClr val="tx1"/>
          </a:solidFill>
          <a:latin typeface="+mn-lt"/>
          <a:ea typeface="+mn-ea"/>
          <a:cs typeface="+mn-cs"/>
        </a:defRPr>
      </a:lvl2pPr>
      <a:lvl3pPr marL="914400" algn="l" rtl="0" eaLnBrk="1" hangingPunct="1">
        <a:defRPr lang="fr-FR" kern="1200">
          <a:solidFill>
            <a:schemeClr val="tx1"/>
          </a:solidFill>
          <a:latin typeface="+mn-lt"/>
          <a:ea typeface="+mn-ea"/>
          <a:cs typeface="+mn-cs"/>
        </a:defRPr>
      </a:lvl3pPr>
      <a:lvl4pPr marL="1371600" algn="l" rtl="0" eaLnBrk="1" hangingPunct="1">
        <a:defRPr lang="fr-FR" kern="1200">
          <a:solidFill>
            <a:schemeClr val="tx1"/>
          </a:solidFill>
          <a:latin typeface="+mn-lt"/>
          <a:ea typeface="+mn-ea"/>
          <a:cs typeface="+mn-cs"/>
        </a:defRPr>
      </a:lvl4pPr>
      <a:lvl5pPr marL="1828800" algn="l" rtl="0" eaLnBrk="1" hangingPunct="1">
        <a:defRPr lang="fr-FR" kern="1200">
          <a:solidFill>
            <a:schemeClr val="tx1"/>
          </a:solidFill>
          <a:latin typeface="+mn-lt"/>
          <a:ea typeface="+mn-ea"/>
          <a:cs typeface="+mn-cs"/>
        </a:defRPr>
      </a:lvl5pPr>
      <a:lvl6pPr marL="2286000" algn="l" rtl="0" eaLnBrk="1" hangingPunct="1">
        <a:defRPr lang="fr-FR" kern="1200">
          <a:solidFill>
            <a:schemeClr val="tx1"/>
          </a:solidFill>
          <a:latin typeface="+mn-lt"/>
          <a:ea typeface="+mn-ea"/>
          <a:cs typeface="+mn-cs"/>
        </a:defRPr>
      </a:lvl6pPr>
      <a:lvl7pPr marL="2743200" algn="l" rtl="0" eaLnBrk="1" hangingPunct="1">
        <a:defRPr lang="fr-FR" kern="1200">
          <a:solidFill>
            <a:schemeClr val="tx1"/>
          </a:solidFill>
          <a:latin typeface="+mn-lt"/>
          <a:ea typeface="+mn-ea"/>
          <a:cs typeface="+mn-cs"/>
        </a:defRPr>
      </a:lvl7pPr>
      <a:lvl8pPr marL="3200400" algn="l" rtl="0" eaLnBrk="1" hangingPunct="1">
        <a:defRPr lang="fr-FR" kern="1200">
          <a:solidFill>
            <a:schemeClr val="tx1"/>
          </a:solidFill>
          <a:latin typeface="+mn-lt"/>
          <a:ea typeface="+mn-ea"/>
          <a:cs typeface="+mn-cs"/>
        </a:defRPr>
      </a:lvl8pPr>
      <a:lvl9pPr marL="3657600" algn="l" rtl="0" eaLnBrk="1" hangingPunct="1">
        <a:defRPr lang="fr-F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a:bodyPr>
          <a:lstStyle/>
          <a:p>
            <a:r>
              <a:rPr lang="fr-FR" dirty="0" smtClean="0"/>
              <a:t>GESTION FINANCIERE</a:t>
            </a:r>
            <a:endParaRPr lang="fr-FR" dirty="0"/>
          </a:p>
        </p:txBody>
      </p:sp>
      <p:sp>
        <p:nvSpPr>
          <p:cNvPr id="3" name="Rectangle 2"/>
          <p:cNvSpPr>
            <a:spLocks noGrp="1"/>
          </p:cNvSpPr>
          <p:nvPr>
            <p:ph type="subTitle" idx="1"/>
          </p:nvPr>
        </p:nvSpPr>
        <p:spPr/>
        <p:txBody>
          <a:bodyPr>
            <a:normAutofit fontScale="77500" lnSpcReduction="20000"/>
          </a:bodyPr>
          <a:lstStyle/>
          <a:p>
            <a:r>
              <a:rPr lang="fr-FR" dirty="0" smtClean="0"/>
              <a:t>François Verdier</a:t>
            </a:r>
            <a:endParaRPr lang="fr-FR" dirty="0"/>
          </a:p>
          <a:p>
            <a:r>
              <a:rPr lang="fr-FR" dirty="0" smtClean="0"/>
              <a:t>ISIMA</a:t>
            </a:r>
            <a:endParaRPr lang="fr-FR" dirty="0"/>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Trésorerie – FR et BFR</a:t>
            </a:r>
            <a:endParaRPr lang="fr-FR" dirty="0"/>
          </a:p>
        </p:txBody>
      </p:sp>
      <p:sp>
        <p:nvSpPr>
          <p:cNvPr id="3" name="Rectangle 2"/>
          <p:cNvSpPr>
            <a:spLocks noGrp="1"/>
          </p:cNvSpPr>
          <p:nvPr>
            <p:ph sz="quarter" idx="1"/>
          </p:nvPr>
        </p:nvSpPr>
        <p:spPr/>
        <p:txBody>
          <a:bodyPr>
            <a:normAutofit/>
          </a:bodyPr>
          <a:lstStyle/>
          <a:p>
            <a:pPr algn="just">
              <a:buNone/>
            </a:pPr>
            <a:r>
              <a:rPr lang="fr-FR" dirty="0" smtClean="0"/>
              <a:t>	</a:t>
            </a:r>
            <a:r>
              <a:rPr lang="fr-FR" b="1" dirty="0" smtClean="0"/>
              <a:t>Nécessité de maintenir un niveau de Fonds de roulement équivalent au BFR moyen, la trésorerie est alors alternativement positive et négative</a:t>
            </a:r>
            <a:r>
              <a:rPr lang="fr-FR" dirty="0" smtClean="0"/>
              <a:t>.</a:t>
            </a:r>
          </a:p>
          <a:p>
            <a:pPr algn="just">
              <a:buNone/>
            </a:pPr>
            <a:endParaRPr lang="fr-FR" dirty="0" smtClean="0"/>
          </a:p>
          <a:p>
            <a:pPr algn="just">
              <a:buNone/>
            </a:pPr>
            <a:r>
              <a:rPr lang="fr-FR" dirty="0" smtClean="0"/>
              <a:t>	</a:t>
            </a:r>
            <a:endParaRPr lang="fr-FR" b="1" dirty="0" smtClean="0"/>
          </a:p>
        </p:txBody>
      </p:sp>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Compte de résultat</a:t>
            </a:r>
            <a:endParaRPr lang="fr-FR" dirty="0"/>
          </a:p>
        </p:txBody>
      </p:sp>
      <p:sp>
        <p:nvSpPr>
          <p:cNvPr id="3" name="Rectangle 2"/>
          <p:cNvSpPr>
            <a:spLocks noGrp="1"/>
          </p:cNvSpPr>
          <p:nvPr>
            <p:ph sz="quarter" idx="1"/>
          </p:nvPr>
        </p:nvSpPr>
        <p:spPr/>
        <p:txBody>
          <a:bodyPr>
            <a:normAutofit fontScale="70000" lnSpcReduction="20000"/>
          </a:bodyPr>
          <a:lstStyle/>
          <a:p>
            <a:pPr algn="just">
              <a:buNone/>
            </a:pPr>
            <a:r>
              <a:rPr lang="fr-FR" dirty="0" smtClean="0"/>
              <a:t>	</a:t>
            </a:r>
            <a:r>
              <a:rPr lang="fr-FR" b="1" dirty="0" smtClean="0"/>
              <a:t>Compte de résultat </a:t>
            </a:r>
            <a:r>
              <a:rPr lang="fr-FR" dirty="0" smtClean="0"/>
              <a:t>: enregistre l’ensemble des produits et charges d’une période donnée, permet d’en déterminer le résultat (bénéfice ou perte).</a:t>
            </a:r>
          </a:p>
          <a:p>
            <a:pPr algn="just">
              <a:buNone/>
            </a:pPr>
            <a:endParaRPr lang="fr-FR" dirty="0" smtClean="0"/>
          </a:p>
          <a:p>
            <a:pPr algn="just">
              <a:buNone/>
            </a:pPr>
            <a:r>
              <a:rPr lang="fr-FR" dirty="0" smtClean="0"/>
              <a:t>	Analyse en :</a:t>
            </a:r>
          </a:p>
          <a:p>
            <a:pPr>
              <a:buNone/>
            </a:pPr>
            <a:endParaRPr lang="fr-FR" dirty="0" smtClean="0"/>
          </a:p>
          <a:p>
            <a:pPr lvl="1"/>
            <a:r>
              <a:rPr lang="fr-FR" dirty="0" smtClean="0"/>
              <a:t>Charges et produits d’exploitation</a:t>
            </a:r>
          </a:p>
          <a:p>
            <a:pPr lvl="1"/>
            <a:r>
              <a:rPr lang="fr-FR" dirty="0" smtClean="0"/>
              <a:t>Charges et produits financiers</a:t>
            </a:r>
          </a:p>
          <a:p>
            <a:pPr lvl="1"/>
            <a:r>
              <a:rPr lang="fr-FR" dirty="0" smtClean="0"/>
              <a:t>Charges et produits exceptionnels</a:t>
            </a:r>
          </a:p>
          <a:p>
            <a:pPr algn="just">
              <a:buNone/>
            </a:pPr>
            <a:endParaRPr lang="fr-FR" dirty="0" smtClean="0"/>
          </a:p>
          <a:p>
            <a:pPr lvl="1" algn="just">
              <a:buNone/>
            </a:pPr>
            <a:r>
              <a:rPr lang="fr-FR" sz="2900" dirty="0" smtClean="0"/>
              <a:t>En distinguant :</a:t>
            </a:r>
          </a:p>
          <a:p>
            <a:pPr lvl="1" algn="just">
              <a:buNone/>
            </a:pPr>
            <a:endParaRPr lang="fr-FR" sz="2900" dirty="0" smtClean="0"/>
          </a:p>
          <a:p>
            <a:pPr lvl="1"/>
            <a:r>
              <a:rPr lang="fr-FR" dirty="0" smtClean="0"/>
              <a:t>Produits et charges générant des flux de trésorerie,</a:t>
            </a:r>
          </a:p>
          <a:p>
            <a:pPr lvl="1"/>
            <a:r>
              <a:rPr lang="fr-FR" dirty="0" smtClean="0"/>
              <a:t>Produits et charges ne générant pas de flux de trésorerie (P &amp; C calculés)</a:t>
            </a:r>
            <a:endParaRPr lang="fr-FR" sz="2900" dirty="0" smtClean="0"/>
          </a:p>
          <a:p>
            <a:pPr algn="just">
              <a:buNone/>
            </a:pPr>
            <a:r>
              <a:rPr lang="fr-FR" dirty="0" smtClean="0"/>
              <a:t>	</a:t>
            </a:r>
            <a:endParaRPr lang="fr-FR" b="1" dirty="0" smtClean="0"/>
          </a:p>
        </p:txBody>
      </p:sp>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fr-FR" dirty="0" smtClean="0"/>
              <a:t>Soldes intermédiaires de gestion</a:t>
            </a:r>
            <a:endParaRPr lang="fr-FR" dirty="0"/>
          </a:p>
        </p:txBody>
      </p:sp>
      <p:sp>
        <p:nvSpPr>
          <p:cNvPr id="3" name="Rectangle 2"/>
          <p:cNvSpPr>
            <a:spLocks noGrp="1"/>
          </p:cNvSpPr>
          <p:nvPr>
            <p:ph sz="quarter" idx="1"/>
          </p:nvPr>
        </p:nvSpPr>
        <p:spPr/>
        <p:txBody>
          <a:bodyPr>
            <a:normAutofit fontScale="77500" lnSpcReduction="20000"/>
          </a:bodyPr>
          <a:lstStyle/>
          <a:p>
            <a:pPr algn="just">
              <a:buNone/>
            </a:pPr>
            <a:r>
              <a:rPr lang="fr-FR" dirty="0" smtClean="0"/>
              <a:t>	</a:t>
            </a:r>
            <a:r>
              <a:rPr lang="fr-FR" b="1" dirty="0" smtClean="0"/>
              <a:t>Le tableau des soldes intermédiaires de gestion (SIG) </a:t>
            </a:r>
            <a:r>
              <a:rPr lang="fr-FR" dirty="0" smtClean="0"/>
              <a:t>: présentation économique de l’activité de l’entreprise.</a:t>
            </a:r>
          </a:p>
          <a:p>
            <a:pPr algn="just">
              <a:buNone/>
            </a:pPr>
            <a:endParaRPr lang="fr-FR" dirty="0" smtClean="0"/>
          </a:p>
          <a:p>
            <a:pPr algn="just">
              <a:buNone/>
            </a:pPr>
            <a:r>
              <a:rPr lang="fr-FR" dirty="0" smtClean="0"/>
              <a:t>	Résultat détaillé comme suit :</a:t>
            </a:r>
          </a:p>
          <a:p>
            <a:pPr>
              <a:buNone/>
            </a:pPr>
            <a:endParaRPr lang="fr-FR" dirty="0" smtClean="0"/>
          </a:p>
          <a:p>
            <a:pPr lvl="1"/>
            <a:r>
              <a:rPr lang="fr-FR" dirty="0" smtClean="0"/>
              <a:t>Marge commerciale</a:t>
            </a:r>
          </a:p>
          <a:p>
            <a:pPr lvl="1"/>
            <a:r>
              <a:rPr lang="fr-FR" dirty="0" smtClean="0"/>
              <a:t>Production de l’exercice</a:t>
            </a:r>
          </a:p>
          <a:p>
            <a:pPr lvl="1"/>
            <a:r>
              <a:rPr lang="fr-FR" dirty="0" smtClean="0"/>
              <a:t>Valeur ajoutée</a:t>
            </a:r>
          </a:p>
          <a:p>
            <a:pPr lvl="1"/>
            <a:r>
              <a:rPr lang="fr-FR" dirty="0" smtClean="0"/>
              <a:t>Excédent brut d’exploitation</a:t>
            </a:r>
          </a:p>
          <a:p>
            <a:pPr lvl="1"/>
            <a:r>
              <a:rPr lang="fr-FR" dirty="0" smtClean="0"/>
              <a:t>Résultat d’exploitation</a:t>
            </a:r>
          </a:p>
          <a:p>
            <a:pPr lvl="1"/>
            <a:r>
              <a:rPr lang="fr-FR" dirty="0" smtClean="0"/>
              <a:t>Résultat courant avant impôt</a:t>
            </a:r>
          </a:p>
          <a:p>
            <a:pPr lvl="1"/>
            <a:r>
              <a:rPr lang="fr-FR" dirty="0" smtClean="0"/>
              <a:t>Résultat net</a:t>
            </a:r>
          </a:p>
          <a:p>
            <a:pPr algn="just">
              <a:buNone/>
            </a:pPr>
            <a:endParaRPr lang="fr-FR" dirty="0" smtClean="0"/>
          </a:p>
        </p:txBody>
      </p:sp>
    </p:spTree>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fr-FR" dirty="0" smtClean="0"/>
              <a:t>Soldes intermédiaires de gestion</a:t>
            </a:r>
            <a:endParaRPr lang="fr-FR" dirty="0"/>
          </a:p>
        </p:txBody>
      </p:sp>
      <p:sp>
        <p:nvSpPr>
          <p:cNvPr id="3" name="Rectangle 2"/>
          <p:cNvSpPr>
            <a:spLocks noGrp="1"/>
          </p:cNvSpPr>
          <p:nvPr>
            <p:ph sz="quarter" idx="1"/>
          </p:nvPr>
        </p:nvSpPr>
        <p:spPr/>
        <p:txBody>
          <a:bodyPr>
            <a:normAutofit lnSpcReduction="10000"/>
          </a:bodyPr>
          <a:lstStyle/>
          <a:p>
            <a:pPr algn="just">
              <a:buNone/>
            </a:pPr>
            <a:r>
              <a:rPr lang="fr-FR" dirty="0" smtClean="0"/>
              <a:t>	</a:t>
            </a:r>
          </a:p>
          <a:p>
            <a:pPr lvl="1"/>
            <a:r>
              <a:rPr lang="fr-FR" sz="2400" b="1" dirty="0" smtClean="0"/>
              <a:t>Marge commerciale</a:t>
            </a:r>
            <a:r>
              <a:rPr lang="fr-FR" sz="2400" dirty="0" smtClean="0"/>
              <a:t> : ventes de marchandises – coût d’achat des marchandises vendues </a:t>
            </a:r>
          </a:p>
          <a:p>
            <a:pPr lvl="1"/>
            <a:r>
              <a:rPr lang="fr-FR" sz="2400" b="1" dirty="0" smtClean="0"/>
              <a:t>Production de l’exercice</a:t>
            </a:r>
            <a:r>
              <a:rPr lang="fr-FR" sz="2400" dirty="0" smtClean="0"/>
              <a:t> : production vendue + production stockée + production immobilisée</a:t>
            </a:r>
          </a:p>
          <a:p>
            <a:pPr lvl="1"/>
            <a:r>
              <a:rPr lang="fr-FR" sz="2400" b="1" dirty="0" smtClean="0"/>
              <a:t>Valeur ajoutée </a:t>
            </a:r>
            <a:r>
              <a:rPr lang="fr-FR" sz="2400" dirty="0" smtClean="0"/>
              <a:t>: marge commerciale + production de l’exercice – consommations en provenance des tiers</a:t>
            </a:r>
          </a:p>
          <a:p>
            <a:pPr marL="623888" indent="4763">
              <a:buNone/>
            </a:pPr>
            <a:r>
              <a:rPr lang="fr-FR" sz="2400" dirty="0" smtClean="0"/>
              <a:t>La valeur ajoutée représente la richesse créée par la société. D’une année sur l’autre, le pourcentage de variation de la VA est un bon indicateur de la croissance de l’activité.</a:t>
            </a:r>
          </a:p>
        </p:txBody>
      </p:sp>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fr-FR" dirty="0" smtClean="0"/>
              <a:t>Soldes intermédiaires de gestion</a:t>
            </a:r>
            <a:endParaRPr lang="fr-FR" dirty="0"/>
          </a:p>
        </p:txBody>
      </p:sp>
      <p:sp>
        <p:nvSpPr>
          <p:cNvPr id="3" name="Rectangle 2"/>
          <p:cNvSpPr>
            <a:spLocks noGrp="1"/>
          </p:cNvSpPr>
          <p:nvPr>
            <p:ph sz="quarter" idx="1"/>
          </p:nvPr>
        </p:nvSpPr>
        <p:spPr/>
        <p:txBody>
          <a:bodyPr>
            <a:normAutofit fontScale="70000" lnSpcReduction="20000"/>
          </a:bodyPr>
          <a:lstStyle/>
          <a:p>
            <a:pPr algn="just">
              <a:buNone/>
            </a:pPr>
            <a:r>
              <a:rPr lang="fr-FR" dirty="0" smtClean="0"/>
              <a:t>	</a:t>
            </a:r>
          </a:p>
          <a:p>
            <a:pPr lvl="1"/>
            <a:r>
              <a:rPr lang="fr-FR" sz="2400" b="1" dirty="0" smtClean="0"/>
              <a:t>Excédent brut d’exploitation (EBE) </a:t>
            </a:r>
            <a:r>
              <a:rPr lang="fr-FR" sz="2400" dirty="0" smtClean="0"/>
              <a:t>: VA + subventions d’exploitation – impôts et taxes – charges de personnel</a:t>
            </a:r>
          </a:p>
          <a:p>
            <a:pPr marL="628650" lvl="1" indent="0">
              <a:buNone/>
            </a:pPr>
            <a:r>
              <a:rPr lang="fr-FR" sz="2400" dirty="0" smtClean="0"/>
              <a:t>L’EBE est ce qui reste de la VA après règlement des impôts et taxes et charges de personnel. L’EBE représente la ressource obtenue par l’entreprise du seul fait de ses opérations d’exploitation. L’EBE est indépendant du mode de financement de l’entreprise, bon critère de mesure de la performance de la société.</a:t>
            </a:r>
          </a:p>
          <a:p>
            <a:pPr lvl="1"/>
            <a:r>
              <a:rPr lang="fr-FR" sz="2400" dirty="0" smtClean="0"/>
              <a:t> </a:t>
            </a:r>
            <a:r>
              <a:rPr lang="fr-FR" sz="2400" b="1" dirty="0" smtClean="0"/>
              <a:t>Résultat d’exploitation</a:t>
            </a:r>
            <a:r>
              <a:rPr lang="fr-FR" sz="2400" dirty="0" smtClean="0"/>
              <a:t> </a:t>
            </a:r>
            <a:r>
              <a:rPr lang="fr-FR" sz="2400" b="1" dirty="0" smtClean="0"/>
              <a:t>(RE)</a:t>
            </a:r>
            <a:r>
              <a:rPr lang="fr-FR" sz="2400" dirty="0" smtClean="0"/>
              <a:t> : EBE + reprises de provisions + transferts de charges + autres produits – dotations aux amortissements et provisions – autres charges.</a:t>
            </a:r>
          </a:p>
          <a:p>
            <a:pPr lvl="1"/>
            <a:r>
              <a:rPr lang="fr-FR" sz="2400" b="1" dirty="0" smtClean="0"/>
              <a:t>Résultat courant avant impôt (RCAI) </a:t>
            </a:r>
            <a:r>
              <a:rPr lang="fr-FR" sz="2400" dirty="0" smtClean="0"/>
              <a:t>: résultat d’exploitation + produits financiers – charges </a:t>
            </a:r>
            <a:r>
              <a:rPr lang="fr-FR" sz="2400" dirty="0" smtClean="0"/>
              <a:t>financières</a:t>
            </a:r>
            <a:r>
              <a:rPr lang="fr-FR" sz="2400" dirty="0" smtClean="0"/>
              <a:t>,</a:t>
            </a:r>
          </a:p>
          <a:p>
            <a:pPr lvl="1"/>
            <a:r>
              <a:rPr lang="fr-FR" sz="2400" b="1" dirty="0" smtClean="0"/>
              <a:t>Résultat net (RNC)</a:t>
            </a:r>
            <a:r>
              <a:rPr lang="fr-FR" sz="2400" dirty="0" smtClean="0"/>
              <a:t> : RCAI + produits exceptionnels – charges exceptionnelles – participation des salariés – impôt sur les bénéfices.</a:t>
            </a:r>
          </a:p>
          <a:p>
            <a:pPr marL="623888" indent="4763">
              <a:buNone/>
            </a:pPr>
            <a:r>
              <a:rPr lang="fr-FR" sz="2400" dirty="0" smtClean="0"/>
              <a:t>Le résultat net représente le revenu qui est susceptible de revenir aux actionnaires. </a:t>
            </a:r>
          </a:p>
        </p:txBody>
      </p:sp>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Capacité d’autofinancement</a:t>
            </a:r>
            <a:endParaRPr lang="fr-FR" dirty="0"/>
          </a:p>
        </p:txBody>
      </p:sp>
      <p:sp>
        <p:nvSpPr>
          <p:cNvPr id="3" name="Rectangle 2"/>
          <p:cNvSpPr>
            <a:spLocks noGrp="1"/>
          </p:cNvSpPr>
          <p:nvPr>
            <p:ph sz="quarter" idx="1"/>
          </p:nvPr>
        </p:nvSpPr>
        <p:spPr/>
        <p:txBody>
          <a:bodyPr>
            <a:normAutofit lnSpcReduction="10000"/>
          </a:bodyPr>
          <a:lstStyle/>
          <a:p>
            <a:pPr algn="just">
              <a:buNone/>
            </a:pPr>
            <a:r>
              <a:rPr lang="fr-FR" dirty="0" smtClean="0"/>
              <a:t>	</a:t>
            </a:r>
          </a:p>
          <a:p>
            <a:pPr lvl="1"/>
            <a:r>
              <a:rPr lang="fr-FR" sz="2400" b="1" dirty="0" smtClean="0"/>
              <a:t>Capacité d’autofinancement </a:t>
            </a:r>
            <a:r>
              <a:rPr lang="fr-FR" sz="2400" dirty="0" smtClean="0"/>
              <a:t>: ressource dégagée au cours de l’exercice par l’ensemble des opérations de gestion courantes.</a:t>
            </a:r>
          </a:p>
          <a:p>
            <a:pPr marL="628650" lvl="1" indent="0">
              <a:buNone/>
            </a:pPr>
            <a:r>
              <a:rPr lang="fr-FR" sz="2400" dirty="0" smtClean="0"/>
              <a:t>Le calcul de la CAF ne doit prendre en compte que les seuls produits et charges générant des flux de trésorerie et concernant les opérations courantes.</a:t>
            </a:r>
          </a:p>
          <a:p>
            <a:pPr marL="628650" lvl="1" indent="0" algn="ctr">
              <a:buNone/>
            </a:pPr>
            <a:r>
              <a:rPr lang="fr-FR" sz="2400" b="1" dirty="0" smtClean="0"/>
              <a:t>CAF = produits encaissables (hors cessions d’actifs) – charges </a:t>
            </a:r>
            <a:r>
              <a:rPr lang="fr-FR" sz="2400" b="1" dirty="0" err="1" smtClean="0"/>
              <a:t>décaissables</a:t>
            </a:r>
            <a:endParaRPr lang="fr-FR" sz="2400" b="1" dirty="0" smtClean="0"/>
          </a:p>
          <a:p>
            <a:pPr marL="628650" lvl="1" indent="0" algn="just">
              <a:buNone/>
            </a:pPr>
            <a:r>
              <a:rPr lang="fr-FR" sz="2400" dirty="0" smtClean="0"/>
              <a:t>La CAF (après dividendes) permet de mesurer les possibilités d’autofinancement de la société : investissements, remboursements d’emprunts.</a:t>
            </a:r>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Capacité d’autofinancement</a:t>
            </a:r>
            <a:endParaRPr lang="fr-FR" dirty="0"/>
          </a:p>
        </p:txBody>
      </p:sp>
      <p:sp>
        <p:nvSpPr>
          <p:cNvPr id="3" name="Rectangle 2"/>
          <p:cNvSpPr>
            <a:spLocks noGrp="1"/>
          </p:cNvSpPr>
          <p:nvPr>
            <p:ph sz="quarter" idx="1"/>
          </p:nvPr>
        </p:nvSpPr>
        <p:spPr/>
        <p:txBody>
          <a:bodyPr>
            <a:normAutofit/>
          </a:bodyPr>
          <a:lstStyle/>
          <a:p>
            <a:pPr algn="just">
              <a:buNone/>
            </a:pPr>
            <a:r>
              <a:rPr lang="fr-FR" dirty="0" smtClean="0"/>
              <a:t>	</a:t>
            </a:r>
          </a:p>
          <a:p>
            <a:pPr lvl="1"/>
            <a:r>
              <a:rPr lang="fr-FR" sz="2400" b="1" dirty="0" smtClean="0"/>
              <a:t>Capacité d’autofinancement </a:t>
            </a:r>
            <a:r>
              <a:rPr lang="fr-FR" sz="2400" dirty="0" smtClean="0"/>
              <a:t>: deux modalités de calcul</a:t>
            </a:r>
          </a:p>
          <a:p>
            <a:pPr lvl="1"/>
            <a:endParaRPr lang="fr-FR" sz="2400" dirty="0" smtClean="0"/>
          </a:p>
          <a:p>
            <a:pPr lvl="1">
              <a:buFont typeface="Arial" pitchFamily="34" charset="0"/>
              <a:buChar char="•"/>
            </a:pPr>
            <a:r>
              <a:rPr lang="fr-FR" sz="2400" dirty="0" smtClean="0"/>
              <a:t>CAF = EBE + autres produits encaissables (hors produits de cession) – autres charges </a:t>
            </a:r>
            <a:r>
              <a:rPr lang="fr-FR" sz="2400" dirty="0" err="1" smtClean="0"/>
              <a:t>décaissables</a:t>
            </a:r>
            <a:r>
              <a:rPr lang="fr-FR" sz="2400" dirty="0" smtClean="0"/>
              <a:t>,</a:t>
            </a:r>
          </a:p>
          <a:p>
            <a:pPr lvl="1">
              <a:buFont typeface="Arial" pitchFamily="34" charset="0"/>
              <a:buChar char="•"/>
            </a:pPr>
            <a:r>
              <a:rPr lang="fr-FR" sz="2400" dirty="0" smtClean="0"/>
              <a:t>CAF = RNC + DAP + VCEAC – RAP – quote-part de subventions d’investissement – produits de cession</a:t>
            </a: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Objectifs du cours</a:t>
            </a:r>
            <a:endParaRPr lang="fr-FR" dirty="0"/>
          </a:p>
        </p:txBody>
      </p:sp>
      <p:sp>
        <p:nvSpPr>
          <p:cNvPr id="3" name="Rectangle 2"/>
          <p:cNvSpPr>
            <a:spLocks noGrp="1"/>
          </p:cNvSpPr>
          <p:nvPr>
            <p:ph sz="quarter" idx="1"/>
          </p:nvPr>
        </p:nvSpPr>
        <p:spPr/>
        <p:txBody>
          <a:bodyPr>
            <a:normAutofit fontScale="92500" lnSpcReduction="10000"/>
          </a:bodyPr>
          <a:lstStyle/>
          <a:p>
            <a:r>
              <a:rPr lang="fr-FR" dirty="0" smtClean="0"/>
              <a:t>Acquérir les bases </a:t>
            </a:r>
            <a:endParaRPr lang="fr-FR" dirty="0"/>
          </a:p>
          <a:p>
            <a:pPr lvl="1"/>
            <a:r>
              <a:rPr lang="fr-FR" dirty="0" smtClean="0"/>
              <a:t>Comptabilité</a:t>
            </a:r>
            <a:endParaRPr lang="fr-FR" dirty="0"/>
          </a:p>
          <a:p>
            <a:pPr lvl="1"/>
            <a:r>
              <a:rPr lang="fr-FR" dirty="0" smtClean="0"/>
              <a:t>Analyse financière</a:t>
            </a:r>
          </a:p>
          <a:p>
            <a:pPr lvl="1"/>
            <a:r>
              <a:rPr lang="fr-FR" dirty="0" smtClean="0"/>
              <a:t>Gestion</a:t>
            </a:r>
          </a:p>
          <a:p>
            <a:pPr lvl="1"/>
            <a:endParaRPr lang="fr-FR" dirty="0"/>
          </a:p>
          <a:p>
            <a:r>
              <a:rPr lang="fr-FR" dirty="0" smtClean="0"/>
              <a:t>Pouvoir gérer la partie financière d’un projets, comprendre le langage des financiers (comptable, contrôleur de gestion), savoir lire un bilan, un compte de résultat, planifier des investissements, évaluer les risques…s’intégrer dans une entreprise.</a:t>
            </a:r>
            <a:endParaRPr lang="fr-FR" dirty="0"/>
          </a:p>
        </p:txBody>
      </p:sp>
    </p:spTree>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Les comptabilités</a:t>
            </a:r>
            <a:endParaRPr lang="fr-FR" dirty="0"/>
          </a:p>
        </p:txBody>
      </p:sp>
      <p:sp>
        <p:nvSpPr>
          <p:cNvPr id="3" name="Rectangle 2"/>
          <p:cNvSpPr>
            <a:spLocks noGrp="1"/>
          </p:cNvSpPr>
          <p:nvPr>
            <p:ph sz="quarter" idx="1"/>
          </p:nvPr>
        </p:nvSpPr>
        <p:spPr/>
        <p:txBody>
          <a:bodyPr/>
          <a:lstStyle/>
          <a:p>
            <a:r>
              <a:rPr lang="fr-FR" dirty="0" smtClean="0"/>
              <a:t>Deux types de comptabilité</a:t>
            </a:r>
            <a:endParaRPr lang="fr-FR" dirty="0"/>
          </a:p>
          <a:p>
            <a:pPr lvl="1"/>
            <a:r>
              <a:rPr lang="fr-FR" dirty="0" smtClean="0"/>
              <a:t>Générale,</a:t>
            </a:r>
          </a:p>
          <a:p>
            <a:pPr lvl="1"/>
            <a:r>
              <a:rPr lang="fr-FR" dirty="0" smtClean="0"/>
              <a:t>Analytique,</a:t>
            </a:r>
          </a:p>
          <a:p>
            <a:pPr lvl="1"/>
            <a:endParaRPr lang="fr-FR" dirty="0" smtClean="0"/>
          </a:p>
          <a:p>
            <a:pPr lvl="1">
              <a:buNone/>
            </a:pPr>
            <a:r>
              <a:rPr lang="fr-FR" dirty="0" smtClean="0"/>
              <a:t>				Pour quoi faire ?</a:t>
            </a:r>
            <a:endParaRPr lang="fr-FR" dirty="0"/>
          </a:p>
        </p:txBody>
      </p:sp>
      <p:sp>
        <p:nvSpPr>
          <p:cNvPr id="4" name="Flèche droite rayée 3"/>
          <p:cNvSpPr/>
          <p:nvPr/>
        </p:nvSpPr>
        <p:spPr>
          <a:xfrm>
            <a:off x="1763688" y="3501008"/>
            <a:ext cx="978408"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La comptabilité générale</a:t>
            </a:r>
            <a:endParaRPr lang="fr-FR" dirty="0"/>
          </a:p>
        </p:txBody>
      </p:sp>
      <p:sp>
        <p:nvSpPr>
          <p:cNvPr id="3" name="Rectangle 2"/>
          <p:cNvSpPr>
            <a:spLocks noGrp="1"/>
          </p:cNvSpPr>
          <p:nvPr>
            <p:ph sz="quarter" idx="1"/>
          </p:nvPr>
        </p:nvSpPr>
        <p:spPr/>
        <p:txBody>
          <a:bodyPr>
            <a:normAutofit fontScale="85000" lnSpcReduction="20000"/>
          </a:bodyPr>
          <a:lstStyle/>
          <a:p>
            <a:r>
              <a:rPr lang="fr-FR" dirty="0" smtClean="0"/>
              <a:t>Finalités de la comptabilité générale</a:t>
            </a:r>
            <a:endParaRPr lang="fr-FR" dirty="0"/>
          </a:p>
          <a:p>
            <a:pPr lvl="1"/>
            <a:r>
              <a:rPr lang="fr-FR" dirty="0" smtClean="0"/>
              <a:t>Présenter des comptes (photographie) : direction, banques, clients, fournisseurs,</a:t>
            </a:r>
          </a:p>
          <a:p>
            <a:pPr lvl="1"/>
            <a:r>
              <a:rPr lang="fr-FR" dirty="0" smtClean="0"/>
              <a:t>Payer des impôts,</a:t>
            </a:r>
          </a:p>
          <a:p>
            <a:pPr lvl="1"/>
            <a:r>
              <a:rPr lang="fr-FR" dirty="0" smtClean="0"/>
              <a:t>Intéresser les salariés (participation)</a:t>
            </a:r>
          </a:p>
          <a:p>
            <a:pPr lvl="1"/>
            <a:r>
              <a:rPr lang="fr-FR" dirty="0" smtClean="0"/>
              <a:t>Informer les actionnaires et les investisseurs (bourse),</a:t>
            </a:r>
          </a:p>
          <a:p>
            <a:pPr lvl="1">
              <a:buNone/>
            </a:pPr>
            <a:endParaRPr lang="fr-FR" dirty="0" smtClean="0"/>
          </a:p>
          <a:p>
            <a:r>
              <a:rPr lang="fr-FR" dirty="0" smtClean="0"/>
              <a:t>Les principaux documents </a:t>
            </a:r>
          </a:p>
          <a:p>
            <a:pPr lvl="1"/>
            <a:r>
              <a:rPr lang="fr-FR" dirty="0" smtClean="0"/>
              <a:t>Balance générale, grand-livre,</a:t>
            </a:r>
          </a:p>
          <a:p>
            <a:pPr lvl="1"/>
            <a:r>
              <a:rPr lang="fr-FR" dirty="0" smtClean="0"/>
              <a:t>Bilan, compte de résultat et annexe</a:t>
            </a:r>
          </a:p>
          <a:p>
            <a:pPr lvl="1"/>
            <a:r>
              <a:rPr lang="fr-FR" dirty="0" smtClean="0"/>
              <a:t>Un formalisme obligatoire</a:t>
            </a:r>
          </a:p>
          <a:p>
            <a:pPr lvl="1"/>
            <a:r>
              <a:rPr lang="fr-FR" dirty="0" smtClean="0"/>
              <a:t>La partie double</a:t>
            </a:r>
          </a:p>
        </p:txBody>
      </p:sp>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La comptabilité analytique</a:t>
            </a:r>
            <a:endParaRPr lang="fr-FR" dirty="0"/>
          </a:p>
        </p:txBody>
      </p:sp>
      <p:sp>
        <p:nvSpPr>
          <p:cNvPr id="3" name="Rectangle 2"/>
          <p:cNvSpPr>
            <a:spLocks noGrp="1"/>
          </p:cNvSpPr>
          <p:nvPr>
            <p:ph sz="quarter" idx="1"/>
          </p:nvPr>
        </p:nvSpPr>
        <p:spPr/>
        <p:txBody>
          <a:bodyPr>
            <a:normAutofit fontScale="92500" lnSpcReduction="20000"/>
          </a:bodyPr>
          <a:lstStyle/>
          <a:p>
            <a:r>
              <a:rPr lang="fr-FR" dirty="0" smtClean="0"/>
              <a:t>Finalités de la comptabilité analytique</a:t>
            </a:r>
            <a:endParaRPr lang="fr-FR" dirty="0"/>
          </a:p>
          <a:p>
            <a:pPr lvl="1"/>
            <a:r>
              <a:rPr lang="fr-FR" dirty="0" smtClean="0"/>
              <a:t>Calcul de coûts de revient,</a:t>
            </a:r>
          </a:p>
          <a:p>
            <a:pPr lvl="1"/>
            <a:r>
              <a:rPr lang="fr-FR" dirty="0" smtClean="0"/>
              <a:t>Détermination d’un prix de vente,</a:t>
            </a:r>
          </a:p>
          <a:p>
            <a:pPr lvl="1"/>
            <a:r>
              <a:rPr lang="fr-FR" dirty="0" smtClean="0"/>
              <a:t>Etude de la rentabilité d’un projet,</a:t>
            </a:r>
          </a:p>
          <a:p>
            <a:pPr lvl="1"/>
            <a:r>
              <a:rPr lang="fr-FR" dirty="0" smtClean="0"/>
              <a:t>Gérer une entreprise et prendre des décisions,</a:t>
            </a:r>
          </a:p>
          <a:p>
            <a:pPr lvl="1"/>
            <a:r>
              <a:rPr lang="fr-FR" dirty="0" smtClean="0"/>
              <a:t>Analyser des écarts…</a:t>
            </a:r>
          </a:p>
          <a:p>
            <a:pPr lvl="1">
              <a:buNone/>
            </a:pPr>
            <a:endParaRPr lang="fr-FR" dirty="0" smtClean="0"/>
          </a:p>
          <a:p>
            <a:r>
              <a:rPr lang="fr-FR" dirty="0" smtClean="0"/>
              <a:t>Les principaux documents </a:t>
            </a:r>
          </a:p>
          <a:p>
            <a:pPr lvl="1"/>
            <a:r>
              <a:rPr lang="fr-FR" dirty="0" smtClean="0"/>
              <a:t>La comptabilité générale</a:t>
            </a:r>
          </a:p>
          <a:p>
            <a:pPr lvl="1"/>
            <a:r>
              <a:rPr lang="fr-FR" dirty="0" smtClean="0"/>
              <a:t>Aucun formalisme obligatoire</a:t>
            </a:r>
          </a:p>
          <a:p>
            <a:pPr lvl="1"/>
            <a:r>
              <a:rPr lang="fr-FR" dirty="0" smtClean="0"/>
              <a:t>De nombreuses méthodes de comptabilité analytique</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0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20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2000"/>
                                        <p:tgtEl>
                                          <p:spTgt spid="3">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Le bilan</a:t>
            </a:r>
            <a:endParaRPr lang="fr-FR" dirty="0"/>
          </a:p>
        </p:txBody>
      </p:sp>
      <p:sp>
        <p:nvSpPr>
          <p:cNvPr id="3" name="Rectangle 2"/>
          <p:cNvSpPr>
            <a:spLocks noGrp="1"/>
          </p:cNvSpPr>
          <p:nvPr>
            <p:ph sz="quarter" idx="1"/>
          </p:nvPr>
        </p:nvSpPr>
        <p:spPr/>
        <p:txBody>
          <a:bodyPr>
            <a:normAutofit fontScale="55000" lnSpcReduction="20000"/>
          </a:bodyPr>
          <a:lstStyle/>
          <a:p>
            <a:pPr algn="just">
              <a:buNone/>
            </a:pPr>
            <a:r>
              <a:rPr lang="fr-FR" dirty="0" smtClean="0"/>
              <a:t>	</a:t>
            </a:r>
            <a:r>
              <a:rPr lang="fr-FR" b="1" dirty="0" smtClean="0"/>
              <a:t>Bilan</a:t>
            </a:r>
            <a:r>
              <a:rPr lang="fr-FR" dirty="0" smtClean="0"/>
              <a:t> : document de synthèse dans lequel sont regroupés, à une date donnée l’ensemble des ressources et des emplois de l’entreprise.</a:t>
            </a:r>
          </a:p>
          <a:p>
            <a:pPr>
              <a:buNone/>
            </a:pPr>
            <a:endParaRPr lang="fr-FR" dirty="0" smtClean="0"/>
          </a:p>
          <a:p>
            <a:pPr lvl="1"/>
            <a:r>
              <a:rPr lang="fr-FR" dirty="0" smtClean="0"/>
              <a:t>Actifs : emplois (ou besoins de financement)</a:t>
            </a:r>
          </a:p>
          <a:p>
            <a:pPr lvl="1"/>
            <a:r>
              <a:rPr lang="fr-FR" dirty="0" smtClean="0"/>
              <a:t>Passifs : ressources (ou moyens de financement)</a:t>
            </a:r>
          </a:p>
          <a:p>
            <a:endParaRPr lang="fr-FR" dirty="0" smtClean="0"/>
          </a:p>
          <a:p>
            <a:r>
              <a:rPr lang="fr-FR" dirty="0" smtClean="0"/>
              <a:t>Présentation et analyse du bilan fonctionnel</a:t>
            </a:r>
            <a:endParaRPr lang="fr-FR" dirty="0"/>
          </a:p>
          <a:p>
            <a:pPr lvl="1"/>
            <a:r>
              <a:rPr lang="fr-FR" dirty="0" smtClean="0"/>
              <a:t>Actif immobilisé,</a:t>
            </a:r>
          </a:p>
          <a:p>
            <a:pPr lvl="1"/>
            <a:r>
              <a:rPr lang="fr-FR" dirty="0" smtClean="0"/>
              <a:t>Actif circulant,</a:t>
            </a:r>
          </a:p>
          <a:p>
            <a:pPr lvl="1"/>
            <a:r>
              <a:rPr lang="fr-FR" dirty="0" smtClean="0"/>
              <a:t>Capitaux propres,</a:t>
            </a:r>
          </a:p>
          <a:p>
            <a:pPr lvl="1"/>
            <a:r>
              <a:rPr lang="fr-FR" dirty="0" smtClean="0"/>
              <a:t>Provisions pour risques et charges,</a:t>
            </a:r>
          </a:p>
          <a:p>
            <a:pPr lvl="1"/>
            <a:r>
              <a:rPr lang="fr-FR" dirty="0" smtClean="0"/>
              <a:t>Dettes,</a:t>
            </a:r>
          </a:p>
          <a:p>
            <a:pPr lvl="1">
              <a:buNone/>
            </a:pPr>
            <a:endParaRPr lang="fr-FR" dirty="0" smtClean="0"/>
          </a:p>
          <a:p>
            <a:r>
              <a:rPr lang="fr-FR" dirty="0" smtClean="0"/>
              <a:t>Les éléments monétaires et les éléments non monétaires</a:t>
            </a:r>
          </a:p>
          <a:p>
            <a:pPr lvl="1"/>
            <a:r>
              <a:rPr lang="fr-FR" dirty="0" smtClean="0"/>
              <a:t>Définitions</a:t>
            </a:r>
          </a:p>
          <a:p>
            <a:pPr lvl="1"/>
            <a:r>
              <a:rPr lang="fr-FR" dirty="0" smtClean="0"/>
              <a:t>Les éléments non monétaires</a:t>
            </a:r>
          </a:p>
          <a:p>
            <a:pPr lvl="1">
              <a:buNone/>
            </a:pPr>
            <a:r>
              <a:rPr lang="fr-FR" dirty="0" smtClean="0"/>
              <a:t>				</a:t>
            </a:r>
            <a:endParaRPr lang="fr-FR" dirty="0"/>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Fonds de roulement</a:t>
            </a:r>
            <a:endParaRPr lang="fr-FR" dirty="0"/>
          </a:p>
        </p:txBody>
      </p:sp>
      <p:sp>
        <p:nvSpPr>
          <p:cNvPr id="3" name="Rectangle 2"/>
          <p:cNvSpPr>
            <a:spLocks noGrp="1"/>
          </p:cNvSpPr>
          <p:nvPr>
            <p:ph sz="quarter" idx="1"/>
          </p:nvPr>
        </p:nvSpPr>
        <p:spPr/>
        <p:txBody>
          <a:bodyPr>
            <a:normAutofit fontScale="55000" lnSpcReduction="20000"/>
          </a:bodyPr>
          <a:lstStyle/>
          <a:p>
            <a:pPr algn="just">
              <a:buNone/>
            </a:pPr>
            <a:r>
              <a:rPr lang="fr-FR" dirty="0" smtClean="0"/>
              <a:t>	</a:t>
            </a:r>
            <a:r>
              <a:rPr lang="fr-FR" b="1" dirty="0" smtClean="0"/>
              <a:t>Fonds de roulement</a:t>
            </a:r>
            <a:r>
              <a:rPr lang="fr-FR" dirty="0" smtClean="0"/>
              <a:t> : le fonds de roulement est la partie des ressources durables qui concourt au financement de l’actif circulant.</a:t>
            </a:r>
          </a:p>
          <a:p>
            <a:pPr>
              <a:buNone/>
            </a:pPr>
            <a:endParaRPr lang="fr-FR" dirty="0" smtClean="0"/>
          </a:p>
          <a:p>
            <a:r>
              <a:rPr lang="fr-FR" dirty="0" smtClean="0"/>
              <a:t>Fonds de roulement net global = Ressources durables – Emplois stables</a:t>
            </a:r>
            <a:endParaRPr lang="fr-FR" dirty="0"/>
          </a:p>
          <a:p>
            <a:pPr lvl="1">
              <a:buNone/>
            </a:pPr>
            <a:endParaRPr lang="fr-FR" dirty="0" smtClean="0"/>
          </a:p>
          <a:p>
            <a:r>
              <a:rPr lang="fr-FR" dirty="0" smtClean="0"/>
              <a:t>Ressources durables</a:t>
            </a:r>
          </a:p>
          <a:p>
            <a:pPr lvl="1"/>
            <a:r>
              <a:rPr lang="fr-FR" dirty="0" smtClean="0"/>
              <a:t>Capitaux propres</a:t>
            </a:r>
          </a:p>
          <a:p>
            <a:pPr lvl="1"/>
            <a:r>
              <a:rPr lang="fr-FR" dirty="0" smtClean="0"/>
              <a:t>Provisions risques et charges</a:t>
            </a:r>
          </a:p>
          <a:p>
            <a:pPr lvl="1"/>
            <a:r>
              <a:rPr lang="fr-FR" dirty="0" smtClean="0"/>
              <a:t>Dettes financières (hors concours bancaires et intérêts courus)</a:t>
            </a:r>
          </a:p>
          <a:p>
            <a:pPr lvl="1"/>
            <a:endParaRPr lang="fr-FR" dirty="0" smtClean="0"/>
          </a:p>
          <a:p>
            <a:r>
              <a:rPr lang="fr-FR" dirty="0" smtClean="0"/>
              <a:t> Emplois stables</a:t>
            </a:r>
          </a:p>
          <a:p>
            <a:pPr lvl="1"/>
            <a:r>
              <a:rPr lang="fr-FR" dirty="0" smtClean="0"/>
              <a:t>Immobilisations brutes</a:t>
            </a:r>
          </a:p>
          <a:p>
            <a:pPr lvl="1"/>
            <a:r>
              <a:rPr lang="fr-FR" dirty="0" smtClean="0"/>
              <a:t>Amortissements et provisions (déduites)</a:t>
            </a:r>
          </a:p>
          <a:p>
            <a:pPr lvl="1">
              <a:buNone/>
            </a:pPr>
            <a:r>
              <a:rPr lang="fr-FR" dirty="0" smtClean="0"/>
              <a:t>		</a:t>
            </a:r>
          </a:p>
          <a:p>
            <a:pPr marL="261938" indent="4763" algn="just">
              <a:buNone/>
            </a:pPr>
            <a:r>
              <a:rPr lang="fr-FR" b="1" dirty="0" smtClean="0"/>
              <a:t>Intérêt de la notion de fonds de roulement</a:t>
            </a:r>
            <a:r>
              <a:rPr lang="fr-FR" dirty="0" smtClean="0"/>
              <a:t>: le FR constitue une garantie de liquidité de l’entreprise, plus il est important et plus grande est cette garantie. Il y a une corrélation directe entre le niveau du fonds de roulement et le niveau de la trésorerie.</a:t>
            </a:r>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Besoin en fonds de roulement</a:t>
            </a:r>
            <a:endParaRPr lang="fr-FR" dirty="0"/>
          </a:p>
        </p:txBody>
      </p:sp>
      <p:sp>
        <p:nvSpPr>
          <p:cNvPr id="3" name="Rectangle 2"/>
          <p:cNvSpPr>
            <a:spLocks noGrp="1"/>
          </p:cNvSpPr>
          <p:nvPr>
            <p:ph sz="quarter" idx="1"/>
          </p:nvPr>
        </p:nvSpPr>
        <p:spPr/>
        <p:txBody>
          <a:bodyPr>
            <a:normAutofit fontScale="55000" lnSpcReduction="20000"/>
          </a:bodyPr>
          <a:lstStyle/>
          <a:p>
            <a:pPr algn="just">
              <a:buNone/>
            </a:pPr>
            <a:r>
              <a:rPr lang="fr-FR" dirty="0" smtClean="0"/>
              <a:t>	</a:t>
            </a:r>
            <a:r>
              <a:rPr lang="fr-FR" b="1" dirty="0" smtClean="0"/>
              <a:t>Besoin en fonds de roulement</a:t>
            </a:r>
            <a:r>
              <a:rPr lang="fr-FR" dirty="0" smtClean="0"/>
              <a:t> : les opérations du cycle d’exploitation (achats, production, ventes) donnent naissance à des flux réels ayant pour contrepartie des flux monétaires. Les décalages dans le temps qui existent entre ces deux catégories de flux expliquent l’existence de créances et de dettes.</a:t>
            </a:r>
          </a:p>
          <a:p>
            <a:pPr algn="just">
              <a:buNone/>
            </a:pPr>
            <a:endParaRPr lang="fr-FR" dirty="0" smtClean="0"/>
          </a:p>
          <a:p>
            <a:pPr algn="just">
              <a:buNone/>
            </a:pPr>
            <a:r>
              <a:rPr lang="fr-FR" dirty="0" smtClean="0"/>
              <a:t>	ex : les délais qui s’écoulent entre l’achat et le vente de marchandises sont à l’origine des stocks.</a:t>
            </a:r>
          </a:p>
          <a:p>
            <a:pPr algn="just">
              <a:buNone/>
            </a:pPr>
            <a:endParaRPr lang="fr-FR" dirty="0" smtClean="0"/>
          </a:p>
          <a:p>
            <a:pPr algn="just">
              <a:buNone/>
            </a:pPr>
            <a:r>
              <a:rPr lang="fr-FR" dirty="0" smtClean="0"/>
              <a:t>	Ainsi, les opérations d’exploitation de l’entreprise génèrent simultanément :</a:t>
            </a:r>
          </a:p>
          <a:p>
            <a:pPr>
              <a:buNone/>
            </a:pPr>
            <a:endParaRPr lang="fr-FR" dirty="0" smtClean="0"/>
          </a:p>
          <a:p>
            <a:pPr lvl="1"/>
            <a:r>
              <a:rPr lang="fr-FR" dirty="0" smtClean="0"/>
              <a:t>Des actifs circulants qui constituent des emplois donc des besoins de trésorerie,</a:t>
            </a:r>
          </a:p>
          <a:p>
            <a:pPr lvl="1"/>
            <a:r>
              <a:rPr lang="fr-FR" dirty="0" smtClean="0"/>
              <a:t>Des dettes d’exploitation qui constituent des ressources de trésorerie,</a:t>
            </a:r>
          </a:p>
          <a:p>
            <a:pPr lvl="1">
              <a:buNone/>
            </a:pPr>
            <a:endParaRPr lang="fr-FR" dirty="0" smtClean="0"/>
          </a:p>
          <a:p>
            <a:pPr marL="261938" indent="4763" algn="just">
              <a:buNone/>
            </a:pPr>
            <a:r>
              <a:rPr lang="fr-FR" dirty="0" smtClean="0"/>
              <a:t>Ces emplois et ressources ne s’équilibrent pas, l’écart entre les deux constitue un besoin en fonds de roulement positif (actifs &gt; dettes) ou négatif (actifs &lt; dettes)</a:t>
            </a: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fr-FR" dirty="0" smtClean="0"/>
              <a:t>Trésorerie</a:t>
            </a:r>
            <a:endParaRPr lang="fr-FR" dirty="0"/>
          </a:p>
        </p:txBody>
      </p:sp>
      <p:sp>
        <p:nvSpPr>
          <p:cNvPr id="3" name="Rectangle 2"/>
          <p:cNvSpPr>
            <a:spLocks noGrp="1"/>
          </p:cNvSpPr>
          <p:nvPr>
            <p:ph sz="quarter" idx="1"/>
          </p:nvPr>
        </p:nvSpPr>
        <p:spPr/>
        <p:txBody>
          <a:bodyPr>
            <a:normAutofit fontScale="85000" lnSpcReduction="20000"/>
          </a:bodyPr>
          <a:lstStyle/>
          <a:p>
            <a:pPr algn="just">
              <a:buNone/>
            </a:pPr>
            <a:r>
              <a:rPr lang="fr-FR" dirty="0" smtClean="0"/>
              <a:t>	</a:t>
            </a:r>
            <a:r>
              <a:rPr lang="fr-FR" b="1" dirty="0" smtClean="0"/>
              <a:t>Trésorerie </a:t>
            </a:r>
            <a:r>
              <a:rPr lang="fr-FR" dirty="0" smtClean="0"/>
              <a:t>: la trésorerie disponible se définie par l’écart entre le Fonds de roulement et le Besoin en Fonds de roulement.</a:t>
            </a:r>
          </a:p>
          <a:p>
            <a:pPr algn="just">
              <a:buNone/>
            </a:pPr>
            <a:endParaRPr lang="fr-FR" dirty="0" smtClean="0"/>
          </a:p>
          <a:p>
            <a:pPr algn="just">
              <a:buNone/>
            </a:pPr>
            <a:r>
              <a:rPr lang="fr-FR" dirty="0" smtClean="0"/>
              <a:t>	Ainsi :</a:t>
            </a:r>
          </a:p>
          <a:p>
            <a:pPr>
              <a:buNone/>
            </a:pPr>
            <a:endParaRPr lang="fr-FR" dirty="0" smtClean="0"/>
          </a:p>
          <a:p>
            <a:pPr lvl="1"/>
            <a:r>
              <a:rPr lang="fr-FR" dirty="0" smtClean="0"/>
              <a:t>Si FR &gt; BFR : le fonds de roulement finance en totalité le BFR et il existe un excédent de ressources qui se retrouve en trésorerie, </a:t>
            </a:r>
          </a:p>
          <a:p>
            <a:pPr lvl="1"/>
            <a:r>
              <a:rPr lang="fr-FR" dirty="0" smtClean="0"/>
              <a:t>Si FR &lt; BFR : le fonds de roulement ne finance qu’une partie du BFR. La différence doit alors être financée par crédit bancaire.</a:t>
            </a:r>
          </a:p>
          <a:p>
            <a:pPr lvl="1">
              <a:buNone/>
            </a:pPr>
            <a:endParaRPr lang="fr-FR" dirty="0" smtClean="0"/>
          </a:p>
          <a:p>
            <a:pPr marL="261938" indent="4763" algn="ctr">
              <a:buNone/>
            </a:pPr>
            <a:r>
              <a:rPr lang="fr-FR" b="1" dirty="0" smtClean="0"/>
              <a:t>Trésorerie = FR - BFR</a:t>
            </a:r>
          </a:p>
        </p:txBody>
      </p:sp>
    </p:spTree>
  </p:cSld>
  <p:clrMapOvr>
    <a:masterClrMapping/>
  </p:clrMapOvr>
  <p:transition spd="slow">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28" ma:contentTypeDescription="Create a new document." ma:contentTypeScope="" ma:versionID="3734922cae638a1d4f2b3c9f45d0aea3"/>
</file>

<file path=customXml/itemProps1.xml><?xml version="1.0" encoding="utf-8"?>
<ds:datastoreItem xmlns:ds="http://schemas.openxmlformats.org/officeDocument/2006/customXml" ds:itemID="{D1CFCDF6-55DC-4A2A-9BAD-5E47B86C51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786E968-A0F2-47D4-8CE8-3393AEDB07DE}">
  <ds:schemaRefs>
    <ds:schemaRef ds:uri="http://schemas.microsoft.com/sharepoint/v3/contenttype/forms"/>
  </ds:schemaRefs>
</ds:datastoreItem>
</file>

<file path=customXml/itemProps3.xml><?xml version="1.0" encoding="utf-8"?>
<ds:datastoreItem xmlns:ds="http://schemas.openxmlformats.org/officeDocument/2006/customXml" ds:itemID="{D2587239-D63E-46B8-94BB-1E7369B13A75}">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234</Words>
  <Application>Microsoft Office PowerPoint</Application>
  <PresentationFormat>Affichage à l'écran (4:3)</PresentationFormat>
  <Paragraphs>164</Paragraphs>
  <Slides>16</Slides>
  <Notes>16</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EdStudPres</vt:lpstr>
      <vt:lpstr>GESTION FINANCIERE</vt:lpstr>
      <vt:lpstr>Objectifs du cours</vt:lpstr>
      <vt:lpstr>Les comptabilités</vt:lpstr>
      <vt:lpstr>La comptabilité générale</vt:lpstr>
      <vt:lpstr>La comptabilité analytique</vt:lpstr>
      <vt:lpstr>Le bilan</vt:lpstr>
      <vt:lpstr>Fonds de roulement</vt:lpstr>
      <vt:lpstr>Besoin en fonds de roulement</vt:lpstr>
      <vt:lpstr>Trésorerie</vt:lpstr>
      <vt:lpstr>Trésorerie – FR et BFR</vt:lpstr>
      <vt:lpstr>Compte de résultat</vt:lpstr>
      <vt:lpstr>Soldes intermédiaires de gestion</vt:lpstr>
      <vt:lpstr>Soldes intermédiaires de gestion</vt:lpstr>
      <vt:lpstr>Soldes intermédiaires de gestion</vt:lpstr>
      <vt:lpstr>Capacité d’autofinancement</vt:lpstr>
      <vt:lpstr>Capacité d’autofinancement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2010-09-29T19:43:32Z</dcterms:created>
  <dcterms:modified xsi:type="dcterms:W3CDTF">2012-05-29T06:40:42Z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