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1" r:id="rId1"/>
  </p:sldMasterIdLst>
  <p:notesMasterIdLst>
    <p:notesMasterId r:id="rId29"/>
  </p:notesMasterIdLst>
  <p:sldIdLst>
    <p:sldId id="256" r:id="rId2"/>
    <p:sldId id="287" r:id="rId3"/>
    <p:sldId id="288" r:id="rId4"/>
    <p:sldId id="267" r:id="rId5"/>
    <p:sldId id="268" r:id="rId6"/>
    <p:sldId id="277" r:id="rId7"/>
    <p:sldId id="278" r:id="rId8"/>
    <p:sldId id="269" r:id="rId9"/>
    <p:sldId id="276" r:id="rId10"/>
    <p:sldId id="273" r:id="rId11"/>
    <p:sldId id="282" r:id="rId12"/>
    <p:sldId id="280" r:id="rId13"/>
    <p:sldId id="274" r:id="rId14"/>
    <p:sldId id="279" r:id="rId15"/>
    <p:sldId id="266" r:id="rId16"/>
    <p:sldId id="289" r:id="rId17"/>
    <p:sldId id="258" r:id="rId18"/>
    <p:sldId id="290" r:id="rId19"/>
    <p:sldId id="257" r:id="rId20"/>
    <p:sldId id="284" r:id="rId21"/>
    <p:sldId id="264" r:id="rId22"/>
    <p:sldId id="260" r:id="rId23"/>
    <p:sldId id="261" r:id="rId24"/>
    <p:sldId id="283" r:id="rId25"/>
    <p:sldId id="281" r:id="rId26"/>
    <p:sldId id="286" r:id="rId27"/>
    <p:sldId id="265" r:id="rId28"/>
  </p:sldIdLst>
  <p:sldSz cx="9144000" cy="6858000" type="screen4x3"/>
  <p:notesSz cx="6858000" cy="9144000"/>
  <p:defaultText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4" autoAdjust="0"/>
    <p:restoredTop sz="94660"/>
  </p:normalViewPr>
  <p:slideViewPr>
    <p:cSldViewPr snapToGrid="0" snapToObjects="1">
      <p:cViewPr varScale="1">
        <p:scale>
          <a:sx n="107" d="100"/>
          <a:sy n="107" d="100"/>
        </p:scale>
        <p:origin x="-11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0B13C-E2D0-9A4B-AC9E-1E19EB32BE9F}" type="datetimeFigureOut">
              <a:rPr lang="en-US" smtClean="0"/>
              <a:pPr/>
              <a:t>1/30/2011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9BD5A-E623-1546-B178-EB90A532422B}"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457177" rtl="0" eaLnBrk="1" latinLnBrk="0" hangingPunct="1">
      <a:defRPr sz="1200" kern="1200">
        <a:solidFill>
          <a:schemeClr val="tx1"/>
        </a:solidFill>
        <a:latin typeface="+mn-lt"/>
        <a:ea typeface="+mn-ea"/>
        <a:cs typeface="+mn-cs"/>
      </a:defRPr>
    </a:lvl1pPr>
    <a:lvl2pPr marL="457177" algn="l" defTabSz="457177" rtl="0" eaLnBrk="1" latinLnBrk="0" hangingPunct="1">
      <a:defRPr sz="1200" kern="1200">
        <a:solidFill>
          <a:schemeClr val="tx1"/>
        </a:solidFill>
        <a:latin typeface="+mn-lt"/>
        <a:ea typeface="+mn-ea"/>
        <a:cs typeface="+mn-cs"/>
      </a:defRPr>
    </a:lvl2pPr>
    <a:lvl3pPr marL="914353" algn="l" defTabSz="457177" rtl="0" eaLnBrk="1" latinLnBrk="0" hangingPunct="1">
      <a:defRPr sz="1200" kern="1200">
        <a:solidFill>
          <a:schemeClr val="tx1"/>
        </a:solidFill>
        <a:latin typeface="+mn-lt"/>
        <a:ea typeface="+mn-ea"/>
        <a:cs typeface="+mn-cs"/>
      </a:defRPr>
    </a:lvl3pPr>
    <a:lvl4pPr marL="1371530" algn="l" defTabSz="457177" rtl="0" eaLnBrk="1" latinLnBrk="0" hangingPunct="1">
      <a:defRPr sz="1200" kern="1200">
        <a:solidFill>
          <a:schemeClr val="tx1"/>
        </a:solidFill>
        <a:latin typeface="+mn-lt"/>
        <a:ea typeface="+mn-ea"/>
        <a:cs typeface="+mn-cs"/>
      </a:defRPr>
    </a:lvl4pPr>
    <a:lvl5pPr marL="1828706" algn="l" defTabSz="457177" rtl="0" eaLnBrk="1" latinLnBrk="0" hangingPunct="1">
      <a:defRPr sz="1200" kern="1200">
        <a:solidFill>
          <a:schemeClr val="tx1"/>
        </a:solidFill>
        <a:latin typeface="+mn-lt"/>
        <a:ea typeface="+mn-ea"/>
        <a:cs typeface="+mn-cs"/>
      </a:defRPr>
    </a:lvl5pPr>
    <a:lvl6pPr marL="2285883" algn="l" defTabSz="457177" rtl="0" eaLnBrk="1" latinLnBrk="0" hangingPunct="1">
      <a:defRPr sz="1200" kern="1200">
        <a:solidFill>
          <a:schemeClr val="tx1"/>
        </a:solidFill>
        <a:latin typeface="+mn-lt"/>
        <a:ea typeface="+mn-ea"/>
        <a:cs typeface="+mn-cs"/>
      </a:defRPr>
    </a:lvl6pPr>
    <a:lvl7pPr marL="2743060" algn="l" defTabSz="457177" rtl="0" eaLnBrk="1" latinLnBrk="0" hangingPunct="1">
      <a:defRPr sz="1200" kern="1200">
        <a:solidFill>
          <a:schemeClr val="tx1"/>
        </a:solidFill>
        <a:latin typeface="+mn-lt"/>
        <a:ea typeface="+mn-ea"/>
        <a:cs typeface="+mn-cs"/>
      </a:defRPr>
    </a:lvl7pPr>
    <a:lvl8pPr marL="3200236" algn="l" defTabSz="457177" rtl="0" eaLnBrk="1" latinLnBrk="0" hangingPunct="1">
      <a:defRPr sz="1200" kern="1200">
        <a:solidFill>
          <a:schemeClr val="tx1"/>
        </a:solidFill>
        <a:latin typeface="+mn-lt"/>
        <a:ea typeface="+mn-ea"/>
        <a:cs typeface="+mn-cs"/>
      </a:defRPr>
    </a:lvl8pPr>
    <a:lvl9pPr marL="3657413"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1DEC3-126F-B74B-B3B3-5A73FC42FA2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massively</a:t>
            </a:r>
            <a:r>
              <a:rPr lang="en-US" baseline="0" dirty="0" smtClean="0"/>
              <a:t> multi-threaded model, assume that there are an infinite number of execution cores and no overhead for thread creation. This is the model we use for GPU computing.</a:t>
            </a:r>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single instruction is issued</a:t>
            </a:r>
            <a:r>
              <a:rPr lang="en-US" baseline="0" dirty="0" smtClean="0"/>
              <a:t> that must be executed on all processing elements.  One thread is executing on each processing element.  Masking is used to disable threads who shouldn’t execute (such as when a conditional is taken by some threads but not others).  </a:t>
            </a:r>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1DEC3-126F-B74B-B3B3-5A73FC42FA2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the number of apples per tree were always known, it would be easy to hire just the right number of workers.  Connecting to computing, this would be the equivalent of building a custom processor for a problem—which is hardly ever the case.  Instead we pick a reasonable number of execution units that will likely work well for a majority of problems.  If the number of apples isn’t evenly divisible by the number of workers, then some workers will sit idle while others pick the last apples (this is important if picking an apple takes a long time).</a:t>
            </a:r>
          </a:p>
        </p:txBody>
      </p:sp>
      <p:sp>
        <p:nvSpPr>
          <p:cNvPr id="4" name="Slide Number Placeholder 3"/>
          <p:cNvSpPr>
            <a:spLocks noGrp="1"/>
          </p:cNvSpPr>
          <p:nvPr>
            <p:ph type="sldNum" sz="quarter" idx="10"/>
          </p:nvPr>
        </p:nvSpPr>
        <p:spPr/>
        <p:txBody>
          <a:bodyPr/>
          <a:lstStyle/>
          <a:p>
            <a:fld id="{1509BD5A-E623-1546-B178-EB90A532422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Load</a:t>
            </a:r>
            <a:r>
              <a:rPr lang="en-US" baseline="0" dirty="0" smtClean="0"/>
              <a:t> balancing is what we’re getting after here with the first question.  </a:t>
            </a:r>
          </a:p>
        </p:txBody>
      </p:sp>
      <p:sp>
        <p:nvSpPr>
          <p:cNvPr id="4" name="Slide Number Placeholder 3"/>
          <p:cNvSpPr>
            <a:spLocks noGrp="1"/>
          </p:cNvSpPr>
          <p:nvPr>
            <p:ph type="sldNum" sz="quarter" idx="10"/>
          </p:nvPr>
        </p:nvSpPr>
        <p:spPr/>
        <p:txBody>
          <a:bodyPr/>
          <a:lstStyle/>
          <a:p>
            <a:fld id="{1509BD5A-E623-1546-B178-EB90A532422B}"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GPU computing, tasks</a:t>
            </a:r>
            <a:r>
              <a:rPr lang="en-US" baseline="0" dirty="0" smtClean="0"/>
              <a:t> are equivalent to GPU kernels, and each kernel needs to be decomposed (using data decomposition) into threads.</a:t>
            </a:r>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very</a:t>
            </a:r>
            <a:r>
              <a:rPr lang="en-US" baseline="0" dirty="0" smtClean="0"/>
              <a:t> common to have loops where each loop-iteration computes one value in a matrix or array.  These types of algorithms are likely to fit output data decomposition.</a:t>
            </a:r>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algorithm</a:t>
            </a:r>
            <a:r>
              <a:rPr lang="en-US" baseline="0" dirty="0" smtClean="0"/>
              <a:t> that computes a final tally of something is likely to be input data decomposed.  These are usually multi-pass algorithms on a GPU, where independent tallies are created for portions of the input data, and then a final tally is computed at the end (in a second GPU kernel).</a:t>
            </a:r>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09BD5A-E623-1546-B178-EB90A532422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646114"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lIns="91435" tIns="45718" rIns="91435" bIns="45718" rtlCol="0" anchor="ctr"/>
          <a:lstStyle/>
          <a:p>
            <a:pPr algn="ctr"/>
            <a:endParaRPr>
              <a:latin typeface="Arial"/>
              <a:cs typeface="Arial"/>
            </a:endParaRPr>
          </a:p>
        </p:txBody>
      </p:sp>
      <p:sp>
        <p:nvSpPr>
          <p:cNvPr id="2" name="Title 1"/>
          <p:cNvSpPr>
            <a:spLocks noGrp="1"/>
          </p:cNvSpPr>
          <p:nvPr>
            <p:ph type="ctrTitle"/>
          </p:nvPr>
        </p:nvSpPr>
        <p:spPr>
          <a:xfrm>
            <a:off x="658814" y="1537448"/>
            <a:ext cx="7826281" cy="1627093"/>
          </a:xfrm>
        </p:spPr>
        <p:txBody>
          <a:bodyPr vert="horz" lIns="91435" tIns="45718" rIns="91435" bIns="45718" rtlCol="0" anchor="b" anchorCtr="0">
            <a:noAutofit/>
          </a:bodyPr>
          <a:lstStyle>
            <a:lvl1pPr algn="ctr" defTabSz="914353" rtl="0" eaLnBrk="1" latinLnBrk="0" hangingPunct="1">
              <a:spcBef>
                <a:spcPct val="0"/>
              </a:spcBef>
              <a:buNone/>
              <a:defRPr sz="4800" kern="1200">
                <a:gradFill>
                  <a:gsLst>
                    <a:gs pos="0">
                      <a:schemeClr val="tx1">
                        <a:lumMod val="85000"/>
                      </a:schemeClr>
                    </a:gs>
                    <a:gs pos="100000">
                      <a:schemeClr val="tx1"/>
                    </a:gs>
                  </a:gsLst>
                  <a:lin ang="16200000" scaled="1"/>
                </a:gradFill>
                <a:latin typeface="Arial"/>
                <a:ea typeface="+mj-ea"/>
                <a:cs typeface="Arial"/>
              </a:defRPr>
            </a:lvl1pPr>
          </a:lstStyle>
          <a:p>
            <a:r>
              <a:rPr lang="en-US" smtClean="0"/>
              <a:t>Click to edit Master title style</a:t>
            </a:r>
            <a:endParaRPr dirty="0"/>
          </a:p>
        </p:txBody>
      </p:sp>
      <p:sp>
        <p:nvSpPr>
          <p:cNvPr id="3" name="Subtitle 2"/>
          <p:cNvSpPr>
            <a:spLocks noGrp="1"/>
          </p:cNvSpPr>
          <p:nvPr>
            <p:ph type="subTitle" idx="1"/>
          </p:nvPr>
        </p:nvSpPr>
        <p:spPr>
          <a:xfrm>
            <a:off x="658814" y="3218330"/>
            <a:ext cx="7826281" cy="860611"/>
          </a:xfrm>
        </p:spPr>
        <p:txBody>
          <a:bodyPr vert="horz" lIns="91435" tIns="45718" rIns="91435" bIns="45718" rtlCol="0">
            <a:normAutofit/>
          </a:bodyPr>
          <a:lstStyle>
            <a:lvl1pPr marL="0" indent="0" algn="ctr" defTabSz="914353"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Arial"/>
                <a:ea typeface="+mn-ea"/>
                <a:cs typeface="Aria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latin typeface="Arial"/>
                <a:cs typeface="Arial"/>
              </a:defRPr>
            </a:lvl1pPr>
          </a:lstStyle>
          <a:p>
            <a:fld id="{DC8A2B3F-D6A7-4A9D-BAEB-7B41341A6452}" type="datetime1">
              <a:rPr lang="en-US" smtClean="0"/>
              <a:pPr/>
              <a:t>1/30/2011</a:t>
            </a:fld>
            <a:endParaRPr lang="en-US"/>
          </a:p>
        </p:txBody>
      </p:sp>
      <p:sp>
        <p:nvSpPr>
          <p:cNvPr id="5" name="Footer Placeholder 4"/>
          <p:cNvSpPr>
            <a:spLocks noGrp="1"/>
          </p:cNvSpPr>
          <p:nvPr>
            <p:ph type="ftr" sz="quarter" idx="11"/>
          </p:nvPr>
        </p:nvSpPr>
        <p:spPr/>
        <p:txBody>
          <a:bodyPr/>
          <a:lstStyle>
            <a:lvl1pPr>
              <a:defRPr>
                <a:latin typeface="Arial"/>
                <a:cs typeface="Arial"/>
              </a:defRPr>
            </a:lvl1pPr>
          </a:lstStyle>
          <a:p>
            <a:pPr>
              <a:defRPr/>
            </a:pPr>
            <a:r>
              <a:rPr lang="en-US" dirty="0" smtClean="0">
                <a:solidFill>
                  <a:schemeClr val="tx1"/>
                </a:solidFill>
                <a:latin typeface="Arial" pitchFamily="34" charset="0"/>
                <a:cs typeface="Arial" pitchFamily="34" charset="0"/>
              </a:rPr>
              <a:t>A Collaboration Between David Kaeli, Northeastern University</a:t>
            </a:r>
          </a:p>
          <a:p>
            <a:pPr>
              <a:defRPr/>
            </a:pPr>
            <a:r>
              <a:rPr lang="en-US" dirty="0" smtClean="0">
                <a:solidFill>
                  <a:schemeClr val="tx1"/>
                </a:solidFill>
                <a:latin typeface="Arial" pitchFamily="34" charset="0"/>
                <a:cs typeface="Arial" pitchFamily="34" charset="0"/>
              </a:rPr>
              <a:t>and Benedict R. Gaster, AMD   © 2011</a:t>
            </a:r>
            <a:endParaRPr lang="en-US" dirty="0" smtClean="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16292582-9FC8-4B1B-8456-B27CC842DEE2}"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F7F9AE5-EF77-4ECC-B4E3-109C50C34317}" type="datetime1">
              <a:rPr lang="en-US" smtClean="0"/>
              <a:pPr/>
              <a:t>1/30/2011</a:t>
            </a:fld>
            <a:endParaRPr lang="en-US"/>
          </a:p>
        </p:txBody>
      </p:sp>
      <p:sp>
        <p:nvSpPr>
          <p:cNvPr id="5" name="Footer Placeholder 4"/>
          <p:cNvSpPr>
            <a:spLocks noGrp="1"/>
          </p:cNvSpPr>
          <p:nvPr>
            <p:ph type="ftr" sz="quarter" idx="11"/>
          </p:nvPr>
        </p:nvSpPr>
        <p:spPr/>
        <p:txBody>
          <a:bodyPr/>
          <a:lstStyle/>
          <a:p>
            <a:pPr>
              <a:defRPr/>
            </a:pPr>
            <a:r>
              <a:rPr lang="en-US" dirty="0" smtClean="0">
                <a:solidFill>
                  <a:schemeClr val="tx1"/>
                </a:solidFill>
                <a:latin typeface="Arial" pitchFamily="34" charset="0"/>
                <a:cs typeface="Arial" pitchFamily="34" charset="0"/>
              </a:rPr>
              <a:t>A Collaboration Between David Kaeli, Northeastern University</a:t>
            </a:r>
          </a:p>
          <a:p>
            <a:pPr>
              <a:defRPr/>
            </a:pPr>
            <a:r>
              <a:rPr lang="en-US" dirty="0" smtClean="0">
                <a:solidFill>
                  <a:schemeClr val="tx1"/>
                </a:solidFill>
                <a:latin typeface="Arial" pitchFamily="34" charset="0"/>
                <a:cs typeface="Arial" pitchFamily="34" charset="0"/>
              </a:rPr>
              <a:t>and Benedict R. Gaster, AMD   © 2011</a:t>
            </a:r>
            <a:endParaRPr lang="en-US" dirty="0" smtClean="0"/>
          </a:p>
        </p:txBody>
      </p:sp>
      <p:sp>
        <p:nvSpPr>
          <p:cNvPr id="6" name="Slide Number Placeholder 5"/>
          <p:cNvSpPr>
            <a:spLocks noGrp="1"/>
          </p:cNvSpPr>
          <p:nvPr>
            <p:ph type="sldNum" sz="quarter" idx="12"/>
          </p:nvPr>
        </p:nvSpPr>
        <p:spPr/>
        <p:txBody>
          <a:bodyPr/>
          <a:lstStyle/>
          <a:p>
            <a:fld id="{1C2E671B-E6CC-5344-823B-5C81BE00F7D7}" type="slidenum">
              <a:rPr lang="en-US" smtClean="0"/>
              <a:pPr/>
              <a:t>‹N°›</a:t>
            </a:fld>
            <a:endParaRPr lang="en-US"/>
          </a:p>
        </p:txBody>
      </p:sp>
      <p:sp>
        <p:nvSpPr>
          <p:cNvPr id="19" name="Freeform 18"/>
          <p:cNvSpPr/>
          <p:nvPr/>
        </p:nvSpPr>
        <p:spPr>
          <a:xfrm>
            <a:off x="280417" y="1199444"/>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lIns="91435" tIns="45718" rIns="91435" bIns="45718" rtlCol="0" anchor="ctr"/>
          <a:lstStyle/>
          <a:p>
            <a:pPr algn="ctr"/>
            <a:endParaRPr/>
          </a:p>
        </p:txBody>
      </p:sp>
      <p:sp>
        <p:nvSpPr>
          <p:cNvPr id="20" name="Freeform 19"/>
          <p:cNvSpPr/>
          <p:nvPr/>
        </p:nvSpPr>
        <p:spPr>
          <a:xfrm>
            <a:off x="280417"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lIns="91435" tIns="45718" rIns="91435" bIns="45718"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007202"/>
          </a:xfrm>
          <a:prstGeom prst="rect">
            <a:avLst/>
          </a:prstGeom>
        </p:spPr>
        <p:txBody>
          <a:bodyPr vert="horz" lIns="91435" tIns="45718" rIns="91435" bIns="45718" rtlCol="0" anchor="b"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18565" y="1284112"/>
            <a:ext cx="7878788" cy="4955324"/>
          </a:xfrm>
          <a:prstGeom prst="rect">
            <a:avLst/>
          </a:prstGeom>
        </p:spPr>
        <p:txBody>
          <a:bodyPr vert="horz" lIns="91435" tIns="45718" rIns="91435"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505201" y="6356351"/>
            <a:ext cx="2133600" cy="365125"/>
          </a:xfrm>
          <a:prstGeom prst="rect">
            <a:avLst/>
          </a:prstGeom>
        </p:spPr>
        <p:txBody>
          <a:bodyPr vert="horz" lIns="0" tIns="45718" rIns="0" bIns="45718" rtlCol="0" anchor="ctr"/>
          <a:lstStyle>
            <a:lvl1pPr algn="ctr">
              <a:defRPr sz="1100">
                <a:solidFill>
                  <a:schemeClr val="tx1">
                    <a:lumMod val="75000"/>
                  </a:schemeClr>
                </a:solidFill>
                <a:latin typeface="Arial"/>
                <a:cs typeface="Arial"/>
              </a:defRPr>
            </a:lvl1pPr>
          </a:lstStyle>
          <a:p>
            <a:fld id="{78098C72-D34B-432A-A3F9-EB14D8E06635}" type="datetime1">
              <a:rPr lang="en-US" smtClean="0"/>
              <a:pPr/>
              <a:t>1/30/2011</a:t>
            </a:fld>
            <a:endParaRPr lang="en-US"/>
          </a:p>
        </p:txBody>
      </p:sp>
      <p:sp>
        <p:nvSpPr>
          <p:cNvPr id="5" name="Footer Placeholder 4"/>
          <p:cNvSpPr>
            <a:spLocks noGrp="1"/>
          </p:cNvSpPr>
          <p:nvPr>
            <p:ph type="ftr" sz="quarter" idx="3"/>
          </p:nvPr>
        </p:nvSpPr>
        <p:spPr>
          <a:xfrm>
            <a:off x="280417" y="6356351"/>
            <a:ext cx="2895600" cy="365125"/>
          </a:xfrm>
          <a:prstGeom prst="rect">
            <a:avLst/>
          </a:prstGeom>
        </p:spPr>
        <p:txBody>
          <a:bodyPr vert="horz" lIns="0" tIns="45718" rIns="0" bIns="45718" rtlCol="0" anchor="b"/>
          <a:lstStyle>
            <a:lvl1pPr algn="l">
              <a:defRPr sz="800">
                <a:solidFill>
                  <a:schemeClr val="tx1">
                    <a:lumMod val="75000"/>
                  </a:schemeClr>
                </a:solidFill>
                <a:latin typeface="Arial"/>
                <a:cs typeface="Arial"/>
              </a:defRPr>
            </a:lvl1pPr>
          </a:lstStyle>
          <a:p>
            <a:pPr>
              <a:defRPr/>
            </a:pPr>
            <a:r>
              <a:rPr lang="en-US" dirty="0" smtClean="0">
                <a:solidFill>
                  <a:schemeClr val="tx1"/>
                </a:solidFill>
                <a:latin typeface="Arial" pitchFamily="34" charset="0"/>
                <a:cs typeface="Arial" pitchFamily="34" charset="0"/>
              </a:rPr>
              <a:t>A Collaboration Between David Kaeli, Northeastern University</a:t>
            </a:r>
          </a:p>
          <a:p>
            <a:pPr>
              <a:defRPr/>
            </a:pPr>
            <a:r>
              <a:rPr lang="en-US" dirty="0" smtClean="0">
                <a:solidFill>
                  <a:schemeClr val="tx1"/>
                </a:solidFill>
                <a:latin typeface="Arial" pitchFamily="34" charset="0"/>
                <a:cs typeface="Arial" pitchFamily="34" charset="0"/>
              </a:rPr>
              <a:t>and Benedict R. Gaster, AMD   © 2011</a:t>
            </a:r>
            <a:endParaRPr lang="en-US" dirty="0"/>
          </a:p>
        </p:txBody>
      </p:sp>
      <p:sp>
        <p:nvSpPr>
          <p:cNvPr id="6" name="Slide Number Placeholder 5"/>
          <p:cNvSpPr>
            <a:spLocks noGrp="1"/>
          </p:cNvSpPr>
          <p:nvPr>
            <p:ph type="sldNum" sz="quarter" idx="4"/>
          </p:nvPr>
        </p:nvSpPr>
        <p:spPr>
          <a:xfrm>
            <a:off x="8077201" y="6356351"/>
            <a:ext cx="762000" cy="365125"/>
          </a:xfrm>
          <a:prstGeom prst="rect">
            <a:avLst/>
          </a:prstGeom>
        </p:spPr>
        <p:txBody>
          <a:bodyPr vert="horz" lIns="0" tIns="45718" rIns="0" bIns="45718" rtlCol="0" anchor="ctr"/>
          <a:lstStyle>
            <a:lvl1pPr algn="r">
              <a:defRPr sz="1100">
                <a:solidFill>
                  <a:schemeClr val="tx1">
                    <a:lumMod val="75000"/>
                  </a:schemeClr>
                </a:solidFill>
                <a:latin typeface="Arial"/>
                <a:cs typeface="Arial"/>
              </a:defRPr>
            </a:lvl1pPr>
          </a:lstStyle>
          <a:p>
            <a:fld id="{1C2E671B-E6CC-5344-823B-5C81BE00F7D7}" type="slidenum">
              <a:rPr lang="en-US" smtClean="0"/>
              <a:pPr/>
              <a:t>‹N°›</a:t>
            </a:fld>
            <a:endParaRPr lang="en-US" dirty="0"/>
          </a:p>
        </p:txBody>
      </p:sp>
    </p:spTree>
  </p:cSld>
  <p:clrMap bg1="dk1" tx1="lt1" bg2="dk2" tx2="lt2" accent1="accent1" accent2="accent2" accent3="accent3" accent4="accent4" accent5="accent5" accent6="accent6" hlink="hlink" folHlink="folHlink"/>
  <p:sldLayoutIdLst>
    <p:sldLayoutId id="2147483862" r:id="rId1"/>
    <p:sldLayoutId id="2147483863" r:id="rId2"/>
  </p:sldLayoutIdLst>
  <p:hf hdr="0" dt="0"/>
  <p:txStyles>
    <p:titleStyle>
      <a:lvl1pPr algn="ctr" defTabSz="914353" rtl="0" eaLnBrk="1" latinLnBrk="0" hangingPunct="1">
        <a:spcBef>
          <a:spcPct val="0"/>
        </a:spcBef>
        <a:buNone/>
        <a:defRPr sz="4400" kern="1200">
          <a:solidFill>
            <a:schemeClr val="tx1"/>
          </a:solidFill>
          <a:latin typeface="Arial"/>
          <a:ea typeface="+mj-ea"/>
          <a:cs typeface="Arial"/>
        </a:defRPr>
      </a:lvl1pPr>
    </p:titleStyle>
    <p:bodyStyle>
      <a:lvl1pPr marL="349232" indent="-349232" algn="l" defTabSz="914353" rtl="0" eaLnBrk="1" latinLnBrk="0" hangingPunct="1">
        <a:spcBef>
          <a:spcPts val="2000"/>
        </a:spcBef>
        <a:buFont typeface="Wingdings 2" pitchFamily="18" charset="2"/>
        <a:buChar char=""/>
        <a:defRPr sz="2400" kern="1200">
          <a:solidFill>
            <a:schemeClr val="tx1"/>
          </a:solidFill>
          <a:latin typeface="Arial"/>
          <a:ea typeface="+mn-ea"/>
          <a:cs typeface="Arial"/>
        </a:defRPr>
      </a:lvl1pPr>
      <a:lvl2pPr marL="685765" indent="-336532" algn="l" defTabSz="914353" rtl="0" eaLnBrk="1" latinLnBrk="0" hangingPunct="1">
        <a:spcBef>
          <a:spcPts val="600"/>
        </a:spcBef>
        <a:buClr>
          <a:schemeClr val="tx1">
            <a:lumMod val="65000"/>
          </a:schemeClr>
        </a:buClr>
        <a:buFont typeface="Wingdings 2" pitchFamily="18" charset="2"/>
        <a:buChar char=""/>
        <a:defRPr sz="2200" kern="1200">
          <a:solidFill>
            <a:schemeClr val="tx1"/>
          </a:solidFill>
          <a:latin typeface="Arial"/>
          <a:ea typeface="+mn-ea"/>
          <a:cs typeface="Arial"/>
        </a:defRPr>
      </a:lvl2pPr>
      <a:lvl3pPr marL="968325" indent="-282560" algn="l" defTabSz="914353" rtl="0" eaLnBrk="1" latinLnBrk="0" hangingPunct="1">
        <a:spcBef>
          <a:spcPts val="600"/>
        </a:spcBef>
        <a:buFont typeface="Wingdings 2" pitchFamily="18" charset="2"/>
        <a:buChar char=""/>
        <a:defRPr sz="2000" kern="1200">
          <a:solidFill>
            <a:schemeClr val="tx1"/>
          </a:solidFill>
          <a:latin typeface="Arial"/>
          <a:ea typeface="+mn-ea"/>
          <a:cs typeface="Arial"/>
        </a:defRPr>
      </a:lvl3pPr>
      <a:lvl4pPr marL="1263585" indent="-295260" algn="l" defTabSz="914353" rtl="0" eaLnBrk="1" latinLnBrk="0" hangingPunct="1">
        <a:spcBef>
          <a:spcPts val="600"/>
        </a:spcBef>
        <a:buClr>
          <a:schemeClr val="tx1">
            <a:lumMod val="65000"/>
          </a:schemeClr>
        </a:buClr>
        <a:buFont typeface="Wingdings 2" pitchFamily="18" charset="2"/>
        <a:buChar char=""/>
        <a:defRPr sz="1800" kern="1200">
          <a:solidFill>
            <a:schemeClr val="tx1"/>
          </a:solidFill>
          <a:latin typeface="Arial"/>
          <a:ea typeface="+mn-ea"/>
          <a:cs typeface="Arial"/>
        </a:defRPr>
      </a:lvl4pPr>
      <a:lvl5pPr marL="1546146" indent="-282560" algn="l" defTabSz="914353" rtl="0" eaLnBrk="1" latinLnBrk="0" hangingPunct="1">
        <a:spcBef>
          <a:spcPts val="600"/>
        </a:spcBef>
        <a:buFont typeface="Wingdings 2" pitchFamily="18" charset="2"/>
        <a:buChar char=""/>
        <a:defRPr sz="1800" kern="1200">
          <a:solidFill>
            <a:schemeClr val="tx1"/>
          </a:solidFill>
          <a:latin typeface="Arial"/>
          <a:ea typeface="+mn-ea"/>
          <a:cs typeface="Arial"/>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Parallel Computing</a:t>
            </a:r>
            <a:endParaRPr lang="en-US" dirty="0"/>
          </a:p>
        </p:txBody>
      </p:sp>
      <p:sp>
        <p:nvSpPr>
          <p:cNvPr id="4" name="Subtitle 2"/>
          <p:cNvSpPr>
            <a:spLocks noGrp="1"/>
          </p:cNvSpPr>
          <p:nvPr>
            <p:ph type="subTitle" idx="1"/>
          </p:nvPr>
        </p:nvSpPr>
        <p:spPr>
          <a:xfrm>
            <a:off x="658814" y="5357312"/>
            <a:ext cx="7826281" cy="860611"/>
          </a:xfrm>
        </p:spPr>
        <p:txBody>
          <a:bodyPr>
            <a:normAutofit fontScale="70000" lnSpcReduction="20000"/>
          </a:bodyPr>
          <a:lstStyle/>
          <a:p>
            <a:r>
              <a:rPr lang="en-US" dirty="0" smtClean="0"/>
              <a:t>A Collaboration Between</a:t>
            </a:r>
          </a:p>
          <a:p>
            <a:r>
              <a:rPr lang="en-US" dirty="0" smtClean="0"/>
              <a:t>David Kaeli, Northeastern University</a:t>
            </a:r>
          </a:p>
          <a:p>
            <a:r>
              <a:rPr lang="en-US" dirty="0" smtClean="0"/>
              <a:t>Benedict R. Gaster, AMD</a:t>
            </a:r>
          </a:p>
          <a:p>
            <a:r>
              <a:rPr lang="en-US" dirty="0" smtClean="0"/>
              <a:t>©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Decomposition</a:t>
            </a:r>
            <a:endParaRPr lang="en-US" dirty="0"/>
          </a:p>
        </p:txBody>
      </p:sp>
      <p:sp>
        <p:nvSpPr>
          <p:cNvPr id="3" name="Content Placeholder 2"/>
          <p:cNvSpPr>
            <a:spLocks noGrp="1"/>
          </p:cNvSpPr>
          <p:nvPr>
            <p:ph idx="1"/>
          </p:nvPr>
        </p:nvSpPr>
        <p:spPr>
          <a:xfrm>
            <a:off x="618565" y="1284112"/>
            <a:ext cx="7878788" cy="3013162"/>
          </a:xfrm>
        </p:spPr>
        <p:txBody>
          <a:bodyPr>
            <a:normAutofit fontScale="85000" lnSpcReduction="10000"/>
          </a:bodyPr>
          <a:lstStyle/>
          <a:p>
            <a:r>
              <a:rPr lang="en-US" dirty="0" smtClean="0"/>
              <a:t>Task decomposition reduces an algorithm to functionally independent parts</a:t>
            </a:r>
          </a:p>
          <a:p>
            <a:r>
              <a:rPr lang="en-US" dirty="0" smtClean="0"/>
              <a:t>Tasks may have dependencies on other tasks</a:t>
            </a:r>
          </a:p>
          <a:p>
            <a:pPr lvl="1"/>
            <a:r>
              <a:rPr lang="en-US" dirty="0" smtClean="0"/>
              <a:t>If the input of task B is dependent on the output of task A, then task B is dependent on task A</a:t>
            </a:r>
          </a:p>
          <a:p>
            <a:pPr lvl="1"/>
            <a:r>
              <a:rPr lang="en-US" dirty="0" smtClean="0"/>
              <a:t>Tasks that don’t have dependencies (or whose dependencies are completed) can be executed at any time to achieve parallelism</a:t>
            </a:r>
          </a:p>
          <a:p>
            <a:pPr lvl="1"/>
            <a:r>
              <a:rPr lang="en-US" i="1" dirty="0" smtClean="0"/>
              <a:t>Task dependency graphs</a:t>
            </a:r>
            <a:r>
              <a:rPr lang="en-US" dirty="0" smtClean="0"/>
              <a:t> are used to describe the relationship between tasks</a:t>
            </a:r>
            <a:endParaRPr lang="en-US" i="1" dirty="0"/>
          </a:p>
        </p:txBody>
      </p:sp>
      <p:sp>
        <p:nvSpPr>
          <p:cNvPr id="4" name="Oval 3"/>
          <p:cNvSpPr/>
          <p:nvPr/>
        </p:nvSpPr>
        <p:spPr>
          <a:xfrm>
            <a:off x="1693452" y="4727002"/>
            <a:ext cx="474680" cy="4489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A</a:t>
            </a:r>
            <a:endParaRPr lang="en-US" dirty="0">
              <a:solidFill>
                <a:srgbClr val="000000"/>
              </a:solidFill>
              <a:latin typeface="Arial"/>
              <a:cs typeface="Arial"/>
            </a:endParaRPr>
          </a:p>
        </p:txBody>
      </p:sp>
      <p:sp>
        <p:nvSpPr>
          <p:cNvPr id="7" name="Oval 6"/>
          <p:cNvSpPr/>
          <p:nvPr/>
        </p:nvSpPr>
        <p:spPr>
          <a:xfrm>
            <a:off x="1693452" y="5746803"/>
            <a:ext cx="474680" cy="4489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B</a:t>
            </a:r>
            <a:endParaRPr lang="en-US" dirty="0">
              <a:solidFill>
                <a:srgbClr val="000000"/>
              </a:solidFill>
              <a:latin typeface="Arial"/>
              <a:cs typeface="Arial"/>
            </a:endParaRPr>
          </a:p>
        </p:txBody>
      </p:sp>
      <p:cxnSp>
        <p:nvCxnSpPr>
          <p:cNvPr id="9" name="Straight Arrow Connector 8"/>
          <p:cNvCxnSpPr>
            <a:stCxn id="4" idx="4"/>
            <a:endCxn id="7" idx="0"/>
          </p:cNvCxnSpPr>
          <p:nvPr/>
        </p:nvCxnSpPr>
        <p:spPr>
          <a:xfrm rot="5400000">
            <a:off x="1645376" y="5461387"/>
            <a:ext cx="570832" cy="1588"/>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489169" y="4727002"/>
            <a:ext cx="474680" cy="4489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A</a:t>
            </a:r>
            <a:endParaRPr lang="en-US" dirty="0">
              <a:solidFill>
                <a:srgbClr val="000000"/>
              </a:solidFill>
              <a:latin typeface="Arial"/>
              <a:cs typeface="Arial"/>
            </a:endParaRPr>
          </a:p>
        </p:txBody>
      </p:sp>
      <p:sp>
        <p:nvSpPr>
          <p:cNvPr id="11" name="Oval 10"/>
          <p:cNvSpPr/>
          <p:nvPr/>
        </p:nvSpPr>
        <p:spPr>
          <a:xfrm>
            <a:off x="4963849" y="5746803"/>
            <a:ext cx="474680" cy="4489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latin typeface="Arial"/>
                <a:cs typeface="Arial"/>
              </a:rPr>
              <a:t>C</a:t>
            </a:r>
            <a:endParaRPr lang="en-US" sz="1600" dirty="0">
              <a:solidFill>
                <a:srgbClr val="000000"/>
              </a:solidFill>
              <a:latin typeface="Arial"/>
              <a:cs typeface="Arial"/>
            </a:endParaRPr>
          </a:p>
        </p:txBody>
      </p:sp>
      <p:cxnSp>
        <p:nvCxnSpPr>
          <p:cNvPr id="12" name="Straight Arrow Connector 11"/>
          <p:cNvCxnSpPr>
            <a:stCxn id="10" idx="4"/>
            <a:endCxn id="11" idx="1"/>
          </p:cNvCxnSpPr>
          <p:nvPr/>
        </p:nvCxnSpPr>
        <p:spPr>
          <a:xfrm rot="16200000" flipH="1">
            <a:off x="4561645" y="5340834"/>
            <a:ext cx="636582" cy="306855"/>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438529" y="4727002"/>
            <a:ext cx="474680" cy="4489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B</a:t>
            </a:r>
            <a:endParaRPr lang="en-US" dirty="0">
              <a:solidFill>
                <a:srgbClr val="000000"/>
              </a:solidFill>
              <a:latin typeface="Arial"/>
              <a:cs typeface="Arial"/>
            </a:endParaRPr>
          </a:p>
        </p:txBody>
      </p:sp>
      <p:cxnSp>
        <p:nvCxnSpPr>
          <p:cNvPr id="17" name="Straight Arrow Connector 16"/>
          <p:cNvCxnSpPr>
            <a:stCxn id="15" idx="4"/>
            <a:endCxn id="11" idx="7"/>
          </p:cNvCxnSpPr>
          <p:nvPr/>
        </p:nvCxnSpPr>
        <p:spPr>
          <a:xfrm rot="5400000">
            <a:off x="5204151" y="5340835"/>
            <a:ext cx="636582" cy="306855"/>
          </a:xfrm>
          <a:prstGeom prst="straightConnector1">
            <a:avLst/>
          </a:prstGeom>
          <a:ln w="31750">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232277" y="5793078"/>
            <a:ext cx="2018501" cy="338554"/>
          </a:xfrm>
          <a:prstGeom prst="rect">
            <a:avLst/>
          </a:prstGeom>
          <a:noFill/>
        </p:spPr>
        <p:txBody>
          <a:bodyPr wrap="none" rtlCol="0">
            <a:spAutoFit/>
          </a:bodyPr>
          <a:lstStyle/>
          <a:p>
            <a:r>
              <a:rPr lang="en-US" sz="1600" dirty="0" smtClean="0">
                <a:latin typeface="Arial"/>
                <a:cs typeface="Arial"/>
              </a:rPr>
              <a:t>B is dependent on A</a:t>
            </a:r>
            <a:endParaRPr lang="en-US" sz="1600" dirty="0">
              <a:latin typeface="Arial"/>
              <a:cs typeface="Arial"/>
            </a:endParaRPr>
          </a:p>
        </p:txBody>
      </p:sp>
      <p:sp>
        <p:nvSpPr>
          <p:cNvPr id="24" name="TextBox 23"/>
          <p:cNvSpPr txBox="1"/>
          <p:nvPr/>
        </p:nvSpPr>
        <p:spPr>
          <a:xfrm>
            <a:off x="6062337" y="4778314"/>
            <a:ext cx="2443598" cy="584776"/>
          </a:xfrm>
          <a:prstGeom prst="rect">
            <a:avLst/>
          </a:prstGeom>
          <a:noFill/>
        </p:spPr>
        <p:txBody>
          <a:bodyPr wrap="none" rtlCol="0">
            <a:spAutoFit/>
          </a:bodyPr>
          <a:lstStyle/>
          <a:p>
            <a:r>
              <a:rPr lang="en-US" sz="1600" dirty="0" smtClean="0">
                <a:latin typeface="Arial"/>
                <a:cs typeface="Arial"/>
              </a:rPr>
              <a:t>A and B are independent </a:t>
            </a:r>
          </a:p>
          <a:p>
            <a:r>
              <a:rPr lang="en-US" sz="1600" dirty="0" smtClean="0">
                <a:latin typeface="Arial"/>
                <a:cs typeface="Arial"/>
              </a:rPr>
              <a:t>of each other</a:t>
            </a:r>
            <a:endParaRPr lang="en-US" sz="1600" dirty="0">
              <a:latin typeface="Arial"/>
              <a:cs typeface="Arial"/>
            </a:endParaRPr>
          </a:p>
        </p:txBody>
      </p:sp>
      <p:sp>
        <p:nvSpPr>
          <p:cNvPr id="25" name="TextBox 24"/>
          <p:cNvSpPr txBox="1"/>
          <p:nvPr/>
        </p:nvSpPr>
        <p:spPr>
          <a:xfrm>
            <a:off x="6011021" y="5857218"/>
            <a:ext cx="2614618" cy="338554"/>
          </a:xfrm>
          <a:prstGeom prst="rect">
            <a:avLst/>
          </a:prstGeom>
          <a:noFill/>
        </p:spPr>
        <p:txBody>
          <a:bodyPr wrap="none" rtlCol="0">
            <a:spAutoFit/>
          </a:bodyPr>
          <a:lstStyle/>
          <a:p>
            <a:r>
              <a:rPr lang="en-US" sz="1600" dirty="0" smtClean="0">
                <a:latin typeface="Arial"/>
                <a:cs typeface="Arial"/>
              </a:rPr>
              <a:t>C is dependent on A and B</a:t>
            </a:r>
            <a:endParaRPr lang="en-US" sz="1600" dirty="0">
              <a:latin typeface="Arial"/>
              <a:cs typeface="Arial"/>
            </a:endParaRPr>
          </a:p>
        </p:txBody>
      </p:sp>
      <p:sp>
        <p:nvSpPr>
          <p:cNvPr id="16" name="Footer Placeholder 15"/>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18" name="Slide Number Placeholder 17"/>
          <p:cNvSpPr>
            <a:spLocks noGrp="1"/>
          </p:cNvSpPr>
          <p:nvPr>
            <p:ph type="sldNum" sz="quarter" idx="12"/>
          </p:nvPr>
        </p:nvSpPr>
        <p:spPr/>
        <p:txBody>
          <a:bodyPr/>
          <a:lstStyle/>
          <a:p>
            <a:fld id="{1C2E671B-E6CC-5344-823B-5C81BE00F7D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Dependency Graphs</a:t>
            </a:r>
            <a:endParaRPr lang="en-US" dirty="0"/>
          </a:p>
        </p:txBody>
      </p:sp>
      <p:sp>
        <p:nvSpPr>
          <p:cNvPr id="3" name="Content Placeholder 2"/>
          <p:cNvSpPr>
            <a:spLocks noGrp="1"/>
          </p:cNvSpPr>
          <p:nvPr>
            <p:ph idx="1"/>
          </p:nvPr>
        </p:nvSpPr>
        <p:spPr>
          <a:xfrm>
            <a:off x="618565" y="1284112"/>
            <a:ext cx="7878788" cy="1535288"/>
          </a:xfrm>
        </p:spPr>
        <p:txBody>
          <a:bodyPr>
            <a:normAutofit fontScale="92500" lnSpcReduction="20000"/>
          </a:bodyPr>
          <a:lstStyle/>
          <a:p>
            <a:r>
              <a:rPr lang="en-US" dirty="0" smtClean="0"/>
              <a:t>We can create a simple task dependency graph for baking cookies</a:t>
            </a:r>
          </a:p>
          <a:p>
            <a:pPr lvl="1"/>
            <a:r>
              <a:rPr lang="en-US" dirty="0" smtClean="0"/>
              <a:t>Any tasks that are not connected via the graph can be executed in parallel (such as preheating the oven and shopping for groceries)</a:t>
            </a:r>
            <a:endParaRPr lang="en-US" dirty="0"/>
          </a:p>
        </p:txBody>
      </p:sp>
      <p:sp>
        <p:nvSpPr>
          <p:cNvPr id="5" name="Rounded Rectangle 4"/>
          <p:cNvSpPr/>
          <p:nvPr/>
        </p:nvSpPr>
        <p:spPr>
          <a:xfrm>
            <a:off x="2355850" y="2819400"/>
            <a:ext cx="15875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Preheat the oven</a:t>
            </a:r>
            <a:endParaRPr lang="en-US" sz="1600" dirty="0">
              <a:solidFill>
                <a:srgbClr val="000000"/>
              </a:solidFill>
            </a:endParaRPr>
          </a:p>
        </p:txBody>
      </p:sp>
      <p:sp>
        <p:nvSpPr>
          <p:cNvPr id="6" name="Rounded Rectangle 5"/>
          <p:cNvSpPr/>
          <p:nvPr/>
        </p:nvSpPr>
        <p:spPr>
          <a:xfrm>
            <a:off x="4864100" y="2819400"/>
            <a:ext cx="15875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Shop for groceries</a:t>
            </a:r>
            <a:endParaRPr lang="en-US" sz="1600" dirty="0">
              <a:solidFill>
                <a:srgbClr val="000000"/>
              </a:solidFill>
            </a:endParaRPr>
          </a:p>
        </p:txBody>
      </p:sp>
      <p:sp>
        <p:nvSpPr>
          <p:cNvPr id="7" name="Rounded Rectangle 6"/>
          <p:cNvSpPr/>
          <p:nvPr/>
        </p:nvSpPr>
        <p:spPr>
          <a:xfrm>
            <a:off x="4864100" y="3797300"/>
            <a:ext cx="15875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Combine the ingredients</a:t>
            </a:r>
            <a:endParaRPr lang="en-US" sz="1600" dirty="0">
              <a:solidFill>
                <a:srgbClr val="000000"/>
              </a:solidFill>
            </a:endParaRPr>
          </a:p>
        </p:txBody>
      </p:sp>
      <p:sp>
        <p:nvSpPr>
          <p:cNvPr id="8" name="Rounded Rectangle 7"/>
          <p:cNvSpPr/>
          <p:nvPr/>
        </p:nvSpPr>
        <p:spPr>
          <a:xfrm>
            <a:off x="3213100" y="4787900"/>
            <a:ext cx="15875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Bake</a:t>
            </a:r>
            <a:endParaRPr lang="en-US" sz="1600" dirty="0">
              <a:solidFill>
                <a:srgbClr val="000000"/>
              </a:solidFill>
            </a:endParaRPr>
          </a:p>
        </p:txBody>
      </p:sp>
      <p:sp>
        <p:nvSpPr>
          <p:cNvPr id="9" name="Rounded Rectangle 8"/>
          <p:cNvSpPr/>
          <p:nvPr/>
        </p:nvSpPr>
        <p:spPr>
          <a:xfrm>
            <a:off x="3200400" y="5778500"/>
            <a:ext cx="15875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Eat</a:t>
            </a:r>
            <a:endParaRPr lang="en-US" sz="1600" dirty="0">
              <a:solidFill>
                <a:srgbClr val="000000"/>
              </a:solidFill>
            </a:endParaRPr>
          </a:p>
        </p:txBody>
      </p:sp>
      <p:cxnSp>
        <p:nvCxnSpPr>
          <p:cNvPr id="11" name="Straight Arrow Connector 10"/>
          <p:cNvCxnSpPr>
            <a:stCxn id="6" idx="2"/>
            <a:endCxn id="7" idx="0"/>
          </p:cNvCxnSpPr>
          <p:nvPr/>
        </p:nvCxnSpPr>
        <p:spPr>
          <a:xfrm rot="5400000">
            <a:off x="5511800" y="3651250"/>
            <a:ext cx="292100" cy="1588"/>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2"/>
            <a:endCxn id="8" idx="0"/>
          </p:cNvCxnSpPr>
          <p:nvPr/>
        </p:nvCxnSpPr>
        <p:spPr>
          <a:xfrm rot="5400000">
            <a:off x="4679950" y="3810000"/>
            <a:ext cx="304800" cy="165100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p:cNvCxnSpPr>
          <p:nvPr/>
        </p:nvCxnSpPr>
        <p:spPr>
          <a:xfrm rot="16200000" flipH="1">
            <a:off x="2905125" y="3749675"/>
            <a:ext cx="1282700" cy="79375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a:endCxn id="9" idx="0"/>
          </p:cNvCxnSpPr>
          <p:nvPr/>
        </p:nvCxnSpPr>
        <p:spPr>
          <a:xfrm rot="5400000">
            <a:off x="3848100" y="5619750"/>
            <a:ext cx="304800" cy="1270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Footer Placeholder 12"/>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14" name="Slide Number Placeholder 13"/>
          <p:cNvSpPr>
            <a:spLocks noGrp="1"/>
          </p:cNvSpPr>
          <p:nvPr>
            <p:ph type="sldNum" sz="quarter" idx="12"/>
          </p:nvPr>
        </p:nvSpPr>
        <p:spPr/>
        <p:txBody>
          <a:bodyPr/>
          <a:lstStyle/>
          <a:p>
            <a:fld id="{1C2E671B-E6CC-5344-823B-5C81BE00F7D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Data Decomposition</a:t>
            </a:r>
            <a:endParaRPr lang="en-US" dirty="0"/>
          </a:p>
        </p:txBody>
      </p:sp>
      <p:sp>
        <p:nvSpPr>
          <p:cNvPr id="3" name="Content Placeholder 2"/>
          <p:cNvSpPr>
            <a:spLocks noGrp="1"/>
          </p:cNvSpPr>
          <p:nvPr>
            <p:ph idx="1"/>
          </p:nvPr>
        </p:nvSpPr>
        <p:spPr/>
        <p:txBody>
          <a:bodyPr/>
          <a:lstStyle/>
          <a:p>
            <a:r>
              <a:rPr lang="en-US" dirty="0" smtClean="0"/>
              <a:t>For most scientific and engineering applications, data is decomposed based on the output data</a:t>
            </a:r>
          </a:p>
          <a:p>
            <a:pPr lvl="1"/>
            <a:r>
              <a:rPr lang="en-US" dirty="0" smtClean="0"/>
              <a:t>Each output pixel of an image convolution is obtained by applying a filter to a region of input pixels</a:t>
            </a:r>
          </a:p>
          <a:p>
            <a:pPr lvl="1"/>
            <a:r>
              <a:rPr lang="en-US" dirty="0" smtClean="0"/>
              <a:t>Each output element of a matrix multiplication is obtained by multiplying a row by a column of the input matrices</a:t>
            </a:r>
          </a:p>
          <a:p>
            <a:r>
              <a:rPr lang="en-US" dirty="0" smtClean="0"/>
              <a:t>This technique is valid any time the algorithm is based on one-to-one or many-to-one functions</a:t>
            </a:r>
            <a:endParaRPr lang="en-US" dirty="0"/>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 Decomposition</a:t>
            </a:r>
            <a:endParaRPr lang="en-US" dirty="0"/>
          </a:p>
        </p:txBody>
      </p:sp>
      <p:sp>
        <p:nvSpPr>
          <p:cNvPr id="3" name="Content Placeholder 2"/>
          <p:cNvSpPr>
            <a:spLocks noGrp="1"/>
          </p:cNvSpPr>
          <p:nvPr>
            <p:ph idx="1"/>
          </p:nvPr>
        </p:nvSpPr>
        <p:spPr/>
        <p:txBody>
          <a:bodyPr/>
          <a:lstStyle/>
          <a:p>
            <a:r>
              <a:rPr lang="en-US" dirty="0" smtClean="0"/>
              <a:t>Input data decomposition is similar, except that it makes sense when the algorithm is a one-to-many function</a:t>
            </a:r>
          </a:p>
          <a:p>
            <a:pPr lvl="1"/>
            <a:r>
              <a:rPr lang="en-US" dirty="0" smtClean="0"/>
              <a:t>A histogram is created by placing each input datum into one of a fixed number of bins</a:t>
            </a:r>
          </a:p>
          <a:p>
            <a:pPr lvl="1"/>
            <a:r>
              <a:rPr lang="en-US" dirty="0" smtClean="0"/>
              <a:t>A search function may take a string as input and look for the occurrence of various substrings</a:t>
            </a:r>
          </a:p>
          <a:p>
            <a:r>
              <a:rPr lang="en-US" dirty="0" smtClean="0"/>
              <a:t>For these types of applications, each thread creates a “partial count” of the output, and synchronization, atomic operations, or another task are required to compute the final result</a:t>
            </a:r>
            <a:endParaRPr lang="en-US" dirty="0"/>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a:t>
            </a:r>
            <a:endParaRPr lang="en-US" dirty="0"/>
          </a:p>
        </p:txBody>
      </p:sp>
      <p:sp>
        <p:nvSpPr>
          <p:cNvPr id="3" name="Content Placeholder 2"/>
          <p:cNvSpPr>
            <a:spLocks noGrp="1"/>
          </p:cNvSpPr>
          <p:nvPr>
            <p:ph idx="1"/>
          </p:nvPr>
        </p:nvSpPr>
        <p:spPr/>
        <p:txBody>
          <a:bodyPr/>
          <a:lstStyle/>
          <a:p>
            <a:r>
              <a:rPr lang="en-US" dirty="0" smtClean="0"/>
              <a:t>The choice of how to decompose a problem is based solely on the algorithm</a:t>
            </a:r>
          </a:p>
          <a:p>
            <a:r>
              <a:rPr lang="en-US" dirty="0" smtClean="0"/>
              <a:t>However, when actually implementing a parallel algorithm, both hardware and software considerations must be taken into account</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both hardware and software approaches to parallelism</a:t>
            </a:r>
          </a:p>
          <a:p>
            <a:r>
              <a:rPr lang="en-US" dirty="0" smtClean="0"/>
              <a:t>Much of the 1990s was spent on getting CPUs to </a:t>
            </a:r>
            <a:r>
              <a:rPr lang="en-US" i="1" dirty="0" smtClean="0"/>
              <a:t>automatically </a:t>
            </a:r>
            <a:r>
              <a:rPr lang="en-US" dirty="0" smtClean="0"/>
              <a:t>take advantage of Instruction Level Parallelism (ILP)</a:t>
            </a:r>
          </a:p>
          <a:p>
            <a:pPr lvl="1"/>
            <a:r>
              <a:rPr lang="en-US" dirty="0" smtClean="0"/>
              <a:t>Multiple instructions (without dependencies) are issued and executed in parallel</a:t>
            </a:r>
          </a:p>
          <a:p>
            <a:pPr lvl="1"/>
            <a:r>
              <a:rPr lang="en-US" dirty="0" smtClean="0"/>
              <a:t>Automatic hardware parallelization will not be considered for the remainder of the lecture </a:t>
            </a:r>
          </a:p>
          <a:p>
            <a:r>
              <a:rPr lang="en-US" dirty="0" smtClean="0"/>
              <a:t>Higher-level parallelism (e.g. threading) cannot be done automatically, so software constructs are required for programmers to tell the hardware where parallelism exists</a:t>
            </a:r>
          </a:p>
          <a:p>
            <a:pPr lvl="1"/>
            <a:r>
              <a:rPr lang="en-US" dirty="0" smtClean="0"/>
              <a:t>When parallel programming, the programmer must choose a programming model and parallel hardware that are suited for the problem</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Hardware</a:t>
            </a:r>
            <a:endParaRPr lang="en-US" dirty="0"/>
          </a:p>
        </p:txBody>
      </p:sp>
      <p:sp>
        <p:nvSpPr>
          <p:cNvPr id="3" name="Content Placeholder 2"/>
          <p:cNvSpPr>
            <a:spLocks noGrp="1"/>
          </p:cNvSpPr>
          <p:nvPr>
            <p:ph idx="1"/>
          </p:nvPr>
        </p:nvSpPr>
        <p:spPr>
          <a:xfrm>
            <a:off x="618564" y="1284111"/>
            <a:ext cx="7879323" cy="4942785"/>
          </a:xfrm>
        </p:spPr>
        <p:txBody>
          <a:bodyPr>
            <a:normAutofit fontScale="92500" lnSpcReduction="20000"/>
          </a:bodyPr>
          <a:lstStyle/>
          <a:p>
            <a:r>
              <a:rPr lang="en-US" dirty="0" smtClean="0"/>
              <a:t>Hardware is generally better suited for some types of parallelism more than others</a:t>
            </a:r>
          </a:p>
          <a:p>
            <a:endParaRPr lang="en-US" dirty="0" smtClean="0"/>
          </a:p>
          <a:p>
            <a:pPr>
              <a:buNone/>
            </a:pPr>
            <a:endParaRPr lang="en-US" dirty="0" smtClean="0"/>
          </a:p>
          <a:p>
            <a:pPr>
              <a:buNone/>
            </a:pPr>
            <a:endParaRPr lang="en-US" dirty="0" smtClean="0"/>
          </a:p>
          <a:p>
            <a:r>
              <a:rPr lang="en-US" dirty="0" smtClean="0"/>
              <a:t>Currently, GPUs are comprised of many independent “processors” that have SIMD processing elements</a:t>
            </a:r>
          </a:p>
          <a:p>
            <a:pPr lvl="2"/>
            <a:r>
              <a:rPr lang="en-US" dirty="0" smtClean="0"/>
              <a:t>One task is run at a time on the GPU*</a:t>
            </a:r>
          </a:p>
          <a:p>
            <a:pPr lvl="2"/>
            <a:r>
              <a:rPr lang="en-US" i="1" dirty="0" smtClean="0"/>
              <a:t>Loop strip mining </a:t>
            </a:r>
            <a:r>
              <a:rPr lang="en-US" dirty="0" smtClean="0"/>
              <a:t>(next slide) is used to split a data parallel task between independent processors</a:t>
            </a:r>
          </a:p>
          <a:p>
            <a:pPr lvl="2"/>
            <a:r>
              <a:rPr lang="en-US" dirty="0" smtClean="0"/>
              <a:t>Every instruction must be data parallel to take full advantage of the GPU’s SIMD hardware</a:t>
            </a:r>
          </a:p>
          <a:p>
            <a:pPr lvl="3"/>
            <a:r>
              <a:rPr lang="en-US" dirty="0" smtClean="0"/>
              <a:t>SIMD hardware is discussed later in the lecture</a:t>
            </a:r>
          </a:p>
        </p:txBody>
      </p:sp>
      <p:graphicFrame>
        <p:nvGraphicFramePr>
          <p:cNvPr id="5" name="Table 4"/>
          <p:cNvGraphicFramePr>
            <a:graphicFrameLocks noGrp="1"/>
          </p:cNvGraphicFramePr>
          <p:nvPr/>
        </p:nvGraphicFramePr>
        <p:xfrm>
          <a:off x="1218774" y="2017068"/>
          <a:ext cx="7479414" cy="1483360"/>
        </p:xfrm>
        <a:graphic>
          <a:graphicData uri="http://schemas.openxmlformats.org/drawingml/2006/table">
            <a:tbl>
              <a:tblPr firstRow="1" bandRow="1">
                <a:tableStyleId>{5C22544A-7EE6-4342-B048-85BDC9FD1C3A}</a:tableStyleId>
              </a:tblPr>
              <a:tblGrid>
                <a:gridCol w="3313736"/>
                <a:gridCol w="2267292"/>
                <a:gridCol w="1898386"/>
              </a:tblGrid>
              <a:tr h="370840">
                <a:tc>
                  <a:txBody>
                    <a:bodyPr/>
                    <a:lstStyle/>
                    <a:p>
                      <a:r>
                        <a:rPr lang="en-US" sz="1600" b="1" dirty="0" smtClean="0">
                          <a:solidFill>
                            <a:schemeClr val="tx1"/>
                          </a:solidFill>
                          <a:latin typeface="Arial"/>
                          <a:cs typeface="Arial"/>
                        </a:rPr>
                        <a:t>Hardware</a:t>
                      </a:r>
                      <a:r>
                        <a:rPr lang="en-US" sz="1600" b="1" baseline="0" dirty="0" smtClean="0">
                          <a:solidFill>
                            <a:schemeClr val="tx1"/>
                          </a:solidFill>
                          <a:latin typeface="Arial"/>
                          <a:cs typeface="Arial"/>
                        </a:rPr>
                        <a:t> type</a:t>
                      </a:r>
                      <a:endParaRPr lang="en-US" sz="1600" b="1" dirty="0">
                        <a:solidFill>
                          <a:schemeClr val="tx1"/>
                        </a:solidFill>
                        <a:latin typeface="Arial"/>
                        <a:cs typeface="Arial"/>
                      </a:endParaRPr>
                    </a:p>
                  </a:txBody>
                  <a:tcPr>
                    <a:noFill/>
                  </a:tcPr>
                </a:tc>
                <a:tc>
                  <a:txBody>
                    <a:bodyPr/>
                    <a:lstStyle/>
                    <a:p>
                      <a:r>
                        <a:rPr lang="en-US" sz="1600" b="1" dirty="0" smtClean="0">
                          <a:solidFill>
                            <a:schemeClr val="tx1"/>
                          </a:solidFill>
                          <a:latin typeface="Arial"/>
                          <a:cs typeface="Arial"/>
                        </a:rPr>
                        <a:t>Examples</a:t>
                      </a:r>
                      <a:endParaRPr lang="en-US" sz="1600" b="1" dirty="0">
                        <a:solidFill>
                          <a:schemeClr val="tx1"/>
                        </a:solidFill>
                        <a:latin typeface="Arial"/>
                        <a:cs typeface="Arial"/>
                      </a:endParaRPr>
                    </a:p>
                  </a:txBody>
                  <a:tcPr>
                    <a:noFill/>
                  </a:tcPr>
                </a:tc>
                <a:tc>
                  <a:txBody>
                    <a:bodyPr/>
                    <a:lstStyle/>
                    <a:p>
                      <a:r>
                        <a:rPr lang="en-US" sz="1600" b="1" dirty="0" smtClean="0">
                          <a:solidFill>
                            <a:schemeClr val="tx1"/>
                          </a:solidFill>
                          <a:latin typeface="Arial"/>
                          <a:cs typeface="Arial"/>
                        </a:rPr>
                        <a:t>Parallelism</a:t>
                      </a:r>
                      <a:endParaRPr lang="en-US" sz="1600" b="1" dirty="0">
                        <a:solidFill>
                          <a:schemeClr val="tx1"/>
                        </a:solidFill>
                        <a:latin typeface="Arial"/>
                        <a:cs typeface="Arial"/>
                      </a:endParaRPr>
                    </a:p>
                  </a:txBody>
                  <a:tcPr>
                    <a:noFill/>
                  </a:tcPr>
                </a:tc>
              </a:tr>
              <a:tr h="370840">
                <a:tc>
                  <a:txBody>
                    <a:bodyPr/>
                    <a:lstStyle/>
                    <a:p>
                      <a:r>
                        <a:rPr lang="en-US" sz="1600" b="0" dirty="0" smtClean="0">
                          <a:solidFill>
                            <a:schemeClr val="tx1"/>
                          </a:solidFill>
                          <a:latin typeface="Arial"/>
                          <a:cs typeface="Arial"/>
                        </a:rPr>
                        <a:t>Multi-core superscalar processors</a:t>
                      </a:r>
                      <a:endParaRPr lang="en-US" sz="1600" b="0" dirty="0">
                        <a:solidFill>
                          <a:schemeClr val="tx1"/>
                        </a:solidFill>
                        <a:latin typeface="Arial"/>
                        <a:cs typeface="Arial"/>
                      </a:endParaRPr>
                    </a:p>
                  </a:txBody>
                  <a:tcPr>
                    <a:noFill/>
                  </a:tcPr>
                </a:tc>
                <a:tc>
                  <a:txBody>
                    <a:bodyPr/>
                    <a:lstStyle/>
                    <a:p>
                      <a:r>
                        <a:rPr lang="en-US" sz="1600" b="0" baseline="0" dirty="0" smtClean="0">
                          <a:solidFill>
                            <a:schemeClr val="tx1"/>
                          </a:solidFill>
                          <a:latin typeface="Arial"/>
                          <a:cs typeface="Arial"/>
                        </a:rPr>
                        <a:t>Phenom II CPU</a:t>
                      </a:r>
                      <a:endParaRPr lang="en-US" sz="1600" b="0" dirty="0">
                        <a:solidFill>
                          <a:schemeClr val="tx1"/>
                        </a:solidFill>
                        <a:latin typeface="Arial"/>
                        <a:cs typeface="Arial"/>
                      </a:endParaRPr>
                    </a:p>
                  </a:txBody>
                  <a:tcPr>
                    <a:noFill/>
                  </a:tcPr>
                </a:tc>
                <a:tc>
                  <a:txBody>
                    <a:bodyPr/>
                    <a:lstStyle/>
                    <a:p>
                      <a:r>
                        <a:rPr lang="en-US" sz="1600" b="0" dirty="0" smtClean="0">
                          <a:solidFill>
                            <a:schemeClr val="tx1"/>
                          </a:solidFill>
                          <a:latin typeface="Arial"/>
                          <a:cs typeface="Arial"/>
                        </a:rPr>
                        <a:t>Task</a:t>
                      </a:r>
                      <a:endParaRPr lang="en-US" sz="1600" b="0" dirty="0">
                        <a:solidFill>
                          <a:schemeClr val="tx1"/>
                        </a:solidFill>
                        <a:latin typeface="Arial"/>
                        <a:cs typeface="Arial"/>
                      </a:endParaRPr>
                    </a:p>
                  </a:txBody>
                  <a:tcPr>
                    <a:noFill/>
                  </a:tcPr>
                </a:tc>
              </a:tr>
              <a:tr h="370840">
                <a:tc>
                  <a:txBody>
                    <a:bodyPr/>
                    <a:lstStyle/>
                    <a:p>
                      <a:r>
                        <a:rPr lang="en-US" sz="1600" b="0" dirty="0" smtClean="0">
                          <a:solidFill>
                            <a:schemeClr val="tx1"/>
                          </a:solidFill>
                          <a:latin typeface="Arial"/>
                          <a:cs typeface="Arial"/>
                        </a:rPr>
                        <a:t>Vector or SIMD processors</a:t>
                      </a:r>
                      <a:endParaRPr lang="en-US" sz="1600" b="0" dirty="0">
                        <a:solidFill>
                          <a:schemeClr val="tx1"/>
                        </a:solidFill>
                        <a:latin typeface="Arial"/>
                        <a:cs typeface="Arial"/>
                      </a:endParaRPr>
                    </a:p>
                  </a:txBody>
                  <a:tcPr>
                    <a:noFill/>
                  </a:tcPr>
                </a:tc>
                <a:tc>
                  <a:txBody>
                    <a:bodyPr/>
                    <a:lstStyle/>
                    <a:p>
                      <a:r>
                        <a:rPr lang="en-US" sz="1600" b="0" dirty="0" smtClean="0">
                          <a:solidFill>
                            <a:schemeClr val="tx1"/>
                          </a:solidFill>
                          <a:latin typeface="Arial"/>
                          <a:cs typeface="Arial"/>
                        </a:rPr>
                        <a:t>SSE</a:t>
                      </a:r>
                      <a:r>
                        <a:rPr lang="en-US" sz="1600" b="0" baseline="0" dirty="0" smtClean="0">
                          <a:solidFill>
                            <a:schemeClr val="tx1"/>
                          </a:solidFill>
                          <a:latin typeface="Arial"/>
                          <a:cs typeface="Arial"/>
                        </a:rPr>
                        <a:t> units (x86 CPUs)</a:t>
                      </a:r>
                      <a:endParaRPr lang="en-US" sz="1600" b="0" dirty="0">
                        <a:solidFill>
                          <a:schemeClr val="tx1"/>
                        </a:solidFill>
                        <a:latin typeface="Arial"/>
                        <a:cs typeface="Arial"/>
                      </a:endParaRPr>
                    </a:p>
                  </a:txBody>
                  <a:tcPr>
                    <a:noFill/>
                  </a:tcPr>
                </a:tc>
                <a:tc>
                  <a:txBody>
                    <a:bodyPr/>
                    <a:lstStyle/>
                    <a:p>
                      <a:r>
                        <a:rPr lang="en-US" sz="1600" b="0" dirty="0" smtClean="0">
                          <a:solidFill>
                            <a:schemeClr val="tx1"/>
                          </a:solidFill>
                          <a:latin typeface="Arial"/>
                          <a:cs typeface="Arial"/>
                        </a:rPr>
                        <a:t>Data</a:t>
                      </a:r>
                      <a:endParaRPr lang="en-US" sz="1600" b="0" dirty="0">
                        <a:solidFill>
                          <a:schemeClr val="tx1"/>
                        </a:solidFill>
                        <a:latin typeface="Arial"/>
                        <a:cs typeface="Arial"/>
                      </a:endParaRPr>
                    </a:p>
                  </a:txBody>
                  <a:tcPr>
                    <a:noFill/>
                  </a:tcPr>
                </a:tc>
              </a:tr>
              <a:tr h="370840">
                <a:tc>
                  <a:txBody>
                    <a:bodyPr/>
                    <a:lstStyle/>
                    <a:p>
                      <a:r>
                        <a:rPr lang="en-US" sz="1600" b="0" dirty="0" smtClean="0">
                          <a:solidFill>
                            <a:schemeClr val="tx1"/>
                          </a:solidFill>
                          <a:latin typeface="Arial"/>
                          <a:cs typeface="Arial"/>
                        </a:rPr>
                        <a:t>Multi-core</a:t>
                      </a:r>
                      <a:r>
                        <a:rPr lang="en-US" sz="1600" b="0" baseline="0" dirty="0" smtClean="0">
                          <a:solidFill>
                            <a:schemeClr val="tx1"/>
                          </a:solidFill>
                          <a:latin typeface="Arial"/>
                          <a:cs typeface="Arial"/>
                        </a:rPr>
                        <a:t> SIMD processors</a:t>
                      </a:r>
                      <a:endParaRPr lang="en-US" sz="1600" b="0" dirty="0">
                        <a:solidFill>
                          <a:schemeClr val="tx1"/>
                        </a:solidFill>
                        <a:latin typeface="Arial"/>
                        <a:cs typeface="Arial"/>
                      </a:endParaRPr>
                    </a:p>
                  </a:txBody>
                  <a:tcPr>
                    <a:noFill/>
                  </a:tcPr>
                </a:tc>
                <a:tc>
                  <a:txBody>
                    <a:bodyPr/>
                    <a:lstStyle/>
                    <a:p>
                      <a:r>
                        <a:rPr lang="en-US" sz="1600" b="0" dirty="0" smtClean="0">
                          <a:solidFill>
                            <a:schemeClr val="tx1"/>
                          </a:solidFill>
                          <a:latin typeface="Arial"/>
                          <a:cs typeface="Arial"/>
                        </a:rPr>
                        <a:t>Radeon 5870 GPU</a:t>
                      </a:r>
                      <a:endParaRPr lang="en-US" sz="1600" b="0" dirty="0">
                        <a:solidFill>
                          <a:schemeClr val="tx1"/>
                        </a:solidFill>
                        <a:latin typeface="Arial"/>
                        <a:cs typeface="Arial"/>
                      </a:endParaRPr>
                    </a:p>
                  </a:txBody>
                  <a:tcPr>
                    <a:noFill/>
                  </a:tcPr>
                </a:tc>
                <a:tc>
                  <a:txBody>
                    <a:bodyPr/>
                    <a:lstStyle/>
                    <a:p>
                      <a:r>
                        <a:rPr lang="en-US" sz="1600" b="0" dirty="0" smtClean="0">
                          <a:solidFill>
                            <a:schemeClr val="tx1"/>
                          </a:solidFill>
                          <a:latin typeface="Arial"/>
                          <a:cs typeface="Arial"/>
                        </a:rPr>
                        <a:t>Data</a:t>
                      </a:r>
                      <a:endParaRPr lang="en-US" sz="1600" b="0" dirty="0">
                        <a:solidFill>
                          <a:schemeClr val="tx1"/>
                        </a:solidFill>
                        <a:latin typeface="Arial"/>
                        <a:cs typeface="Arial"/>
                      </a:endParaRPr>
                    </a:p>
                  </a:txBody>
                  <a:tcPr>
                    <a:noFill/>
                  </a:tcPr>
                </a:tc>
              </a:tr>
            </a:tbl>
          </a:graphicData>
        </a:graphic>
      </p:graphicFrame>
      <p:sp>
        <p:nvSpPr>
          <p:cNvPr id="6" name="TextBox 5"/>
          <p:cNvSpPr txBox="1"/>
          <p:nvPr/>
        </p:nvSpPr>
        <p:spPr>
          <a:xfrm>
            <a:off x="309803" y="5987019"/>
            <a:ext cx="7244103" cy="369332"/>
          </a:xfrm>
          <a:prstGeom prst="rect">
            <a:avLst/>
          </a:prstGeom>
          <a:noFill/>
        </p:spPr>
        <p:txBody>
          <a:bodyPr wrap="none" rtlCol="0">
            <a:spAutoFit/>
          </a:bodyPr>
          <a:lstStyle/>
          <a:p>
            <a:r>
              <a:rPr lang="en-US" dirty="0" smtClean="0"/>
              <a:t>*if multiple tasks are run concurrently, no inter-communication is possible</a:t>
            </a:r>
            <a:endParaRPr lang="en-US" dirty="0"/>
          </a:p>
        </p:txBody>
      </p:sp>
      <p:sp>
        <p:nvSpPr>
          <p:cNvPr id="7" name="Footer Placeholder 6"/>
          <p:cNvSpPr>
            <a:spLocks noGrp="1"/>
          </p:cNvSpPr>
          <p:nvPr>
            <p:ph type="ftr" sz="quarter" idx="11"/>
          </p:nvPr>
        </p:nvSpPr>
        <p:spPr/>
        <p:txBody>
          <a:bodyPr/>
          <a:lstStyle/>
          <a:p>
            <a:pPr>
              <a:defRPr/>
            </a:pPr>
            <a:r>
              <a:rPr lang="en-US" dirty="0" smtClean="0">
                <a:solidFill>
                  <a:schemeClr val="tx1"/>
                </a:solidFill>
                <a:latin typeface="Arial" pitchFamily="34" charset="0"/>
                <a:cs typeface="Arial" pitchFamily="34" charset="0"/>
              </a:rPr>
              <a:t>A Collaboration Between David Kaeli, Northeastern University</a:t>
            </a:r>
          </a:p>
          <a:p>
            <a:pPr>
              <a:defRPr/>
            </a:pPr>
            <a:r>
              <a:rPr lang="en-US" dirty="0" smtClean="0">
                <a:solidFill>
                  <a:schemeClr val="tx1"/>
                </a:solidFill>
                <a:latin typeface="Arial" pitchFamily="34" charset="0"/>
                <a:cs typeface="Arial" pitchFamily="34" charset="0"/>
              </a:rPr>
              <a:t>and Benedict R. Gaster, AMD   © 2011</a:t>
            </a:r>
            <a:endParaRPr lang="en-US" dirty="0" smtClean="0"/>
          </a:p>
        </p:txBody>
      </p:sp>
      <p:sp>
        <p:nvSpPr>
          <p:cNvPr id="8" name="Slide Number Placeholder 7"/>
          <p:cNvSpPr>
            <a:spLocks noGrp="1"/>
          </p:cNvSpPr>
          <p:nvPr>
            <p:ph type="sldNum" sz="quarter" idx="12"/>
          </p:nvPr>
        </p:nvSpPr>
        <p:spPr/>
        <p:txBody>
          <a:bodyPr/>
          <a:lstStyle/>
          <a:p>
            <a:fld id="{1C2E671B-E6CC-5344-823B-5C81BE00F7D7}"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Strip Mining</a:t>
            </a:r>
            <a:endParaRPr lang="en-US" dirty="0"/>
          </a:p>
        </p:txBody>
      </p:sp>
      <p:sp>
        <p:nvSpPr>
          <p:cNvPr id="3" name="Content Placeholder 2"/>
          <p:cNvSpPr>
            <a:spLocks noGrp="1"/>
          </p:cNvSpPr>
          <p:nvPr>
            <p:ph idx="1"/>
          </p:nvPr>
        </p:nvSpPr>
        <p:spPr/>
        <p:txBody>
          <a:bodyPr>
            <a:normAutofit/>
          </a:bodyPr>
          <a:lstStyle/>
          <a:p>
            <a:r>
              <a:rPr lang="en-US" i="1" dirty="0" smtClean="0"/>
              <a:t>Loop strip mining </a:t>
            </a:r>
            <a:r>
              <a:rPr lang="en-US" dirty="0" smtClean="0"/>
              <a:t>is a loop-transformation technique that partitions the iterations of a loop so that multiple iterations can be:</a:t>
            </a:r>
          </a:p>
          <a:p>
            <a:pPr lvl="1"/>
            <a:r>
              <a:rPr lang="en-US" dirty="0" smtClean="0"/>
              <a:t>executed at the same time (vector/SIMD units), </a:t>
            </a:r>
          </a:p>
          <a:p>
            <a:pPr lvl="1"/>
            <a:r>
              <a:rPr lang="en-US" dirty="0" smtClean="0"/>
              <a:t>split between different processing units (multi-core CPUs),</a:t>
            </a:r>
          </a:p>
          <a:p>
            <a:pPr lvl="1"/>
            <a:r>
              <a:rPr lang="en-US" dirty="0" smtClean="0"/>
              <a:t>or both (GPUs)</a:t>
            </a:r>
          </a:p>
          <a:p>
            <a:r>
              <a:rPr lang="en-US" dirty="0" smtClean="0"/>
              <a:t>An example with loop strip mining is shown in the following slides</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Software – SPMD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GPU programs are called </a:t>
            </a:r>
            <a:r>
              <a:rPr lang="en-US" i="1" dirty="0" smtClean="0"/>
              <a:t>kernels</a:t>
            </a:r>
            <a:r>
              <a:rPr lang="en-US" dirty="0" smtClean="0"/>
              <a:t>, and are written using the Single Program Multiple Data (SPMD) programming model </a:t>
            </a:r>
          </a:p>
          <a:p>
            <a:pPr lvl="1"/>
            <a:r>
              <a:rPr lang="en-US" dirty="0" smtClean="0"/>
              <a:t>SPMD executes multiple instances of the same program independently, where each program works on a different portion of the data</a:t>
            </a:r>
          </a:p>
          <a:p>
            <a:r>
              <a:rPr lang="en-US" dirty="0" smtClean="0"/>
              <a:t>For data-parallel scientific and engineering applications, combining SPMD with loop strip mining is a very common parallel programming technique</a:t>
            </a:r>
          </a:p>
          <a:p>
            <a:pPr lvl="1"/>
            <a:r>
              <a:rPr lang="en-US" dirty="0" smtClean="0"/>
              <a:t>Message Passing Interface (MPI) is used to run SPMD on a distributed cluster</a:t>
            </a:r>
          </a:p>
          <a:p>
            <a:pPr lvl="1"/>
            <a:r>
              <a:rPr lang="en-US" dirty="0" smtClean="0"/>
              <a:t>POSIX threads (</a:t>
            </a:r>
            <a:r>
              <a:rPr lang="en-US" dirty="0" err="1" smtClean="0"/>
              <a:t>pthreads</a:t>
            </a:r>
            <a:r>
              <a:rPr lang="en-US" dirty="0" smtClean="0"/>
              <a:t>) are used to run SPMD on a shared-memory system</a:t>
            </a:r>
          </a:p>
          <a:p>
            <a:pPr lvl="1"/>
            <a:r>
              <a:rPr lang="en-US" dirty="0" smtClean="0"/>
              <a:t>Kernels run SPMD within a GPU</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6"/>
            <a:ext cx="8229600" cy="1007202"/>
          </a:xfrm>
        </p:spPr>
        <p:txBody>
          <a:bodyPr>
            <a:normAutofit/>
          </a:bodyPr>
          <a:lstStyle/>
          <a:p>
            <a:r>
              <a:rPr lang="en-US" dirty="0" smtClean="0"/>
              <a:t>Parallel Software – SPMD</a:t>
            </a:r>
            <a:endParaRPr lang="en-US" dirty="0"/>
          </a:p>
        </p:txBody>
      </p:sp>
      <p:sp>
        <p:nvSpPr>
          <p:cNvPr id="3" name="Content Placeholder 2"/>
          <p:cNvSpPr>
            <a:spLocks noGrp="1"/>
          </p:cNvSpPr>
          <p:nvPr>
            <p:ph idx="1"/>
          </p:nvPr>
        </p:nvSpPr>
        <p:spPr>
          <a:xfrm>
            <a:off x="457200" y="1391984"/>
            <a:ext cx="8229600" cy="1043740"/>
          </a:xfrm>
        </p:spPr>
        <p:txBody>
          <a:bodyPr>
            <a:normAutofit/>
          </a:bodyPr>
          <a:lstStyle/>
          <a:p>
            <a:r>
              <a:rPr lang="en-US" sz="2000" dirty="0" smtClean="0"/>
              <a:t>Consider the following vector addition example</a:t>
            </a:r>
          </a:p>
        </p:txBody>
      </p:sp>
      <p:sp>
        <p:nvSpPr>
          <p:cNvPr id="67" name="Rectangle 56"/>
          <p:cNvSpPr>
            <a:spLocks/>
          </p:cNvSpPr>
          <p:nvPr/>
        </p:nvSpPr>
        <p:spPr bwMode="auto">
          <a:xfrm>
            <a:off x="3051114" y="4505692"/>
            <a:ext cx="1785456" cy="646331"/>
          </a:xfrm>
          <a:prstGeom prst="rect">
            <a:avLst/>
          </a:prstGeom>
          <a:noFill/>
          <a:ln w="12700">
            <a:solidFill>
              <a:srgbClr val="000000"/>
            </a:solidFill>
            <a:prstDash val="solid"/>
            <a:miter lim="800000"/>
            <a:headEnd type="none" w="med" len="med"/>
            <a:tailEnd type="none" w="med" len="med"/>
          </a:ln>
        </p:spPr>
        <p:txBody>
          <a:bodyPr wrap="square" lIns="0" tIns="0" rIns="0" bIns="0" anchor="ctr">
            <a:prstTxWarp prst="textNoShape">
              <a:avLst/>
            </a:prstTxWarp>
            <a:spAutoFit/>
          </a:bodyPr>
          <a:lstStyle/>
          <a:p>
            <a:r>
              <a:rPr lang="en-US" sz="1400" dirty="0" smtClean="0">
                <a:latin typeface="Arial"/>
                <a:ea typeface="Courier New Bold" charset="0"/>
                <a:cs typeface="Arial"/>
                <a:sym typeface="Courier New Bold" charset="0"/>
              </a:rPr>
              <a:t> for(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0:3 ) {</a:t>
            </a:r>
          </a:p>
          <a:p>
            <a:r>
              <a:rPr lang="en-US" sz="1400" dirty="0" smtClean="0">
                <a:latin typeface="Arial"/>
                <a:ea typeface="Courier New Bold" charset="0"/>
                <a:cs typeface="Arial"/>
                <a:sym typeface="Courier New Bold" charset="0"/>
              </a:rPr>
              <a:t>    C[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A[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B[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a:t>
            </a:r>
          </a:p>
          <a:p>
            <a:r>
              <a:rPr lang="en-US" sz="1400" dirty="0" smtClean="0">
                <a:latin typeface="Arial"/>
                <a:ea typeface="Courier New Bold" charset="0"/>
                <a:cs typeface="Arial"/>
                <a:sym typeface="Courier New Bold" charset="0"/>
              </a:rPr>
              <a:t> }</a:t>
            </a:r>
          </a:p>
        </p:txBody>
      </p:sp>
      <p:sp>
        <p:nvSpPr>
          <p:cNvPr id="68" name="Rectangle 56"/>
          <p:cNvSpPr>
            <a:spLocks/>
          </p:cNvSpPr>
          <p:nvPr/>
        </p:nvSpPr>
        <p:spPr bwMode="auto">
          <a:xfrm>
            <a:off x="4874374" y="4505692"/>
            <a:ext cx="1785456" cy="646331"/>
          </a:xfrm>
          <a:prstGeom prst="rect">
            <a:avLst/>
          </a:prstGeom>
          <a:noFill/>
          <a:ln w="12700">
            <a:solidFill>
              <a:srgbClr val="000000"/>
            </a:solidFill>
            <a:prstDash val="solid"/>
            <a:miter lim="800000"/>
            <a:headEnd type="none" w="med" len="med"/>
            <a:tailEnd type="none" w="med" len="med"/>
          </a:ln>
        </p:spPr>
        <p:txBody>
          <a:bodyPr wrap="square" lIns="0" tIns="0" rIns="0" bIns="0" anchor="ctr">
            <a:prstTxWarp prst="textNoShape">
              <a:avLst/>
            </a:prstTxWarp>
            <a:spAutoFit/>
          </a:bodyPr>
          <a:lstStyle/>
          <a:p>
            <a:r>
              <a:rPr lang="en-US" sz="1400" dirty="0" smtClean="0">
                <a:latin typeface="Arial"/>
                <a:ea typeface="Courier New Bold" charset="0"/>
                <a:cs typeface="Arial"/>
                <a:sym typeface="Courier New Bold" charset="0"/>
              </a:rPr>
              <a:t> for(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4:7 ) {</a:t>
            </a:r>
          </a:p>
          <a:p>
            <a:r>
              <a:rPr lang="en-US" sz="1400" dirty="0" smtClean="0">
                <a:latin typeface="Arial"/>
                <a:ea typeface="Courier New Bold" charset="0"/>
                <a:cs typeface="Arial"/>
                <a:sym typeface="Courier New Bold" charset="0"/>
              </a:rPr>
              <a:t>    C[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A[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B[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a:t>
            </a:r>
          </a:p>
          <a:p>
            <a:r>
              <a:rPr lang="en-US" sz="1400" dirty="0" smtClean="0">
                <a:latin typeface="Arial"/>
                <a:ea typeface="Courier New Bold" charset="0"/>
                <a:cs typeface="Arial"/>
                <a:sym typeface="Courier New Bold" charset="0"/>
              </a:rPr>
              <a:t> }</a:t>
            </a:r>
          </a:p>
        </p:txBody>
      </p:sp>
      <p:sp>
        <p:nvSpPr>
          <p:cNvPr id="69" name="Rectangle 56"/>
          <p:cNvSpPr>
            <a:spLocks/>
          </p:cNvSpPr>
          <p:nvPr/>
        </p:nvSpPr>
        <p:spPr bwMode="auto">
          <a:xfrm>
            <a:off x="6698752" y="4505692"/>
            <a:ext cx="1785456" cy="646331"/>
          </a:xfrm>
          <a:prstGeom prst="rect">
            <a:avLst/>
          </a:prstGeom>
          <a:noFill/>
          <a:ln w="12700">
            <a:solidFill>
              <a:srgbClr val="000000"/>
            </a:solidFill>
            <a:prstDash val="solid"/>
            <a:miter lim="800000"/>
            <a:headEnd type="none" w="med" len="med"/>
            <a:tailEnd type="none" w="med" len="med"/>
          </a:ln>
        </p:spPr>
        <p:txBody>
          <a:bodyPr wrap="square" lIns="0" tIns="0" rIns="0" bIns="0" anchor="ctr">
            <a:prstTxWarp prst="textNoShape">
              <a:avLst/>
            </a:prstTxWarp>
            <a:spAutoFit/>
          </a:bodyPr>
          <a:lstStyle/>
          <a:p>
            <a:r>
              <a:rPr lang="en-US" sz="1400" dirty="0" smtClean="0">
                <a:latin typeface="Arial"/>
                <a:ea typeface="Courier New Bold" charset="0"/>
                <a:cs typeface="Arial"/>
                <a:sym typeface="Courier New Bold" charset="0"/>
              </a:rPr>
              <a:t> for(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8:11 ) {</a:t>
            </a:r>
          </a:p>
          <a:p>
            <a:r>
              <a:rPr lang="en-US" sz="1400" dirty="0" smtClean="0">
                <a:latin typeface="Arial"/>
                <a:ea typeface="Courier New Bold" charset="0"/>
                <a:cs typeface="Arial"/>
                <a:sym typeface="Courier New Bold" charset="0"/>
              </a:rPr>
              <a:t>    C[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A[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B[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a:t>
            </a:r>
          </a:p>
          <a:p>
            <a:r>
              <a:rPr lang="en-US" sz="1400" dirty="0" smtClean="0">
                <a:latin typeface="Arial"/>
                <a:ea typeface="Courier New Bold" charset="0"/>
                <a:cs typeface="Arial"/>
                <a:sym typeface="Courier New Bold" charset="0"/>
              </a:rPr>
              <a:t> }</a:t>
            </a:r>
          </a:p>
        </p:txBody>
      </p:sp>
      <p:sp>
        <p:nvSpPr>
          <p:cNvPr id="53" name="Rectangle 51"/>
          <p:cNvSpPr>
            <a:spLocks/>
          </p:cNvSpPr>
          <p:nvPr/>
        </p:nvSpPr>
        <p:spPr bwMode="auto">
          <a:xfrm>
            <a:off x="2616701" y="5187959"/>
            <a:ext cx="29232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a:t>
            </a:r>
          </a:p>
        </p:txBody>
      </p:sp>
      <p:sp>
        <p:nvSpPr>
          <p:cNvPr id="54" name="Rectangle 52"/>
          <p:cNvSpPr>
            <a:spLocks/>
          </p:cNvSpPr>
          <p:nvPr/>
        </p:nvSpPr>
        <p:spPr bwMode="auto">
          <a:xfrm>
            <a:off x="2626388" y="5532330"/>
            <a:ext cx="27216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B</a:t>
            </a:r>
          </a:p>
        </p:txBody>
      </p:sp>
      <p:sp>
        <p:nvSpPr>
          <p:cNvPr id="55" name="Rectangle 53"/>
          <p:cNvSpPr>
            <a:spLocks/>
          </p:cNvSpPr>
          <p:nvPr/>
        </p:nvSpPr>
        <p:spPr bwMode="auto">
          <a:xfrm>
            <a:off x="2587501" y="6025213"/>
            <a:ext cx="27090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C</a:t>
            </a:r>
          </a:p>
        </p:txBody>
      </p:sp>
      <p:sp>
        <p:nvSpPr>
          <p:cNvPr id="56" name="Rectangle 54"/>
          <p:cNvSpPr>
            <a:spLocks/>
          </p:cNvSpPr>
          <p:nvPr/>
        </p:nvSpPr>
        <p:spPr bwMode="auto">
          <a:xfrm>
            <a:off x="2627499" y="5729790"/>
            <a:ext cx="231845"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t>
            </a:r>
          </a:p>
        </p:txBody>
      </p:sp>
      <p:sp>
        <p:nvSpPr>
          <p:cNvPr id="57" name="Rectangle 55"/>
          <p:cNvSpPr>
            <a:spLocks/>
          </p:cNvSpPr>
          <p:nvPr/>
        </p:nvSpPr>
        <p:spPr bwMode="auto">
          <a:xfrm>
            <a:off x="2623768" y="5363801"/>
            <a:ext cx="252005"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t>
            </a:r>
          </a:p>
        </p:txBody>
      </p:sp>
      <p:sp>
        <p:nvSpPr>
          <p:cNvPr id="129" name="Rectangle 51"/>
          <p:cNvSpPr>
            <a:spLocks/>
          </p:cNvSpPr>
          <p:nvPr/>
        </p:nvSpPr>
        <p:spPr bwMode="auto">
          <a:xfrm>
            <a:off x="2842643" y="2520719"/>
            <a:ext cx="29232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a:t>
            </a:r>
          </a:p>
        </p:txBody>
      </p:sp>
      <p:sp>
        <p:nvSpPr>
          <p:cNvPr id="130" name="Rectangle 52"/>
          <p:cNvSpPr>
            <a:spLocks/>
          </p:cNvSpPr>
          <p:nvPr/>
        </p:nvSpPr>
        <p:spPr bwMode="auto">
          <a:xfrm>
            <a:off x="2852330" y="2865088"/>
            <a:ext cx="27216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B</a:t>
            </a:r>
          </a:p>
        </p:txBody>
      </p:sp>
      <p:sp>
        <p:nvSpPr>
          <p:cNvPr id="131" name="Rectangle 53"/>
          <p:cNvSpPr>
            <a:spLocks/>
          </p:cNvSpPr>
          <p:nvPr/>
        </p:nvSpPr>
        <p:spPr bwMode="auto">
          <a:xfrm>
            <a:off x="2813443" y="3357972"/>
            <a:ext cx="270906"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C</a:t>
            </a:r>
          </a:p>
        </p:txBody>
      </p:sp>
      <p:sp>
        <p:nvSpPr>
          <p:cNvPr id="132" name="Rectangle 54"/>
          <p:cNvSpPr>
            <a:spLocks/>
          </p:cNvSpPr>
          <p:nvPr/>
        </p:nvSpPr>
        <p:spPr bwMode="auto">
          <a:xfrm>
            <a:off x="2853441" y="3062548"/>
            <a:ext cx="231845"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t>
            </a:r>
          </a:p>
        </p:txBody>
      </p:sp>
      <p:sp>
        <p:nvSpPr>
          <p:cNvPr id="133" name="Rectangle 55"/>
          <p:cNvSpPr>
            <a:spLocks/>
          </p:cNvSpPr>
          <p:nvPr/>
        </p:nvSpPr>
        <p:spPr bwMode="auto">
          <a:xfrm>
            <a:off x="2849710" y="2696560"/>
            <a:ext cx="252005" cy="281327"/>
          </a:xfrm>
          <a:prstGeom prst="rect">
            <a:avLst/>
          </a:prstGeom>
          <a:noFill/>
          <a:ln w="12700">
            <a:noFill/>
            <a:miter lim="800000"/>
            <a:headEnd type="none" w="med" len="med"/>
            <a:tailEnd type="none" w="med" len="med"/>
          </a:ln>
        </p:spPr>
        <p:txBody>
          <a:bodyPr wrap="square" lIns="0" tIns="0" rIns="0" bIns="0" anchor="ctr">
            <a:prstTxWarp prst="textNoShape">
              <a:avLst/>
            </a:prstTxWarp>
            <a:spAutoFit/>
          </a:bodyPr>
          <a:lstStyle/>
          <a:p>
            <a:r>
              <a:rPr lang="en-US" dirty="0">
                <a:solidFill>
                  <a:schemeClr val="tx1"/>
                </a:solidFill>
                <a:latin typeface="Gill Sans" charset="0"/>
                <a:ea typeface="Gill Sans" charset="0"/>
                <a:cs typeface="Gill Sans" charset="0"/>
                <a:sym typeface="Gill Sans" charset="0"/>
              </a:rPr>
              <a:t>+</a:t>
            </a:r>
          </a:p>
        </p:txBody>
      </p:sp>
      <p:grpSp>
        <p:nvGrpSpPr>
          <p:cNvPr id="116" name="Group 115"/>
          <p:cNvGrpSpPr/>
          <p:nvPr/>
        </p:nvGrpSpPr>
        <p:grpSpPr>
          <a:xfrm>
            <a:off x="3273844" y="2547282"/>
            <a:ext cx="5412956" cy="1089106"/>
            <a:chOff x="3047902" y="2986621"/>
            <a:chExt cx="5412956" cy="1089106"/>
          </a:xfrm>
        </p:grpSpPr>
        <p:sp>
          <p:nvSpPr>
            <p:cNvPr id="128" name="Rectangle 3"/>
            <p:cNvSpPr>
              <a:spLocks/>
            </p:cNvSpPr>
            <p:nvPr/>
          </p:nvSpPr>
          <p:spPr bwMode="auto">
            <a:xfrm>
              <a:off x="3049656" y="2986621"/>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4" name="Rectangle 3"/>
            <p:cNvSpPr>
              <a:spLocks/>
            </p:cNvSpPr>
            <p:nvPr/>
          </p:nvSpPr>
          <p:spPr bwMode="auto">
            <a:xfrm>
              <a:off x="3503195" y="298824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5" name="Rectangle 3"/>
            <p:cNvSpPr>
              <a:spLocks/>
            </p:cNvSpPr>
            <p:nvPr/>
          </p:nvSpPr>
          <p:spPr bwMode="auto">
            <a:xfrm>
              <a:off x="3949878" y="298824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6" name="Rectangle 3"/>
            <p:cNvSpPr>
              <a:spLocks/>
            </p:cNvSpPr>
            <p:nvPr/>
          </p:nvSpPr>
          <p:spPr bwMode="auto">
            <a:xfrm>
              <a:off x="4403417" y="299025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7" name="Rectangle 3"/>
            <p:cNvSpPr>
              <a:spLocks/>
            </p:cNvSpPr>
            <p:nvPr/>
          </p:nvSpPr>
          <p:spPr bwMode="auto">
            <a:xfrm>
              <a:off x="3047902" y="333545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8" name="Rectangle 3"/>
            <p:cNvSpPr>
              <a:spLocks/>
            </p:cNvSpPr>
            <p:nvPr/>
          </p:nvSpPr>
          <p:spPr bwMode="auto">
            <a:xfrm>
              <a:off x="3501441" y="333707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39" name="Rectangle 3"/>
            <p:cNvSpPr>
              <a:spLocks/>
            </p:cNvSpPr>
            <p:nvPr/>
          </p:nvSpPr>
          <p:spPr bwMode="auto">
            <a:xfrm>
              <a:off x="3948124" y="333707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0" name="Rectangle 3"/>
            <p:cNvSpPr>
              <a:spLocks/>
            </p:cNvSpPr>
            <p:nvPr/>
          </p:nvSpPr>
          <p:spPr bwMode="auto">
            <a:xfrm>
              <a:off x="4401663" y="333909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1" name="Rectangle 3"/>
            <p:cNvSpPr>
              <a:spLocks/>
            </p:cNvSpPr>
            <p:nvPr/>
          </p:nvSpPr>
          <p:spPr bwMode="auto">
            <a:xfrm>
              <a:off x="3047902" y="383253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2" name="Rectangle 3"/>
            <p:cNvSpPr>
              <a:spLocks/>
            </p:cNvSpPr>
            <p:nvPr/>
          </p:nvSpPr>
          <p:spPr bwMode="auto">
            <a:xfrm>
              <a:off x="3501441" y="383415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3" name="Rectangle 3"/>
            <p:cNvSpPr>
              <a:spLocks/>
            </p:cNvSpPr>
            <p:nvPr/>
          </p:nvSpPr>
          <p:spPr bwMode="auto">
            <a:xfrm>
              <a:off x="3948124" y="383415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4" name="Rectangle 3"/>
            <p:cNvSpPr>
              <a:spLocks/>
            </p:cNvSpPr>
            <p:nvPr/>
          </p:nvSpPr>
          <p:spPr bwMode="auto">
            <a:xfrm>
              <a:off x="4401663" y="383617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5" name="Rectangle 3"/>
            <p:cNvSpPr>
              <a:spLocks/>
            </p:cNvSpPr>
            <p:nvPr/>
          </p:nvSpPr>
          <p:spPr bwMode="auto">
            <a:xfrm>
              <a:off x="4858462" y="299025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6" name="Rectangle 3"/>
            <p:cNvSpPr>
              <a:spLocks/>
            </p:cNvSpPr>
            <p:nvPr/>
          </p:nvSpPr>
          <p:spPr bwMode="auto">
            <a:xfrm>
              <a:off x="5312001" y="2991881"/>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7" name="Rectangle 3"/>
            <p:cNvSpPr>
              <a:spLocks/>
            </p:cNvSpPr>
            <p:nvPr/>
          </p:nvSpPr>
          <p:spPr bwMode="auto">
            <a:xfrm>
              <a:off x="5758684" y="2991881"/>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8" name="Rectangle 3"/>
            <p:cNvSpPr>
              <a:spLocks/>
            </p:cNvSpPr>
            <p:nvPr/>
          </p:nvSpPr>
          <p:spPr bwMode="auto">
            <a:xfrm>
              <a:off x="6212223" y="299389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49" name="Rectangle 3"/>
            <p:cNvSpPr>
              <a:spLocks/>
            </p:cNvSpPr>
            <p:nvPr/>
          </p:nvSpPr>
          <p:spPr bwMode="auto">
            <a:xfrm>
              <a:off x="4856708" y="333909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0" name="Rectangle 3"/>
            <p:cNvSpPr>
              <a:spLocks/>
            </p:cNvSpPr>
            <p:nvPr/>
          </p:nvSpPr>
          <p:spPr bwMode="auto">
            <a:xfrm>
              <a:off x="5310247" y="334071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1" name="Rectangle 3"/>
            <p:cNvSpPr>
              <a:spLocks/>
            </p:cNvSpPr>
            <p:nvPr/>
          </p:nvSpPr>
          <p:spPr bwMode="auto">
            <a:xfrm>
              <a:off x="5756930" y="334071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2" name="Rectangle 3"/>
            <p:cNvSpPr>
              <a:spLocks/>
            </p:cNvSpPr>
            <p:nvPr/>
          </p:nvSpPr>
          <p:spPr bwMode="auto">
            <a:xfrm>
              <a:off x="6210469" y="334273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3" name="Rectangle 3"/>
            <p:cNvSpPr>
              <a:spLocks/>
            </p:cNvSpPr>
            <p:nvPr/>
          </p:nvSpPr>
          <p:spPr bwMode="auto">
            <a:xfrm>
              <a:off x="4856708" y="383617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4" name="Rectangle 3"/>
            <p:cNvSpPr>
              <a:spLocks/>
            </p:cNvSpPr>
            <p:nvPr/>
          </p:nvSpPr>
          <p:spPr bwMode="auto">
            <a:xfrm>
              <a:off x="5310247" y="383779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5" name="Rectangle 3"/>
            <p:cNvSpPr>
              <a:spLocks/>
            </p:cNvSpPr>
            <p:nvPr/>
          </p:nvSpPr>
          <p:spPr bwMode="auto">
            <a:xfrm>
              <a:off x="5756930" y="383779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6" name="Rectangle 3"/>
            <p:cNvSpPr>
              <a:spLocks/>
            </p:cNvSpPr>
            <p:nvPr/>
          </p:nvSpPr>
          <p:spPr bwMode="auto">
            <a:xfrm>
              <a:off x="6210469" y="383981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7" name="Rectangle 3"/>
            <p:cNvSpPr>
              <a:spLocks/>
            </p:cNvSpPr>
            <p:nvPr/>
          </p:nvSpPr>
          <p:spPr bwMode="auto">
            <a:xfrm>
              <a:off x="6673648" y="299389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8" name="Rectangle 3"/>
            <p:cNvSpPr>
              <a:spLocks/>
            </p:cNvSpPr>
            <p:nvPr/>
          </p:nvSpPr>
          <p:spPr bwMode="auto">
            <a:xfrm>
              <a:off x="7127187" y="299551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59" name="Rectangle 3"/>
            <p:cNvSpPr>
              <a:spLocks/>
            </p:cNvSpPr>
            <p:nvPr/>
          </p:nvSpPr>
          <p:spPr bwMode="auto">
            <a:xfrm>
              <a:off x="7573870" y="299551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0" name="Rectangle 3"/>
            <p:cNvSpPr>
              <a:spLocks/>
            </p:cNvSpPr>
            <p:nvPr/>
          </p:nvSpPr>
          <p:spPr bwMode="auto">
            <a:xfrm>
              <a:off x="8027409" y="299753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1" name="Rectangle 3"/>
            <p:cNvSpPr>
              <a:spLocks/>
            </p:cNvSpPr>
            <p:nvPr/>
          </p:nvSpPr>
          <p:spPr bwMode="auto">
            <a:xfrm>
              <a:off x="6671894" y="334273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2" name="Rectangle 3"/>
            <p:cNvSpPr>
              <a:spLocks/>
            </p:cNvSpPr>
            <p:nvPr/>
          </p:nvSpPr>
          <p:spPr bwMode="auto">
            <a:xfrm>
              <a:off x="7125433" y="334435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3" name="Rectangle 3"/>
            <p:cNvSpPr>
              <a:spLocks/>
            </p:cNvSpPr>
            <p:nvPr/>
          </p:nvSpPr>
          <p:spPr bwMode="auto">
            <a:xfrm>
              <a:off x="7572116" y="334435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4" name="Rectangle 3"/>
            <p:cNvSpPr>
              <a:spLocks/>
            </p:cNvSpPr>
            <p:nvPr/>
          </p:nvSpPr>
          <p:spPr bwMode="auto">
            <a:xfrm>
              <a:off x="8025655" y="3346371"/>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5" name="Rectangle 3"/>
            <p:cNvSpPr>
              <a:spLocks/>
            </p:cNvSpPr>
            <p:nvPr/>
          </p:nvSpPr>
          <p:spPr bwMode="auto">
            <a:xfrm>
              <a:off x="6671894" y="383981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6" name="Rectangle 3"/>
            <p:cNvSpPr>
              <a:spLocks/>
            </p:cNvSpPr>
            <p:nvPr/>
          </p:nvSpPr>
          <p:spPr bwMode="auto">
            <a:xfrm>
              <a:off x="7125433" y="384143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7" name="Rectangle 3"/>
            <p:cNvSpPr>
              <a:spLocks/>
            </p:cNvSpPr>
            <p:nvPr/>
          </p:nvSpPr>
          <p:spPr bwMode="auto">
            <a:xfrm>
              <a:off x="7572116" y="384143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68" name="Rectangle 3"/>
            <p:cNvSpPr>
              <a:spLocks/>
            </p:cNvSpPr>
            <p:nvPr/>
          </p:nvSpPr>
          <p:spPr bwMode="auto">
            <a:xfrm>
              <a:off x="8025655" y="384345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grpSp>
      <p:sp>
        <p:nvSpPr>
          <p:cNvPr id="181" name="Rectangle 56"/>
          <p:cNvSpPr>
            <a:spLocks/>
          </p:cNvSpPr>
          <p:nvPr/>
        </p:nvSpPr>
        <p:spPr bwMode="auto">
          <a:xfrm>
            <a:off x="5061054" y="1838451"/>
            <a:ext cx="1863936" cy="646331"/>
          </a:xfrm>
          <a:prstGeom prst="rect">
            <a:avLst/>
          </a:prstGeom>
          <a:noFill/>
          <a:ln w="12700">
            <a:solidFill>
              <a:srgbClr val="000000"/>
            </a:solidFill>
            <a:prstDash val="solid"/>
            <a:miter lim="800000"/>
            <a:headEnd type="none" w="med" len="med"/>
            <a:tailEnd type="none" w="med" len="med"/>
          </a:ln>
        </p:spPr>
        <p:txBody>
          <a:bodyPr wrap="square" lIns="0" tIns="0" rIns="0" bIns="0" anchor="ctr">
            <a:prstTxWarp prst="textNoShape">
              <a:avLst/>
            </a:prstTxWarp>
            <a:spAutoFit/>
          </a:bodyPr>
          <a:lstStyle/>
          <a:p>
            <a:r>
              <a:rPr lang="en-US" sz="1400" dirty="0" smtClean="0">
                <a:latin typeface="Arial"/>
                <a:ea typeface="Courier New Bold" charset="0"/>
                <a:cs typeface="Arial"/>
                <a:sym typeface="Courier New Bold" charset="0"/>
              </a:rPr>
              <a:t> for(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0:11 ) {</a:t>
            </a:r>
          </a:p>
          <a:p>
            <a:r>
              <a:rPr lang="en-US" sz="1400" dirty="0" smtClean="0">
                <a:latin typeface="Arial"/>
                <a:ea typeface="Courier New Bold" charset="0"/>
                <a:cs typeface="Arial"/>
                <a:sym typeface="Courier New Bold" charset="0"/>
              </a:rPr>
              <a:t>    C[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A[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 + B[ </a:t>
            </a:r>
            <a:r>
              <a:rPr lang="en-US" sz="1400" dirty="0" err="1" smtClean="0">
                <a:latin typeface="Arial"/>
                <a:ea typeface="Courier New Bold" charset="0"/>
                <a:cs typeface="Arial"/>
                <a:sym typeface="Courier New Bold" charset="0"/>
              </a:rPr>
              <a:t>i</a:t>
            </a:r>
            <a:r>
              <a:rPr lang="en-US" sz="1400" dirty="0" smtClean="0">
                <a:latin typeface="Arial"/>
                <a:ea typeface="Courier New Bold" charset="0"/>
                <a:cs typeface="Arial"/>
                <a:sym typeface="Courier New Bold" charset="0"/>
              </a:rPr>
              <a:t> ]</a:t>
            </a:r>
          </a:p>
          <a:p>
            <a:r>
              <a:rPr lang="en-US" sz="1400" dirty="0" smtClean="0">
                <a:latin typeface="Arial"/>
                <a:ea typeface="Courier New Bold" charset="0"/>
                <a:cs typeface="Arial"/>
                <a:sym typeface="Courier New Bold" charset="0"/>
              </a:rPr>
              <a:t> }</a:t>
            </a:r>
          </a:p>
        </p:txBody>
      </p:sp>
      <p:sp>
        <p:nvSpPr>
          <p:cNvPr id="184" name="TextBox 183"/>
          <p:cNvSpPr txBox="1"/>
          <p:nvPr/>
        </p:nvSpPr>
        <p:spPr>
          <a:xfrm>
            <a:off x="457200" y="2188866"/>
            <a:ext cx="1976538" cy="738660"/>
          </a:xfrm>
          <a:prstGeom prst="rect">
            <a:avLst/>
          </a:prstGeom>
          <a:noFill/>
        </p:spPr>
        <p:txBody>
          <a:bodyPr wrap="none" lIns="91435" tIns="45718" rIns="91435" bIns="45718" rtlCol="0">
            <a:spAutoFit/>
          </a:bodyPr>
          <a:lstStyle/>
          <a:p>
            <a:r>
              <a:rPr lang="en-US" sz="1400" dirty="0" smtClean="0"/>
              <a:t>Serial program:</a:t>
            </a:r>
          </a:p>
          <a:p>
            <a:r>
              <a:rPr lang="en-US" sz="1400" dirty="0" smtClean="0"/>
              <a:t>one program completes </a:t>
            </a:r>
          </a:p>
          <a:p>
            <a:r>
              <a:rPr lang="en-US" sz="1400" dirty="0" smtClean="0"/>
              <a:t>the entire task</a:t>
            </a:r>
            <a:endParaRPr lang="en-US" sz="1400" dirty="0"/>
          </a:p>
        </p:txBody>
      </p:sp>
      <p:sp>
        <p:nvSpPr>
          <p:cNvPr id="185" name="TextBox 184"/>
          <p:cNvSpPr txBox="1"/>
          <p:nvPr/>
        </p:nvSpPr>
        <p:spPr>
          <a:xfrm>
            <a:off x="457200" y="4779027"/>
            <a:ext cx="1856413" cy="1169547"/>
          </a:xfrm>
          <a:prstGeom prst="rect">
            <a:avLst/>
          </a:prstGeom>
          <a:noFill/>
        </p:spPr>
        <p:txBody>
          <a:bodyPr wrap="none" lIns="91435" tIns="45718" rIns="91435" bIns="45718" rtlCol="0">
            <a:spAutoFit/>
          </a:bodyPr>
          <a:lstStyle/>
          <a:p>
            <a:r>
              <a:rPr lang="en-US" sz="1400" dirty="0" smtClean="0"/>
              <a:t>SPMD program:</a:t>
            </a:r>
          </a:p>
          <a:p>
            <a:r>
              <a:rPr lang="en-US" sz="1400" dirty="0" smtClean="0"/>
              <a:t>multiple copies of the</a:t>
            </a:r>
          </a:p>
          <a:p>
            <a:r>
              <a:rPr lang="en-US" sz="1400" dirty="0" smtClean="0"/>
              <a:t>same program run on </a:t>
            </a:r>
          </a:p>
          <a:p>
            <a:r>
              <a:rPr lang="en-US" sz="1400" dirty="0" smtClean="0"/>
              <a:t>different chunks of the </a:t>
            </a:r>
          </a:p>
          <a:p>
            <a:r>
              <a:rPr lang="en-US" sz="1400" dirty="0" smtClean="0"/>
              <a:t>data</a:t>
            </a:r>
            <a:endParaRPr lang="en-US" sz="1400" dirty="0"/>
          </a:p>
        </p:txBody>
      </p:sp>
      <p:grpSp>
        <p:nvGrpSpPr>
          <p:cNvPr id="115" name="Group 114"/>
          <p:cNvGrpSpPr/>
          <p:nvPr/>
        </p:nvGrpSpPr>
        <p:grpSpPr>
          <a:xfrm>
            <a:off x="3047902" y="5131081"/>
            <a:ext cx="5438356" cy="1344190"/>
            <a:chOff x="3047902" y="5131081"/>
            <a:chExt cx="5438356" cy="1344190"/>
          </a:xfrm>
        </p:grpSpPr>
        <p:sp>
          <p:nvSpPr>
            <p:cNvPr id="5" name="Rectangle 3"/>
            <p:cNvSpPr>
              <a:spLocks/>
            </p:cNvSpPr>
            <p:nvPr/>
          </p:nvSpPr>
          <p:spPr bwMode="auto">
            <a:xfrm>
              <a:off x="3049656" y="521452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77" name="Rectangle 3"/>
            <p:cNvSpPr>
              <a:spLocks/>
            </p:cNvSpPr>
            <p:nvPr/>
          </p:nvSpPr>
          <p:spPr bwMode="auto">
            <a:xfrm>
              <a:off x="3503195" y="521614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78" name="Rectangle 3"/>
            <p:cNvSpPr>
              <a:spLocks/>
            </p:cNvSpPr>
            <p:nvPr/>
          </p:nvSpPr>
          <p:spPr bwMode="auto">
            <a:xfrm>
              <a:off x="3949878" y="521614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79" name="Rectangle 3"/>
            <p:cNvSpPr>
              <a:spLocks/>
            </p:cNvSpPr>
            <p:nvPr/>
          </p:nvSpPr>
          <p:spPr bwMode="auto">
            <a:xfrm>
              <a:off x="4403417" y="521816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0" name="Rectangle 3"/>
            <p:cNvSpPr>
              <a:spLocks/>
            </p:cNvSpPr>
            <p:nvPr/>
          </p:nvSpPr>
          <p:spPr bwMode="auto">
            <a:xfrm>
              <a:off x="3047902" y="556335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1" name="Rectangle 3"/>
            <p:cNvSpPr>
              <a:spLocks/>
            </p:cNvSpPr>
            <p:nvPr/>
          </p:nvSpPr>
          <p:spPr bwMode="auto">
            <a:xfrm>
              <a:off x="3501441" y="556498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2" name="Rectangle 3"/>
            <p:cNvSpPr>
              <a:spLocks/>
            </p:cNvSpPr>
            <p:nvPr/>
          </p:nvSpPr>
          <p:spPr bwMode="auto">
            <a:xfrm>
              <a:off x="3948124" y="556498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3" name="Rectangle 3"/>
            <p:cNvSpPr>
              <a:spLocks/>
            </p:cNvSpPr>
            <p:nvPr/>
          </p:nvSpPr>
          <p:spPr bwMode="auto">
            <a:xfrm>
              <a:off x="4401663" y="556699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4" name="Rectangle 3"/>
            <p:cNvSpPr>
              <a:spLocks/>
            </p:cNvSpPr>
            <p:nvPr/>
          </p:nvSpPr>
          <p:spPr bwMode="auto">
            <a:xfrm>
              <a:off x="3047902" y="606043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5" name="Rectangle 3"/>
            <p:cNvSpPr>
              <a:spLocks/>
            </p:cNvSpPr>
            <p:nvPr/>
          </p:nvSpPr>
          <p:spPr bwMode="auto">
            <a:xfrm>
              <a:off x="3501441" y="606205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6" name="Rectangle 3"/>
            <p:cNvSpPr>
              <a:spLocks/>
            </p:cNvSpPr>
            <p:nvPr/>
          </p:nvSpPr>
          <p:spPr bwMode="auto">
            <a:xfrm>
              <a:off x="3948124" y="6062059"/>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7" name="Rectangle 3"/>
            <p:cNvSpPr>
              <a:spLocks/>
            </p:cNvSpPr>
            <p:nvPr/>
          </p:nvSpPr>
          <p:spPr bwMode="auto">
            <a:xfrm>
              <a:off x="4401663" y="606407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8" name="Rectangle 3"/>
            <p:cNvSpPr>
              <a:spLocks/>
            </p:cNvSpPr>
            <p:nvPr/>
          </p:nvSpPr>
          <p:spPr bwMode="auto">
            <a:xfrm>
              <a:off x="4871162" y="521816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89" name="Rectangle 3"/>
            <p:cNvSpPr>
              <a:spLocks/>
            </p:cNvSpPr>
            <p:nvPr/>
          </p:nvSpPr>
          <p:spPr bwMode="auto">
            <a:xfrm>
              <a:off x="5324701" y="521978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0" name="Rectangle 3"/>
            <p:cNvSpPr>
              <a:spLocks/>
            </p:cNvSpPr>
            <p:nvPr/>
          </p:nvSpPr>
          <p:spPr bwMode="auto">
            <a:xfrm>
              <a:off x="5771384" y="521978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1" name="Rectangle 3"/>
            <p:cNvSpPr>
              <a:spLocks/>
            </p:cNvSpPr>
            <p:nvPr/>
          </p:nvSpPr>
          <p:spPr bwMode="auto">
            <a:xfrm>
              <a:off x="6224923" y="522179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2" name="Rectangle 3"/>
            <p:cNvSpPr>
              <a:spLocks/>
            </p:cNvSpPr>
            <p:nvPr/>
          </p:nvSpPr>
          <p:spPr bwMode="auto">
            <a:xfrm>
              <a:off x="4869408" y="556699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3" name="Rectangle 3"/>
            <p:cNvSpPr>
              <a:spLocks/>
            </p:cNvSpPr>
            <p:nvPr/>
          </p:nvSpPr>
          <p:spPr bwMode="auto">
            <a:xfrm>
              <a:off x="5322947" y="556861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4" name="Rectangle 3"/>
            <p:cNvSpPr>
              <a:spLocks/>
            </p:cNvSpPr>
            <p:nvPr/>
          </p:nvSpPr>
          <p:spPr bwMode="auto">
            <a:xfrm>
              <a:off x="5769630" y="556861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5" name="Rectangle 3"/>
            <p:cNvSpPr>
              <a:spLocks/>
            </p:cNvSpPr>
            <p:nvPr/>
          </p:nvSpPr>
          <p:spPr bwMode="auto">
            <a:xfrm>
              <a:off x="6223169" y="557063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6" name="Rectangle 3"/>
            <p:cNvSpPr>
              <a:spLocks/>
            </p:cNvSpPr>
            <p:nvPr/>
          </p:nvSpPr>
          <p:spPr bwMode="auto">
            <a:xfrm>
              <a:off x="4869408" y="606407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7" name="Rectangle 3"/>
            <p:cNvSpPr>
              <a:spLocks/>
            </p:cNvSpPr>
            <p:nvPr/>
          </p:nvSpPr>
          <p:spPr bwMode="auto">
            <a:xfrm>
              <a:off x="5322947" y="606569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8" name="Rectangle 3"/>
            <p:cNvSpPr>
              <a:spLocks/>
            </p:cNvSpPr>
            <p:nvPr/>
          </p:nvSpPr>
          <p:spPr bwMode="auto">
            <a:xfrm>
              <a:off x="5769630" y="6065697"/>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99" name="Rectangle 3"/>
            <p:cNvSpPr>
              <a:spLocks/>
            </p:cNvSpPr>
            <p:nvPr/>
          </p:nvSpPr>
          <p:spPr bwMode="auto">
            <a:xfrm>
              <a:off x="6223169" y="606771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0" name="Rectangle 3"/>
            <p:cNvSpPr>
              <a:spLocks/>
            </p:cNvSpPr>
            <p:nvPr/>
          </p:nvSpPr>
          <p:spPr bwMode="auto">
            <a:xfrm>
              <a:off x="6699048" y="5221798"/>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1" name="Rectangle 3"/>
            <p:cNvSpPr>
              <a:spLocks/>
            </p:cNvSpPr>
            <p:nvPr/>
          </p:nvSpPr>
          <p:spPr bwMode="auto">
            <a:xfrm>
              <a:off x="7152587" y="522342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2" name="Rectangle 3"/>
            <p:cNvSpPr>
              <a:spLocks/>
            </p:cNvSpPr>
            <p:nvPr/>
          </p:nvSpPr>
          <p:spPr bwMode="auto">
            <a:xfrm>
              <a:off x="7599270" y="5223420"/>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3" name="Rectangle 3"/>
            <p:cNvSpPr>
              <a:spLocks/>
            </p:cNvSpPr>
            <p:nvPr/>
          </p:nvSpPr>
          <p:spPr bwMode="auto">
            <a:xfrm>
              <a:off x="8052809" y="522543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4" name="Rectangle 3"/>
            <p:cNvSpPr>
              <a:spLocks/>
            </p:cNvSpPr>
            <p:nvPr/>
          </p:nvSpPr>
          <p:spPr bwMode="auto">
            <a:xfrm>
              <a:off x="6697294" y="5570634"/>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5" name="Rectangle 3"/>
            <p:cNvSpPr>
              <a:spLocks/>
            </p:cNvSpPr>
            <p:nvPr/>
          </p:nvSpPr>
          <p:spPr bwMode="auto">
            <a:xfrm>
              <a:off x="7150833" y="557225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6" name="Rectangle 3"/>
            <p:cNvSpPr>
              <a:spLocks/>
            </p:cNvSpPr>
            <p:nvPr/>
          </p:nvSpPr>
          <p:spPr bwMode="auto">
            <a:xfrm>
              <a:off x="7597516" y="5572256"/>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7" name="Rectangle 3"/>
            <p:cNvSpPr>
              <a:spLocks/>
            </p:cNvSpPr>
            <p:nvPr/>
          </p:nvSpPr>
          <p:spPr bwMode="auto">
            <a:xfrm>
              <a:off x="8051055" y="5574272"/>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8" name="Rectangle 3"/>
            <p:cNvSpPr>
              <a:spLocks/>
            </p:cNvSpPr>
            <p:nvPr/>
          </p:nvSpPr>
          <p:spPr bwMode="auto">
            <a:xfrm>
              <a:off x="6697294" y="6067713"/>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09" name="Rectangle 3"/>
            <p:cNvSpPr>
              <a:spLocks/>
            </p:cNvSpPr>
            <p:nvPr/>
          </p:nvSpPr>
          <p:spPr bwMode="auto">
            <a:xfrm>
              <a:off x="7150833" y="606933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10" name="Rectangle 3"/>
            <p:cNvSpPr>
              <a:spLocks/>
            </p:cNvSpPr>
            <p:nvPr/>
          </p:nvSpPr>
          <p:spPr bwMode="auto">
            <a:xfrm>
              <a:off x="7597516" y="6069335"/>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111" name="Rectangle 3"/>
            <p:cNvSpPr>
              <a:spLocks/>
            </p:cNvSpPr>
            <p:nvPr/>
          </p:nvSpPr>
          <p:spPr bwMode="auto">
            <a:xfrm>
              <a:off x="8051055" y="6071351"/>
              <a:ext cx="433449" cy="232277"/>
            </a:xfrm>
            <a:prstGeom prst="rect">
              <a:avLst/>
            </a:prstGeom>
            <a:ln w="1270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endParaRPr lang="en-US"/>
            </a:p>
          </p:txBody>
        </p:sp>
        <p:sp>
          <p:nvSpPr>
            <p:cNvPr id="75" name="Line 66"/>
            <p:cNvSpPr>
              <a:spLocks noChangeShapeType="1"/>
            </p:cNvSpPr>
            <p:nvPr/>
          </p:nvSpPr>
          <p:spPr bwMode="auto">
            <a:xfrm flipH="1">
              <a:off x="6673648" y="5131081"/>
              <a:ext cx="0" cy="1336949"/>
            </a:xfrm>
            <a:prstGeom prst="line">
              <a:avLst/>
            </a:prstGeom>
            <a:noFill/>
            <a:ln w="19050">
              <a:solidFill>
                <a:schemeClr val="bg1"/>
              </a:solidFill>
              <a:prstDash val="dash"/>
              <a:round/>
              <a:headEnd type="none" w="med" len="med"/>
              <a:tailEnd type="none" w="med" len="med"/>
            </a:ln>
            <a:effectLst/>
          </p:spPr>
          <p:txBody>
            <a:bodyPr>
              <a:prstTxWarp prst="textNoShape">
                <a:avLst/>
              </a:prstTxWarp>
            </a:bodyPr>
            <a:lstStyle/>
            <a:p>
              <a:endParaRPr lang="en-US"/>
            </a:p>
          </p:txBody>
        </p:sp>
        <p:sp>
          <p:nvSpPr>
            <p:cNvPr id="112" name="Line 66"/>
            <p:cNvSpPr>
              <a:spLocks noChangeShapeType="1"/>
            </p:cNvSpPr>
            <p:nvPr/>
          </p:nvSpPr>
          <p:spPr bwMode="auto">
            <a:xfrm flipH="1">
              <a:off x="4856708" y="5138322"/>
              <a:ext cx="0" cy="1336949"/>
            </a:xfrm>
            <a:prstGeom prst="line">
              <a:avLst/>
            </a:prstGeom>
            <a:noFill/>
            <a:ln w="19050">
              <a:solidFill>
                <a:schemeClr val="bg1"/>
              </a:solidFill>
              <a:prstDash val="dash"/>
              <a:round/>
              <a:headEnd type="none" w="med" len="med"/>
              <a:tailEnd type="none" w="med" len="med"/>
            </a:ln>
            <a:effectLst/>
          </p:spPr>
          <p:txBody>
            <a:bodyPr>
              <a:prstTxWarp prst="textNoShape">
                <a:avLst/>
              </a:prstTxWarp>
            </a:bodyPr>
            <a:lstStyle/>
            <a:p>
              <a:endParaRPr lang="en-US"/>
            </a:p>
          </p:txBody>
        </p:sp>
      </p:grpSp>
      <p:sp>
        <p:nvSpPr>
          <p:cNvPr id="113" name="Content Placeholder 2"/>
          <p:cNvSpPr txBox="1">
            <a:spLocks/>
          </p:cNvSpPr>
          <p:nvPr/>
        </p:nvSpPr>
        <p:spPr>
          <a:xfrm>
            <a:off x="609600" y="3685476"/>
            <a:ext cx="8229600" cy="1043740"/>
          </a:xfrm>
          <a:prstGeom prst="rect">
            <a:avLst/>
          </a:prstGeom>
        </p:spPr>
        <p:txBody>
          <a:bodyPr vert="horz" lIns="91435" tIns="45718" rIns="91435" bIns="45718" rtlCol="0">
            <a:normAutofit/>
          </a:bodyPr>
          <a:lstStyle/>
          <a:p>
            <a:pPr marL="228588" indent="-336532" defTabSz="914353">
              <a:spcBef>
                <a:spcPts val="600"/>
              </a:spcBef>
              <a:buClr>
                <a:schemeClr val="tx1">
                  <a:lumMod val="65000"/>
                </a:schemeClr>
              </a:buClr>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Arial"/>
                <a:ea typeface="+mn-ea"/>
                <a:cs typeface="Arial"/>
              </a:rPr>
              <a:t>Combining SPMD with loop strip mining allows multiple copies of the same program execute on different data in parallel</a:t>
            </a:r>
            <a:endParaRPr kumimoji="0" lang="en-US" sz="2000" b="0" i="0" u="none" strike="noStrike" kern="1200" cap="none" spc="0" normalizeH="0" baseline="0" noProof="0" dirty="0">
              <a:ln>
                <a:noFill/>
              </a:ln>
              <a:solidFill>
                <a:schemeClr val="tx1"/>
              </a:solidFill>
              <a:effectLst/>
              <a:uLnTx/>
              <a:uFillTx/>
              <a:latin typeface="Arial"/>
              <a:ea typeface="+mn-ea"/>
              <a:cs typeface="Arial"/>
            </a:endParaRPr>
          </a:p>
        </p:txBody>
      </p:sp>
      <p:sp>
        <p:nvSpPr>
          <p:cNvPr id="114" name="Footer Placeholder 11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117" name="Slide Number Placeholder 116"/>
          <p:cNvSpPr>
            <a:spLocks noGrp="1"/>
          </p:cNvSpPr>
          <p:nvPr>
            <p:ph type="sldNum" sz="quarter" idx="12"/>
          </p:nvPr>
        </p:nvSpPr>
        <p:spPr/>
        <p:txBody>
          <a:bodyPr/>
          <a:lstStyle/>
          <a:p>
            <a:fld id="{1C2E671B-E6CC-5344-823B-5C81BE00F7D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Notes</a:t>
            </a:r>
            <a:endParaRPr lang="en-US" dirty="0"/>
          </a:p>
        </p:txBody>
      </p:sp>
      <p:sp>
        <p:nvSpPr>
          <p:cNvPr id="3" name="Content Placeholder 2"/>
          <p:cNvSpPr>
            <a:spLocks noGrp="1"/>
          </p:cNvSpPr>
          <p:nvPr>
            <p:ph idx="1"/>
          </p:nvPr>
        </p:nvSpPr>
        <p:spPr/>
        <p:txBody>
          <a:bodyPr>
            <a:normAutofit/>
          </a:bodyPr>
          <a:lstStyle/>
          <a:p>
            <a:r>
              <a:rPr lang="en-US" dirty="0" smtClean="0"/>
              <a:t>An analogy of picking apples is used to relate different types of parallelism and begin thinking about the best way to tackle a problem</a:t>
            </a:r>
          </a:p>
          <a:p>
            <a:r>
              <a:rPr lang="en-US" dirty="0" smtClean="0"/>
              <a:t>The decomposition slides build on this and are relevant to GPU computing since we split up tasks into kernels and decompose kernels into threads</a:t>
            </a:r>
          </a:p>
          <a:p>
            <a:r>
              <a:rPr lang="en-US" dirty="0" smtClean="0"/>
              <a:t>The topics then shift to parallel computing hardware and software models that progress into how these models combine on the GPU</a:t>
            </a:r>
            <a:endParaRPr lang="en-US" dirty="0"/>
          </a:p>
        </p:txBody>
      </p:sp>
      <p:sp>
        <p:nvSpPr>
          <p:cNvPr id="4" name="Footer Placeholder 3"/>
          <p:cNvSpPr>
            <a:spLocks noGrp="1"/>
          </p:cNvSpPr>
          <p:nvPr>
            <p:ph type="ftr" sz="quarter" idx="11"/>
          </p:nvPr>
        </p:nvSpPr>
        <p:spPr/>
        <p:txBody>
          <a:bodyPr/>
          <a:lstStyle/>
          <a:p>
            <a:pPr>
              <a:defRPr/>
            </a:pPr>
            <a:r>
              <a:rPr lang="en-US" dirty="0" smtClean="0">
                <a:solidFill>
                  <a:schemeClr val="tx1"/>
                </a:solidFill>
                <a:latin typeface="Arial" pitchFamily="34" charset="0"/>
                <a:cs typeface="Arial" pitchFamily="34" charset="0"/>
              </a:rPr>
              <a:t>A Collaboration Between David Kaeli, Northeastern University</a:t>
            </a:r>
          </a:p>
          <a:p>
            <a:pPr>
              <a:defRPr/>
            </a:pPr>
            <a:r>
              <a:rPr lang="en-US" dirty="0"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Software – SPMD</a:t>
            </a:r>
            <a:endParaRPr lang="en-US" dirty="0"/>
          </a:p>
        </p:txBody>
      </p:sp>
      <p:sp>
        <p:nvSpPr>
          <p:cNvPr id="3" name="Content Placeholder 2"/>
          <p:cNvSpPr>
            <a:spLocks noGrp="1"/>
          </p:cNvSpPr>
          <p:nvPr>
            <p:ph idx="1"/>
          </p:nvPr>
        </p:nvSpPr>
        <p:spPr/>
        <p:txBody>
          <a:bodyPr>
            <a:normAutofit/>
          </a:bodyPr>
          <a:lstStyle/>
          <a:p>
            <a:r>
              <a:rPr lang="en-US" dirty="0" smtClean="0"/>
              <a:t>In the vector addition example, each chunk of data could be executed as an independent thread</a:t>
            </a:r>
          </a:p>
          <a:p>
            <a:r>
              <a:rPr lang="en-US" dirty="0" smtClean="0"/>
              <a:t>On modern CPUs, the overhead of creating threads is so high that the chunks need to be large</a:t>
            </a:r>
          </a:p>
          <a:p>
            <a:pPr lvl="1"/>
            <a:r>
              <a:rPr lang="en-US" dirty="0" smtClean="0"/>
              <a:t>In practice, usually a few threads (about as many as the number of CPU cores) and each is given a large amount of work to do</a:t>
            </a:r>
          </a:p>
          <a:p>
            <a:r>
              <a:rPr lang="en-US" dirty="0" smtClean="0"/>
              <a:t>For GPU programming, there is low overhead for thread creation, so we can create one thread per loop iteration</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Software – SPMD</a:t>
            </a:r>
            <a:endParaRPr lang="en-US" dirty="0"/>
          </a:p>
        </p:txBody>
      </p:sp>
      <p:grpSp>
        <p:nvGrpSpPr>
          <p:cNvPr id="9" name="Group 8"/>
          <p:cNvGrpSpPr/>
          <p:nvPr/>
        </p:nvGrpSpPr>
        <p:grpSpPr>
          <a:xfrm>
            <a:off x="241301" y="1409700"/>
            <a:ext cx="3016671" cy="1200329"/>
            <a:chOff x="469900" y="1549399"/>
            <a:chExt cx="3016671" cy="1200328"/>
          </a:xfrm>
        </p:grpSpPr>
        <p:sp>
          <p:nvSpPr>
            <p:cNvPr id="5" name="TextBox 4"/>
            <p:cNvSpPr txBox="1"/>
            <p:nvPr/>
          </p:nvSpPr>
          <p:spPr>
            <a:xfrm>
              <a:off x="469900" y="1549399"/>
              <a:ext cx="2519703" cy="369332"/>
            </a:xfrm>
            <a:prstGeom prst="rect">
              <a:avLst/>
            </a:prstGeom>
            <a:noFill/>
          </p:spPr>
          <p:txBody>
            <a:bodyPr wrap="none" rtlCol="0">
              <a:spAutoFit/>
            </a:bodyPr>
            <a:lstStyle/>
            <a:p>
              <a:r>
                <a:rPr lang="en-US" dirty="0" smtClean="0">
                  <a:latin typeface="Arial"/>
                  <a:cs typeface="Arial"/>
                </a:rPr>
                <a:t>Single-threaded (CPU)</a:t>
              </a:r>
              <a:endParaRPr lang="en-US" dirty="0">
                <a:latin typeface="Arial"/>
                <a:cs typeface="Arial"/>
              </a:endParaRPr>
            </a:p>
          </p:txBody>
        </p:sp>
        <p:sp>
          <p:nvSpPr>
            <p:cNvPr id="6" name="TextBox 5"/>
            <p:cNvSpPr txBox="1"/>
            <p:nvPr/>
          </p:nvSpPr>
          <p:spPr>
            <a:xfrm>
              <a:off x="469900" y="1918731"/>
              <a:ext cx="3016671" cy="830996"/>
            </a:xfrm>
            <a:prstGeom prst="rect">
              <a:avLst/>
            </a:prstGeom>
            <a:noFill/>
          </p:spPr>
          <p:txBody>
            <a:bodyPr wrap="none" rtlCol="0">
              <a:spAutoFit/>
            </a:bodyPr>
            <a:lstStyle/>
            <a:p>
              <a:r>
                <a:rPr lang="en-US" sz="1600" dirty="0" smtClean="0">
                  <a:latin typeface="Courier New"/>
                  <a:cs typeface="Courier New"/>
                </a:rPr>
                <a:t>// there are N elements</a:t>
              </a:r>
            </a:p>
            <a:p>
              <a:r>
                <a:rPr lang="en-US" sz="1600" dirty="0" err="1" smtClean="0">
                  <a:latin typeface="Courier New"/>
                  <a:cs typeface="Courier New"/>
                </a:rPr>
                <a:t>for(i</a:t>
              </a:r>
              <a:r>
                <a:rPr lang="en-US" sz="1600" dirty="0" smtClean="0">
                  <a:latin typeface="Courier New"/>
                  <a:cs typeface="Courier New"/>
                </a:rPr>
                <a:t> = 0; </a:t>
              </a:r>
              <a:r>
                <a:rPr lang="en-US" sz="1600" dirty="0" err="1" smtClean="0">
                  <a:latin typeface="Courier New"/>
                  <a:cs typeface="Courier New"/>
                </a:rPr>
                <a:t>i</a:t>
              </a:r>
              <a:r>
                <a:rPr lang="en-US" sz="1600" dirty="0" smtClean="0">
                  <a:latin typeface="Courier New"/>
                  <a:cs typeface="Courier New"/>
                </a:rPr>
                <a:t> &lt; N; </a:t>
              </a:r>
              <a:r>
                <a:rPr lang="en-US" sz="1600" dirty="0" err="1" smtClean="0">
                  <a:latin typeface="Courier New"/>
                  <a:cs typeface="Courier New"/>
                </a:rPr>
                <a:t>i</a:t>
              </a:r>
              <a:r>
                <a:rPr lang="en-US" sz="1600" dirty="0" smtClean="0">
                  <a:latin typeface="Courier New"/>
                  <a:cs typeface="Courier New"/>
                </a:rPr>
                <a:t>++)</a:t>
              </a:r>
            </a:p>
            <a:p>
              <a:r>
                <a:rPr lang="en-US" sz="1600" dirty="0" smtClean="0">
                  <a:latin typeface="Courier New"/>
                  <a:cs typeface="Courier New"/>
                </a:rPr>
                <a:t>  </a:t>
              </a:r>
              <a:r>
                <a:rPr lang="en-US" sz="1600" dirty="0" err="1" smtClean="0">
                  <a:latin typeface="Courier New"/>
                  <a:cs typeface="Courier New"/>
                </a:rPr>
                <a:t>C[i</a:t>
              </a:r>
              <a:r>
                <a:rPr lang="en-US" sz="1600" dirty="0" smtClean="0">
                  <a:latin typeface="Courier New"/>
                  <a:cs typeface="Courier New"/>
                </a:rPr>
                <a:t>] = </a:t>
              </a:r>
              <a:r>
                <a:rPr lang="en-US" sz="1600" dirty="0" err="1" smtClean="0">
                  <a:latin typeface="Courier New"/>
                  <a:cs typeface="Courier New"/>
                </a:rPr>
                <a:t>A[i</a:t>
              </a:r>
              <a:r>
                <a:rPr lang="en-US" sz="1600" dirty="0" smtClean="0">
                  <a:latin typeface="Courier New"/>
                  <a:cs typeface="Courier New"/>
                </a:rPr>
                <a:t>] + </a:t>
              </a:r>
              <a:r>
                <a:rPr lang="en-US" sz="1600" dirty="0" err="1" smtClean="0">
                  <a:latin typeface="Courier New"/>
                  <a:cs typeface="Courier New"/>
                </a:rPr>
                <a:t>B[i</a:t>
              </a:r>
              <a:r>
                <a:rPr lang="en-US" sz="1600" dirty="0" smtClean="0">
                  <a:latin typeface="Courier New"/>
                  <a:cs typeface="Courier New"/>
                </a:rPr>
                <a:t>]</a:t>
              </a:r>
              <a:endParaRPr lang="en-US" sz="1600" dirty="0">
                <a:latin typeface="Courier New"/>
                <a:cs typeface="Courier New"/>
              </a:endParaRPr>
            </a:p>
          </p:txBody>
        </p:sp>
      </p:grpSp>
      <p:grpSp>
        <p:nvGrpSpPr>
          <p:cNvPr id="10" name="Group 9"/>
          <p:cNvGrpSpPr/>
          <p:nvPr/>
        </p:nvGrpSpPr>
        <p:grpSpPr>
          <a:xfrm>
            <a:off x="241300" y="2832099"/>
            <a:ext cx="3632324" cy="1446549"/>
            <a:chOff x="469900" y="2971799"/>
            <a:chExt cx="3632324" cy="1446548"/>
          </a:xfrm>
        </p:grpSpPr>
        <p:sp>
          <p:nvSpPr>
            <p:cNvPr id="7" name="TextBox 6"/>
            <p:cNvSpPr txBox="1"/>
            <p:nvPr/>
          </p:nvSpPr>
          <p:spPr>
            <a:xfrm>
              <a:off x="469900" y="2971799"/>
              <a:ext cx="2365401" cy="369332"/>
            </a:xfrm>
            <a:prstGeom prst="rect">
              <a:avLst/>
            </a:prstGeom>
            <a:noFill/>
          </p:spPr>
          <p:txBody>
            <a:bodyPr wrap="none" rtlCol="0">
              <a:spAutoFit/>
            </a:bodyPr>
            <a:lstStyle/>
            <a:p>
              <a:r>
                <a:rPr lang="en-US" dirty="0" smtClean="0">
                  <a:latin typeface="Arial"/>
                  <a:cs typeface="Arial"/>
                </a:rPr>
                <a:t>Multi-threaded (CPU)</a:t>
              </a:r>
              <a:endParaRPr lang="en-US" dirty="0">
                <a:latin typeface="Arial"/>
                <a:cs typeface="Arial"/>
              </a:endParaRPr>
            </a:p>
          </p:txBody>
        </p:sp>
        <p:sp>
          <p:nvSpPr>
            <p:cNvPr id="8" name="TextBox 7"/>
            <p:cNvSpPr txBox="1"/>
            <p:nvPr/>
          </p:nvSpPr>
          <p:spPr>
            <a:xfrm>
              <a:off x="469900" y="3341130"/>
              <a:ext cx="3632324" cy="1077217"/>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tid</a:t>
              </a:r>
              <a:r>
                <a:rPr lang="en-US" sz="1600" dirty="0" smtClean="0">
                  <a:latin typeface="Courier New"/>
                  <a:cs typeface="Courier New"/>
                </a:rPr>
                <a:t> is the thread id</a:t>
              </a:r>
            </a:p>
            <a:p>
              <a:r>
                <a:rPr lang="en-US" sz="1600" dirty="0" smtClean="0">
                  <a:latin typeface="Courier New"/>
                  <a:cs typeface="Courier New"/>
                </a:rPr>
                <a:t>// P is the number of cores</a:t>
              </a:r>
            </a:p>
            <a:p>
              <a:r>
                <a:rPr lang="en-US" sz="1600" dirty="0" err="1" smtClean="0">
                  <a:latin typeface="Courier New"/>
                  <a:cs typeface="Courier New"/>
                </a:rPr>
                <a:t>for(i</a:t>
              </a:r>
              <a:r>
                <a:rPr lang="en-US" sz="1600" dirty="0" smtClean="0">
                  <a:latin typeface="Courier New"/>
                  <a:cs typeface="Courier New"/>
                </a:rPr>
                <a:t> = 0; </a:t>
              </a:r>
              <a:r>
                <a:rPr lang="en-US" sz="1600" dirty="0" err="1" smtClean="0">
                  <a:latin typeface="Courier New"/>
                  <a:cs typeface="Courier New"/>
                </a:rPr>
                <a:t>i</a:t>
              </a:r>
              <a:r>
                <a:rPr lang="en-US" sz="1600" dirty="0" smtClean="0">
                  <a:latin typeface="Courier New"/>
                  <a:cs typeface="Courier New"/>
                </a:rPr>
                <a:t> &lt; </a:t>
              </a:r>
              <a:r>
                <a:rPr lang="en-US" sz="1600" dirty="0" err="1" smtClean="0">
                  <a:latin typeface="Courier New"/>
                  <a:cs typeface="Courier New"/>
                </a:rPr>
                <a:t>tid</a:t>
              </a:r>
              <a:r>
                <a:rPr lang="en-US" sz="1600" dirty="0" smtClean="0">
                  <a:latin typeface="Courier New"/>
                  <a:cs typeface="Courier New"/>
                </a:rPr>
                <a:t>*N/P; </a:t>
              </a:r>
              <a:r>
                <a:rPr lang="en-US" sz="1600" dirty="0" err="1" smtClean="0">
                  <a:latin typeface="Courier New"/>
                  <a:cs typeface="Courier New"/>
                </a:rPr>
                <a:t>i</a:t>
              </a:r>
              <a:r>
                <a:rPr lang="en-US" sz="1600" dirty="0" smtClean="0">
                  <a:latin typeface="Courier New"/>
                  <a:cs typeface="Courier New"/>
                </a:rPr>
                <a:t>++)</a:t>
              </a:r>
            </a:p>
            <a:p>
              <a:r>
                <a:rPr lang="en-US" sz="1600" dirty="0" smtClean="0">
                  <a:latin typeface="Courier New"/>
                  <a:cs typeface="Courier New"/>
                </a:rPr>
                <a:t>  </a:t>
              </a:r>
              <a:r>
                <a:rPr lang="en-US" sz="1600" dirty="0" err="1" smtClean="0">
                  <a:latin typeface="Courier New"/>
                  <a:cs typeface="Courier New"/>
                </a:rPr>
                <a:t>C[i</a:t>
              </a:r>
              <a:r>
                <a:rPr lang="en-US" sz="1600" dirty="0" smtClean="0">
                  <a:latin typeface="Courier New"/>
                  <a:cs typeface="Courier New"/>
                </a:rPr>
                <a:t>] = </a:t>
              </a:r>
              <a:r>
                <a:rPr lang="en-US" sz="1600" dirty="0" err="1" smtClean="0">
                  <a:latin typeface="Courier New"/>
                  <a:cs typeface="Courier New"/>
                </a:rPr>
                <a:t>A[i</a:t>
              </a:r>
              <a:r>
                <a:rPr lang="en-US" sz="1600" dirty="0" smtClean="0">
                  <a:latin typeface="Courier New"/>
                  <a:cs typeface="Courier New"/>
                </a:rPr>
                <a:t>] + </a:t>
              </a:r>
              <a:r>
                <a:rPr lang="en-US" sz="1600" dirty="0" err="1" smtClean="0">
                  <a:latin typeface="Courier New"/>
                  <a:cs typeface="Courier New"/>
                </a:rPr>
                <a:t>B[i</a:t>
              </a:r>
              <a:r>
                <a:rPr lang="en-US" sz="1600" dirty="0" smtClean="0">
                  <a:latin typeface="Courier New"/>
                  <a:cs typeface="Courier New"/>
                </a:rPr>
                <a:t>]</a:t>
              </a:r>
              <a:endParaRPr lang="en-US" sz="1600" dirty="0">
                <a:latin typeface="Courier New"/>
                <a:cs typeface="Courier New"/>
              </a:endParaRPr>
            </a:p>
          </p:txBody>
        </p:sp>
      </p:grpSp>
      <p:grpSp>
        <p:nvGrpSpPr>
          <p:cNvPr id="11" name="Group 10"/>
          <p:cNvGrpSpPr/>
          <p:nvPr/>
        </p:nvGrpSpPr>
        <p:grpSpPr>
          <a:xfrm>
            <a:off x="241300" y="4470401"/>
            <a:ext cx="3455656" cy="954108"/>
            <a:chOff x="469900" y="2971799"/>
            <a:chExt cx="3455656" cy="954107"/>
          </a:xfrm>
        </p:grpSpPr>
        <p:sp>
          <p:nvSpPr>
            <p:cNvPr id="12" name="TextBox 11"/>
            <p:cNvSpPr txBox="1"/>
            <p:nvPr/>
          </p:nvSpPr>
          <p:spPr>
            <a:xfrm>
              <a:off x="469900" y="2971799"/>
              <a:ext cx="3455656" cy="369332"/>
            </a:xfrm>
            <a:prstGeom prst="rect">
              <a:avLst/>
            </a:prstGeom>
            <a:noFill/>
          </p:spPr>
          <p:txBody>
            <a:bodyPr wrap="none" rtlCol="0">
              <a:spAutoFit/>
            </a:bodyPr>
            <a:lstStyle/>
            <a:p>
              <a:r>
                <a:rPr lang="en-US" dirty="0" smtClean="0">
                  <a:latin typeface="Arial"/>
                  <a:cs typeface="Arial"/>
                </a:rPr>
                <a:t>Massively Multi-threaded (GPU)</a:t>
              </a:r>
              <a:endParaRPr lang="en-US" dirty="0">
                <a:latin typeface="Arial"/>
                <a:cs typeface="Arial"/>
              </a:endParaRPr>
            </a:p>
          </p:txBody>
        </p:sp>
        <p:sp>
          <p:nvSpPr>
            <p:cNvPr id="13" name="TextBox 12"/>
            <p:cNvSpPr txBox="1"/>
            <p:nvPr/>
          </p:nvSpPr>
          <p:spPr>
            <a:xfrm>
              <a:off x="469900" y="3341130"/>
              <a:ext cx="3139802" cy="584776"/>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tid</a:t>
              </a:r>
              <a:r>
                <a:rPr lang="en-US" sz="1600" dirty="0" smtClean="0">
                  <a:latin typeface="Courier New"/>
                  <a:cs typeface="Courier New"/>
                </a:rPr>
                <a:t> is the thread id</a:t>
              </a:r>
            </a:p>
            <a:p>
              <a:r>
                <a:rPr lang="en-US" sz="1600" dirty="0" err="1" smtClean="0">
                  <a:latin typeface="Courier New"/>
                  <a:cs typeface="Courier New"/>
                </a:rPr>
                <a:t>C[tid</a:t>
              </a:r>
              <a:r>
                <a:rPr lang="en-US" sz="1600" dirty="0" smtClean="0">
                  <a:latin typeface="Courier New"/>
                  <a:cs typeface="Courier New"/>
                </a:rPr>
                <a:t>] = </a:t>
              </a:r>
              <a:r>
                <a:rPr lang="en-US" sz="1600" dirty="0" err="1" smtClean="0">
                  <a:latin typeface="Courier New"/>
                  <a:cs typeface="Courier New"/>
                </a:rPr>
                <a:t>A[tid</a:t>
              </a:r>
              <a:r>
                <a:rPr lang="en-US" sz="1600" dirty="0" smtClean="0">
                  <a:latin typeface="Courier New"/>
                  <a:cs typeface="Courier New"/>
                </a:rPr>
                <a:t>] + </a:t>
              </a:r>
              <a:r>
                <a:rPr lang="en-US" sz="1600" dirty="0" err="1" smtClean="0">
                  <a:latin typeface="Courier New"/>
                  <a:cs typeface="Courier New"/>
                </a:rPr>
                <a:t>B[tid</a:t>
              </a:r>
              <a:r>
                <a:rPr lang="en-US" sz="1600" dirty="0" smtClean="0">
                  <a:latin typeface="Courier New"/>
                  <a:cs typeface="Courier New"/>
                </a:rPr>
                <a:t>]</a:t>
              </a:r>
              <a:endParaRPr lang="en-US" sz="1600" dirty="0">
                <a:latin typeface="Courier New"/>
                <a:cs typeface="Courier New"/>
              </a:endParaRPr>
            </a:p>
          </p:txBody>
        </p:sp>
      </p:grpSp>
      <p:sp>
        <p:nvSpPr>
          <p:cNvPr id="65" name="Rectangle 64"/>
          <p:cNvSpPr/>
          <p:nvPr/>
        </p:nvSpPr>
        <p:spPr>
          <a:xfrm>
            <a:off x="4240449"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0</a:t>
            </a:r>
            <a:endParaRPr lang="en-US" sz="1200" b="1" dirty="0">
              <a:solidFill>
                <a:srgbClr val="000000"/>
              </a:solidFill>
              <a:latin typeface="Arial"/>
              <a:cs typeface="Arial"/>
            </a:endParaRPr>
          </a:p>
        </p:txBody>
      </p:sp>
      <p:sp>
        <p:nvSpPr>
          <p:cNvPr id="86" name="Rectangle 85"/>
          <p:cNvSpPr/>
          <p:nvPr/>
        </p:nvSpPr>
        <p:spPr>
          <a:xfrm>
            <a:off x="4597527"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a:t>
            </a:r>
            <a:endParaRPr lang="en-US" sz="1200" b="1" dirty="0">
              <a:solidFill>
                <a:srgbClr val="000000"/>
              </a:solidFill>
              <a:latin typeface="Arial"/>
              <a:cs typeface="Arial"/>
            </a:endParaRPr>
          </a:p>
        </p:txBody>
      </p:sp>
      <p:sp>
        <p:nvSpPr>
          <p:cNvPr id="87" name="Rectangle 86"/>
          <p:cNvSpPr/>
          <p:nvPr/>
        </p:nvSpPr>
        <p:spPr>
          <a:xfrm>
            <a:off x="4971410"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2</a:t>
            </a:r>
            <a:endParaRPr lang="en-US" sz="1200" b="1" dirty="0">
              <a:solidFill>
                <a:srgbClr val="000000"/>
              </a:solidFill>
              <a:latin typeface="Arial"/>
              <a:cs typeface="Arial"/>
            </a:endParaRPr>
          </a:p>
        </p:txBody>
      </p:sp>
      <p:sp>
        <p:nvSpPr>
          <p:cNvPr id="88" name="Rectangle 87"/>
          <p:cNvSpPr/>
          <p:nvPr/>
        </p:nvSpPr>
        <p:spPr>
          <a:xfrm>
            <a:off x="5350130"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3</a:t>
            </a:r>
            <a:endParaRPr lang="en-US" sz="1200" b="1" dirty="0">
              <a:solidFill>
                <a:srgbClr val="000000"/>
              </a:solidFill>
              <a:latin typeface="Arial"/>
              <a:cs typeface="Arial"/>
            </a:endParaRPr>
          </a:p>
        </p:txBody>
      </p:sp>
      <p:sp>
        <p:nvSpPr>
          <p:cNvPr id="89" name="Rectangle 88"/>
          <p:cNvSpPr/>
          <p:nvPr/>
        </p:nvSpPr>
        <p:spPr>
          <a:xfrm>
            <a:off x="5724013"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4</a:t>
            </a:r>
            <a:endParaRPr lang="en-US" sz="1200" b="1" dirty="0">
              <a:solidFill>
                <a:srgbClr val="000000"/>
              </a:solidFill>
              <a:latin typeface="Arial"/>
              <a:cs typeface="Arial"/>
            </a:endParaRPr>
          </a:p>
        </p:txBody>
      </p:sp>
      <p:sp>
        <p:nvSpPr>
          <p:cNvPr id="90" name="Rectangle 89"/>
          <p:cNvSpPr/>
          <p:nvPr/>
        </p:nvSpPr>
        <p:spPr>
          <a:xfrm>
            <a:off x="6081091"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5</a:t>
            </a:r>
            <a:endParaRPr lang="en-US" sz="1200" b="1" dirty="0">
              <a:solidFill>
                <a:srgbClr val="000000"/>
              </a:solidFill>
              <a:latin typeface="Arial"/>
              <a:cs typeface="Arial"/>
            </a:endParaRPr>
          </a:p>
        </p:txBody>
      </p:sp>
      <p:sp>
        <p:nvSpPr>
          <p:cNvPr id="91" name="Rectangle 90"/>
          <p:cNvSpPr/>
          <p:nvPr/>
        </p:nvSpPr>
        <p:spPr>
          <a:xfrm>
            <a:off x="6454974"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6</a:t>
            </a:r>
            <a:endParaRPr lang="en-US" sz="1200" b="1" dirty="0">
              <a:solidFill>
                <a:srgbClr val="000000"/>
              </a:solidFill>
              <a:latin typeface="Arial"/>
              <a:cs typeface="Arial"/>
            </a:endParaRPr>
          </a:p>
        </p:txBody>
      </p:sp>
      <p:sp>
        <p:nvSpPr>
          <p:cNvPr id="92" name="Rectangle 91"/>
          <p:cNvSpPr/>
          <p:nvPr/>
        </p:nvSpPr>
        <p:spPr>
          <a:xfrm>
            <a:off x="6833694"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7</a:t>
            </a:r>
            <a:endParaRPr lang="en-US" sz="1200" b="1" dirty="0">
              <a:solidFill>
                <a:srgbClr val="000000"/>
              </a:solidFill>
              <a:latin typeface="Arial"/>
              <a:cs typeface="Arial"/>
            </a:endParaRPr>
          </a:p>
        </p:txBody>
      </p:sp>
      <p:sp>
        <p:nvSpPr>
          <p:cNvPr id="93" name="Rectangle 92"/>
          <p:cNvSpPr/>
          <p:nvPr/>
        </p:nvSpPr>
        <p:spPr>
          <a:xfrm>
            <a:off x="7207577"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8</a:t>
            </a:r>
            <a:endParaRPr lang="en-US" sz="1200" b="1" dirty="0">
              <a:solidFill>
                <a:srgbClr val="000000"/>
              </a:solidFill>
              <a:latin typeface="Arial"/>
              <a:cs typeface="Arial"/>
            </a:endParaRPr>
          </a:p>
        </p:txBody>
      </p:sp>
      <p:sp>
        <p:nvSpPr>
          <p:cNvPr id="94" name="Rectangle 93"/>
          <p:cNvSpPr/>
          <p:nvPr/>
        </p:nvSpPr>
        <p:spPr>
          <a:xfrm>
            <a:off x="7586297"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9</a:t>
            </a:r>
            <a:endParaRPr lang="en-US" sz="1200" b="1" dirty="0">
              <a:solidFill>
                <a:srgbClr val="000000"/>
              </a:solidFill>
              <a:latin typeface="Arial"/>
              <a:cs typeface="Arial"/>
            </a:endParaRPr>
          </a:p>
        </p:txBody>
      </p:sp>
      <p:sp>
        <p:nvSpPr>
          <p:cNvPr id="95" name="Rectangle 94"/>
          <p:cNvSpPr/>
          <p:nvPr/>
        </p:nvSpPr>
        <p:spPr>
          <a:xfrm>
            <a:off x="8650289"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15</a:t>
            </a:r>
            <a:endParaRPr lang="en-US" sz="1200" b="1" dirty="0">
              <a:solidFill>
                <a:srgbClr val="000000"/>
              </a:solidFill>
              <a:latin typeface="Arial"/>
              <a:cs typeface="Arial"/>
            </a:endParaRPr>
          </a:p>
        </p:txBody>
      </p:sp>
      <p:grpSp>
        <p:nvGrpSpPr>
          <p:cNvPr id="99" name="Group 98"/>
          <p:cNvGrpSpPr/>
          <p:nvPr/>
        </p:nvGrpSpPr>
        <p:grpSpPr>
          <a:xfrm>
            <a:off x="8411210" y="2197101"/>
            <a:ext cx="185419" cy="45719"/>
            <a:chOff x="6689156" y="3600938"/>
            <a:chExt cx="185419" cy="45719"/>
          </a:xfrm>
          <a:effectLst/>
        </p:grpSpPr>
        <p:sp>
          <p:nvSpPr>
            <p:cNvPr id="96" name="Oval 95"/>
            <p:cNvSpPr/>
            <p:nvPr/>
          </p:nvSpPr>
          <p:spPr>
            <a:xfrm>
              <a:off x="668915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97" name="Oval 96"/>
            <p:cNvSpPr/>
            <p:nvPr/>
          </p:nvSpPr>
          <p:spPr>
            <a:xfrm>
              <a:off x="675900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98" name="Oval 97"/>
            <p:cNvSpPr/>
            <p:nvPr/>
          </p:nvSpPr>
          <p:spPr>
            <a:xfrm>
              <a:off x="682885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sp>
        <p:nvSpPr>
          <p:cNvPr id="100" name="Rectangle 99"/>
          <p:cNvSpPr/>
          <p:nvPr/>
        </p:nvSpPr>
        <p:spPr>
          <a:xfrm>
            <a:off x="7960180" y="208280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10</a:t>
            </a:r>
            <a:endParaRPr lang="en-US" sz="1200" b="1" dirty="0">
              <a:solidFill>
                <a:srgbClr val="000000"/>
              </a:solidFill>
              <a:latin typeface="Arial"/>
              <a:cs typeface="Arial"/>
            </a:endParaRPr>
          </a:p>
        </p:txBody>
      </p:sp>
      <p:sp>
        <p:nvSpPr>
          <p:cNvPr id="101" name="Rectangle 100"/>
          <p:cNvSpPr/>
          <p:nvPr/>
        </p:nvSpPr>
        <p:spPr>
          <a:xfrm>
            <a:off x="4240449" y="323904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0</a:t>
            </a:r>
            <a:endParaRPr lang="en-US" sz="1200" b="1" dirty="0">
              <a:solidFill>
                <a:srgbClr val="000000"/>
              </a:solidFill>
              <a:latin typeface="Arial"/>
              <a:cs typeface="Arial"/>
            </a:endParaRPr>
          </a:p>
        </p:txBody>
      </p:sp>
      <p:sp>
        <p:nvSpPr>
          <p:cNvPr id="102" name="Rectangle 101"/>
          <p:cNvSpPr/>
          <p:nvPr/>
        </p:nvSpPr>
        <p:spPr>
          <a:xfrm>
            <a:off x="4597527" y="323904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a:t>
            </a:r>
            <a:endParaRPr lang="en-US" sz="1200" b="1" dirty="0">
              <a:solidFill>
                <a:srgbClr val="000000"/>
              </a:solidFill>
              <a:latin typeface="Arial"/>
              <a:cs typeface="Arial"/>
            </a:endParaRPr>
          </a:p>
        </p:txBody>
      </p:sp>
      <p:sp>
        <p:nvSpPr>
          <p:cNvPr id="103" name="Rectangle 102"/>
          <p:cNvSpPr/>
          <p:nvPr/>
        </p:nvSpPr>
        <p:spPr>
          <a:xfrm>
            <a:off x="4971410" y="323904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2</a:t>
            </a:r>
            <a:endParaRPr lang="en-US" sz="1200" b="1" dirty="0">
              <a:solidFill>
                <a:srgbClr val="000000"/>
              </a:solidFill>
              <a:latin typeface="Arial"/>
              <a:cs typeface="Arial"/>
            </a:endParaRPr>
          </a:p>
        </p:txBody>
      </p:sp>
      <p:sp>
        <p:nvSpPr>
          <p:cNvPr id="104" name="Rectangle 103"/>
          <p:cNvSpPr/>
          <p:nvPr/>
        </p:nvSpPr>
        <p:spPr>
          <a:xfrm>
            <a:off x="5343780" y="323904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3</a:t>
            </a:r>
            <a:endParaRPr lang="en-US" sz="1200" b="1" dirty="0">
              <a:solidFill>
                <a:srgbClr val="000000"/>
              </a:solidFill>
              <a:latin typeface="Arial"/>
              <a:cs typeface="Arial"/>
            </a:endParaRPr>
          </a:p>
        </p:txBody>
      </p:sp>
      <p:sp>
        <p:nvSpPr>
          <p:cNvPr id="105" name="Rectangle 104"/>
          <p:cNvSpPr/>
          <p:nvPr/>
        </p:nvSpPr>
        <p:spPr>
          <a:xfrm>
            <a:off x="4240449" y="349885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4</a:t>
            </a:r>
            <a:endParaRPr lang="en-US" sz="1200" b="1" dirty="0">
              <a:solidFill>
                <a:srgbClr val="000000"/>
              </a:solidFill>
              <a:latin typeface="Arial"/>
              <a:cs typeface="Arial"/>
            </a:endParaRPr>
          </a:p>
        </p:txBody>
      </p:sp>
      <p:sp>
        <p:nvSpPr>
          <p:cNvPr id="106" name="Rectangle 105"/>
          <p:cNvSpPr/>
          <p:nvPr/>
        </p:nvSpPr>
        <p:spPr>
          <a:xfrm>
            <a:off x="4597527" y="349885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5</a:t>
            </a:r>
            <a:endParaRPr lang="en-US" sz="1200" b="1" dirty="0">
              <a:solidFill>
                <a:srgbClr val="000000"/>
              </a:solidFill>
              <a:latin typeface="Arial"/>
              <a:cs typeface="Arial"/>
            </a:endParaRPr>
          </a:p>
        </p:txBody>
      </p:sp>
      <p:sp>
        <p:nvSpPr>
          <p:cNvPr id="107" name="Rectangle 106"/>
          <p:cNvSpPr/>
          <p:nvPr/>
        </p:nvSpPr>
        <p:spPr>
          <a:xfrm>
            <a:off x="4971410" y="349885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6</a:t>
            </a:r>
            <a:endParaRPr lang="en-US" sz="1200" b="1" dirty="0">
              <a:solidFill>
                <a:srgbClr val="000000"/>
              </a:solidFill>
              <a:latin typeface="Arial"/>
              <a:cs typeface="Arial"/>
            </a:endParaRPr>
          </a:p>
        </p:txBody>
      </p:sp>
      <p:sp>
        <p:nvSpPr>
          <p:cNvPr id="108" name="Rectangle 107"/>
          <p:cNvSpPr/>
          <p:nvPr/>
        </p:nvSpPr>
        <p:spPr>
          <a:xfrm>
            <a:off x="5343780" y="349885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7</a:t>
            </a:r>
            <a:endParaRPr lang="en-US" sz="1200" b="1" dirty="0">
              <a:solidFill>
                <a:srgbClr val="000000"/>
              </a:solidFill>
              <a:latin typeface="Arial"/>
              <a:cs typeface="Arial"/>
            </a:endParaRPr>
          </a:p>
        </p:txBody>
      </p:sp>
      <p:sp>
        <p:nvSpPr>
          <p:cNvPr id="109" name="Rectangle 108"/>
          <p:cNvSpPr/>
          <p:nvPr/>
        </p:nvSpPr>
        <p:spPr>
          <a:xfrm>
            <a:off x="4240449" y="375865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8</a:t>
            </a:r>
            <a:endParaRPr lang="en-US" sz="1200" b="1" dirty="0">
              <a:solidFill>
                <a:srgbClr val="000000"/>
              </a:solidFill>
              <a:latin typeface="Arial"/>
              <a:cs typeface="Arial"/>
            </a:endParaRPr>
          </a:p>
        </p:txBody>
      </p:sp>
      <p:sp>
        <p:nvSpPr>
          <p:cNvPr id="110" name="Rectangle 109"/>
          <p:cNvSpPr/>
          <p:nvPr/>
        </p:nvSpPr>
        <p:spPr>
          <a:xfrm>
            <a:off x="4597527" y="375865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9</a:t>
            </a:r>
            <a:endParaRPr lang="en-US" sz="1200" b="1" dirty="0">
              <a:solidFill>
                <a:srgbClr val="000000"/>
              </a:solidFill>
              <a:latin typeface="Arial"/>
              <a:cs typeface="Arial"/>
            </a:endParaRPr>
          </a:p>
        </p:txBody>
      </p:sp>
      <p:sp>
        <p:nvSpPr>
          <p:cNvPr id="111" name="Rectangle 110"/>
          <p:cNvSpPr/>
          <p:nvPr/>
        </p:nvSpPr>
        <p:spPr>
          <a:xfrm>
            <a:off x="4971410" y="375865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10</a:t>
            </a:r>
            <a:endParaRPr lang="en-US" sz="1200" b="1" dirty="0">
              <a:solidFill>
                <a:srgbClr val="000000"/>
              </a:solidFill>
              <a:latin typeface="Arial"/>
              <a:cs typeface="Arial"/>
            </a:endParaRPr>
          </a:p>
        </p:txBody>
      </p:sp>
      <p:sp>
        <p:nvSpPr>
          <p:cNvPr id="112" name="Rectangle 111"/>
          <p:cNvSpPr/>
          <p:nvPr/>
        </p:nvSpPr>
        <p:spPr>
          <a:xfrm>
            <a:off x="5343780" y="3758656"/>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11</a:t>
            </a:r>
            <a:endParaRPr lang="en-US" sz="1200" b="1" dirty="0">
              <a:solidFill>
                <a:srgbClr val="000000"/>
              </a:solidFill>
              <a:latin typeface="Arial"/>
              <a:cs typeface="Arial"/>
            </a:endParaRPr>
          </a:p>
        </p:txBody>
      </p:sp>
      <p:sp>
        <p:nvSpPr>
          <p:cNvPr id="113" name="Rectangle 112"/>
          <p:cNvSpPr/>
          <p:nvPr/>
        </p:nvSpPr>
        <p:spPr>
          <a:xfrm>
            <a:off x="4240449" y="401846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12</a:t>
            </a:r>
            <a:endParaRPr lang="en-US" sz="1200" b="1" dirty="0">
              <a:solidFill>
                <a:srgbClr val="000000"/>
              </a:solidFill>
              <a:latin typeface="Arial"/>
              <a:cs typeface="Arial"/>
            </a:endParaRPr>
          </a:p>
        </p:txBody>
      </p:sp>
      <p:sp>
        <p:nvSpPr>
          <p:cNvPr id="114" name="Rectangle 113"/>
          <p:cNvSpPr/>
          <p:nvPr/>
        </p:nvSpPr>
        <p:spPr>
          <a:xfrm>
            <a:off x="4597527" y="401846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13</a:t>
            </a:r>
            <a:endParaRPr lang="en-US" sz="1200" b="1" dirty="0">
              <a:solidFill>
                <a:srgbClr val="000000"/>
              </a:solidFill>
              <a:latin typeface="Arial"/>
              <a:cs typeface="Arial"/>
            </a:endParaRPr>
          </a:p>
        </p:txBody>
      </p:sp>
      <p:sp>
        <p:nvSpPr>
          <p:cNvPr id="115" name="Rectangle 114"/>
          <p:cNvSpPr/>
          <p:nvPr/>
        </p:nvSpPr>
        <p:spPr>
          <a:xfrm>
            <a:off x="4971410" y="401846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14</a:t>
            </a:r>
            <a:endParaRPr lang="en-US" sz="1200" b="1" dirty="0">
              <a:solidFill>
                <a:srgbClr val="000000"/>
              </a:solidFill>
              <a:latin typeface="Arial"/>
              <a:cs typeface="Arial"/>
            </a:endParaRPr>
          </a:p>
        </p:txBody>
      </p:sp>
      <p:sp>
        <p:nvSpPr>
          <p:cNvPr id="116" name="Rectangle 115"/>
          <p:cNvSpPr/>
          <p:nvPr/>
        </p:nvSpPr>
        <p:spPr>
          <a:xfrm>
            <a:off x="5343780" y="4018460"/>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15</a:t>
            </a:r>
            <a:endParaRPr lang="en-US" sz="1200" b="1" dirty="0">
              <a:solidFill>
                <a:srgbClr val="000000"/>
              </a:solidFill>
              <a:latin typeface="Arial"/>
              <a:cs typeface="Arial"/>
            </a:endParaRPr>
          </a:p>
        </p:txBody>
      </p:sp>
      <p:sp>
        <p:nvSpPr>
          <p:cNvPr id="117" name="Rectangle 116"/>
          <p:cNvSpPr/>
          <p:nvPr/>
        </p:nvSpPr>
        <p:spPr>
          <a:xfrm>
            <a:off x="4240449" y="4827032"/>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0</a:t>
            </a:r>
            <a:endParaRPr lang="en-US" sz="1200" b="1" dirty="0">
              <a:solidFill>
                <a:srgbClr val="000000"/>
              </a:solidFill>
              <a:latin typeface="Arial"/>
              <a:cs typeface="Arial"/>
            </a:endParaRPr>
          </a:p>
        </p:txBody>
      </p:sp>
      <p:sp>
        <p:nvSpPr>
          <p:cNvPr id="118" name="Rectangle 117"/>
          <p:cNvSpPr/>
          <p:nvPr/>
        </p:nvSpPr>
        <p:spPr>
          <a:xfrm>
            <a:off x="4240449" y="5086838"/>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a:t>
            </a:r>
            <a:endParaRPr lang="en-US" sz="1200" b="1" dirty="0">
              <a:solidFill>
                <a:srgbClr val="000000"/>
              </a:solidFill>
              <a:latin typeface="Arial"/>
              <a:cs typeface="Arial"/>
            </a:endParaRPr>
          </a:p>
        </p:txBody>
      </p:sp>
      <p:sp>
        <p:nvSpPr>
          <p:cNvPr id="119" name="Rectangle 118"/>
          <p:cNvSpPr/>
          <p:nvPr/>
        </p:nvSpPr>
        <p:spPr>
          <a:xfrm>
            <a:off x="4240449" y="5346643"/>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2</a:t>
            </a:r>
            <a:endParaRPr lang="en-US" sz="1200" b="1" dirty="0">
              <a:solidFill>
                <a:srgbClr val="000000"/>
              </a:solidFill>
              <a:latin typeface="Arial"/>
              <a:cs typeface="Arial"/>
            </a:endParaRPr>
          </a:p>
        </p:txBody>
      </p:sp>
      <p:sp>
        <p:nvSpPr>
          <p:cNvPr id="120" name="Rectangle 119"/>
          <p:cNvSpPr/>
          <p:nvPr/>
        </p:nvSpPr>
        <p:spPr>
          <a:xfrm>
            <a:off x="4240449" y="5606345"/>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3</a:t>
            </a:r>
            <a:endParaRPr lang="en-US" sz="1200" b="1" dirty="0">
              <a:solidFill>
                <a:srgbClr val="000000"/>
              </a:solidFill>
              <a:latin typeface="Arial"/>
              <a:cs typeface="Arial"/>
            </a:endParaRPr>
          </a:p>
        </p:txBody>
      </p:sp>
      <p:grpSp>
        <p:nvGrpSpPr>
          <p:cNvPr id="121" name="Group 120"/>
          <p:cNvGrpSpPr/>
          <p:nvPr/>
        </p:nvGrpSpPr>
        <p:grpSpPr>
          <a:xfrm>
            <a:off x="4329349" y="5980977"/>
            <a:ext cx="185419" cy="45719"/>
            <a:chOff x="6689156" y="3600938"/>
            <a:chExt cx="185419" cy="45719"/>
          </a:xfrm>
          <a:effectLst/>
          <a:scene3d>
            <a:camera prst="orthographicFront">
              <a:rot lat="0" lon="0" rev="5400000"/>
            </a:camera>
            <a:lightRig rig="threePt" dir="t"/>
          </a:scene3d>
        </p:grpSpPr>
        <p:sp>
          <p:nvSpPr>
            <p:cNvPr id="122" name="Oval 121"/>
            <p:cNvSpPr/>
            <p:nvPr/>
          </p:nvSpPr>
          <p:spPr>
            <a:xfrm>
              <a:off x="668915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23" name="Oval 122"/>
            <p:cNvSpPr/>
            <p:nvPr/>
          </p:nvSpPr>
          <p:spPr>
            <a:xfrm>
              <a:off x="675900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24" name="Oval 123"/>
            <p:cNvSpPr/>
            <p:nvPr/>
          </p:nvSpPr>
          <p:spPr>
            <a:xfrm>
              <a:off x="6828856" y="3600938"/>
              <a:ext cx="45719" cy="45719"/>
            </a:xfrm>
            <a:prstGeom prst="ellipse">
              <a:avLst/>
            </a:prstGeom>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sp>
        <p:nvSpPr>
          <p:cNvPr id="125" name="Rectangle 124"/>
          <p:cNvSpPr/>
          <p:nvPr/>
        </p:nvSpPr>
        <p:spPr>
          <a:xfrm>
            <a:off x="4238926" y="6120150"/>
            <a:ext cx="373883" cy="259805"/>
          </a:xfrm>
          <a:prstGeom prst="rect">
            <a:avLst/>
          </a:prstGeom>
          <a:ln w="12700"/>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r>
              <a:rPr lang="en-US" sz="1200" b="1" dirty="0" smtClean="0">
                <a:solidFill>
                  <a:srgbClr val="000000"/>
                </a:solidFill>
                <a:latin typeface="Arial"/>
                <a:cs typeface="Arial"/>
              </a:rPr>
              <a:t>15</a:t>
            </a:r>
            <a:endParaRPr lang="en-US" sz="1200" b="1" dirty="0">
              <a:solidFill>
                <a:srgbClr val="000000"/>
              </a:solidFill>
              <a:latin typeface="Arial"/>
              <a:cs typeface="Arial"/>
            </a:endParaRPr>
          </a:p>
        </p:txBody>
      </p:sp>
      <p:sp>
        <p:nvSpPr>
          <p:cNvPr id="126" name="Rectangle 125"/>
          <p:cNvSpPr/>
          <p:nvPr/>
        </p:nvSpPr>
        <p:spPr>
          <a:xfrm>
            <a:off x="4118276" y="1279798"/>
            <a:ext cx="373883" cy="259805"/>
          </a:xfrm>
          <a:prstGeom prst="rect">
            <a:avLst/>
          </a:prstGeom>
          <a:ln w="12700"/>
          <a:effectLst/>
        </p:spPr>
        <p:style>
          <a:lnRef idx="1">
            <a:schemeClr val="accent4"/>
          </a:lnRef>
          <a:fillRef idx="3">
            <a:schemeClr val="accent4"/>
          </a:fillRef>
          <a:effectRef idx="2">
            <a:schemeClr val="accent4"/>
          </a:effectRef>
          <a:fontRef idx="minor">
            <a:schemeClr val="lt1"/>
          </a:fontRef>
        </p:style>
        <p:txBody>
          <a:bodyPr lIns="91435" tIns="45718" rIns="91435" bIns="45718" rtlCol="0" anchor="ctr"/>
          <a:lstStyle/>
          <a:p>
            <a:pPr algn="ctr"/>
            <a:endParaRPr lang="en-US" sz="1200" b="1" dirty="0">
              <a:solidFill>
                <a:schemeClr val="tx1"/>
              </a:solidFill>
              <a:latin typeface="Arial"/>
              <a:cs typeface="Arial"/>
            </a:endParaRPr>
          </a:p>
        </p:txBody>
      </p:sp>
      <p:sp>
        <p:nvSpPr>
          <p:cNvPr id="127" name="TextBox 126"/>
          <p:cNvSpPr txBox="1"/>
          <p:nvPr/>
        </p:nvSpPr>
        <p:spPr>
          <a:xfrm>
            <a:off x="4492158" y="1257226"/>
            <a:ext cx="1367432" cy="307777"/>
          </a:xfrm>
          <a:prstGeom prst="rect">
            <a:avLst/>
          </a:prstGeom>
          <a:noFill/>
        </p:spPr>
        <p:txBody>
          <a:bodyPr wrap="none" lIns="91435" tIns="45718" rIns="91435" bIns="45718" rtlCol="0">
            <a:spAutoFit/>
          </a:bodyPr>
          <a:lstStyle/>
          <a:p>
            <a:r>
              <a:rPr lang="en-US" sz="1400" dirty="0" smtClean="0">
                <a:latin typeface="Arial"/>
                <a:cs typeface="Arial"/>
              </a:rPr>
              <a:t>= loop iteration</a:t>
            </a:r>
            <a:endParaRPr lang="en-US" sz="1400" dirty="0">
              <a:latin typeface="Arial"/>
              <a:cs typeface="Arial"/>
            </a:endParaRPr>
          </a:p>
        </p:txBody>
      </p:sp>
      <p:sp>
        <p:nvSpPr>
          <p:cNvPr id="128" name="TextBox 127"/>
          <p:cNvSpPr txBox="1"/>
          <p:nvPr/>
        </p:nvSpPr>
        <p:spPr>
          <a:xfrm>
            <a:off x="3631067" y="1779033"/>
            <a:ext cx="607859" cy="307777"/>
          </a:xfrm>
          <a:prstGeom prst="rect">
            <a:avLst/>
          </a:prstGeom>
          <a:noFill/>
        </p:spPr>
        <p:txBody>
          <a:bodyPr wrap="none" lIns="91435" tIns="45718" rIns="91435" bIns="45718" rtlCol="0">
            <a:spAutoFit/>
          </a:bodyPr>
          <a:lstStyle/>
          <a:p>
            <a:pPr algn="r"/>
            <a:r>
              <a:rPr lang="en-US" sz="1400" b="1" dirty="0" smtClean="0">
                <a:latin typeface="Arial"/>
                <a:cs typeface="Arial"/>
              </a:rPr>
              <a:t>Time</a:t>
            </a:r>
            <a:endParaRPr lang="en-US" sz="1400" b="1" dirty="0">
              <a:latin typeface="Arial"/>
              <a:cs typeface="Arial"/>
            </a:endParaRPr>
          </a:p>
        </p:txBody>
      </p:sp>
      <p:cxnSp>
        <p:nvCxnSpPr>
          <p:cNvPr id="130" name="Straight Arrow Connector 129"/>
          <p:cNvCxnSpPr>
            <a:stCxn id="128" idx="3"/>
          </p:cNvCxnSpPr>
          <p:nvPr/>
        </p:nvCxnSpPr>
        <p:spPr>
          <a:xfrm>
            <a:off x="4238925" y="1932921"/>
            <a:ext cx="221604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3844742" y="2038131"/>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T0</a:t>
            </a:r>
            <a:endParaRPr lang="en-US" sz="1400" b="1" dirty="0">
              <a:latin typeface="Arial"/>
              <a:cs typeface="Arial"/>
            </a:endParaRPr>
          </a:p>
        </p:txBody>
      </p:sp>
      <p:sp>
        <p:nvSpPr>
          <p:cNvPr id="134" name="TextBox 133"/>
          <p:cNvSpPr txBox="1"/>
          <p:nvPr/>
        </p:nvSpPr>
        <p:spPr>
          <a:xfrm>
            <a:off x="3844742" y="3191074"/>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T0</a:t>
            </a:r>
            <a:endParaRPr lang="en-US" sz="1400" b="1" dirty="0">
              <a:latin typeface="Arial"/>
              <a:cs typeface="Arial"/>
            </a:endParaRPr>
          </a:p>
        </p:txBody>
      </p:sp>
      <p:sp>
        <p:nvSpPr>
          <p:cNvPr id="135" name="TextBox 134"/>
          <p:cNvSpPr txBox="1"/>
          <p:nvPr/>
        </p:nvSpPr>
        <p:spPr>
          <a:xfrm>
            <a:off x="3844742" y="3450879"/>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T1</a:t>
            </a:r>
            <a:endParaRPr lang="en-US" sz="1400" b="1" dirty="0">
              <a:latin typeface="Arial"/>
              <a:cs typeface="Arial"/>
            </a:endParaRPr>
          </a:p>
        </p:txBody>
      </p:sp>
      <p:sp>
        <p:nvSpPr>
          <p:cNvPr id="139" name="TextBox 138"/>
          <p:cNvSpPr txBox="1"/>
          <p:nvPr/>
        </p:nvSpPr>
        <p:spPr>
          <a:xfrm>
            <a:off x="3844742" y="3710684"/>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T2</a:t>
            </a:r>
            <a:endParaRPr lang="en-US" sz="1400" b="1" dirty="0">
              <a:latin typeface="Arial"/>
              <a:cs typeface="Arial"/>
            </a:endParaRPr>
          </a:p>
        </p:txBody>
      </p:sp>
      <p:sp>
        <p:nvSpPr>
          <p:cNvPr id="140" name="TextBox 139"/>
          <p:cNvSpPr txBox="1"/>
          <p:nvPr/>
        </p:nvSpPr>
        <p:spPr>
          <a:xfrm>
            <a:off x="3844742" y="3970489"/>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T3</a:t>
            </a:r>
            <a:endParaRPr lang="en-US" sz="1400" b="1" dirty="0">
              <a:latin typeface="Arial"/>
              <a:cs typeface="Arial"/>
            </a:endParaRPr>
          </a:p>
        </p:txBody>
      </p:sp>
      <p:sp>
        <p:nvSpPr>
          <p:cNvPr id="141" name="TextBox 140"/>
          <p:cNvSpPr txBox="1"/>
          <p:nvPr/>
        </p:nvSpPr>
        <p:spPr>
          <a:xfrm>
            <a:off x="3844742" y="4778959"/>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T0</a:t>
            </a:r>
            <a:endParaRPr lang="en-US" sz="1400" b="1" dirty="0">
              <a:latin typeface="Arial"/>
              <a:cs typeface="Arial"/>
            </a:endParaRPr>
          </a:p>
        </p:txBody>
      </p:sp>
      <p:sp>
        <p:nvSpPr>
          <p:cNvPr id="142" name="TextBox 141"/>
          <p:cNvSpPr txBox="1"/>
          <p:nvPr/>
        </p:nvSpPr>
        <p:spPr>
          <a:xfrm>
            <a:off x="3844742" y="5038764"/>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T1</a:t>
            </a:r>
            <a:endParaRPr lang="en-US" sz="1400" b="1" dirty="0">
              <a:latin typeface="Arial"/>
              <a:cs typeface="Arial"/>
            </a:endParaRPr>
          </a:p>
        </p:txBody>
      </p:sp>
      <p:sp>
        <p:nvSpPr>
          <p:cNvPr id="143" name="TextBox 142"/>
          <p:cNvSpPr txBox="1"/>
          <p:nvPr/>
        </p:nvSpPr>
        <p:spPr>
          <a:xfrm>
            <a:off x="3844742" y="5298569"/>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T2</a:t>
            </a:r>
            <a:endParaRPr lang="en-US" sz="1400" b="1" dirty="0">
              <a:latin typeface="Arial"/>
              <a:cs typeface="Arial"/>
            </a:endParaRPr>
          </a:p>
        </p:txBody>
      </p:sp>
      <p:sp>
        <p:nvSpPr>
          <p:cNvPr id="144" name="TextBox 143"/>
          <p:cNvSpPr txBox="1"/>
          <p:nvPr/>
        </p:nvSpPr>
        <p:spPr>
          <a:xfrm>
            <a:off x="3844742" y="5558374"/>
            <a:ext cx="394183" cy="307777"/>
          </a:xfrm>
          <a:prstGeom prst="rect">
            <a:avLst/>
          </a:prstGeom>
          <a:noFill/>
        </p:spPr>
        <p:txBody>
          <a:bodyPr wrap="none" lIns="91435" tIns="45718" rIns="91435" bIns="45718" rtlCol="0">
            <a:spAutoFit/>
          </a:bodyPr>
          <a:lstStyle/>
          <a:p>
            <a:pPr algn="r"/>
            <a:r>
              <a:rPr lang="en-US" sz="1400" b="1" dirty="0" smtClean="0">
                <a:latin typeface="Arial"/>
                <a:cs typeface="Arial"/>
              </a:rPr>
              <a:t>T3</a:t>
            </a:r>
            <a:endParaRPr lang="en-US" sz="1400" b="1" dirty="0">
              <a:latin typeface="Arial"/>
              <a:cs typeface="Arial"/>
            </a:endParaRPr>
          </a:p>
        </p:txBody>
      </p:sp>
      <p:sp>
        <p:nvSpPr>
          <p:cNvPr id="145" name="TextBox 144"/>
          <p:cNvSpPr txBox="1"/>
          <p:nvPr/>
        </p:nvSpPr>
        <p:spPr>
          <a:xfrm>
            <a:off x="3744893" y="6072179"/>
            <a:ext cx="494033" cy="307777"/>
          </a:xfrm>
          <a:prstGeom prst="rect">
            <a:avLst/>
          </a:prstGeom>
          <a:noFill/>
        </p:spPr>
        <p:txBody>
          <a:bodyPr wrap="none" lIns="91435" tIns="45718" rIns="91435" bIns="45718" rtlCol="0">
            <a:spAutoFit/>
          </a:bodyPr>
          <a:lstStyle/>
          <a:p>
            <a:pPr algn="r"/>
            <a:r>
              <a:rPr lang="en-US" sz="1400" b="1" dirty="0" smtClean="0">
                <a:latin typeface="Arial"/>
                <a:cs typeface="Arial"/>
              </a:rPr>
              <a:t>T15</a:t>
            </a:r>
            <a:endParaRPr lang="en-US" sz="1400" b="1" dirty="0">
              <a:latin typeface="Arial"/>
              <a:cs typeface="Arial"/>
            </a:endParaRPr>
          </a:p>
        </p:txBody>
      </p:sp>
      <p:sp>
        <p:nvSpPr>
          <p:cNvPr id="67" name="Footer Placeholder 66"/>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68" name="Slide Number Placeholder 67"/>
          <p:cNvSpPr>
            <a:spLocks noGrp="1"/>
          </p:cNvSpPr>
          <p:nvPr>
            <p:ph type="sldNum" sz="quarter" idx="12"/>
          </p:nvPr>
        </p:nvSpPr>
        <p:spPr/>
        <p:txBody>
          <a:bodyPr/>
          <a:lstStyle/>
          <a:p>
            <a:fld id="{1C2E671B-E6CC-5344-823B-5C81BE00F7D7}"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Hardware – SIMD</a:t>
            </a:r>
            <a:endParaRPr lang="en-US" dirty="0"/>
          </a:p>
        </p:txBody>
      </p:sp>
      <p:sp>
        <p:nvSpPr>
          <p:cNvPr id="3" name="Content Placeholder 2"/>
          <p:cNvSpPr>
            <a:spLocks noGrp="1"/>
          </p:cNvSpPr>
          <p:nvPr>
            <p:ph idx="1"/>
          </p:nvPr>
        </p:nvSpPr>
        <p:spPr/>
        <p:txBody>
          <a:bodyPr/>
          <a:lstStyle/>
          <a:p>
            <a:r>
              <a:rPr lang="en-US" dirty="0" smtClean="0"/>
              <a:t>Each processing element of a Single Instruction Multiple Data (SIMD) processor executes the same instruction with different data at the same time</a:t>
            </a:r>
          </a:p>
          <a:p>
            <a:pPr lvl="1"/>
            <a:r>
              <a:rPr lang="en-US" dirty="0" smtClean="0"/>
              <a:t>A single instruction is issued to be executed simultaneously on many ALU units </a:t>
            </a:r>
          </a:p>
          <a:p>
            <a:pPr lvl="1"/>
            <a:r>
              <a:rPr lang="en-US" dirty="0" smtClean="0"/>
              <a:t>We say that the number of ALU units is the </a:t>
            </a:r>
            <a:r>
              <a:rPr lang="en-US" i="1" dirty="0" smtClean="0"/>
              <a:t>width</a:t>
            </a:r>
            <a:r>
              <a:rPr lang="en-US" dirty="0" smtClean="0"/>
              <a:t> of the SIMD unit</a:t>
            </a:r>
          </a:p>
          <a:p>
            <a:r>
              <a:rPr lang="en-US" dirty="0" smtClean="0"/>
              <a:t>SIMD processors are efficient for data parallel algorithms</a:t>
            </a:r>
          </a:p>
          <a:p>
            <a:pPr lvl="1"/>
            <a:r>
              <a:rPr lang="en-US" dirty="0" smtClean="0"/>
              <a:t>They reduce the amount of control flow and instruction hardware in favor of ALU hardware</a:t>
            </a:r>
          </a:p>
          <a:p>
            <a:endParaRPr lang="en-US" dirty="0" smtClean="0"/>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Hardware – SIMD</a:t>
            </a:r>
            <a:endParaRPr lang="en-US" dirty="0"/>
          </a:p>
        </p:txBody>
      </p:sp>
      <p:sp>
        <p:nvSpPr>
          <p:cNvPr id="3" name="Content Placeholder 2"/>
          <p:cNvSpPr>
            <a:spLocks noGrp="1"/>
          </p:cNvSpPr>
          <p:nvPr>
            <p:ph idx="1"/>
          </p:nvPr>
        </p:nvSpPr>
        <p:spPr>
          <a:xfrm>
            <a:off x="457200" y="1600202"/>
            <a:ext cx="8229600" cy="647700"/>
          </a:xfrm>
        </p:spPr>
        <p:txBody>
          <a:bodyPr/>
          <a:lstStyle/>
          <a:p>
            <a:r>
              <a:rPr lang="en-US" dirty="0" smtClean="0"/>
              <a:t>A SIMD hardware unit </a:t>
            </a:r>
          </a:p>
        </p:txBody>
      </p:sp>
      <p:sp>
        <p:nvSpPr>
          <p:cNvPr id="4" name="Rectangle 2"/>
          <p:cNvSpPr>
            <a:spLocks/>
          </p:cNvSpPr>
          <p:nvPr/>
        </p:nvSpPr>
        <p:spPr bwMode="auto">
          <a:xfrm>
            <a:off x="1283662" y="3729476"/>
            <a:ext cx="1182208" cy="95120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Control</a:t>
            </a:r>
          </a:p>
        </p:txBody>
      </p:sp>
      <p:sp>
        <p:nvSpPr>
          <p:cNvPr id="5" name="Rectangle 3"/>
          <p:cNvSpPr>
            <a:spLocks/>
          </p:cNvSpPr>
          <p:nvPr/>
        </p:nvSpPr>
        <p:spPr bwMode="auto">
          <a:xfrm>
            <a:off x="4630935" y="2509474"/>
            <a:ext cx="793537" cy="7639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PE</a:t>
            </a:r>
          </a:p>
        </p:txBody>
      </p:sp>
      <p:sp>
        <p:nvSpPr>
          <p:cNvPr id="9" name="Rectangle 7"/>
          <p:cNvSpPr>
            <a:spLocks/>
          </p:cNvSpPr>
          <p:nvPr/>
        </p:nvSpPr>
        <p:spPr bwMode="auto">
          <a:xfrm>
            <a:off x="6501415" y="2653046"/>
            <a:ext cx="1206500" cy="344169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Data</a:t>
            </a:r>
          </a:p>
          <a:p>
            <a:pPr algn="ctr"/>
            <a:r>
              <a:rPr lang="en-US" sz="1600" dirty="0">
                <a:solidFill>
                  <a:srgbClr val="000000"/>
                </a:solidFill>
                <a:latin typeface="Arial"/>
                <a:ea typeface="Gill Sans Light" charset="0"/>
                <a:cs typeface="Arial"/>
              </a:rPr>
              <a:t>(Memory, Registers,</a:t>
            </a:r>
          </a:p>
          <a:p>
            <a:pPr algn="ctr"/>
            <a:r>
              <a:rPr lang="en-US" sz="1600" dirty="0" err="1">
                <a:solidFill>
                  <a:srgbClr val="000000"/>
                </a:solidFill>
                <a:latin typeface="Arial"/>
                <a:ea typeface="Gill Sans Light" charset="0"/>
                <a:cs typeface="Arial"/>
              </a:rPr>
              <a:t>Immediates</a:t>
            </a:r>
            <a:r>
              <a:rPr lang="en-US" sz="1600" dirty="0">
                <a:solidFill>
                  <a:srgbClr val="000000"/>
                </a:solidFill>
                <a:latin typeface="Arial"/>
                <a:ea typeface="Gill Sans Light" charset="0"/>
                <a:cs typeface="Arial"/>
              </a:rPr>
              <a:t>,</a:t>
            </a:r>
          </a:p>
          <a:p>
            <a:pPr algn="ctr"/>
            <a:r>
              <a:rPr lang="en-US" sz="1600" dirty="0">
                <a:solidFill>
                  <a:srgbClr val="000000"/>
                </a:solidFill>
                <a:latin typeface="Arial"/>
                <a:ea typeface="Gill Sans Light" charset="0"/>
                <a:cs typeface="Arial"/>
              </a:rPr>
              <a:t>Etc.)</a:t>
            </a:r>
          </a:p>
        </p:txBody>
      </p:sp>
      <p:sp>
        <p:nvSpPr>
          <p:cNvPr id="10" name="AutoShape 8"/>
          <p:cNvSpPr>
            <a:spLocks/>
          </p:cNvSpPr>
          <p:nvPr/>
        </p:nvSpPr>
        <p:spPr bwMode="auto">
          <a:xfrm>
            <a:off x="3821202" y="5292701"/>
            <a:ext cx="809732" cy="763944"/>
          </a:xfrm>
          <a:prstGeom prst="rightArrow">
            <a:avLst>
              <a:gd name="adj1" fmla="val 32000"/>
              <a:gd name="adj2" fmla="val 5301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prstTxWarp prst="textNoShape">
              <a:avLst/>
            </a:prstTxWarp>
          </a:bodyPr>
          <a:lstStyle/>
          <a:p>
            <a:pPr algn="ctr"/>
            <a:endParaRPr lang="en-US">
              <a:solidFill>
                <a:schemeClr val="bg1"/>
              </a:solidFill>
            </a:endParaRPr>
          </a:p>
        </p:txBody>
      </p:sp>
      <p:sp>
        <p:nvSpPr>
          <p:cNvPr id="11" name="Rectangle 9"/>
          <p:cNvSpPr>
            <a:spLocks/>
          </p:cNvSpPr>
          <p:nvPr/>
        </p:nvSpPr>
        <p:spPr bwMode="auto">
          <a:xfrm>
            <a:off x="2465870" y="4029994"/>
            <a:ext cx="1051032" cy="40826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prstTxWarp prst="textNoShape">
              <a:avLst/>
            </a:prstTxWarp>
          </a:bodyPr>
          <a:lstStyle/>
          <a:p>
            <a:pPr algn="ctr"/>
            <a:r>
              <a:rPr lang="en-US" sz="1600" dirty="0" err="1">
                <a:solidFill>
                  <a:schemeClr val="bg1"/>
                </a:solidFill>
                <a:latin typeface="Arial"/>
                <a:ea typeface="Gill Sans" charset="0"/>
                <a:cs typeface="Arial"/>
                <a:sym typeface="Gill Sans" charset="0"/>
              </a:rPr>
              <a:t>Instr</a:t>
            </a:r>
            <a:endParaRPr lang="en-US" sz="1600" dirty="0">
              <a:solidFill>
                <a:schemeClr val="bg1"/>
              </a:solidFill>
              <a:latin typeface="Arial"/>
              <a:ea typeface="Gill Sans" charset="0"/>
              <a:cs typeface="Arial"/>
              <a:sym typeface="Gill Sans" charset="0"/>
            </a:endParaRPr>
          </a:p>
        </p:txBody>
      </p:sp>
      <p:sp>
        <p:nvSpPr>
          <p:cNvPr id="12" name="Rectangle 10"/>
          <p:cNvSpPr>
            <a:spLocks/>
          </p:cNvSpPr>
          <p:nvPr/>
        </p:nvSpPr>
        <p:spPr bwMode="auto">
          <a:xfrm>
            <a:off x="3516902" y="2753227"/>
            <a:ext cx="304288" cy="3054279"/>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prstTxWarp prst="textNoShape">
              <a:avLst/>
            </a:prstTxWarp>
          </a:bodyPr>
          <a:lstStyle/>
          <a:p>
            <a:pPr algn="ctr"/>
            <a:endParaRPr lang="en-US" sz="1600" dirty="0">
              <a:solidFill>
                <a:schemeClr val="bg1"/>
              </a:solidFill>
              <a:latin typeface="Arial"/>
              <a:cs typeface="Arial"/>
            </a:endParaRPr>
          </a:p>
        </p:txBody>
      </p:sp>
      <p:sp>
        <p:nvSpPr>
          <p:cNvPr id="22" name="AutoShape 11"/>
          <p:cNvSpPr>
            <a:spLocks/>
          </p:cNvSpPr>
          <p:nvPr/>
        </p:nvSpPr>
        <p:spPr bwMode="auto">
          <a:xfrm flipH="1">
            <a:off x="5424471" y="4356567"/>
            <a:ext cx="1076940" cy="768419"/>
          </a:xfrm>
          <a:prstGeom prst="rightArrow">
            <a:avLst>
              <a:gd name="adj1" fmla="val 46713"/>
              <a:gd name="adj2" fmla="val 63221"/>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prstTxWarp prst="textNoShape">
              <a:avLst/>
            </a:prstTxWarp>
          </a:bodyPr>
          <a:lstStyle/>
          <a:p>
            <a:pPr algn="ctr"/>
            <a:r>
              <a:rPr lang="en-US" sz="1600" dirty="0">
                <a:solidFill>
                  <a:schemeClr val="bg1"/>
                </a:solidFill>
                <a:latin typeface="Arial"/>
                <a:ea typeface="Gill Sans" charset="0"/>
                <a:cs typeface="Arial"/>
                <a:sym typeface="Gill Sans" charset="0"/>
              </a:rPr>
              <a:t>Data</a:t>
            </a:r>
          </a:p>
        </p:txBody>
      </p:sp>
      <p:sp>
        <p:nvSpPr>
          <p:cNvPr id="23" name="AutoShape 11"/>
          <p:cNvSpPr>
            <a:spLocks/>
          </p:cNvSpPr>
          <p:nvPr/>
        </p:nvSpPr>
        <p:spPr bwMode="auto">
          <a:xfrm flipH="1">
            <a:off x="5424474" y="5288226"/>
            <a:ext cx="1076940" cy="768419"/>
          </a:xfrm>
          <a:prstGeom prst="rightArrow">
            <a:avLst>
              <a:gd name="adj1" fmla="val 46713"/>
              <a:gd name="adj2" fmla="val 6322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prstTxWarp prst="textNoShape">
              <a:avLst/>
            </a:prstTxWarp>
          </a:bodyPr>
          <a:lstStyle/>
          <a:p>
            <a:pPr algn="ctr"/>
            <a:r>
              <a:rPr lang="en-US" sz="1600" dirty="0">
                <a:solidFill>
                  <a:schemeClr val="bg1"/>
                </a:solidFill>
                <a:latin typeface="Arial"/>
                <a:ea typeface="Gill Sans" charset="0"/>
                <a:cs typeface="Arial"/>
                <a:sym typeface="Gill Sans" charset="0"/>
              </a:rPr>
              <a:t>Data</a:t>
            </a:r>
          </a:p>
        </p:txBody>
      </p:sp>
      <p:sp>
        <p:nvSpPr>
          <p:cNvPr id="24" name="AutoShape 11"/>
          <p:cNvSpPr>
            <a:spLocks/>
          </p:cNvSpPr>
          <p:nvPr/>
        </p:nvSpPr>
        <p:spPr bwMode="auto">
          <a:xfrm flipH="1">
            <a:off x="5424474" y="2505000"/>
            <a:ext cx="1076940" cy="768419"/>
          </a:xfrm>
          <a:prstGeom prst="rightArrow">
            <a:avLst>
              <a:gd name="adj1" fmla="val 46713"/>
              <a:gd name="adj2" fmla="val 63221"/>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prstTxWarp prst="textNoShape">
              <a:avLst/>
            </a:prstTxWarp>
          </a:bodyPr>
          <a:lstStyle/>
          <a:p>
            <a:pPr algn="ctr"/>
            <a:r>
              <a:rPr lang="en-US" sz="1600" dirty="0">
                <a:solidFill>
                  <a:schemeClr val="bg1"/>
                </a:solidFill>
                <a:latin typeface="Arial"/>
                <a:ea typeface="Gill Sans" charset="0"/>
                <a:cs typeface="Arial"/>
                <a:sym typeface="Gill Sans" charset="0"/>
              </a:rPr>
              <a:t>Data</a:t>
            </a:r>
          </a:p>
        </p:txBody>
      </p:sp>
      <p:sp>
        <p:nvSpPr>
          <p:cNvPr id="25" name="AutoShape 11"/>
          <p:cNvSpPr>
            <a:spLocks/>
          </p:cNvSpPr>
          <p:nvPr/>
        </p:nvSpPr>
        <p:spPr bwMode="auto">
          <a:xfrm flipH="1">
            <a:off x="5424477" y="3436659"/>
            <a:ext cx="1076940" cy="768419"/>
          </a:xfrm>
          <a:prstGeom prst="rightArrow">
            <a:avLst>
              <a:gd name="adj1" fmla="val 46713"/>
              <a:gd name="adj2" fmla="val 63221"/>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prstTxWarp prst="textNoShape">
              <a:avLst/>
            </a:prstTxWarp>
          </a:bodyPr>
          <a:lstStyle/>
          <a:p>
            <a:pPr algn="ctr"/>
            <a:r>
              <a:rPr lang="en-US" sz="1600" dirty="0">
                <a:solidFill>
                  <a:schemeClr val="bg1"/>
                </a:solidFill>
                <a:latin typeface="Arial"/>
                <a:ea typeface="Gill Sans" charset="0"/>
                <a:cs typeface="Arial"/>
                <a:sym typeface="Gill Sans" charset="0"/>
              </a:rPr>
              <a:t>Data</a:t>
            </a:r>
          </a:p>
        </p:txBody>
      </p:sp>
      <p:sp>
        <p:nvSpPr>
          <p:cNvPr id="26" name="Rectangle 3"/>
          <p:cNvSpPr>
            <a:spLocks/>
          </p:cNvSpPr>
          <p:nvPr/>
        </p:nvSpPr>
        <p:spPr bwMode="auto">
          <a:xfrm>
            <a:off x="4630940" y="3436658"/>
            <a:ext cx="793537" cy="7639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PE</a:t>
            </a:r>
          </a:p>
        </p:txBody>
      </p:sp>
      <p:sp>
        <p:nvSpPr>
          <p:cNvPr id="27" name="Rectangle 3"/>
          <p:cNvSpPr>
            <a:spLocks/>
          </p:cNvSpPr>
          <p:nvPr/>
        </p:nvSpPr>
        <p:spPr bwMode="auto">
          <a:xfrm>
            <a:off x="4630928" y="4365516"/>
            <a:ext cx="793537" cy="7639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PE</a:t>
            </a:r>
          </a:p>
        </p:txBody>
      </p:sp>
      <p:sp>
        <p:nvSpPr>
          <p:cNvPr id="28" name="Rectangle 3"/>
          <p:cNvSpPr>
            <a:spLocks/>
          </p:cNvSpPr>
          <p:nvPr/>
        </p:nvSpPr>
        <p:spPr bwMode="auto">
          <a:xfrm>
            <a:off x="4630935" y="5292700"/>
            <a:ext cx="793537" cy="7639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0" tIns="0" rIns="0" bIns="0" anchor="ctr">
            <a:prstTxWarp prst="textNoShape">
              <a:avLst/>
            </a:prstTxWarp>
          </a:bodyPr>
          <a:lstStyle/>
          <a:p>
            <a:pPr algn="ctr"/>
            <a:r>
              <a:rPr lang="en-US" sz="1600" dirty="0">
                <a:solidFill>
                  <a:srgbClr val="000000"/>
                </a:solidFill>
                <a:latin typeface="Arial"/>
                <a:ea typeface="Gill Sans Light" charset="0"/>
                <a:cs typeface="Arial"/>
              </a:rPr>
              <a:t>PE</a:t>
            </a:r>
          </a:p>
        </p:txBody>
      </p:sp>
      <p:sp>
        <p:nvSpPr>
          <p:cNvPr id="29" name="AutoShape 8"/>
          <p:cNvSpPr>
            <a:spLocks/>
          </p:cNvSpPr>
          <p:nvPr/>
        </p:nvSpPr>
        <p:spPr bwMode="auto">
          <a:xfrm>
            <a:off x="3821197" y="4356566"/>
            <a:ext cx="809732" cy="763944"/>
          </a:xfrm>
          <a:prstGeom prst="rightArrow">
            <a:avLst>
              <a:gd name="adj1" fmla="val 32000"/>
              <a:gd name="adj2" fmla="val 53012"/>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prstTxWarp prst="textNoShape">
              <a:avLst/>
            </a:prstTxWarp>
          </a:bodyPr>
          <a:lstStyle/>
          <a:p>
            <a:pPr algn="ctr"/>
            <a:endParaRPr lang="en-US">
              <a:solidFill>
                <a:schemeClr val="bg1"/>
              </a:solidFill>
            </a:endParaRPr>
          </a:p>
        </p:txBody>
      </p:sp>
      <p:sp>
        <p:nvSpPr>
          <p:cNvPr id="30" name="AutoShape 8"/>
          <p:cNvSpPr>
            <a:spLocks/>
          </p:cNvSpPr>
          <p:nvPr/>
        </p:nvSpPr>
        <p:spPr bwMode="auto">
          <a:xfrm>
            <a:off x="3821197" y="3436658"/>
            <a:ext cx="809732" cy="763944"/>
          </a:xfrm>
          <a:prstGeom prst="rightArrow">
            <a:avLst>
              <a:gd name="adj1" fmla="val 32000"/>
              <a:gd name="adj2" fmla="val 53012"/>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prstTxWarp prst="textNoShape">
              <a:avLst/>
            </a:prstTxWarp>
          </a:bodyPr>
          <a:lstStyle/>
          <a:p>
            <a:pPr algn="ctr"/>
            <a:endParaRPr lang="en-US">
              <a:solidFill>
                <a:schemeClr val="bg1"/>
              </a:solidFill>
            </a:endParaRPr>
          </a:p>
        </p:txBody>
      </p:sp>
      <p:sp>
        <p:nvSpPr>
          <p:cNvPr id="31" name="AutoShape 8"/>
          <p:cNvSpPr>
            <a:spLocks/>
          </p:cNvSpPr>
          <p:nvPr/>
        </p:nvSpPr>
        <p:spPr bwMode="auto">
          <a:xfrm>
            <a:off x="3821190" y="2500523"/>
            <a:ext cx="809732" cy="763944"/>
          </a:xfrm>
          <a:prstGeom prst="rightArrow">
            <a:avLst>
              <a:gd name="adj1" fmla="val 32000"/>
              <a:gd name="adj2" fmla="val 53012"/>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prstTxWarp prst="textNoShape">
              <a:avLst/>
            </a:prstTxWarp>
          </a:bodyPr>
          <a:lstStyle/>
          <a:p>
            <a:pPr algn="ctr"/>
            <a:endParaRPr lang="en-US">
              <a:solidFill>
                <a:schemeClr val="bg1"/>
              </a:solidFill>
            </a:endParaRPr>
          </a:p>
        </p:txBody>
      </p:sp>
      <p:sp>
        <p:nvSpPr>
          <p:cNvPr id="20" name="Footer Placeholder 19"/>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21" name="Slide Number Placeholder 20"/>
          <p:cNvSpPr>
            <a:spLocks noGrp="1"/>
          </p:cNvSpPr>
          <p:nvPr>
            <p:ph type="sldNum" sz="quarter" idx="12"/>
          </p:nvPr>
        </p:nvSpPr>
        <p:spPr/>
        <p:txBody>
          <a:bodyPr/>
          <a:lstStyle/>
          <a:p>
            <a:fld id="{1C2E671B-E6CC-5344-823B-5C81BE00F7D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Hardware – SIMD</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vector addition example, a SIMD unit with a width of four could execute four iterations of the loop at once</a:t>
            </a:r>
          </a:p>
          <a:p>
            <a:r>
              <a:rPr lang="en-US" dirty="0" smtClean="0"/>
              <a:t>Relating to the apple-picking example, a worker picking apples with both hands would be analogous to a SIMD unit of width 2</a:t>
            </a:r>
          </a:p>
          <a:p>
            <a:r>
              <a:rPr lang="en-US" dirty="0" smtClean="0"/>
              <a:t>All current </a:t>
            </a:r>
            <a:r>
              <a:rPr lang="en-US" dirty="0" err="1" smtClean="0"/>
              <a:t>GPUs</a:t>
            </a:r>
            <a:r>
              <a:rPr lang="en-US" dirty="0" smtClean="0"/>
              <a:t> are based on SIMD hardware</a:t>
            </a:r>
          </a:p>
          <a:p>
            <a:pPr lvl="1"/>
            <a:r>
              <a:rPr lang="en-US" dirty="0" smtClean="0"/>
              <a:t>The GPU hardware implicitly maps each SPMD thread to a SIMD “core”</a:t>
            </a:r>
          </a:p>
          <a:p>
            <a:pPr lvl="2"/>
            <a:r>
              <a:rPr lang="en-US" dirty="0" smtClean="0"/>
              <a:t>The programmer does not need to consider the SIMD hardware for correctness, just for performance</a:t>
            </a:r>
          </a:p>
          <a:p>
            <a:pPr lvl="1"/>
            <a:r>
              <a:rPr lang="en-US" dirty="0" smtClean="0"/>
              <a:t>This model of running threads on SIMD hardware is referred to as Single Instruction Multiple Threads (SIMT)</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of Parallelization</a:t>
            </a:r>
            <a:endParaRPr lang="en-US" dirty="0"/>
          </a:p>
        </p:txBody>
      </p:sp>
      <p:sp>
        <p:nvSpPr>
          <p:cNvPr id="3" name="Content Placeholder 2"/>
          <p:cNvSpPr>
            <a:spLocks noGrp="1"/>
          </p:cNvSpPr>
          <p:nvPr>
            <p:ph idx="1"/>
          </p:nvPr>
        </p:nvSpPr>
        <p:spPr>
          <a:xfrm>
            <a:off x="618565" y="1284113"/>
            <a:ext cx="7878788" cy="2380286"/>
          </a:xfrm>
        </p:spPr>
        <p:txBody>
          <a:bodyPr>
            <a:normAutofit fontScale="70000" lnSpcReduction="20000"/>
          </a:bodyPr>
          <a:lstStyle/>
          <a:p>
            <a:r>
              <a:rPr lang="en-US" i="1" dirty="0" smtClean="0"/>
              <a:t>Concurrency </a:t>
            </a:r>
            <a:r>
              <a:rPr lang="en-US" dirty="0" smtClean="0"/>
              <a:t>is the simultaneous execution of instructions from multiple programs or threads</a:t>
            </a:r>
            <a:endParaRPr lang="en-US" i="1" dirty="0" smtClean="0"/>
          </a:p>
          <a:p>
            <a:pPr lvl="1"/>
            <a:r>
              <a:rPr lang="en-US" dirty="0" smtClean="0"/>
              <a:t>We must ensure that the execution order of concurrent threads does not affect the correctness of the result</a:t>
            </a:r>
          </a:p>
          <a:p>
            <a:r>
              <a:rPr lang="en-US" dirty="0" smtClean="0"/>
              <a:t>The classic example illustrating the problem with shared-memory concurrency is two threads trying to increment the same variable (2 possible outcomes shown here)</a:t>
            </a:r>
          </a:p>
          <a:p>
            <a:pPr lvl="1"/>
            <a:r>
              <a:rPr lang="en-US" dirty="0" smtClean="0"/>
              <a:t>When the outcome of an operation depends on the order in which instructions are executed, it’s called a </a:t>
            </a:r>
            <a:r>
              <a:rPr lang="en-US" i="1" dirty="0" smtClean="0"/>
              <a:t>race condition</a:t>
            </a:r>
            <a:endParaRPr lang="en-US" dirty="0" smtClean="0"/>
          </a:p>
        </p:txBody>
      </p:sp>
      <p:sp>
        <p:nvSpPr>
          <p:cNvPr id="4" name="Rectangle 3"/>
          <p:cNvSpPr/>
          <p:nvPr/>
        </p:nvSpPr>
        <p:spPr>
          <a:xfrm>
            <a:off x="1208745" y="4046888"/>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read </a:t>
            </a:r>
            <a:r>
              <a:rPr lang="en-US" dirty="0" err="1" smtClean="0">
                <a:solidFill>
                  <a:srgbClr val="000000"/>
                </a:solidFill>
                <a:latin typeface="Arial"/>
                <a:cs typeface="Arial"/>
              </a:rPr>
              <a:t>var</a:t>
            </a:r>
            <a:endParaRPr lang="en-US" dirty="0">
              <a:solidFill>
                <a:srgbClr val="000000"/>
              </a:solidFill>
              <a:latin typeface="Arial"/>
              <a:cs typeface="Arial"/>
            </a:endParaRPr>
          </a:p>
        </p:txBody>
      </p:sp>
      <p:sp>
        <p:nvSpPr>
          <p:cNvPr id="5" name="Rectangle 4"/>
          <p:cNvSpPr/>
          <p:nvPr/>
        </p:nvSpPr>
        <p:spPr>
          <a:xfrm>
            <a:off x="1208745" y="4475274"/>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write </a:t>
            </a:r>
            <a:r>
              <a:rPr lang="en-US" dirty="0" err="1" smtClean="0">
                <a:solidFill>
                  <a:srgbClr val="000000"/>
                </a:solidFill>
                <a:latin typeface="Arial"/>
                <a:cs typeface="Arial"/>
              </a:rPr>
              <a:t>var</a:t>
            </a:r>
            <a:endParaRPr lang="en-US" dirty="0">
              <a:solidFill>
                <a:srgbClr val="000000"/>
              </a:solidFill>
              <a:latin typeface="Arial"/>
              <a:cs typeface="Arial"/>
            </a:endParaRPr>
          </a:p>
        </p:txBody>
      </p:sp>
      <p:cxnSp>
        <p:nvCxnSpPr>
          <p:cNvPr id="7" name="Straight Arrow Connector 6"/>
          <p:cNvCxnSpPr/>
          <p:nvPr/>
        </p:nvCxnSpPr>
        <p:spPr>
          <a:xfrm rot="5400000">
            <a:off x="87909" y="4879158"/>
            <a:ext cx="1703580" cy="12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5773" y="4865238"/>
            <a:ext cx="963567" cy="369332"/>
          </a:xfrm>
          <a:prstGeom prst="rect">
            <a:avLst/>
          </a:prstGeom>
          <a:noFill/>
          <a:scene3d>
            <a:camera prst="orthographicFront">
              <a:rot lat="0" lon="0" rev="5400000"/>
            </a:camera>
            <a:lightRig rig="threePt" dir="t"/>
          </a:scene3d>
        </p:spPr>
        <p:txBody>
          <a:bodyPr wrap="square" rtlCol="0">
            <a:spAutoFit/>
          </a:bodyPr>
          <a:lstStyle/>
          <a:p>
            <a:r>
              <a:rPr lang="en-US" b="1" dirty="0" smtClean="0">
                <a:latin typeface="Arial"/>
                <a:cs typeface="Arial"/>
              </a:rPr>
              <a:t>Time</a:t>
            </a:r>
            <a:endParaRPr lang="en-US" b="1" dirty="0">
              <a:latin typeface="Arial"/>
              <a:cs typeface="Arial"/>
            </a:endParaRPr>
          </a:p>
        </p:txBody>
      </p:sp>
      <p:sp>
        <p:nvSpPr>
          <p:cNvPr id="10" name="TextBox 9"/>
          <p:cNvSpPr txBox="1"/>
          <p:nvPr/>
        </p:nvSpPr>
        <p:spPr>
          <a:xfrm>
            <a:off x="107107" y="5981033"/>
            <a:ext cx="838954" cy="369332"/>
          </a:xfrm>
          <a:prstGeom prst="rect">
            <a:avLst/>
          </a:prstGeom>
          <a:noFill/>
        </p:spPr>
        <p:txBody>
          <a:bodyPr wrap="none" rtlCol="0">
            <a:spAutoFit/>
          </a:bodyPr>
          <a:lstStyle/>
          <a:p>
            <a:r>
              <a:rPr lang="en-US" dirty="0" smtClean="0">
                <a:latin typeface="Arial"/>
                <a:cs typeface="Arial"/>
              </a:rPr>
              <a:t>Result</a:t>
            </a:r>
            <a:endParaRPr lang="en-US" dirty="0">
              <a:latin typeface="Arial"/>
              <a:cs typeface="Arial"/>
            </a:endParaRPr>
          </a:p>
        </p:txBody>
      </p:sp>
      <p:sp>
        <p:nvSpPr>
          <p:cNvPr id="11" name="TextBox 10"/>
          <p:cNvSpPr txBox="1"/>
          <p:nvPr/>
        </p:nvSpPr>
        <p:spPr>
          <a:xfrm>
            <a:off x="1825296" y="5981033"/>
            <a:ext cx="1044401" cy="369332"/>
          </a:xfrm>
          <a:prstGeom prst="rect">
            <a:avLst/>
          </a:prstGeom>
          <a:noFill/>
        </p:spPr>
        <p:txBody>
          <a:bodyPr wrap="none" rtlCol="0">
            <a:spAutoFit/>
          </a:bodyPr>
          <a:lstStyle/>
          <a:p>
            <a:r>
              <a:rPr lang="en-US" dirty="0" err="1" smtClean="0">
                <a:latin typeface="Arial"/>
                <a:cs typeface="Arial"/>
              </a:rPr>
              <a:t>var</a:t>
            </a:r>
            <a:r>
              <a:rPr lang="en-US" dirty="0" smtClean="0">
                <a:latin typeface="Arial"/>
                <a:cs typeface="Arial"/>
              </a:rPr>
              <a:t> += 2</a:t>
            </a:r>
            <a:endParaRPr lang="en-US" dirty="0">
              <a:latin typeface="Arial"/>
              <a:cs typeface="Arial"/>
            </a:endParaRPr>
          </a:p>
        </p:txBody>
      </p:sp>
      <p:sp>
        <p:nvSpPr>
          <p:cNvPr id="12" name="TextBox 11"/>
          <p:cNvSpPr txBox="1"/>
          <p:nvPr/>
        </p:nvSpPr>
        <p:spPr>
          <a:xfrm>
            <a:off x="1444410" y="3664398"/>
            <a:ext cx="695974" cy="369332"/>
          </a:xfrm>
          <a:prstGeom prst="rect">
            <a:avLst/>
          </a:prstGeom>
          <a:noFill/>
        </p:spPr>
        <p:txBody>
          <a:bodyPr wrap="square" rtlCol="0">
            <a:spAutoFit/>
          </a:bodyPr>
          <a:lstStyle/>
          <a:p>
            <a:pPr algn="ctr"/>
            <a:r>
              <a:rPr lang="en-US" dirty="0" smtClean="0">
                <a:latin typeface="Arial"/>
                <a:cs typeface="Arial"/>
              </a:rPr>
              <a:t>T0</a:t>
            </a:r>
            <a:endParaRPr lang="en-US" dirty="0">
              <a:latin typeface="Arial"/>
              <a:cs typeface="Arial"/>
            </a:endParaRPr>
          </a:p>
        </p:txBody>
      </p:sp>
      <p:sp>
        <p:nvSpPr>
          <p:cNvPr id="15" name="Rectangle 14"/>
          <p:cNvSpPr/>
          <p:nvPr/>
        </p:nvSpPr>
        <p:spPr>
          <a:xfrm>
            <a:off x="2488811" y="4865238"/>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read </a:t>
            </a:r>
            <a:r>
              <a:rPr lang="en-US" dirty="0" err="1" smtClean="0">
                <a:solidFill>
                  <a:srgbClr val="000000"/>
                </a:solidFill>
                <a:latin typeface="Arial"/>
                <a:cs typeface="Arial"/>
              </a:rPr>
              <a:t>var</a:t>
            </a:r>
            <a:endParaRPr lang="en-US" dirty="0">
              <a:solidFill>
                <a:srgbClr val="000000"/>
              </a:solidFill>
              <a:latin typeface="Arial"/>
              <a:cs typeface="Arial"/>
            </a:endParaRPr>
          </a:p>
        </p:txBody>
      </p:sp>
      <p:sp>
        <p:nvSpPr>
          <p:cNvPr id="16" name="Rectangle 15"/>
          <p:cNvSpPr/>
          <p:nvPr/>
        </p:nvSpPr>
        <p:spPr>
          <a:xfrm>
            <a:off x="2488811" y="5293624"/>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Arial"/>
                <a:cs typeface="Arial"/>
              </a:rPr>
              <a:t>write </a:t>
            </a:r>
            <a:r>
              <a:rPr lang="en-US" dirty="0" err="1" smtClean="0">
                <a:solidFill>
                  <a:srgbClr val="000000"/>
                </a:solidFill>
                <a:latin typeface="Arial"/>
                <a:cs typeface="Arial"/>
              </a:rPr>
              <a:t>var</a:t>
            </a:r>
            <a:endParaRPr lang="en-US" dirty="0">
              <a:solidFill>
                <a:srgbClr val="000000"/>
              </a:solidFill>
              <a:latin typeface="Arial"/>
              <a:cs typeface="Arial"/>
            </a:endParaRPr>
          </a:p>
        </p:txBody>
      </p:sp>
      <p:sp>
        <p:nvSpPr>
          <p:cNvPr id="17" name="TextBox 16"/>
          <p:cNvSpPr txBox="1"/>
          <p:nvPr/>
        </p:nvSpPr>
        <p:spPr>
          <a:xfrm>
            <a:off x="2735562" y="3664398"/>
            <a:ext cx="695974" cy="369332"/>
          </a:xfrm>
          <a:prstGeom prst="rect">
            <a:avLst/>
          </a:prstGeom>
          <a:noFill/>
        </p:spPr>
        <p:txBody>
          <a:bodyPr wrap="square" rtlCol="0">
            <a:spAutoFit/>
          </a:bodyPr>
          <a:lstStyle/>
          <a:p>
            <a:pPr algn="ctr"/>
            <a:r>
              <a:rPr lang="en-US" dirty="0" smtClean="0">
                <a:latin typeface="Arial"/>
                <a:cs typeface="Arial"/>
              </a:rPr>
              <a:t>T1</a:t>
            </a:r>
            <a:endParaRPr lang="en-US" dirty="0">
              <a:latin typeface="Arial"/>
              <a:cs typeface="Arial"/>
            </a:endParaRPr>
          </a:p>
        </p:txBody>
      </p:sp>
      <p:sp>
        <p:nvSpPr>
          <p:cNvPr id="27" name="Rectangle 26"/>
          <p:cNvSpPr/>
          <p:nvPr/>
        </p:nvSpPr>
        <p:spPr>
          <a:xfrm>
            <a:off x="5548346" y="4046888"/>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Arial"/>
                <a:cs typeface="Arial"/>
              </a:rPr>
              <a:t>read </a:t>
            </a:r>
            <a:r>
              <a:rPr lang="en-US" dirty="0" err="1" smtClean="0">
                <a:solidFill>
                  <a:schemeClr val="bg1"/>
                </a:solidFill>
                <a:latin typeface="Arial"/>
                <a:cs typeface="Arial"/>
              </a:rPr>
              <a:t>var</a:t>
            </a:r>
            <a:endParaRPr lang="en-US" dirty="0">
              <a:solidFill>
                <a:schemeClr val="bg1"/>
              </a:solidFill>
              <a:latin typeface="Arial"/>
              <a:cs typeface="Arial"/>
            </a:endParaRPr>
          </a:p>
        </p:txBody>
      </p:sp>
      <p:sp>
        <p:nvSpPr>
          <p:cNvPr id="28" name="Rectangle 27"/>
          <p:cNvSpPr/>
          <p:nvPr/>
        </p:nvSpPr>
        <p:spPr>
          <a:xfrm>
            <a:off x="5548346" y="4865238"/>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Arial"/>
                <a:cs typeface="Arial"/>
              </a:rPr>
              <a:t>write </a:t>
            </a:r>
            <a:r>
              <a:rPr lang="en-US" dirty="0" err="1" smtClean="0">
                <a:solidFill>
                  <a:schemeClr val="bg1"/>
                </a:solidFill>
                <a:latin typeface="Arial"/>
                <a:cs typeface="Arial"/>
              </a:rPr>
              <a:t>var</a:t>
            </a:r>
            <a:endParaRPr lang="en-US" dirty="0">
              <a:solidFill>
                <a:schemeClr val="bg1"/>
              </a:solidFill>
              <a:latin typeface="Arial"/>
              <a:cs typeface="Arial"/>
            </a:endParaRPr>
          </a:p>
        </p:txBody>
      </p:sp>
      <p:cxnSp>
        <p:nvCxnSpPr>
          <p:cNvPr id="29" name="Straight Arrow Connector 28"/>
          <p:cNvCxnSpPr/>
          <p:nvPr/>
        </p:nvCxnSpPr>
        <p:spPr>
          <a:xfrm rot="5400000">
            <a:off x="4427510" y="4879158"/>
            <a:ext cx="1703580" cy="12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15374" y="4865238"/>
            <a:ext cx="963567" cy="369332"/>
          </a:xfrm>
          <a:prstGeom prst="rect">
            <a:avLst/>
          </a:prstGeom>
          <a:noFill/>
          <a:scene3d>
            <a:camera prst="orthographicFront">
              <a:rot lat="0" lon="0" rev="5400000"/>
            </a:camera>
            <a:lightRig rig="threePt" dir="t"/>
          </a:scene3d>
        </p:spPr>
        <p:txBody>
          <a:bodyPr wrap="square" rtlCol="0">
            <a:spAutoFit/>
          </a:bodyPr>
          <a:lstStyle/>
          <a:p>
            <a:r>
              <a:rPr lang="en-US" b="1" dirty="0" smtClean="0">
                <a:latin typeface="Arial"/>
                <a:cs typeface="Arial"/>
              </a:rPr>
              <a:t>Time</a:t>
            </a:r>
            <a:endParaRPr lang="en-US" b="1" dirty="0">
              <a:latin typeface="Arial"/>
              <a:cs typeface="Arial"/>
            </a:endParaRPr>
          </a:p>
        </p:txBody>
      </p:sp>
      <p:sp>
        <p:nvSpPr>
          <p:cNvPr id="31" name="TextBox 30"/>
          <p:cNvSpPr txBox="1"/>
          <p:nvPr/>
        </p:nvSpPr>
        <p:spPr>
          <a:xfrm>
            <a:off x="6164897" y="5981033"/>
            <a:ext cx="1044401" cy="369332"/>
          </a:xfrm>
          <a:prstGeom prst="rect">
            <a:avLst/>
          </a:prstGeom>
          <a:noFill/>
        </p:spPr>
        <p:txBody>
          <a:bodyPr wrap="none" rtlCol="0">
            <a:spAutoFit/>
          </a:bodyPr>
          <a:lstStyle/>
          <a:p>
            <a:r>
              <a:rPr lang="en-US" dirty="0" err="1" smtClean="0">
                <a:latin typeface="Arial"/>
                <a:cs typeface="Arial"/>
              </a:rPr>
              <a:t>var</a:t>
            </a:r>
            <a:r>
              <a:rPr lang="en-US" dirty="0" smtClean="0">
                <a:latin typeface="Arial"/>
                <a:cs typeface="Arial"/>
              </a:rPr>
              <a:t> += 1</a:t>
            </a:r>
            <a:endParaRPr lang="en-US" dirty="0">
              <a:latin typeface="Arial"/>
              <a:cs typeface="Arial"/>
            </a:endParaRPr>
          </a:p>
        </p:txBody>
      </p:sp>
      <p:sp>
        <p:nvSpPr>
          <p:cNvPr id="32" name="TextBox 31"/>
          <p:cNvSpPr txBox="1"/>
          <p:nvPr/>
        </p:nvSpPr>
        <p:spPr>
          <a:xfrm>
            <a:off x="5784011" y="3664398"/>
            <a:ext cx="695974" cy="369332"/>
          </a:xfrm>
          <a:prstGeom prst="rect">
            <a:avLst/>
          </a:prstGeom>
          <a:noFill/>
        </p:spPr>
        <p:txBody>
          <a:bodyPr wrap="square" rtlCol="0">
            <a:spAutoFit/>
          </a:bodyPr>
          <a:lstStyle/>
          <a:p>
            <a:pPr algn="ctr"/>
            <a:r>
              <a:rPr lang="en-US" dirty="0" smtClean="0">
                <a:latin typeface="Arial"/>
                <a:cs typeface="Arial"/>
              </a:rPr>
              <a:t>T0</a:t>
            </a:r>
            <a:endParaRPr lang="en-US" dirty="0">
              <a:latin typeface="Arial"/>
              <a:cs typeface="Arial"/>
            </a:endParaRPr>
          </a:p>
        </p:txBody>
      </p:sp>
      <p:sp>
        <p:nvSpPr>
          <p:cNvPr id="33" name="Rectangle 32"/>
          <p:cNvSpPr/>
          <p:nvPr/>
        </p:nvSpPr>
        <p:spPr>
          <a:xfrm>
            <a:off x="6828412" y="4475274"/>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Arial"/>
                <a:cs typeface="Arial"/>
              </a:rPr>
              <a:t>read </a:t>
            </a:r>
            <a:r>
              <a:rPr lang="en-US" dirty="0" err="1" smtClean="0">
                <a:solidFill>
                  <a:schemeClr val="bg1"/>
                </a:solidFill>
                <a:latin typeface="Arial"/>
                <a:cs typeface="Arial"/>
              </a:rPr>
              <a:t>var</a:t>
            </a:r>
            <a:endParaRPr lang="en-US" dirty="0">
              <a:solidFill>
                <a:schemeClr val="bg1"/>
              </a:solidFill>
              <a:latin typeface="Arial"/>
              <a:cs typeface="Arial"/>
            </a:endParaRPr>
          </a:p>
        </p:txBody>
      </p:sp>
      <p:sp>
        <p:nvSpPr>
          <p:cNvPr id="34" name="Rectangle 33"/>
          <p:cNvSpPr/>
          <p:nvPr/>
        </p:nvSpPr>
        <p:spPr>
          <a:xfrm>
            <a:off x="6828412" y="5293624"/>
            <a:ext cx="1138752" cy="244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Arial"/>
                <a:cs typeface="Arial"/>
              </a:rPr>
              <a:t>write </a:t>
            </a:r>
            <a:r>
              <a:rPr lang="en-US" dirty="0" err="1" smtClean="0">
                <a:solidFill>
                  <a:schemeClr val="bg1"/>
                </a:solidFill>
                <a:latin typeface="Arial"/>
                <a:cs typeface="Arial"/>
              </a:rPr>
              <a:t>var</a:t>
            </a:r>
            <a:endParaRPr lang="en-US" dirty="0">
              <a:solidFill>
                <a:schemeClr val="bg1"/>
              </a:solidFill>
              <a:latin typeface="Arial"/>
              <a:cs typeface="Arial"/>
            </a:endParaRPr>
          </a:p>
        </p:txBody>
      </p:sp>
      <p:sp>
        <p:nvSpPr>
          <p:cNvPr id="35" name="TextBox 34"/>
          <p:cNvSpPr txBox="1"/>
          <p:nvPr/>
        </p:nvSpPr>
        <p:spPr>
          <a:xfrm>
            <a:off x="7075163" y="3664398"/>
            <a:ext cx="695974" cy="369332"/>
          </a:xfrm>
          <a:prstGeom prst="rect">
            <a:avLst/>
          </a:prstGeom>
          <a:noFill/>
        </p:spPr>
        <p:txBody>
          <a:bodyPr wrap="square" rtlCol="0">
            <a:spAutoFit/>
          </a:bodyPr>
          <a:lstStyle/>
          <a:p>
            <a:pPr algn="ctr"/>
            <a:r>
              <a:rPr lang="en-US" dirty="0" smtClean="0">
                <a:latin typeface="Arial"/>
                <a:cs typeface="Arial"/>
              </a:rPr>
              <a:t>T1</a:t>
            </a:r>
            <a:endParaRPr lang="en-US" dirty="0">
              <a:latin typeface="Arial"/>
              <a:cs typeface="Arial"/>
            </a:endParaRPr>
          </a:p>
        </p:txBody>
      </p:sp>
      <p:sp>
        <p:nvSpPr>
          <p:cNvPr id="23" name="Footer Placeholder 22"/>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24" name="Slide Number Placeholder 23"/>
          <p:cNvSpPr>
            <a:spLocks noGrp="1"/>
          </p:cNvSpPr>
          <p:nvPr>
            <p:ph type="sldNum" sz="quarter" idx="12"/>
          </p:nvPr>
        </p:nvSpPr>
        <p:spPr/>
        <p:txBody>
          <a:bodyPr/>
          <a:lstStyle/>
          <a:p>
            <a:fld id="{1C2E671B-E6CC-5344-823B-5C81BE00F7D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of Parallelization</a:t>
            </a:r>
            <a:endParaRPr lang="en-US" dirty="0"/>
          </a:p>
        </p:txBody>
      </p:sp>
      <p:sp>
        <p:nvSpPr>
          <p:cNvPr id="3" name="Content Placeholder 2"/>
          <p:cNvSpPr>
            <a:spLocks noGrp="1"/>
          </p:cNvSpPr>
          <p:nvPr>
            <p:ph idx="1"/>
          </p:nvPr>
        </p:nvSpPr>
        <p:spPr>
          <a:xfrm>
            <a:off x="618565" y="1284112"/>
            <a:ext cx="7878788" cy="4682692"/>
          </a:xfrm>
        </p:spPr>
        <p:txBody>
          <a:bodyPr>
            <a:normAutofit lnSpcReduction="10000"/>
          </a:bodyPr>
          <a:lstStyle/>
          <a:p>
            <a:r>
              <a:rPr lang="en-US" dirty="0" smtClean="0"/>
              <a:t>On CPUs, hardware-supported atomic operations are used to enable concurrency</a:t>
            </a:r>
          </a:p>
          <a:p>
            <a:pPr lvl="1"/>
            <a:r>
              <a:rPr lang="en-US" dirty="0" smtClean="0"/>
              <a:t>Atomic operations allow data to be read and written without intervention from another thread</a:t>
            </a:r>
          </a:p>
          <a:p>
            <a:r>
              <a:rPr lang="en-US" dirty="0" smtClean="0"/>
              <a:t>Some </a:t>
            </a:r>
            <a:r>
              <a:rPr lang="en-US" dirty="0" err="1" smtClean="0"/>
              <a:t>GPUs</a:t>
            </a:r>
            <a:r>
              <a:rPr lang="en-US" dirty="0" smtClean="0"/>
              <a:t> support system-wide atomic operations, but with a large performance trade-off</a:t>
            </a:r>
          </a:p>
          <a:p>
            <a:pPr lvl="1"/>
            <a:r>
              <a:rPr lang="en-US" dirty="0" smtClean="0"/>
              <a:t>Usually code that requires global synchronization is not well suited for </a:t>
            </a:r>
            <a:r>
              <a:rPr lang="en-US" dirty="0" err="1" smtClean="0"/>
              <a:t>GPUs</a:t>
            </a:r>
            <a:r>
              <a:rPr lang="en-US" dirty="0" smtClean="0"/>
              <a:t> (or should </a:t>
            </a:r>
            <a:r>
              <a:rPr lang="en-US" smtClean="0"/>
              <a:t>be restructured)</a:t>
            </a:r>
          </a:p>
          <a:p>
            <a:pPr lvl="1"/>
            <a:r>
              <a:rPr lang="en-US" dirty="0" smtClean="0"/>
              <a:t>Any problem that is decomposed using input data partitioning (i.e., requires results to be combined at the end) will likely need to be restructured to execute well on a GPU</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Choosing appropriate parallel hardware and software models is highly dependent on the problem we are trying to solve</a:t>
            </a:r>
          </a:p>
          <a:p>
            <a:pPr lvl="1"/>
            <a:r>
              <a:rPr lang="en-US" dirty="0" smtClean="0"/>
              <a:t>Problems that fit the output data decomposition model are usually mapped fairly easily to data-parallel hardware</a:t>
            </a:r>
          </a:p>
          <a:p>
            <a:r>
              <a:rPr lang="en-US" dirty="0" smtClean="0"/>
              <a:t>Naively, </a:t>
            </a:r>
            <a:r>
              <a:rPr lang="en-US" dirty="0" err="1" smtClean="0"/>
              <a:t>OpenCL’s</a:t>
            </a:r>
            <a:r>
              <a:rPr lang="en-US" dirty="0" smtClean="0"/>
              <a:t> parallel programming model is easy because it is simplified SPMD programming</a:t>
            </a:r>
          </a:p>
          <a:p>
            <a:pPr lvl="1"/>
            <a:r>
              <a:rPr lang="en-US" dirty="0" smtClean="0"/>
              <a:t>We can often map iterations of a for-loop directly to OpenCL threads</a:t>
            </a:r>
          </a:p>
          <a:p>
            <a:pPr lvl="1"/>
            <a:r>
              <a:rPr lang="en-US" dirty="0" smtClean="0"/>
              <a:t>However, we will see that obtaining high performance requires thorough understanding of hardware (incorporating hardware parallelism + memory subsystem), and complicates the programming model</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dirty="0" smtClean="0"/>
              <a:t>Introduction to types of parallelism</a:t>
            </a:r>
          </a:p>
          <a:p>
            <a:r>
              <a:rPr lang="en-US" dirty="0" smtClean="0"/>
              <a:t>Task and data decomposition</a:t>
            </a:r>
          </a:p>
          <a:p>
            <a:r>
              <a:rPr lang="en-US" dirty="0" smtClean="0"/>
              <a:t>Parallel computing</a:t>
            </a:r>
          </a:p>
          <a:p>
            <a:pPr lvl="1"/>
            <a:r>
              <a:rPr lang="en-US" dirty="0" smtClean="0"/>
              <a:t>Software models</a:t>
            </a:r>
          </a:p>
          <a:p>
            <a:pPr lvl="1"/>
            <a:r>
              <a:rPr lang="en-US" dirty="0" smtClean="0"/>
              <a:t>Hardware architectures</a:t>
            </a:r>
          </a:p>
          <a:p>
            <a:r>
              <a:rPr lang="en-US" dirty="0" smtClean="0"/>
              <a:t>Challenges with using parallelism</a:t>
            </a:r>
            <a:endParaRPr lang="en-US" dirty="0"/>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p:txBody>
          <a:bodyPr>
            <a:normAutofit/>
          </a:bodyPr>
          <a:lstStyle/>
          <a:p>
            <a:r>
              <a:rPr lang="en-US" i="1" dirty="0" smtClean="0"/>
              <a:t>Parallelism</a:t>
            </a:r>
            <a:r>
              <a:rPr lang="en-US" dirty="0" smtClean="0"/>
              <a:t> describes the potential to complete multiple parts of a problem at the same time</a:t>
            </a:r>
          </a:p>
          <a:p>
            <a:r>
              <a:rPr lang="en-US" dirty="0" smtClean="0"/>
              <a:t>In order to exploit parallelism, </a:t>
            </a:r>
            <a:r>
              <a:rPr lang="en-US" smtClean="0"/>
              <a:t>we have to have </a:t>
            </a:r>
            <a:r>
              <a:rPr lang="en-US" dirty="0" smtClean="0"/>
              <a:t>the physical resources (i.e. hardware) to work on more than one thing at a time</a:t>
            </a:r>
          </a:p>
          <a:p>
            <a:r>
              <a:rPr lang="en-US" dirty="0" smtClean="0"/>
              <a:t>There are different types of parallelism that are important for GPU computing:</a:t>
            </a:r>
          </a:p>
          <a:p>
            <a:pPr lvl="1"/>
            <a:r>
              <a:rPr lang="en-US" i="1" dirty="0" smtClean="0"/>
              <a:t>Task parallelism </a:t>
            </a:r>
            <a:r>
              <a:rPr lang="en-US" dirty="0" smtClean="0"/>
              <a:t>– the ability to execute different tasks within a problem at the same time</a:t>
            </a:r>
          </a:p>
          <a:p>
            <a:pPr lvl="1"/>
            <a:r>
              <a:rPr lang="en-US" i="1" dirty="0" smtClean="0"/>
              <a:t>Data parallelism </a:t>
            </a:r>
            <a:r>
              <a:rPr lang="en-US" dirty="0" smtClean="0"/>
              <a:t>– the ability to execute parts of the same task (i.e. different data) at the same time</a:t>
            </a:r>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a:xfrm>
            <a:off x="618565" y="1284112"/>
            <a:ext cx="7878788" cy="5154788"/>
          </a:xfrm>
        </p:spPr>
        <p:txBody>
          <a:bodyPr>
            <a:normAutofit/>
          </a:bodyPr>
          <a:lstStyle/>
          <a:p>
            <a:r>
              <a:rPr lang="en-US" dirty="0" smtClean="0"/>
              <a:t>As an analogy, think about a farmer who hires workers to pick apples from an orchard of trees</a:t>
            </a:r>
          </a:p>
          <a:p>
            <a:pPr lvl="1"/>
            <a:r>
              <a:rPr lang="en-US" dirty="0" smtClean="0"/>
              <a:t>The workers that do the apple picking are the (hardware) processing elements</a:t>
            </a:r>
          </a:p>
          <a:p>
            <a:pPr lvl="1"/>
            <a:r>
              <a:rPr lang="en-US" dirty="0" smtClean="0"/>
              <a:t>The trees are the tasks to be executed</a:t>
            </a:r>
          </a:p>
          <a:p>
            <a:pPr lvl="1"/>
            <a:r>
              <a:rPr lang="en-US" dirty="0" smtClean="0"/>
              <a:t>The apples are the data to be operated on</a:t>
            </a:r>
          </a:p>
        </p:txBody>
      </p:sp>
      <p:grpSp>
        <p:nvGrpSpPr>
          <p:cNvPr id="14" name="Group 13"/>
          <p:cNvGrpSpPr/>
          <p:nvPr/>
        </p:nvGrpSpPr>
        <p:grpSpPr>
          <a:xfrm>
            <a:off x="6706023" y="2941831"/>
            <a:ext cx="2136352" cy="3254246"/>
            <a:chOff x="6706023" y="2941831"/>
            <a:chExt cx="2136352" cy="3254246"/>
          </a:xfrm>
        </p:grpSpPr>
        <p:pic>
          <p:nvPicPr>
            <p:cNvPr id="8" name="Picture 7" descr="tree.gif"/>
            <p:cNvPicPr>
              <a:picLocks noChangeAspect="1"/>
            </p:cNvPicPr>
            <p:nvPr/>
          </p:nvPicPr>
          <p:blipFill>
            <a:blip r:embed="rId2"/>
            <a:stretch>
              <a:fillRect/>
            </a:stretch>
          </p:blipFill>
          <p:spPr>
            <a:xfrm>
              <a:off x="6706023" y="2941831"/>
              <a:ext cx="2136352" cy="3254246"/>
            </a:xfrm>
            <a:prstGeom prst="rect">
              <a:avLst/>
            </a:prstGeom>
          </p:spPr>
        </p:pic>
        <p:pic>
          <p:nvPicPr>
            <p:cNvPr id="7" name="Picture 6" descr="apple.gif"/>
            <p:cNvPicPr>
              <a:picLocks noChangeAspect="1"/>
            </p:cNvPicPr>
            <p:nvPr/>
          </p:nvPicPr>
          <p:blipFill>
            <a:blip r:embed="rId3"/>
            <a:stretch>
              <a:fillRect/>
            </a:stretch>
          </p:blipFill>
          <p:spPr>
            <a:xfrm>
              <a:off x="6903805" y="3873759"/>
              <a:ext cx="411817" cy="469641"/>
            </a:xfrm>
            <a:prstGeom prst="rect">
              <a:avLst/>
            </a:prstGeom>
          </p:spPr>
        </p:pic>
        <p:pic>
          <p:nvPicPr>
            <p:cNvPr id="9" name="Picture 8" descr="apple.gif"/>
            <p:cNvPicPr>
              <a:picLocks noChangeAspect="1"/>
            </p:cNvPicPr>
            <p:nvPr/>
          </p:nvPicPr>
          <p:blipFill>
            <a:blip r:embed="rId3"/>
            <a:stretch>
              <a:fillRect/>
            </a:stretch>
          </p:blipFill>
          <p:spPr>
            <a:xfrm>
              <a:off x="7262113" y="3404118"/>
              <a:ext cx="411817" cy="469641"/>
            </a:xfrm>
            <a:prstGeom prst="rect">
              <a:avLst/>
            </a:prstGeom>
          </p:spPr>
        </p:pic>
        <p:pic>
          <p:nvPicPr>
            <p:cNvPr id="10" name="Picture 9" descr="apple.gif"/>
            <p:cNvPicPr>
              <a:picLocks noChangeAspect="1"/>
            </p:cNvPicPr>
            <p:nvPr/>
          </p:nvPicPr>
          <p:blipFill>
            <a:blip r:embed="rId3"/>
            <a:stretch>
              <a:fillRect/>
            </a:stretch>
          </p:blipFill>
          <p:spPr>
            <a:xfrm>
              <a:off x="7468022" y="4026159"/>
              <a:ext cx="411817" cy="469641"/>
            </a:xfrm>
            <a:prstGeom prst="rect">
              <a:avLst/>
            </a:prstGeom>
          </p:spPr>
        </p:pic>
        <p:pic>
          <p:nvPicPr>
            <p:cNvPr id="11" name="Picture 10" descr="apple.gif"/>
            <p:cNvPicPr>
              <a:picLocks noChangeAspect="1"/>
            </p:cNvPicPr>
            <p:nvPr/>
          </p:nvPicPr>
          <p:blipFill>
            <a:blip r:embed="rId3"/>
            <a:stretch>
              <a:fillRect/>
            </a:stretch>
          </p:blipFill>
          <p:spPr>
            <a:xfrm>
              <a:off x="8291444" y="3708918"/>
              <a:ext cx="411817" cy="469641"/>
            </a:xfrm>
            <a:prstGeom prst="rect">
              <a:avLst/>
            </a:prstGeom>
          </p:spPr>
        </p:pic>
        <p:pic>
          <p:nvPicPr>
            <p:cNvPr id="12" name="Picture 11" descr="apple.gif"/>
            <p:cNvPicPr>
              <a:picLocks noChangeAspect="1"/>
            </p:cNvPicPr>
            <p:nvPr/>
          </p:nvPicPr>
          <p:blipFill>
            <a:blip r:embed="rId3"/>
            <a:stretch>
              <a:fillRect/>
            </a:stretch>
          </p:blipFill>
          <p:spPr>
            <a:xfrm>
              <a:off x="7826330" y="3708918"/>
              <a:ext cx="411817" cy="469641"/>
            </a:xfrm>
            <a:prstGeom prst="rect">
              <a:avLst/>
            </a:prstGeom>
          </p:spPr>
        </p:pic>
      </p:grpSp>
      <p:pic>
        <p:nvPicPr>
          <p:cNvPr id="13" name="Picture 12" descr="ladder4a.gif"/>
          <p:cNvPicPr>
            <a:picLocks noChangeAspect="1"/>
          </p:cNvPicPr>
          <p:nvPr/>
        </p:nvPicPr>
        <p:blipFill>
          <a:blip r:embed="rId4"/>
          <a:stretch>
            <a:fillRect/>
          </a:stretch>
        </p:blipFill>
        <p:spPr>
          <a:xfrm>
            <a:off x="5994822" y="4495801"/>
            <a:ext cx="1320800" cy="1320800"/>
          </a:xfrm>
          <a:prstGeom prst="rect">
            <a:avLst/>
          </a:prstGeom>
        </p:spPr>
      </p:pic>
      <p:sp>
        <p:nvSpPr>
          <p:cNvPr id="15" name="Footer Placeholder 14"/>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16" name="Slide Number Placeholder 15"/>
          <p:cNvSpPr>
            <a:spLocks noGrp="1"/>
          </p:cNvSpPr>
          <p:nvPr>
            <p:ph type="sldNum" sz="quarter" idx="12"/>
          </p:nvPr>
        </p:nvSpPr>
        <p:spPr/>
        <p:txBody>
          <a:bodyPr/>
          <a:lstStyle/>
          <a:p>
            <a:fld id="{1C2E671B-E6CC-5344-823B-5C81BE00F7D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a:xfrm>
            <a:off x="618565" y="1284112"/>
            <a:ext cx="7878788" cy="5154788"/>
          </a:xfrm>
        </p:spPr>
        <p:txBody>
          <a:bodyPr>
            <a:normAutofit/>
          </a:bodyPr>
          <a:lstStyle/>
          <a:p>
            <a:r>
              <a:rPr lang="en-US" dirty="0" smtClean="0"/>
              <a:t>The </a:t>
            </a:r>
            <a:r>
              <a:rPr lang="en-US" i="1" dirty="0" smtClean="0"/>
              <a:t>serial </a:t>
            </a:r>
            <a:r>
              <a:rPr lang="en-US" dirty="0" smtClean="0"/>
              <a:t>approach would be to have one worker pick all of the apples from each tree</a:t>
            </a:r>
          </a:p>
          <a:p>
            <a:pPr lvl="1"/>
            <a:r>
              <a:rPr lang="en-US" dirty="0" smtClean="0"/>
              <a:t>After one tree is completely picked, the worker moves on to the next tree and completes it as well</a:t>
            </a:r>
          </a:p>
        </p:txBody>
      </p:sp>
      <p:grpSp>
        <p:nvGrpSpPr>
          <p:cNvPr id="5" name="Group 4"/>
          <p:cNvGrpSpPr/>
          <p:nvPr/>
        </p:nvGrpSpPr>
        <p:grpSpPr>
          <a:xfrm>
            <a:off x="6397813" y="3742169"/>
            <a:ext cx="1580262" cy="2252469"/>
            <a:chOff x="6706023" y="2941831"/>
            <a:chExt cx="2136352" cy="3254246"/>
          </a:xfrm>
        </p:grpSpPr>
        <p:pic>
          <p:nvPicPr>
            <p:cNvPr id="6" name="Picture 5" descr="tree.gif"/>
            <p:cNvPicPr>
              <a:picLocks noChangeAspect="1"/>
            </p:cNvPicPr>
            <p:nvPr/>
          </p:nvPicPr>
          <p:blipFill>
            <a:blip r:embed="rId2"/>
            <a:stretch>
              <a:fillRect/>
            </a:stretch>
          </p:blipFill>
          <p:spPr>
            <a:xfrm>
              <a:off x="6706023" y="2941831"/>
              <a:ext cx="2136352" cy="3254246"/>
            </a:xfrm>
            <a:prstGeom prst="rect">
              <a:avLst/>
            </a:prstGeom>
          </p:spPr>
        </p:pic>
        <p:pic>
          <p:nvPicPr>
            <p:cNvPr id="7" name="Picture 6" descr="apple.gif"/>
            <p:cNvPicPr>
              <a:picLocks noChangeAspect="1"/>
            </p:cNvPicPr>
            <p:nvPr/>
          </p:nvPicPr>
          <p:blipFill>
            <a:blip r:embed="rId3"/>
            <a:stretch>
              <a:fillRect/>
            </a:stretch>
          </p:blipFill>
          <p:spPr>
            <a:xfrm>
              <a:off x="6903805" y="3873759"/>
              <a:ext cx="411817" cy="469641"/>
            </a:xfrm>
            <a:prstGeom prst="rect">
              <a:avLst/>
            </a:prstGeom>
          </p:spPr>
        </p:pic>
        <p:pic>
          <p:nvPicPr>
            <p:cNvPr id="8" name="Picture 7" descr="apple.gif"/>
            <p:cNvPicPr>
              <a:picLocks noChangeAspect="1"/>
            </p:cNvPicPr>
            <p:nvPr/>
          </p:nvPicPr>
          <p:blipFill>
            <a:blip r:embed="rId3"/>
            <a:stretch>
              <a:fillRect/>
            </a:stretch>
          </p:blipFill>
          <p:spPr>
            <a:xfrm>
              <a:off x="7262113" y="3404118"/>
              <a:ext cx="411817" cy="469641"/>
            </a:xfrm>
            <a:prstGeom prst="rect">
              <a:avLst/>
            </a:prstGeom>
          </p:spPr>
        </p:pic>
        <p:pic>
          <p:nvPicPr>
            <p:cNvPr id="9" name="Picture 8" descr="apple.gif"/>
            <p:cNvPicPr>
              <a:picLocks noChangeAspect="1"/>
            </p:cNvPicPr>
            <p:nvPr/>
          </p:nvPicPr>
          <p:blipFill>
            <a:blip r:embed="rId3"/>
            <a:stretch>
              <a:fillRect/>
            </a:stretch>
          </p:blipFill>
          <p:spPr>
            <a:xfrm>
              <a:off x="7468022" y="4026159"/>
              <a:ext cx="411817" cy="469641"/>
            </a:xfrm>
            <a:prstGeom prst="rect">
              <a:avLst/>
            </a:prstGeom>
          </p:spPr>
        </p:pic>
        <p:pic>
          <p:nvPicPr>
            <p:cNvPr id="10" name="Picture 9" descr="apple.gif"/>
            <p:cNvPicPr>
              <a:picLocks noChangeAspect="1"/>
            </p:cNvPicPr>
            <p:nvPr/>
          </p:nvPicPr>
          <p:blipFill>
            <a:blip r:embed="rId3"/>
            <a:stretch>
              <a:fillRect/>
            </a:stretch>
          </p:blipFill>
          <p:spPr>
            <a:xfrm>
              <a:off x="8291444" y="3708918"/>
              <a:ext cx="411817" cy="469641"/>
            </a:xfrm>
            <a:prstGeom prst="rect">
              <a:avLst/>
            </a:prstGeom>
          </p:spPr>
        </p:pic>
        <p:pic>
          <p:nvPicPr>
            <p:cNvPr id="11" name="Picture 10" descr="apple.gif"/>
            <p:cNvPicPr>
              <a:picLocks noChangeAspect="1"/>
            </p:cNvPicPr>
            <p:nvPr/>
          </p:nvPicPr>
          <p:blipFill>
            <a:blip r:embed="rId3"/>
            <a:stretch>
              <a:fillRect/>
            </a:stretch>
          </p:blipFill>
          <p:spPr>
            <a:xfrm>
              <a:off x="7826330" y="3708918"/>
              <a:ext cx="411817" cy="469641"/>
            </a:xfrm>
            <a:prstGeom prst="rect">
              <a:avLst/>
            </a:prstGeom>
          </p:spPr>
        </p:pic>
      </p:grpSp>
      <p:grpSp>
        <p:nvGrpSpPr>
          <p:cNvPr id="12" name="Group 11"/>
          <p:cNvGrpSpPr/>
          <p:nvPr/>
        </p:nvGrpSpPr>
        <p:grpSpPr>
          <a:xfrm>
            <a:off x="4817551" y="3366466"/>
            <a:ext cx="1580262" cy="2252469"/>
            <a:chOff x="6706023" y="2941831"/>
            <a:chExt cx="2136352" cy="3254246"/>
          </a:xfrm>
        </p:grpSpPr>
        <p:pic>
          <p:nvPicPr>
            <p:cNvPr id="13" name="Picture 12" descr="tree.gif"/>
            <p:cNvPicPr>
              <a:picLocks noChangeAspect="1"/>
            </p:cNvPicPr>
            <p:nvPr/>
          </p:nvPicPr>
          <p:blipFill>
            <a:blip r:embed="rId2"/>
            <a:stretch>
              <a:fillRect/>
            </a:stretch>
          </p:blipFill>
          <p:spPr>
            <a:xfrm>
              <a:off x="6706023" y="2941831"/>
              <a:ext cx="2136352" cy="3254246"/>
            </a:xfrm>
            <a:prstGeom prst="rect">
              <a:avLst/>
            </a:prstGeom>
          </p:spPr>
        </p:pic>
        <p:pic>
          <p:nvPicPr>
            <p:cNvPr id="14" name="Picture 13" descr="apple.gif"/>
            <p:cNvPicPr>
              <a:picLocks noChangeAspect="1"/>
            </p:cNvPicPr>
            <p:nvPr/>
          </p:nvPicPr>
          <p:blipFill>
            <a:blip r:embed="rId3"/>
            <a:stretch>
              <a:fillRect/>
            </a:stretch>
          </p:blipFill>
          <p:spPr>
            <a:xfrm>
              <a:off x="6903805" y="3873759"/>
              <a:ext cx="411817" cy="469641"/>
            </a:xfrm>
            <a:prstGeom prst="rect">
              <a:avLst/>
            </a:prstGeom>
          </p:spPr>
        </p:pic>
        <p:pic>
          <p:nvPicPr>
            <p:cNvPr id="15" name="Picture 14" descr="apple.gif"/>
            <p:cNvPicPr>
              <a:picLocks noChangeAspect="1"/>
            </p:cNvPicPr>
            <p:nvPr/>
          </p:nvPicPr>
          <p:blipFill>
            <a:blip r:embed="rId3"/>
            <a:stretch>
              <a:fillRect/>
            </a:stretch>
          </p:blipFill>
          <p:spPr>
            <a:xfrm>
              <a:off x="7262113" y="3404118"/>
              <a:ext cx="411817" cy="469641"/>
            </a:xfrm>
            <a:prstGeom prst="rect">
              <a:avLst/>
            </a:prstGeom>
          </p:spPr>
        </p:pic>
        <p:pic>
          <p:nvPicPr>
            <p:cNvPr id="16" name="Picture 15" descr="apple.gif"/>
            <p:cNvPicPr>
              <a:picLocks noChangeAspect="1"/>
            </p:cNvPicPr>
            <p:nvPr/>
          </p:nvPicPr>
          <p:blipFill>
            <a:blip r:embed="rId3"/>
            <a:stretch>
              <a:fillRect/>
            </a:stretch>
          </p:blipFill>
          <p:spPr>
            <a:xfrm>
              <a:off x="7468022" y="4026159"/>
              <a:ext cx="411817" cy="469641"/>
            </a:xfrm>
            <a:prstGeom prst="rect">
              <a:avLst/>
            </a:prstGeom>
          </p:spPr>
        </p:pic>
        <p:pic>
          <p:nvPicPr>
            <p:cNvPr id="17" name="Picture 16" descr="apple.gif"/>
            <p:cNvPicPr>
              <a:picLocks noChangeAspect="1"/>
            </p:cNvPicPr>
            <p:nvPr/>
          </p:nvPicPr>
          <p:blipFill>
            <a:blip r:embed="rId3"/>
            <a:stretch>
              <a:fillRect/>
            </a:stretch>
          </p:blipFill>
          <p:spPr>
            <a:xfrm>
              <a:off x="8291444" y="3708918"/>
              <a:ext cx="411817" cy="469641"/>
            </a:xfrm>
            <a:prstGeom prst="rect">
              <a:avLst/>
            </a:prstGeom>
          </p:spPr>
        </p:pic>
        <p:pic>
          <p:nvPicPr>
            <p:cNvPr id="18" name="Picture 17" descr="apple.gif"/>
            <p:cNvPicPr>
              <a:picLocks noChangeAspect="1"/>
            </p:cNvPicPr>
            <p:nvPr/>
          </p:nvPicPr>
          <p:blipFill>
            <a:blip r:embed="rId3"/>
            <a:stretch>
              <a:fillRect/>
            </a:stretch>
          </p:blipFill>
          <p:spPr>
            <a:xfrm>
              <a:off x="7826330" y="3708918"/>
              <a:ext cx="411817" cy="469641"/>
            </a:xfrm>
            <a:prstGeom prst="rect">
              <a:avLst/>
            </a:prstGeom>
          </p:spPr>
        </p:pic>
      </p:grpSp>
      <p:grpSp>
        <p:nvGrpSpPr>
          <p:cNvPr id="19" name="Group 18"/>
          <p:cNvGrpSpPr/>
          <p:nvPr/>
        </p:nvGrpSpPr>
        <p:grpSpPr>
          <a:xfrm>
            <a:off x="3535989" y="4116998"/>
            <a:ext cx="1580262" cy="2252469"/>
            <a:chOff x="6706023" y="2941831"/>
            <a:chExt cx="2136352" cy="3254246"/>
          </a:xfrm>
        </p:grpSpPr>
        <p:pic>
          <p:nvPicPr>
            <p:cNvPr id="20" name="Picture 19" descr="tree.gif"/>
            <p:cNvPicPr>
              <a:picLocks noChangeAspect="1"/>
            </p:cNvPicPr>
            <p:nvPr/>
          </p:nvPicPr>
          <p:blipFill>
            <a:blip r:embed="rId2"/>
            <a:stretch>
              <a:fillRect/>
            </a:stretch>
          </p:blipFill>
          <p:spPr>
            <a:xfrm>
              <a:off x="6706023" y="2941831"/>
              <a:ext cx="2136352" cy="3254246"/>
            </a:xfrm>
            <a:prstGeom prst="rect">
              <a:avLst/>
            </a:prstGeom>
          </p:spPr>
        </p:pic>
        <p:pic>
          <p:nvPicPr>
            <p:cNvPr id="21" name="Picture 20" descr="apple.gif"/>
            <p:cNvPicPr>
              <a:picLocks noChangeAspect="1"/>
            </p:cNvPicPr>
            <p:nvPr/>
          </p:nvPicPr>
          <p:blipFill>
            <a:blip r:embed="rId3"/>
            <a:stretch>
              <a:fillRect/>
            </a:stretch>
          </p:blipFill>
          <p:spPr>
            <a:xfrm>
              <a:off x="6903805" y="3873759"/>
              <a:ext cx="411817" cy="469641"/>
            </a:xfrm>
            <a:prstGeom prst="rect">
              <a:avLst/>
            </a:prstGeom>
          </p:spPr>
        </p:pic>
        <p:pic>
          <p:nvPicPr>
            <p:cNvPr id="22" name="Picture 21" descr="apple.gif"/>
            <p:cNvPicPr>
              <a:picLocks noChangeAspect="1"/>
            </p:cNvPicPr>
            <p:nvPr/>
          </p:nvPicPr>
          <p:blipFill>
            <a:blip r:embed="rId3"/>
            <a:stretch>
              <a:fillRect/>
            </a:stretch>
          </p:blipFill>
          <p:spPr>
            <a:xfrm>
              <a:off x="7262113" y="3404118"/>
              <a:ext cx="411817" cy="469641"/>
            </a:xfrm>
            <a:prstGeom prst="rect">
              <a:avLst/>
            </a:prstGeom>
          </p:spPr>
        </p:pic>
        <p:pic>
          <p:nvPicPr>
            <p:cNvPr id="23" name="Picture 22" descr="apple.gif"/>
            <p:cNvPicPr>
              <a:picLocks noChangeAspect="1"/>
            </p:cNvPicPr>
            <p:nvPr/>
          </p:nvPicPr>
          <p:blipFill>
            <a:blip r:embed="rId3"/>
            <a:stretch>
              <a:fillRect/>
            </a:stretch>
          </p:blipFill>
          <p:spPr>
            <a:xfrm>
              <a:off x="7468022" y="4026159"/>
              <a:ext cx="411817" cy="469641"/>
            </a:xfrm>
            <a:prstGeom prst="rect">
              <a:avLst/>
            </a:prstGeom>
          </p:spPr>
        </p:pic>
        <p:pic>
          <p:nvPicPr>
            <p:cNvPr id="24" name="Picture 23" descr="apple.gif"/>
            <p:cNvPicPr>
              <a:picLocks noChangeAspect="1"/>
            </p:cNvPicPr>
            <p:nvPr/>
          </p:nvPicPr>
          <p:blipFill>
            <a:blip r:embed="rId3"/>
            <a:stretch>
              <a:fillRect/>
            </a:stretch>
          </p:blipFill>
          <p:spPr>
            <a:xfrm>
              <a:off x="8291444" y="3708918"/>
              <a:ext cx="411817" cy="469641"/>
            </a:xfrm>
            <a:prstGeom prst="rect">
              <a:avLst/>
            </a:prstGeom>
          </p:spPr>
        </p:pic>
        <p:pic>
          <p:nvPicPr>
            <p:cNvPr id="25" name="Picture 24" descr="apple.gif"/>
            <p:cNvPicPr>
              <a:picLocks noChangeAspect="1"/>
            </p:cNvPicPr>
            <p:nvPr/>
          </p:nvPicPr>
          <p:blipFill>
            <a:blip r:embed="rId3"/>
            <a:stretch>
              <a:fillRect/>
            </a:stretch>
          </p:blipFill>
          <p:spPr>
            <a:xfrm>
              <a:off x="7826330" y="3708918"/>
              <a:ext cx="411817" cy="469641"/>
            </a:xfrm>
            <a:prstGeom prst="rect">
              <a:avLst/>
            </a:prstGeom>
          </p:spPr>
        </p:pic>
      </p:grpSp>
      <p:grpSp>
        <p:nvGrpSpPr>
          <p:cNvPr id="26" name="Group 25"/>
          <p:cNvGrpSpPr/>
          <p:nvPr/>
        </p:nvGrpSpPr>
        <p:grpSpPr>
          <a:xfrm>
            <a:off x="2102027" y="3463141"/>
            <a:ext cx="1580262" cy="2252469"/>
            <a:chOff x="6706023" y="2941831"/>
            <a:chExt cx="2136352" cy="3254246"/>
          </a:xfrm>
        </p:grpSpPr>
        <p:pic>
          <p:nvPicPr>
            <p:cNvPr id="27" name="Picture 26" descr="tree.gif"/>
            <p:cNvPicPr>
              <a:picLocks noChangeAspect="1"/>
            </p:cNvPicPr>
            <p:nvPr/>
          </p:nvPicPr>
          <p:blipFill>
            <a:blip r:embed="rId2"/>
            <a:stretch>
              <a:fillRect/>
            </a:stretch>
          </p:blipFill>
          <p:spPr>
            <a:xfrm>
              <a:off x="6706023" y="2941831"/>
              <a:ext cx="2136352" cy="3254246"/>
            </a:xfrm>
            <a:prstGeom prst="rect">
              <a:avLst/>
            </a:prstGeom>
          </p:spPr>
        </p:pic>
        <p:pic>
          <p:nvPicPr>
            <p:cNvPr id="28" name="Picture 27" descr="apple.gif"/>
            <p:cNvPicPr>
              <a:picLocks noChangeAspect="1"/>
            </p:cNvPicPr>
            <p:nvPr/>
          </p:nvPicPr>
          <p:blipFill>
            <a:blip r:embed="rId3"/>
            <a:stretch>
              <a:fillRect/>
            </a:stretch>
          </p:blipFill>
          <p:spPr>
            <a:xfrm>
              <a:off x="6903805" y="3873759"/>
              <a:ext cx="411817" cy="469641"/>
            </a:xfrm>
            <a:prstGeom prst="rect">
              <a:avLst/>
            </a:prstGeom>
          </p:spPr>
        </p:pic>
        <p:pic>
          <p:nvPicPr>
            <p:cNvPr id="29" name="Picture 28" descr="apple.gif"/>
            <p:cNvPicPr>
              <a:picLocks noChangeAspect="1"/>
            </p:cNvPicPr>
            <p:nvPr/>
          </p:nvPicPr>
          <p:blipFill>
            <a:blip r:embed="rId3"/>
            <a:stretch>
              <a:fillRect/>
            </a:stretch>
          </p:blipFill>
          <p:spPr>
            <a:xfrm>
              <a:off x="7262113" y="3404118"/>
              <a:ext cx="411817" cy="469641"/>
            </a:xfrm>
            <a:prstGeom prst="rect">
              <a:avLst/>
            </a:prstGeom>
          </p:spPr>
        </p:pic>
        <p:pic>
          <p:nvPicPr>
            <p:cNvPr id="30" name="Picture 29" descr="apple.gif"/>
            <p:cNvPicPr>
              <a:picLocks noChangeAspect="1"/>
            </p:cNvPicPr>
            <p:nvPr/>
          </p:nvPicPr>
          <p:blipFill>
            <a:blip r:embed="rId3"/>
            <a:stretch>
              <a:fillRect/>
            </a:stretch>
          </p:blipFill>
          <p:spPr>
            <a:xfrm>
              <a:off x="7468022" y="4026159"/>
              <a:ext cx="411817" cy="469641"/>
            </a:xfrm>
            <a:prstGeom prst="rect">
              <a:avLst/>
            </a:prstGeom>
          </p:spPr>
        </p:pic>
        <p:pic>
          <p:nvPicPr>
            <p:cNvPr id="31" name="Picture 30" descr="apple.gif"/>
            <p:cNvPicPr>
              <a:picLocks noChangeAspect="1"/>
            </p:cNvPicPr>
            <p:nvPr/>
          </p:nvPicPr>
          <p:blipFill>
            <a:blip r:embed="rId3"/>
            <a:stretch>
              <a:fillRect/>
            </a:stretch>
          </p:blipFill>
          <p:spPr>
            <a:xfrm>
              <a:off x="8291444" y="3708918"/>
              <a:ext cx="411817" cy="469641"/>
            </a:xfrm>
            <a:prstGeom prst="rect">
              <a:avLst/>
            </a:prstGeom>
          </p:spPr>
        </p:pic>
        <p:pic>
          <p:nvPicPr>
            <p:cNvPr id="32" name="Picture 31" descr="apple.gif"/>
            <p:cNvPicPr>
              <a:picLocks noChangeAspect="1"/>
            </p:cNvPicPr>
            <p:nvPr/>
          </p:nvPicPr>
          <p:blipFill>
            <a:blip r:embed="rId3"/>
            <a:stretch>
              <a:fillRect/>
            </a:stretch>
          </p:blipFill>
          <p:spPr>
            <a:xfrm>
              <a:off x="7826330" y="3708918"/>
              <a:ext cx="411817" cy="469641"/>
            </a:xfrm>
            <a:prstGeom prst="rect">
              <a:avLst/>
            </a:prstGeom>
          </p:spPr>
        </p:pic>
      </p:grpSp>
      <p:pic>
        <p:nvPicPr>
          <p:cNvPr id="33" name="Picture 32" descr="ladder4a.gif"/>
          <p:cNvPicPr>
            <a:picLocks noChangeAspect="1"/>
          </p:cNvPicPr>
          <p:nvPr/>
        </p:nvPicPr>
        <p:blipFill>
          <a:blip r:embed="rId4"/>
          <a:stretch>
            <a:fillRect/>
          </a:stretch>
        </p:blipFill>
        <p:spPr>
          <a:xfrm>
            <a:off x="1587322" y="4442894"/>
            <a:ext cx="965627" cy="965627"/>
          </a:xfrm>
          <a:prstGeom prst="rect">
            <a:avLst/>
          </a:prstGeom>
        </p:spPr>
      </p:pic>
      <p:sp>
        <p:nvSpPr>
          <p:cNvPr id="34" name="Footer Placeholder 3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35" name="Slide Number Placeholder 34"/>
          <p:cNvSpPr>
            <a:spLocks noGrp="1"/>
          </p:cNvSpPr>
          <p:nvPr>
            <p:ph type="sldNum" sz="quarter" idx="12"/>
          </p:nvPr>
        </p:nvSpPr>
        <p:spPr/>
        <p:txBody>
          <a:bodyPr/>
          <a:lstStyle/>
          <a:p>
            <a:fld id="{1C2E671B-E6CC-5344-823B-5C81BE00F7D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ladder4a.gif"/>
          <p:cNvPicPr>
            <a:picLocks noChangeAspect="1"/>
          </p:cNvPicPr>
          <p:nvPr/>
        </p:nvPicPr>
        <p:blipFill>
          <a:blip r:embed="rId3"/>
          <a:stretch>
            <a:fillRect/>
          </a:stretch>
        </p:blipFill>
        <p:spPr>
          <a:xfrm>
            <a:off x="2309138" y="4162444"/>
            <a:ext cx="965627" cy="965627"/>
          </a:xfrm>
          <a:prstGeom prst="rect">
            <a:avLst/>
          </a:prstGeom>
        </p:spPr>
      </p:pic>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a:xfrm>
            <a:off x="618565" y="1284112"/>
            <a:ext cx="7878788" cy="2079665"/>
          </a:xfrm>
        </p:spPr>
        <p:txBody>
          <a:bodyPr>
            <a:normAutofit fontScale="92500" lnSpcReduction="10000"/>
          </a:bodyPr>
          <a:lstStyle/>
          <a:p>
            <a:r>
              <a:rPr lang="en-US" dirty="0" smtClean="0"/>
              <a:t>If the farmer hired more workers, he could have many workers picking apples from the same tree</a:t>
            </a:r>
          </a:p>
          <a:p>
            <a:pPr lvl="1"/>
            <a:r>
              <a:rPr lang="en-US" dirty="0" smtClean="0"/>
              <a:t>This represents data parallel hardware, and would allow each task to be completed quicker</a:t>
            </a:r>
          </a:p>
          <a:p>
            <a:pPr lvl="2"/>
            <a:r>
              <a:rPr lang="en-US" dirty="0" smtClean="0"/>
              <a:t>How many workers should there be per tree?</a:t>
            </a:r>
          </a:p>
          <a:p>
            <a:pPr lvl="2"/>
            <a:r>
              <a:rPr lang="en-US" dirty="0" smtClean="0"/>
              <a:t>What if some trees have few apples, while others have many?</a:t>
            </a:r>
          </a:p>
        </p:txBody>
      </p:sp>
      <p:grpSp>
        <p:nvGrpSpPr>
          <p:cNvPr id="4" name="Group 3"/>
          <p:cNvGrpSpPr/>
          <p:nvPr/>
        </p:nvGrpSpPr>
        <p:grpSpPr>
          <a:xfrm>
            <a:off x="6397813" y="3739481"/>
            <a:ext cx="1580262" cy="2252469"/>
            <a:chOff x="6706023" y="2941831"/>
            <a:chExt cx="2136352" cy="3254246"/>
          </a:xfrm>
        </p:grpSpPr>
        <p:pic>
          <p:nvPicPr>
            <p:cNvPr id="5" name="Picture 4" descr="tree.gif"/>
            <p:cNvPicPr>
              <a:picLocks noChangeAspect="1"/>
            </p:cNvPicPr>
            <p:nvPr/>
          </p:nvPicPr>
          <p:blipFill>
            <a:blip r:embed="rId4"/>
            <a:stretch>
              <a:fillRect/>
            </a:stretch>
          </p:blipFill>
          <p:spPr>
            <a:xfrm>
              <a:off x="6706023" y="2941831"/>
              <a:ext cx="2136352" cy="3254246"/>
            </a:xfrm>
            <a:prstGeom prst="rect">
              <a:avLst/>
            </a:prstGeom>
          </p:spPr>
        </p:pic>
        <p:pic>
          <p:nvPicPr>
            <p:cNvPr id="6" name="Picture 5" descr="apple.gif"/>
            <p:cNvPicPr>
              <a:picLocks noChangeAspect="1"/>
            </p:cNvPicPr>
            <p:nvPr/>
          </p:nvPicPr>
          <p:blipFill>
            <a:blip r:embed="rId5"/>
            <a:stretch>
              <a:fillRect/>
            </a:stretch>
          </p:blipFill>
          <p:spPr>
            <a:xfrm>
              <a:off x="6903805" y="3873759"/>
              <a:ext cx="411817" cy="469641"/>
            </a:xfrm>
            <a:prstGeom prst="rect">
              <a:avLst/>
            </a:prstGeom>
          </p:spPr>
        </p:pic>
        <p:pic>
          <p:nvPicPr>
            <p:cNvPr id="7" name="Picture 6" descr="apple.gif"/>
            <p:cNvPicPr>
              <a:picLocks noChangeAspect="1"/>
            </p:cNvPicPr>
            <p:nvPr/>
          </p:nvPicPr>
          <p:blipFill>
            <a:blip r:embed="rId5"/>
            <a:stretch>
              <a:fillRect/>
            </a:stretch>
          </p:blipFill>
          <p:spPr>
            <a:xfrm>
              <a:off x="7262113" y="3404118"/>
              <a:ext cx="411817" cy="469641"/>
            </a:xfrm>
            <a:prstGeom prst="rect">
              <a:avLst/>
            </a:prstGeom>
          </p:spPr>
        </p:pic>
        <p:pic>
          <p:nvPicPr>
            <p:cNvPr id="8" name="Picture 7" descr="apple.gif"/>
            <p:cNvPicPr>
              <a:picLocks noChangeAspect="1"/>
            </p:cNvPicPr>
            <p:nvPr/>
          </p:nvPicPr>
          <p:blipFill>
            <a:blip r:embed="rId5"/>
            <a:stretch>
              <a:fillRect/>
            </a:stretch>
          </p:blipFill>
          <p:spPr>
            <a:xfrm>
              <a:off x="7468022" y="4026159"/>
              <a:ext cx="411817" cy="469641"/>
            </a:xfrm>
            <a:prstGeom prst="rect">
              <a:avLst/>
            </a:prstGeom>
          </p:spPr>
        </p:pic>
        <p:pic>
          <p:nvPicPr>
            <p:cNvPr id="9" name="Picture 8" descr="apple.gif"/>
            <p:cNvPicPr>
              <a:picLocks noChangeAspect="1"/>
            </p:cNvPicPr>
            <p:nvPr/>
          </p:nvPicPr>
          <p:blipFill>
            <a:blip r:embed="rId5"/>
            <a:stretch>
              <a:fillRect/>
            </a:stretch>
          </p:blipFill>
          <p:spPr>
            <a:xfrm>
              <a:off x="8291444" y="3708918"/>
              <a:ext cx="411817" cy="469641"/>
            </a:xfrm>
            <a:prstGeom prst="rect">
              <a:avLst/>
            </a:prstGeom>
          </p:spPr>
        </p:pic>
        <p:pic>
          <p:nvPicPr>
            <p:cNvPr id="10" name="Picture 9" descr="apple.gif"/>
            <p:cNvPicPr>
              <a:picLocks noChangeAspect="1"/>
            </p:cNvPicPr>
            <p:nvPr/>
          </p:nvPicPr>
          <p:blipFill>
            <a:blip r:embed="rId5"/>
            <a:stretch>
              <a:fillRect/>
            </a:stretch>
          </p:blipFill>
          <p:spPr>
            <a:xfrm>
              <a:off x="7826330" y="3708918"/>
              <a:ext cx="411817" cy="469641"/>
            </a:xfrm>
            <a:prstGeom prst="rect">
              <a:avLst/>
            </a:prstGeom>
          </p:spPr>
        </p:pic>
      </p:grpSp>
      <p:grpSp>
        <p:nvGrpSpPr>
          <p:cNvPr id="11" name="Group 10"/>
          <p:cNvGrpSpPr/>
          <p:nvPr/>
        </p:nvGrpSpPr>
        <p:grpSpPr>
          <a:xfrm>
            <a:off x="4817551" y="3363778"/>
            <a:ext cx="1580262" cy="2252469"/>
            <a:chOff x="6706023" y="2941831"/>
            <a:chExt cx="2136352" cy="3254246"/>
          </a:xfrm>
        </p:grpSpPr>
        <p:pic>
          <p:nvPicPr>
            <p:cNvPr id="12" name="Picture 11" descr="tree.gif"/>
            <p:cNvPicPr>
              <a:picLocks noChangeAspect="1"/>
            </p:cNvPicPr>
            <p:nvPr/>
          </p:nvPicPr>
          <p:blipFill>
            <a:blip r:embed="rId4"/>
            <a:stretch>
              <a:fillRect/>
            </a:stretch>
          </p:blipFill>
          <p:spPr>
            <a:xfrm>
              <a:off x="6706023" y="2941831"/>
              <a:ext cx="2136352" cy="3254246"/>
            </a:xfrm>
            <a:prstGeom prst="rect">
              <a:avLst/>
            </a:prstGeom>
          </p:spPr>
        </p:pic>
        <p:pic>
          <p:nvPicPr>
            <p:cNvPr id="13" name="Picture 12" descr="apple.gif"/>
            <p:cNvPicPr>
              <a:picLocks noChangeAspect="1"/>
            </p:cNvPicPr>
            <p:nvPr/>
          </p:nvPicPr>
          <p:blipFill>
            <a:blip r:embed="rId5"/>
            <a:stretch>
              <a:fillRect/>
            </a:stretch>
          </p:blipFill>
          <p:spPr>
            <a:xfrm>
              <a:off x="6903805" y="3873759"/>
              <a:ext cx="411817" cy="469641"/>
            </a:xfrm>
            <a:prstGeom prst="rect">
              <a:avLst/>
            </a:prstGeom>
          </p:spPr>
        </p:pic>
        <p:pic>
          <p:nvPicPr>
            <p:cNvPr id="14" name="Picture 13" descr="apple.gif"/>
            <p:cNvPicPr>
              <a:picLocks noChangeAspect="1"/>
            </p:cNvPicPr>
            <p:nvPr/>
          </p:nvPicPr>
          <p:blipFill>
            <a:blip r:embed="rId5"/>
            <a:stretch>
              <a:fillRect/>
            </a:stretch>
          </p:blipFill>
          <p:spPr>
            <a:xfrm>
              <a:off x="7262113" y="3404118"/>
              <a:ext cx="411817" cy="469641"/>
            </a:xfrm>
            <a:prstGeom prst="rect">
              <a:avLst/>
            </a:prstGeom>
          </p:spPr>
        </p:pic>
        <p:pic>
          <p:nvPicPr>
            <p:cNvPr id="15" name="Picture 14" descr="apple.gif"/>
            <p:cNvPicPr>
              <a:picLocks noChangeAspect="1"/>
            </p:cNvPicPr>
            <p:nvPr/>
          </p:nvPicPr>
          <p:blipFill>
            <a:blip r:embed="rId5"/>
            <a:stretch>
              <a:fillRect/>
            </a:stretch>
          </p:blipFill>
          <p:spPr>
            <a:xfrm>
              <a:off x="7468022" y="4026159"/>
              <a:ext cx="411817" cy="469641"/>
            </a:xfrm>
            <a:prstGeom prst="rect">
              <a:avLst/>
            </a:prstGeom>
          </p:spPr>
        </p:pic>
        <p:pic>
          <p:nvPicPr>
            <p:cNvPr id="16" name="Picture 15" descr="apple.gif"/>
            <p:cNvPicPr>
              <a:picLocks noChangeAspect="1"/>
            </p:cNvPicPr>
            <p:nvPr/>
          </p:nvPicPr>
          <p:blipFill>
            <a:blip r:embed="rId5"/>
            <a:stretch>
              <a:fillRect/>
            </a:stretch>
          </p:blipFill>
          <p:spPr>
            <a:xfrm>
              <a:off x="8291444" y="3708918"/>
              <a:ext cx="411817" cy="469641"/>
            </a:xfrm>
            <a:prstGeom prst="rect">
              <a:avLst/>
            </a:prstGeom>
          </p:spPr>
        </p:pic>
        <p:pic>
          <p:nvPicPr>
            <p:cNvPr id="17" name="Picture 16" descr="apple.gif"/>
            <p:cNvPicPr>
              <a:picLocks noChangeAspect="1"/>
            </p:cNvPicPr>
            <p:nvPr/>
          </p:nvPicPr>
          <p:blipFill>
            <a:blip r:embed="rId5"/>
            <a:stretch>
              <a:fillRect/>
            </a:stretch>
          </p:blipFill>
          <p:spPr>
            <a:xfrm>
              <a:off x="7826330" y="3708918"/>
              <a:ext cx="411817" cy="469641"/>
            </a:xfrm>
            <a:prstGeom prst="rect">
              <a:avLst/>
            </a:prstGeom>
          </p:spPr>
        </p:pic>
      </p:grpSp>
      <p:grpSp>
        <p:nvGrpSpPr>
          <p:cNvPr id="18" name="Group 17"/>
          <p:cNvGrpSpPr/>
          <p:nvPr/>
        </p:nvGrpSpPr>
        <p:grpSpPr>
          <a:xfrm>
            <a:off x="3535989" y="4114310"/>
            <a:ext cx="1580262" cy="2252469"/>
            <a:chOff x="6706023" y="2941831"/>
            <a:chExt cx="2136352" cy="3254246"/>
          </a:xfrm>
        </p:grpSpPr>
        <p:pic>
          <p:nvPicPr>
            <p:cNvPr id="19" name="Picture 18" descr="tree.gif"/>
            <p:cNvPicPr>
              <a:picLocks noChangeAspect="1"/>
            </p:cNvPicPr>
            <p:nvPr/>
          </p:nvPicPr>
          <p:blipFill>
            <a:blip r:embed="rId4"/>
            <a:stretch>
              <a:fillRect/>
            </a:stretch>
          </p:blipFill>
          <p:spPr>
            <a:xfrm>
              <a:off x="6706023" y="2941831"/>
              <a:ext cx="2136352" cy="3254246"/>
            </a:xfrm>
            <a:prstGeom prst="rect">
              <a:avLst/>
            </a:prstGeom>
          </p:spPr>
        </p:pic>
        <p:pic>
          <p:nvPicPr>
            <p:cNvPr id="20" name="Picture 19" descr="apple.gif"/>
            <p:cNvPicPr>
              <a:picLocks noChangeAspect="1"/>
            </p:cNvPicPr>
            <p:nvPr/>
          </p:nvPicPr>
          <p:blipFill>
            <a:blip r:embed="rId5"/>
            <a:stretch>
              <a:fillRect/>
            </a:stretch>
          </p:blipFill>
          <p:spPr>
            <a:xfrm>
              <a:off x="6903805" y="3873759"/>
              <a:ext cx="411817" cy="469641"/>
            </a:xfrm>
            <a:prstGeom prst="rect">
              <a:avLst/>
            </a:prstGeom>
          </p:spPr>
        </p:pic>
        <p:pic>
          <p:nvPicPr>
            <p:cNvPr id="21" name="Picture 20" descr="apple.gif"/>
            <p:cNvPicPr>
              <a:picLocks noChangeAspect="1"/>
            </p:cNvPicPr>
            <p:nvPr/>
          </p:nvPicPr>
          <p:blipFill>
            <a:blip r:embed="rId5"/>
            <a:stretch>
              <a:fillRect/>
            </a:stretch>
          </p:blipFill>
          <p:spPr>
            <a:xfrm>
              <a:off x="7262113" y="3404118"/>
              <a:ext cx="411817" cy="469641"/>
            </a:xfrm>
            <a:prstGeom prst="rect">
              <a:avLst/>
            </a:prstGeom>
          </p:spPr>
        </p:pic>
        <p:pic>
          <p:nvPicPr>
            <p:cNvPr id="22" name="Picture 21" descr="apple.gif"/>
            <p:cNvPicPr>
              <a:picLocks noChangeAspect="1"/>
            </p:cNvPicPr>
            <p:nvPr/>
          </p:nvPicPr>
          <p:blipFill>
            <a:blip r:embed="rId5"/>
            <a:stretch>
              <a:fillRect/>
            </a:stretch>
          </p:blipFill>
          <p:spPr>
            <a:xfrm>
              <a:off x="7468022" y="4026159"/>
              <a:ext cx="411817" cy="469641"/>
            </a:xfrm>
            <a:prstGeom prst="rect">
              <a:avLst/>
            </a:prstGeom>
          </p:spPr>
        </p:pic>
        <p:pic>
          <p:nvPicPr>
            <p:cNvPr id="23" name="Picture 22" descr="apple.gif"/>
            <p:cNvPicPr>
              <a:picLocks noChangeAspect="1"/>
            </p:cNvPicPr>
            <p:nvPr/>
          </p:nvPicPr>
          <p:blipFill>
            <a:blip r:embed="rId5"/>
            <a:stretch>
              <a:fillRect/>
            </a:stretch>
          </p:blipFill>
          <p:spPr>
            <a:xfrm>
              <a:off x="8291444" y="3708918"/>
              <a:ext cx="411817" cy="469641"/>
            </a:xfrm>
            <a:prstGeom prst="rect">
              <a:avLst/>
            </a:prstGeom>
          </p:spPr>
        </p:pic>
        <p:pic>
          <p:nvPicPr>
            <p:cNvPr id="24" name="Picture 23" descr="apple.gif"/>
            <p:cNvPicPr>
              <a:picLocks noChangeAspect="1"/>
            </p:cNvPicPr>
            <p:nvPr/>
          </p:nvPicPr>
          <p:blipFill>
            <a:blip r:embed="rId5"/>
            <a:stretch>
              <a:fillRect/>
            </a:stretch>
          </p:blipFill>
          <p:spPr>
            <a:xfrm>
              <a:off x="7826330" y="3708918"/>
              <a:ext cx="411817" cy="469641"/>
            </a:xfrm>
            <a:prstGeom prst="rect">
              <a:avLst/>
            </a:prstGeom>
          </p:spPr>
        </p:pic>
      </p:grpSp>
      <p:grpSp>
        <p:nvGrpSpPr>
          <p:cNvPr id="25" name="Group 24"/>
          <p:cNvGrpSpPr/>
          <p:nvPr/>
        </p:nvGrpSpPr>
        <p:grpSpPr>
          <a:xfrm>
            <a:off x="2102027" y="3460453"/>
            <a:ext cx="1580262" cy="2252469"/>
            <a:chOff x="6706023" y="2941831"/>
            <a:chExt cx="2136352" cy="3254246"/>
          </a:xfrm>
        </p:grpSpPr>
        <p:pic>
          <p:nvPicPr>
            <p:cNvPr id="26" name="Picture 25" descr="tree.gif"/>
            <p:cNvPicPr>
              <a:picLocks noChangeAspect="1"/>
            </p:cNvPicPr>
            <p:nvPr/>
          </p:nvPicPr>
          <p:blipFill>
            <a:blip r:embed="rId4"/>
            <a:stretch>
              <a:fillRect/>
            </a:stretch>
          </p:blipFill>
          <p:spPr>
            <a:xfrm>
              <a:off x="6706023" y="2941831"/>
              <a:ext cx="2136352" cy="3254246"/>
            </a:xfrm>
            <a:prstGeom prst="rect">
              <a:avLst/>
            </a:prstGeom>
          </p:spPr>
        </p:pic>
        <p:pic>
          <p:nvPicPr>
            <p:cNvPr id="27" name="Picture 26" descr="apple.gif"/>
            <p:cNvPicPr>
              <a:picLocks noChangeAspect="1"/>
            </p:cNvPicPr>
            <p:nvPr/>
          </p:nvPicPr>
          <p:blipFill>
            <a:blip r:embed="rId5"/>
            <a:stretch>
              <a:fillRect/>
            </a:stretch>
          </p:blipFill>
          <p:spPr>
            <a:xfrm>
              <a:off x="6903805" y="3873759"/>
              <a:ext cx="411817" cy="469641"/>
            </a:xfrm>
            <a:prstGeom prst="rect">
              <a:avLst/>
            </a:prstGeom>
          </p:spPr>
        </p:pic>
        <p:pic>
          <p:nvPicPr>
            <p:cNvPr id="28" name="Picture 27" descr="apple.gif"/>
            <p:cNvPicPr>
              <a:picLocks noChangeAspect="1"/>
            </p:cNvPicPr>
            <p:nvPr/>
          </p:nvPicPr>
          <p:blipFill>
            <a:blip r:embed="rId5"/>
            <a:stretch>
              <a:fillRect/>
            </a:stretch>
          </p:blipFill>
          <p:spPr>
            <a:xfrm>
              <a:off x="7262113" y="3404118"/>
              <a:ext cx="411817" cy="469641"/>
            </a:xfrm>
            <a:prstGeom prst="rect">
              <a:avLst/>
            </a:prstGeom>
          </p:spPr>
        </p:pic>
        <p:pic>
          <p:nvPicPr>
            <p:cNvPr id="29" name="Picture 28" descr="apple.gif"/>
            <p:cNvPicPr>
              <a:picLocks noChangeAspect="1"/>
            </p:cNvPicPr>
            <p:nvPr/>
          </p:nvPicPr>
          <p:blipFill>
            <a:blip r:embed="rId5"/>
            <a:stretch>
              <a:fillRect/>
            </a:stretch>
          </p:blipFill>
          <p:spPr>
            <a:xfrm>
              <a:off x="7468022" y="4026159"/>
              <a:ext cx="411817" cy="469641"/>
            </a:xfrm>
            <a:prstGeom prst="rect">
              <a:avLst/>
            </a:prstGeom>
          </p:spPr>
        </p:pic>
        <p:pic>
          <p:nvPicPr>
            <p:cNvPr id="30" name="Picture 29" descr="apple.gif"/>
            <p:cNvPicPr>
              <a:picLocks noChangeAspect="1"/>
            </p:cNvPicPr>
            <p:nvPr/>
          </p:nvPicPr>
          <p:blipFill>
            <a:blip r:embed="rId5"/>
            <a:stretch>
              <a:fillRect/>
            </a:stretch>
          </p:blipFill>
          <p:spPr>
            <a:xfrm>
              <a:off x="8291444" y="3708918"/>
              <a:ext cx="411817" cy="469641"/>
            </a:xfrm>
            <a:prstGeom prst="rect">
              <a:avLst/>
            </a:prstGeom>
          </p:spPr>
        </p:pic>
        <p:pic>
          <p:nvPicPr>
            <p:cNvPr id="31" name="Picture 30" descr="apple.gif"/>
            <p:cNvPicPr>
              <a:picLocks noChangeAspect="1"/>
            </p:cNvPicPr>
            <p:nvPr/>
          </p:nvPicPr>
          <p:blipFill>
            <a:blip r:embed="rId5"/>
            <a:stretch>
              <a:fillRect/>
            </a:stretch>
          </p:blipFill>
          <p:spPr>
            <a:xfrm>
              <a:off x="7826330" y="3708918"/>
              <a:ext cx="411817" cy="469641"/>
            </a:xfrm>
            <a:prstGeom prst="rect">
              <a:avLst/>
            </a:prstGeom>
          </p:spPr>
        </p:pic>
      </p:grpSp>
      <p:pic>
        <p:nvPicPr>
          <p:cNvPr id="33" name="Picture 32" descr="ladder4a.gif"/>
          <p:cNvPicPr>
            <a:picLocks noChangeAspect="1"/>
          </p:cNvPicPr>
          <p:nvPr/>
        </p:nvPicPr>
        <p:blipFill>
          <a:blip r:embed="rId3"/>
          <a:stretch>
            <a:fillRect/>
          </a:stretch>
        </p:blipFill>
        <p:spPr>
          <a:xfrm>
            <a:off x="1587322" y="4442894"/>
            <a:ext cx="965627" cy="965627"/>
          </a:xfrm>
          <a:prstGeom prst="rect">
            <a:avLst/>
          </a:prstGeom>
        </p:spPr>
      </p:pic>
      <p:pic>
        <p:nvPicPr>
          <p:cNvPr id="34" name="Picture 33" descr="ladder4a.gif"/>
          <p:cNvPicPr>
            <a:picLocks noChangeAspect="1"/>
          </p:cNvPicPr>
          <p:nvPr/>
        </p:nvPicPr>
        <p:blipFill>
          <a:blip r:embed="rId3"/>
          <a:stretch>
            <a:fillRect/>
          </a:stretch>
        </p:blipFill>
        <p:spPr>
          <a:xfrm>
            <a:off x="1965092" y="4925708"/>
            <a:ext cx="965627" cy="965627"/>
          </a:xfrm>
          <a:prstGeom prst="rect">
            <a:avLst/>
          </a:prstGeom>
        </p:spPr>
      </p:pic>
      <p:pic>
        <p:nvPicPr>
          <p:cNvPr id="35" name="Picture 34" descr="ladder4a.gif"/>
          <p:cNvPicPr>
            <a:picLocks noChangeAspect="1"/>
          </p:cNvPicPr>
          <p:nvPr/>
        </p:nvPicPr>
        <p:blipFill>
          <a:blip r:embed="rId3"/>
          <a:stretch>
            <a:fillRect/>
          </a:stretch>
        </p:blipFill>
        <p:spPr>
          <a:xfrm>
            <a:off x="2817989" y="4747295"/>
            <a:ext cx="965627" cy="965627"/>
          </a:xfrm>
          <a:prstGeom prst="rect">
            <a:avLst/>
          </a:prstGeom>
        </p:spPr>
      </p:pic>
      <p:sp>
        <p:nvSpPr>
          <p:cNvPr id="37" name="Footer Placeholder 36"/>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38" name="Slide Number Placeholder 37"/>
          <p:cNvSpPr>
            <a:spLocks noGrp="1"/>
          </p:cNvSpPr>
          <p:nvPr>
            <p:ph type="sldNum" sz="quarter" idx="12"/>
          </p:nvPr>
        </p:nvSpPr>
        <p:spPr/>
        <p:txBody>
          <a:bodyPr/>
          <a:lstStyle/>
          <a:p>
            <a:fld id="{1C2E671B-E6CC-5344-823B-5C81BE00F7D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817551" y="3363778"/>
            <a:ext cx="1580262" cy="2252469"/>
            <a:chOff x="6706023" y="2941831"/>
            <a:chExt cx="2136352" cy="3254246"/>
          </a:xfrm>
        </p:grpSpPr>
        <p:pic>
          <p:nvPicPr>
            <p:cNvPr id="13" name="Picture 12" descr="tree.gif"/>
            <p:cNvPicPr>
              <a:picLocks noChangeAspect="1"/>
            </p:cNvPicPr>
            <p:nvPr/>
          </p:nvPicPr>
          <p:blipFill>
            <a:blip r:embed="rId3"/>
            <a:stretch>
              <a:fillRect/>
            </a:stretch>
          </p:blipFill>
          <p:spPr>
            <a:xfrm>
              <a:off x="6706023" y="2941831"/>
              <a:ext cx="2136352" cy="3254246"/>
            </a:xfrm>
            <a:prstGeom prst="rect">
              <a:avLst/>
            </a:prstGeom>
          </p:spPr>
        </p:pic>
        <p:pic>
          <p:nvPicPr>
            <p:cNvPr id="14" name="Picture 13" descr="apple.gif"/>
            <p:cNvPicPr>
              <a:picLocks noChangeAspect="1"/>
            </p:cNvPicPr>
            <p:nvPr/>
          </p:nvPicPr>
          <p:blipFill>
            <a:blip r:embed="rId4"/>
            <a:stretch>
              <a:fillRect/>
            </a:stretch>
          </p:blipFill>
          <p:spPr>
            <a:xfrm>
              <a:off x="6903805" y="3873759"/>
              <a:ext cx="411817" cy="469641"/>
            </a:xfrm>
            <a:prstGeom prst="rect">
              <a:avLst/>
            </a:prstGeom>
          </p:spPr>
        </p:pic>
        <p:pic>
          <p:nvPicPr>
            <p:cNvPr id="15" name="Picture 14" descr="apple.gif"/>
            <p:cNvPicPr>
              <a:picLocks noChangeAspect="1"/>
            </p:cNvPicPr>
            <p:nvPr/>
          </p:nvPicPr>
          <p:blipFill>
            <a:blip r:embed="rId4"/>
            <a:stretch>
              <a:fillRect/>
            </a:stretch>
          </p:blipFill>
          <p:spPr>
            <a:xfrm>
              <a:off x="7262113" y="3404118"/>
              <a:ext cx="411817" cy="469641"/>
            </a:xfrm>
            <a:prstGeom prst="rect">
              <a:avLst/>
            </a:prstGeom>
          </p:spPr>
        </p:pic>
        <p:pic>
          <p:nvPicPr>
            <p:cNvPr id="16" name="Picture 15" descr="apple.gif"/>
            <p:cNvPicPr>
              <a:picLocks noChangeAspect="1"/>
            </p:cNvPicPr>
            <p:nvPr/>
          </p:nvPicPr>
          <p:blipFill>
            <a:blip r:embed="rId4"/>
            <a:stretch>
              <a:fillRect/>
            </a:stretch>
          </p:blipFill>
          <p:spPr>
            <a:xfrm>
              <a:off x="7468022" y="4026159"/>
              <a:ext cx="411817" cy="469641"/>
            </a:xfrm>
            <a:prstGeom prst="rect">
              <a:avLst/>
            </a:prstGeom>
          </p:spPr>
        </p:pic>
        <p:pic>
          <p:nvPicPr>
            <p:cNvPr id="17" name="Picture 16" descr="apple.gif"/>
            <p:cNvPicPr>
              <a:picLocks noChangeAspect="1"/>
            </p:cNvPicPr>
            <p:nvPr/>
          </p:nvPicPr>
          <p:blipFill>
            <a:blip r:embed="rId4"/>
            <a:stretch>
              <a:fillRect/>
            </a:stretch>
          </p:blipFill>
          <p:spPr>
            <a:xfrm>
              <a:off x="8291444" y="3708918"/>
              <a:ext cx="411817" cy="469641"/>
            </a:xfrm>
            <a:prstGeom prst="rect">
              <a:avLst/>
            </a:prstGeom>
          </p:spPr>
        </p:pic>
        <p:pic>
          <p:nvPicPr>
            <p:cNvPr id="18" name="Picture 17" descr="apple.gif"/>
            <p:cNvPicPr>
              <a:picLocks noChangeAspect="1"/>
            </p:cNvPicPr>
            <p:nvPr/>
          </p:nvPicPr>
          <p:blipFill>
            <a:blip r:embed="rId4"/>
            <a:stretch>
              <a:fillRect/>
            </a:stretch>
          </p:blipFill>
          <p:spPr>
            <a:xfrm>
              <a:off x="7826330" y="3708918"/>
              <a:ext cx="411817" cy="469641"/>
            </a:xfrm>
            <a:prstGeom prst="rect">
              <a:avLst/>
            </a:prstGeom>
          </p:spPr>
        </p:pic>
      </p:grpSp>
      <p:grpSp>
        <p:nvGrpSpPr>
          <p:cNvPr id="5" name="Group 4"/>
          <p:cNvGrpSpPr/>
          <p:nvPr/>
        </p:nvGrpSpPr>
        <p:grpSpPr>
          <a:xfrm>
            <a:off x="6397813" y="3739481"/>
            <a:ext cx="1580262" cy="2252469"/>
            <a:chOff x="6706023" y="2941831"/>
            <a:chExt cx="2136352" cy="3254246"/>
          </a:xfrm>
        </p:grpSpPr>
        <p:pic>
          <p:nvPicPr>
            <p:cNvPr id="6" name="Picture 5" descr="tree.gif"/>
            <p:cNvPicPr>
              <a:picLocks noChangeAspect="1"/>
            </p:cNvPicPr>
            <p:nvPr/>
          </p:nvPicPr>
          <p:blipFill>
            <a:blip r:embed="rId3"/>
            <a:stretch>
              <a:fillRect/>
            </a:stretch>
          </p:blipFill>
          <p:spPr>
            <a:xfrm>
              <a:off x="6706023" y="2941831"/>
              <a:ext cx="2136352" cy="3254246"/>
            </a:xfrm>
            <a:prstGeom prst="rect">
              <a:avLst/>
            </a:prstGeom>
          </p:spPr>
        </p:pic>
        <p:pic>
          <p:nvPicPr>
            <p:cNvPr id="7" name="Picture 6" descr="apple.gif"/>
            <p:cNvPicPr>
              <a:picLocks noChangeAspect="1"/>
            </p:cNvPicPr>
            <p:nvPr/>
          </p:nvPicPr>
          <p:blipFill>
            <a:blip r:embed="rId4"/>
            <a:stretch>
              <a:fillRect/>
            </a:stretch>
          </p:blipFill>
          <p:spPr>
            <a:xfrm>
              <a:off x="6903805" y="3873759"/>
              <a:ext cx="411817" cy="469641"/>
            </a:xfrm>
            <a:prstGeom prst="rect">
              <a:avLst/>
            </a:prstGeom>
          </p:spPr>
        </p:pic>
        <p:pic>
          <p:nvPicPr>
            <p:cNvPr id="8" name="Picture 7" descr="apple.gif"/>
            <p:cNvPicPr>
              <a:picLocks noChangeAspect="1"/>
            </p:cNvPicPr>
            <p:nvPr/>
          </p:nvPicPr>
          <p:blipFill>
            <a:blip r:embed="rId4"/>
            <a:stretch>
              <a:fillRect/>
            </a:stretch>
          </p:blipFill>
          <p:spPr>
            <a:xfrm>
              <a:off x="7262113" y="3404118"/>
              <a:ext cx="411817" cy="469641"/>
            </a:xfrm>
            <a:prstGeom prst="rect">
              <a:avLst/>
            </a:prstGeom>
          </p:spPr>
        </p:pic>
        <p:pic>
          <p:nvPicPr>
            <p:cNvPr id="9" name="Picture 8" descr="apple.gif"/>
            <p:cNvPicPr>
              <a:picLocks noChangeAspect="1"/>
            </p:cNvPicPr>
            <p:nvPr/>
          </p:nvPicPr>
          <p:blipFill>
            <a:blip r:embed="rId4"/>
            <a:stretch>
              <a:fillRect/>
            </a:stretch>
          </p:blipFill>
          <p:spPr>
            <a:xfrm>
              <a:off x="7468022" y="4026159"/>
              <a:ext cx="411817" cy="469641"/>
            </a:xfrm>
            <a:prstGeom prst="rect">
              <a:avLst/>
            </a:prstGeom>
          </p:spPr>
        </p:pic>
        <p:pic>
          <p:nvPicPr>
            <p:cNvPr id="10" name="Picture 9" descr="apple.gif"/>
            <p:cNvPicPr>
              <a:picLocks noChangeAspect="1"/>
            </p:cNvPicPr>
            <p:nvPr/>
          </p:nvPicPr>
          <p:blipFill>
            <a:blip r:embed="rId4"/>
            <a:stretch>
              <a:fillRect/>
            </a:stretch>
          </p:blipFill>
          <p:spPr>
            <a:xfrm>
              <a:off x="8291444" y="3708918"/>
              <a:ext cx="411817" cy="469641"/>
            </a:xfrm>
            <a:prstGeom prst="rect">
              <a:avLst/>
            </a:prstGeom>
          </p:spPr>
        </p:pic>
        <p:pic>
          <p:nvPicPr>
            <p:cNvPr id="11" name="Picture 10" descr="apple.gif"/>
            <p:cNvPicPr>
              <a:picLocks noChangeAspect="1"/>
            </p:cNvPicPr>
            <p:nvPr/>
          </p:nvPicPr>
          <p:blipFill>
            <a:blip r:embed="rId4"/>
            <a:stretch>
              <a:fillRect/>
            </a:stretch>
          </p:blipFill>
          <p:spPr>
            <a:xfrm>
              <a:off x="7826330" y="3708918"/>
              <a:ext cx="411817" cy="469641"/>
            </a:xfrm>
            <a:prstGeom prst="rect">
              <a:avLst/>
            </a:prstGeom>
          </p:spPr>
        </p:pic>
      </p:grpSp>
      <p:grpSp>
        <p:nvGrpSpPr>
          <p:cNvPr id="26" name="Group 25"/>
          <p:cNvGrpSpPr/>
          <p:nvPr/>
        </p:nvGrpSpPr>
        <p:grpSpPr>
          <a:xfrm>
            <a:off x="2102027" y="3460453"/>
            <a:ext cx="1580262" cy="2252469"/>
            <a:chOff x="6706023" y="2941831"/>
            <a:chExt cx="2136352" cy="3254246"/>
          </a:xfrm>
        </p:grpSpPr>
        <p:pic>
          <p:nvPicPr>
            <p:cNvPr id="27" name="Picture 26" descr="tree.gif"/>
            <p:cNvPicPr>
              <a:picLocks noChangeAspect="1"/>
            </p:cNvPicPr>
            <p:nvPr/>
          </p:nvPicPr>
          <p:blipFill>
            <a:blip r:embed="rId3"/>
            <a:stretch>
              <a:fillRect/>
            </a:stretch>
          </p:blipFill>
          <p:spPr>
            <a:xfrm>
              <a:off x="6706023" y="2941831"/>
              <a:ext cx="2136352" cy="3254246"/>
            </a:xfrm>
            <a:prstGeom prst="rect">
              <a:avLst/>
            </a:prstGeom>
          </p:spPr>
        </p:pic>
        <p:pic>
          <p:nvPicPr>
            <p:cNvPr id="28" name="Picture 27" descr="apple.gif"/>
            <p:cNvPicPr>
              <a:picLocks noChangeAspect="1"/>
            </p:cNvPicPr>
            <p:nvPr/>
          </p:nvPicPr>
          <p:blipFill>
            <a:blip r:embed="rId4"/>
            <a:stretch>
              <a:fillRect/>
            </a:stretch>
          </p:blipFill>
          <p:spPr>
            <a:xfrm>
              <a:off x="6903805" y="3873759"/>
              <a:ext cx="411817" cy="469641"/>
            </a:xfrm>
            <a:prstGeom prst="rect">
              <a:avLst/>
            </a:prstGeom>
          </p:spPr>
        </p:pic>
        <p:pic>
          <p:nvPicPr>
            <p:cNvPr id="29" name="Picture 28" descr="apple.gif"/>
            <p:cNvPicPr>
              <a:picLocks noChangeAspect="1"/>
            </p:cNvPicPr>
            <p:nvPr/>
          </p:nvPicPr>
          <p:blipFill>
            <a:blip r:embed="rId4"/>
            <a:stretch>
              <a:fillRect/>
            </a:stretch>
          </p:blipFill>
          <p:spPr>
            <a:xfrm>
              <a:off x="7262113" y="3404118"/>
              <a:ext cx="411817" cy="469641"/>
            </a:xfrm>
            <a:prstGeom prst="rect">
              <a:avLst/>
            </a:prstGeom>
          </p:spPr>
        </p:pic>
        <p:pic>
          <p:nvPicPr>
            <p:cNvPr id="30" name="Picture 29" descr="apple.gif"/>
            <p:cNvPicPr>
              <a:picLocks noChangeAspect="1"/>
            </p:cNvPicPr>
            <p:nvPr/>
          </p:nvPicPr>
          <p:blipFill>
            <a:blip r:embed="rId4"/>
            <a:stretch>
              <a:fillRect/>
            </a:stretch>
          </p:blipFill>
          <p:spPr>
            <a:xfrm>
              <a:off x="7468022" y="4026159"/>
              <a:ext cx="411817" cy="469641"/>
            </a:xfrm>
            <a:prstGeom prst="rect">
              <a:avLst/>
            </a:prstGeom>
          </p:spPr>
        </p:pic>
        <p:pic>
          <p:nvPicPr>
            <p:cNvPr id="31" name="Picture 30" descr="apple.gif"/>
            <p:cNvPicPr>
              <a:picLocks noChangeAspect="1"/>
            </p:cNvPicPr>
            <p:nvPr/>
          </p:nvPicPr>
          <p:blipFill>
            <a:blip r:embed="rId4"/>
            <a:stretch>
              <a:fillRect/>
            </a:stretch>
          </p:blipFill>
          <p:spPr>
            <a:xfrm>
              <a:off x="8291444" y="3708918"/>
              <a:ext cx="411817" cy="469641"/>
            </a:xfrm>
            <a:prstGeom prst="rect">
              <a:avLst/>
            </a:prstGeom>
          </p:spPr>
        </p:pic>
        <p:pic>
          <p:nvPicPr>
            <p:cNvPr id="32" name="Picture 31" descr="apple.gif"/>
            <p:cNvPicPr>
              <a:picLocks noChangeAspect="1"/>
            </p:cNvPicPr>
            <p:nvPr/>
          </p:nvPicPr>
          <p:blipFill>
            <a:blip r:embed="rId4"/>
            <a:stretch>
              <a:fillRect/>
            </a:stretch>
          </p:blipFill>
          <p:spPr>
            <a:xfrm>
              <a:off x="7826330" y="3708918"/>
              <a:ext cx="411817" cy="469641"/>
            </a:xfrm>
            <a:prstGeom prst="rect">
              <a:avLst/>
            </a:prstGeom>
          </p:spPr>
        </p:pic>
      </p:grpSp>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a:xfrm>
            <a:off x="618565" y="1284113"/>
            <a:ext cx="7878788" cy="1845842"/>
          </a:xfrm>
        </p:spPr>
        <p:txBody>
          <a:bodyPr>
            <a:normAutofit fontScale="92500" lnSpcReduction="20000"/>
          </a:bodyPr>
          <a:lstStyle/>
          <a:p>
            <a:r>
              <a:rPr lang="en-US" dirty="0" smtClean="0"/>
              <a:t>An alternative would be to have each worker pick apples from a different tree</a:t>
            </a:r>
          </a:p>
          <a:p>
            <a:pPr lvl="1"/>
            <a:r>
              <a:rPr lang="en-US" dirty="0" smtClean="0"/>
              <a:t>This represents task parallelism, and although each task takes the same time as in the serial version, many are accomplished in parallel</a:t>
            </a:r>
          </a:p>
          <a:p>
            <a:pPr lvl="1"/>
            <a:r>
              <a:rPr lang="en-US" dirty="0" smtClean="0"/>
              <a:t>What if there are only a few densely populated trees?</a:t>
            </a:r>
          </a:p>
        </p:txBody>
      </p:sp>
      <p:pic>
        <p:nvPicPr>
          <p:cNvPr id="4" name="Picture 3" descr="ladder4a.gif"/>
          <p:cNvPicPr>
            <a:picLocks noChangeAspect="1"/>
          </p:cNvPicPr>
          <p:nvPr/>
        </p:nvPicPr>
        <p:blipFill>
          <a:blip r:embed="rId5"/>
          <a:stretch>
            <a:fillRect/>
          </a:stretch>
        </p:blipFill>
        <p:spPr>
          <a:xfrm>
            <a:off x="6397814" y="5128071"/>
            <a:ext cx="965627" cy="965627"/>
          </a:xfrm>
          <a:prstGeom prst="rect">
            <a:avLst/>
          </a:prstGeom>
        </p:spPr>
      </p:pic>
      <p:grpSp>
        <p:nvGrpSpPr>
          <p:cNvPr id="19" name="Group 18"/>
          <p:cNvGrpSpPr/>
          <p:nvPr/>
        </p:nvGrpSpPr>
        <p:grpSpPr>
          <a:xfrm>
            <a:off x="3535989" y="4114310"/>
            <a:ext cx="1580262" cy="2252469"/>
            <a:chOff x="6706023" y="2941831"/>
            <a:chExt cx="2136352" cy="3254246"/>
          </a:xfrm>
        </p:grpSpPr>
        <p:pic>
          <p:nvPicPr>
            <p:cNvPr id="20" name="Picture 19" descr="tree.gif"/>
            <p:cNvPicPr>
              <a:picLocks noChangeAspect="1"/>
            </p:cNvPicPr>
            <p:nvPr/>
          </p:nvPicPr>
          <p:blipFill>
            <a:blip r:embed="rId3"/>
            <a:stretch>
              <a:fillRect/>
            </a:stretch>
          </p:blipFill>
          <p:spPr>
            <a:xfrm>
              <a:off x="6706023" y="2941831"/>
              <a:ext cx="2136352" cy="3254246"/>
            </a:xfrm>
            <a:prstGeom prst="rect">
              <a:avLst/>
            </a:prstGeom>
          </p:spPr>
        </p:pic>
        <p:pic>
          <p:nvPicPr>
            <p:cNvPr id="21" name="Picture 20" descr="apple.gif"/>
            <p:cNvPicPr>
              <a:picLocks noChangeAspect="1"/>
            </p:cNvPicPr>
            <p:nvPr/>
          </p:nvPicPr>
          <p:blipFill>
            <a:blip r:embed="rId4"/>
            <a:stretch>
              <a:fillRect/>
            </a:stretch>
          </p:blipFill>
          <p:spPr>
            <a:xfrm>
              <a:off x="6903805" y="3873759"/>
              <a:ext cx="411817" cy="469641"/>
            </a:xfrm>
            <a:prstGeom prst="rect">
              <a:avLst/>
            </a:prstGeom>
          </p:spPr>
        </p:pic>
        <p:pic>
          <p:nvPicPr>
            <p:cNvPr id="22" name="Picture 21" descr="apple.gif"/>
            <p:cNvPicPr>
              <a:picLocks noChangeAspect="1"/>
            </p:cNvPicPr>
            <p:nvPr/>
          </p:nvPicPr>
          <p:blipFill>
            <a:blip r:embed="rId4"/>
            <a:stretch>
              <a:fillRect/>
            </a:stretch>
          </p:blipFill>
          <p:spPr>
            <a:xfrm>
              <a:off x="7262113" y="3404118"/>
              <a:ext cx="411817" cy="469641"/>
            </a:xfrm>
            <a:prstGeom prst="rect">
              <a:avLst/>
            </a:prstGeom>
          </p:spPr>
        </p:pic>
        <p:pic>
          <p:nvPicPr>
            <p:cNvPr id="23" name="Picture 22" descr="apple.gif"/>
            <p:cNvPicPr>
              <a:picLocks noChangeAspect="1"/>
            </p:cNvPicPr>
            <p:nvPr/>
          </p:nvPicPr>
          <p:blipFill>
            <a:blip r:embed="rId4"/>
            <a:stretch>
              <a:fillRect/>
            </a:stretch>
          </p:blipFill>
          <p:spPr>
            <a:xfrm>
              <a:off x="7468022" y="4026159"/>
              <a:ext cx="411817" cy="469641"/>
            </a:xfrm>
            <a:prstGeom prst="rect">
              <a:avLst/>
            </a:prstGeom>
          </p:spPr>
        </p:pic>
        <p:pic>
          <p:nvPicPr>
            <p:cNvPr id="24" name="Picture 23" descr="apple.gif"/>
            <p:cNvPicPr>
              <a:picLocks noChangeAspect="1"/>
            </p:cNvPicPr>
            <p:nvPr/>
          </p:nvPicPr>
          <p:blipFill>
            <a:blip r:embed="rId4"/>
            <a:stretch>
              <a:fillRect/>
            </a:stretch>
          </p:blipFill>
          <p:spPr>
            <a:xfrm>
              <a:off x="8291444" y="3708918"/>
              <a:ext cx="411817" cy="469641"/>
            </a:xfrm>
            <a:prstGeom prst="rect">
              <a:avLst/>
            </a:prstGeom>
          </p:spPr>
        </p:pic>
        <p:pic>
          <p:nvPicPr>
            <p:cNvPr id="25" name="Picture 24" descr="apple.gif"/>
            <p:cNvPicPr>
              <a:picLocks noChangeAspect="1"/>
            </p:cNvPicPr>
            <p:nvPr/>
          </p:nvPicPr>
          <p:blipFill>
            <a:blip r:embed="rId4"/>
            <a:stretch>
              <a:fillRect/>
            </a:stretch>
          </p:blipFill>
          <p:spPr>
            <a:xfrm>
              <a:off x="7826330" y="3708918"/>
              <a:ext cx="411817" cy="469641"/>
            </a:xfrm>
            <a:prstGeom prst="rect">
              <a:avLst/>
            </a:prstGeom>
          </p:spPr>
        </p:pic>
      </p:grpSp>
      <p:pic>
        <p:nvPicPr>
          <p:cNvPr id="33" name="Picture 32" descr="ladder4a.gif"/>
          <p:cNvPicPr>
            <a:picLocks noChangeAspect="1"/>
          </p:cNvPicPr>
          <p:nvPr/>
        </p:nvPicPr>
        <p:blipFill>
          <a:blip r:embed="rId5"/>
          <a:stretch>
            <a:fillRect/>
          </a:stretch>
        </p:blipFill>
        <p:spPr>
          <a:xfrm>
            <a:off x="1965092" y="4707096"/>
            <a:ext cx="965627" cy="965627"/>
          </a:xfrm>
          <a:prstGeom prst="rect">
            <a:avLst/>
          </a:prstGeom>
        </p:spPr>
      </p:pic>
      <p:pic>
        <p:nvPicPr>
          <p:cNvPr id="34" name="Picture 33" descr="ladder4a.gif"/>
          <p:cNvPicPr>
            <a:picLocks noChangeAspect="1"/>
          </p:cNvPicPr>
          <p:nvPr/>
        </p:nvPicPr>
        <p:blipFill>
          <a:blip r:embed="rId5"/>
          <a:stretch>
            <a:fillRect/>
          </a:stretch>
        </p:blipFill>
        <p:spPr>
          <a:xfrm>
            <a:off x="3274765" y="5408520"/>
            <a:ext cx="965627" cy="965627"/>
          </a:xfrm>
          <a:prstGeom prst="rect">
            <a:avLst/>
          </a:prstGeom>
        </p:spPr>
      </p:pic>
      <p:pic>
        <p:nvPicPr>
          <p:cNvPr id="35" name="Picture 34" descr="ladder4a.gif"/>
          <p:cNvPicPr>
            <a:picLocks noChangeAspect="1"/>
          </p:cNvPicPr>
          <p:nvPr/>
        </p:nvPicPr>
        <p:blipFill>
          <a:blip r:embed="rId5"/>
          <a:stretch>
            <a:fillRect/>
          </a:stretch>
        </p:blipFill>
        <p:spPr>
          <a:xfrm>
            <a:off x="4746078" y="4925708"/>
            <a:ext cx="965627" cy="965627"/>
          </a:xfrm>
          <a:prstGeom prst="rect">
            <a:avLst/>
          </a:prstGeom>
        </p:spPr>
      </p:pic>
      <p:sp>
        <p:nvSpPr>
          <p:cNvPr id="36" name="Footer Placeholder 35"/>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37" name="Slide Number Placeholder 36"/>
          <p:cNvSpPr>
            <a:spLocks noGrp="1"/>
          </p:cNvSpPr>
          <p:nvPr>
            <p:ph type="sldNum" sz="quarter" idx="12"/>
          </p:nvPr>
        </p:nvSpPr>
        <p:spPr/>
        <p:txBody>
          <a:bodyPr/>
          <a:lstStyle/>
          <a:p>
            <a:fld id="{1C2E671B-E6CC-5344-823B-5C81BE00F7D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p:txBody>
          <a:bodyPr>
            <a:normAutofit/>
          </a:bodyPr>
          <a:lstStyle/>
          <a:p>
            <a:r>
              <a:rPr lang="en-US" dirty="0" smtClean="0"/>
              <a:t>For non-trivial problems, it helps to have more formal concepts for determining parallelism</a:t>
            </a:r>
          </a:p>
          <a:p>
            <a:r>
              <a:rPr lang="en-US" dirty="0" smtClean="0"/>
              <a:t>When we think about how to parallelize a program we use the concepts of decomposition:</a:t>
            </a:r>
          </a:p>
          <a:p>
            <a:pPr lvl="1"/>
            <a:r>
              <a:rPr lang="en-US" i="1" dirty="0" smtClean="0"/>
              <a:t>Task decomposition</a:t>
            </a:r>
            <a:r>
              <a:rPr lang="en-US" dirty="0" smtClean="0"/>
              <a:t>: dividing the algorithm into individual tasks (don’t focus on data)</a:t>
            </a:r>
          </a:p>
          <a:p>
            <a:pPr lvl="2"/>
            <a:r>
              <a:rPr lang="en-US" dirty="0" smtClean="0"/>
              <a:t>In the previous example the goal is to pick apples from trees, so clearing a tree would be a task</a:t>
            </a:r>
          </a:p>
          <a:p>
            <a:pPr lvl="1"/>
            <a:r>
              <a:rPr lang="en-US" i="1" dirty="0" smtClean="0"/>
              <a:t>Data decomposition</a:t>
            </a:r>
            <a:r>
              <a:rPr lang="en-US" dirty="0" smtClean="0"/>
              <a:t>: dividing a data set into discrete chunks that can be operated on in parallel</a:t>
            </a:r>
          </a:p>
          <a:p>
            <a:pPr lvl="2"/>
            <a:r>
              <a:rPr lang="en-US" dirty="0" smtClean="0"/>
              <a:t>In the previous example we can pick a different apple from the tree until it is cleared, so apples are the unit of data</a:t>
            </a:r>
            <a:endParaRPr lang="en-US" dirty="0"/>
          </a:p>
        </p:txBody>
      </p:sp>
      <p:sp>
        <p:nvSpPr>
          <p:cNvPr id="4" name="Footer Placeholder 3"/>
          <p:cNvSpPr>
            <a:spLocks noGrp="1"/>
          </p:cNvSpPr>
          <p:nvPr>
            <p:ph type="ftr" sz="quarter" idx="11"/>
          </p:nvPr>
        </p:nvSpPr>
        <p:spPr/>
        <p:txBody>
          <a:bodyPr/>
          <a:lstStyle/>
          <a:p>
            <a:pPr>
              <a:defRPr/>
            </a:pPr>
            <a:r>
              <a:rPr lang="en-US" smtClean="0">
                <a:solidFill>
                  <a:schemeClr val="tx1"/>
                </a:solidFill>
                <a:latin typeface="Arial" pitchFamily="34" charset="0"/>
                <a:cs typeface="Arial" pitchFamily="34" charset="0"/>
              </a:rPr>
              <a:t>A Collaboration Between David Kaeli, Northeastern University</a:t>
            </a:r>
          </a:p>
          <a:p>
            <a:pPr>
              <a:defRPr/>
            </a:pPr>
            <a:r>
              <a:rPr lang="en-US" smtClean="0">
                <a:solidFill>
                  <a:schemeClr val="tx1"/>
                </a:solidFill>
                <a:latin typeface="Arial" pitchFamily="34" charset="0"/>
                <a:cs typeface="Arial" pitchFamily="34" charset="0"/>
              </a:rPr>
              <a:t>and Benedict R. Gaster, AMD   © 2011</a:t>
            </a:r>
            <a:endParaRPr lang="en-US" dirty="0" smtClean="0"/>
          </a:p>
        </p:txBody>
      </p:sp>
      <p:sp>
        <p:nvSpPr>
          <p:cNvPr id="5" name="Slide Number Placeholder 4"/>
          <p:cNvSpPr>
            <a:spLocks noGrp="1"/>
          </p:cNvSpPr>
          <p:nvPr>
            <p:ph type="sldNum" sz="quarter" idx="12"/>
          </p:nvPr>
        </p:nvSpPr>
        <p:spPr/>
        <p:txBody>
          <a:bodyPr/>
          <a:lstStyle/>
          <a:p>
            <a:fld id="{1C2E671B-E6CC-5344-823B-5C81BE00F7D7}"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Custom 3">
      <a:dk1>
        <a:sysClr val="windowText" lastClr="000000"/>
      </a:dk1>
      <a:lt1>
        <a:sysClr val="window" lastClr="FFFFFF"/>
      </a:lt1>
      <a:dk2>
        <a:srgbClr val="1C3264"/>
      </a:dk2>
      <a:lt2>
        <a:srgbClr val="CCCCCC"/>
      </a:lt2>
      <a:accent1>
        <a:srgbClr val="66FFFF"/>
      </a:accent1>
      <a:accent2>
        <a:srgbClr val="00FF00"/>
      </a:accent2>
      <a:accent3>
        <a:srgbClr val="0080FF"/>
      </a:accent3>
      <a:accent4>
        <a:srgbClr val="66FFFF"/>
      </a:accent4>
      <a:accent5>
        <a:srgbClr val="66FFFF"/>
      </a:accent5>
      <a:accent6>
        <a:srgbClr val="66FFFF"/>
      </a:accent6>
      <a:hlink>
        <a:srgbClr val="6699FF"/>
      </a:hlink>
      <a:folHlink>
        <a:srgbClr val="66FFCC"/>
      </a:folHlink>
    </a:clrScheme>
    <a:fontScheme name="Exhibit">
      <a:majorFont>
        <a:latin typeface="Corbel"/>
        <a:ea typeface=""/>
        <a:cs typeface=""/>
        <a:font script="Jpan" typeface="ＭＳ Ｐゴシック"/>
      </a:majorFont>
      <a:minorFont>
        <a:latin typeface="Corbel"/>
        <a:ea typeface=""/>
        <a:cs typeface=""/>
        <a:font script="Jpan" typeface="ＭＳ Ｐゴシック"/>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1048</TotalTime>
  <Words>2920</Words>
  <Application>Microsoft Office PowerPoint</Application>
  <PresentationFormat>Affichage à l'écran (4:3)</PresentationFormat>
  <Paragraphs>381</Paragraphs>
  <Slides>27</Slides>
  <Notes>12</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Exhibit</vt:lpstr>
      <vt:lpstr>Introduction to Parallel Computing</vt:lpstr>
      <vt:lpstr>Instructor Notes</vt:lpstr>
      <vt:lpstr>Topics</vt:lpstr>
      <vt:lpstr>Parallelism</vt:lpstr>
      <vt:lpstr>Parallelism</vt:lpstr>
      <vt:lpstr>Parallelism</vt:lpstr>
      <vt:lpstr>Parallelism</vt:lpstr>
      <vt:lpstr>Parallelism</vt:lpstr>
      <vt:lpstr>Decomposition</vt:lpstr>
      <vt:lpstr>Task Decomposition</vt:lpstr>
      <vt:lpstr>Task Dependency Graphs</vt:lpstr>
      <vt:lpstr>Output Data Decomposition</vt:lpstr>
      <vt:lpstr>Input Data Decomposition</vt:lpstr>
      <vt:lpstr>Parallel Computing</vt:lpstr>
      <vt:lpstr>Parallel Computing</vt:lpstr>
      <vt:lpstr>Parallel Hardware</vt:lpstr>
      <vt:lpstr>Loop Strip Mining</vt:lpstr>
      <vt:lpstr>Parallel Software – SPMD</vt:lpstr>
      <vt:lpstr>Parallel Software – SPMD</vt:lpstr>
      <vt:lpstr>Parallel Software – SPMD</vt:lpstr>
      <vt:lpstr>Parallel Software – SPMD</vt:lpstr>
      <vt:lpstr>Parallel Hardware – SIMD</vt:lpstr>
      <vt:lpstr>Parallel Hardware – SIMD</vt:lpstr>
      <vt:lpstr>Parallel Hardware – SIMD</vt:lpstr>
      <vt:lpstr>Challenges of Parallelization</vt:lpstr>
      <vt:lpstr>Challenges of Parallelization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Parallel Programming</dc:title>
  <dc:creator>Dana Schaa</dc:creator>
  <cp:lastModifiedBy>B.</cp:lastModifiedBy>
  <cp:revision>83</cp:revision>
  <dcterms:created xsi:type="dcterms:W3CDTF">2011-01-06T20:04:24Z</dcterms:created>
  <dcterms:modified xsi:type="dcterms:W3CDTF">2011-01-30T01:09:02Z</dcterms:modified>
</cp:coreProperties>
</file>