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8" r:id="rId3"/>
    <p:sldId id="257" r:id="rId4"/>
    <p:sldId id="278" r:id="rId5"/>
    <p:sldId id="287" r:id="rId6"/>
    <p:sldId id="279" r:id="rId7"/>
    <p:sldId id="260" r:id="rId8"/>
    <p:sldId id="297" r:id="rId9"/>
    <p:sldId id="292" r:id="rId10"/>
    <p:sldId id="277" r:id="rId11"/>
    <p:sldId id="291" r:id="rId12"/>
    <p:sldId id="290" r:id="rId13"/>
    <p:sldId id="296" r:id="rId14"/>
    <p:sldId id="293" r:id="rId15"/>
    <p:sldId id="274" r:id="rId16"/>
    <p:sldId id="295" r:id="rId17"/>
    <p:sldId id="263" r:id="rId18"/>
    <p:sldId id="294" r:id="rId19"/>
    <p:sldId id="281" r:id="rId20"/>
    <p:sldId id="285" r:id="rId21"/>
    <p:sldId id="288" r:id="rId22"/>
    <p:sldId id="268" r:id="rId23"/>
    <p:sldId id="25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F54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87205" autoAdjust="0"/>
  </p:normalViewPr>
  <p:slideViewPr>
    <p:cSldViewPr snapToGrid="0" snapToObjects="1">
      <p:cViewPr varScale="1">
        <p:scale>
          <a:sx n="53" d="100"/>
          <a:sy n="53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DC0C2-79B9-2449-AA36-9C7C8E4F8ED4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94B19-0374-B64D-B746-6729B112D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8230-5572-9A4A-BC86-9D04ACC2E272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DEC3-126F-B74B-B3B3-5A73FC42F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</a:t>
            </a:r>
            <a:r>
              <a:rPr lang="en-US" baseline="0" dirty="0" smtClean="0"/>
              <a:t> overview of the AMD GPU memory architecture (As per Evergreen Series)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0" dirty="0" smtClean="0"/>
              <a:t>he mapping of the AMD GPU memory components to the </a:t>
            </a:r>
            <a:r>
              <a:rPr lang="en-US" dirty="0" smtClean="0"/>
              <a:t>OpenCL terminology.</a:t>
            </a:r>
          </a:p>
          <a:p>
            <a:r>
              <a:rPr lang="en-US" dirty="0" smtClean="0"/>
              <a:t>Architecturally this</a:t>
            </a:r>
            <a:r>
              <a:rPr lang="en-US" baseline="0" dirty="0" smtClean="0"/>
              <a:t> is similar for AMD and Nvidia except that each ones have their own vendor specific names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types of memory are mapped to local memory for both AMD and Nvidia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the usage of constant</a:t>
            </a:r>
            <a:r>
              <a:rPr lang="en-US" baseline="0" dirty="0" smtClean="0"/>
              <a:t> memory.</a:t>
            </a:r>
          </a:p>
          <a:p>
            <a:r>
              <a:rPr lang="en-US" baseline="0" dirty="0" smtClean="0"/>
              <a:t>Important because there are a restricted set of cases where there is a hardware provided performance boost while using constant memory</a:t>
            </a:r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will have greater context with a complete example which would have to be later.</a:t>
            </a:r>
          </a:p>
          <a:p>
            <a:r>
              <a:rPr lang="en-US" baseline="0" dirty="0" smtClean="0"/>
              <a:t>This slide is added in case some one is reading this while optimizing some application and needs device specific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Nvidia “Fermi” Architecture,</a:t>
            </a:r>
            <a:r>
              <a:rPr lang="en-US" baseline="0" dirty="0" smtClean="0"/>
              <a:t> High level overview.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</a:t>
            </a:r>
            <a:r>
              <a:rPr lang="en-US" baseline="0" dirty="0" smtClean="0"/>
              <a:t> highlights of a SM in a Fermi  GPU</a:t>
            </a:r>
            <a:endParaRPr lang="en-US" dirty="0" smtClean="0"/>
          </a:p>
          <a:p>
            <a:r>
              <a:rPr lang="en-US" dirty="0" smtClean="0"/>
              <a:t>Mention scalar</a:t>
            </a:r>
            <a:r>
              <a:rPr lang="en-US" baseline="0" dirty="0" smtClean="0"/>
              <a:t> nature of a CUDA core unlike AMD’s VLIW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SIMT</a:t>
            </a:r>
            <a:r>
              <a:rPr lang="en-US" baseline="0" dirty="0" smtClean="0"/>
              <a:t> execution model of GPU threads. SIMD specifies vector width as in SSE.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 SIMT execution model doesn’t necessarily need to know the number of threads in a warp for a OpenCL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concept of a warp / wavefront is not within OpenCL.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SIMT Execution mode which shows</a:t>
            </a:r>
            <a:r>
              <a:rPr lang="en-US" baseline="0" dirty="0" smtClean="0"/>
              <a:t> how different threads execute the same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Nvidia specific</a:t>
            </a:r>
            <a:r>
              <a:rPr lang="en-US" baseline="0" dirty="0" smtClean="0"/>
              <a:t> GPU memory architecture. </a:t>
            </a:r>
          </a:p>
          <a:p>
            <a:r>
              <a:rPr lang="en-US" baseline="0" dirty="0" smtClean="0"/>
              <a:t>Main highlight is the configurable L1 : Shared  size ratio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is not exposed in the OpenCL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AMD</a:t>
            </a:r>
            <a:r>
              <a:rPr lang="en-US" baseline="0" dirty="0" smtClean="0"/>
              <a:t> i</a:t>
            </a:r>
            <a:r>
              <a:rPr lang="en-US" dirty="0" smtClean="0"/>
              <a:t>n the sense</a:t>
            </a:r>
            <a:r>
              <a:rPr lang="en-US" baseline="0" dirty="0" smtClean="0"/>
              <a:t> that low latency memory which is the shared memory </a:t>
            </a:r>
            <a:r>
              <a:rPr lang="en-US" baseline="0" smtClean="0"/>
              <a:t>becomes OpenCL </a:t>
            </a:r>
            <a:r>
              <a:rPr lang="en-US" baseline="0" dirty="0" smtClean="0"/>
              <a:t>local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introduction</a:t>
            </a:r>
            <a:r>
              <a:rPr lang="en-US" baseline="0" dirty="0" smtClean="0"/>
              <a:t> </a:t>
            </a:r>
            <a:r>
              <a:rPr lang="en-US" dirty="0" smtClean="0"/>
              <a:t>on the Cell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Brief overview of how the Cell’s memory architecture maps to OpenCL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usage of the Cell in specific applications a high level view is given and </a:t>
            </a:r>
            <a:r>
              <a:rPr lang="en-US" baseline="0" dirty="0" err="1" smtClean="0"/>
              <a:t>Lec</a:t>
            </a:r>
            <a:r>
              <a:rPr lang="en-US" baseline="0" dirty="0" smtClean="0"/>
              <a:t> 10 discusses its special extensions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Optimizations in </a:t>
            </a:r>
            <a:r>
              <a:rPr lang="en-US" baseline="0" dirty="0" err="1" smtClean="0"/>
              <a:t>Lec</a:t>
            </a:r>
            <a:r>
              <a:rPr lang="en-US" baseline="0" dirty="0" smtClean="0"/>
              <a:t> 6-8 do not apply to the Cell because of its very different architecture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Discusses</a:t>
            </a:r>
            <a:r>
              <a:rPr lang="en-US" baseline="0" dirty="0" smtClean="0"/>
              <a:t> an optimal kernel to show how irrespective of the different underlying architecture, an optimum program for both AMD and Nvidia would have similar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Explains how platform agnostic OpenCL code is mapped to a device specific Instruction Set Architecture.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ICD is added in order to explain how we can interface different OpenCL implementations with a similar compilation tool-chain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point</a:t>
            </a:r>
            <a:r>
              <a:rPr lang="en-US" baseline="0" dirty="0" smtClean="0"/>
              <a:t> is important because this would be a common question while teaching an open platform agnostic programming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computer architecture points for multicore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10,000 feet view</a:t>
            </a:r>
            <a:r>
              <a:rPr lang="en-US" baseline="0" dirty="0" smtClean="0"/>
              <a:t> of what  a GPU looks like, irrespective of whether its AMD’s or </a:t>
            </a:r>
            <a:r>
              <a:rPr lang="en-US" baseline="0" dirty="0" err="1" smtClean="0"/>
              <a:t>Nvidia’s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AMD specific discussion</a:t>
            </a:r>
            <a:r>
              <a:rPr lang="en-US" baseline="0" dirty="0" smtClean="0"/>
              <a:t> of low-level GPU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AMD specific discussion</a:t>
            </a:r>
            <a:r>
              <a:rPr lang="en-US" baseline="0" dirty="0" smtClean="0"/>
              <a:t> of low-level GPU architecture</a:t>
            </a:r>
          </a:p>
          <a:p>
            <a:r>
              <a:rPr lang="en-US" baseline="0" dirty="0" smtClean="0"/>
              <a:t>Discusses a single SIMD engine and the stream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converge back to the OpenCL terminology to understand how the AMD GPU maps onto the OpenCL processing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EC3-126F-B74B-B3B3-5A73FC42FA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6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6" y="1537449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6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1F5655-1984-49C8-8916-BE04FD76C79D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17B09FF-B491-5447-AAF3-18F1A7B5A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35CC-826D-47E0-AA3C-1DA2CDA84808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63A8-F45D-482E-9AF4-0A1AE596590D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5"/>
            <a:ext cx="7856538" cy="10072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4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95A96B2-D289-4871-BF88-C92B82D3A416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2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17B09FF-B491-5447-AAF3-18F1A7B5A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phaworks.ibm.com/tech/openc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phaworks.ibm.com/tech/openc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GPU Memory Architecture</a:t>
            </a:r>
            <a:endParaRPr lang="en-US" dirty="0"/>
          </a:p>
        </p:txBody>
      </p:sp>
      <p:sp>
        <p:nvSpPr>
          <p:cNvPr id="110" name="Content Placeholder 109"/>
          <p:cNvSpPr>
            <a:spLocks noGrp="1"/>
          </p:cNvSpPr>
          <p:nvPr>
            <p:ph sz="half" idx="2"/>
          </p:nvPr>
        </p:nvSpPr>
        <p:spPr>
          <a:xfrm>
            <a:off x="4648200" y="1385868"/>
            <a:ext cx="4038600" cy="4813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Memory per compute unit</a:t>
            </a:r>
          </a:p>
          <a:p>
            <a:pPr lvl="1"/>
            <a:r>
              <a:rPr lang="en-US" sz="2000" dirty="0" smtClean="0"/>
              <a:t>Local data store (on-chip)</a:t>
            </a:r>
          </a:p>
          <a:p>
            <a:pPr lvl="1"/>
            <a:r>
              <a:rPr lang="en-US" sz="2000" dirty="0" smtClean="0"/>
              <a:t>Registers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sz="2000" dirty="0" smtClean="0"/>
              <a:t> L1 cache (8KB for 5870) per compute unit</a:t>
            </a:r>
          </a:p>
          <a:p>
            <a:r>
              <a:rPr lang="en-US" sz="2000" dirty="0" smtClean="0"/>
              <a:t>L2 Cache shared between compute units (512KB for 5870)</a:t>
            </a:r>
          </a:p>
          <a:p>
            <a:r>
              <a:rPr lang="en-US" sz="2000" dirty="0" smtClean="0"/>
              <a:t>Fast path for only 32 bit operations</a:t>
            </a:r>
          </a:p>
          <a:p>
            <a:r>
              <a:rPr lang="en-US" sz="2000" dirty="0" smtClean="0"/>
              <a:t>Complete path for atomics and &lt; 32bit operations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11626" y="1624892"/>
            <a:ext cx="3866142" cy="4574276"/>
            <a:chOff x="611626" y="1624891"/>
            <a:chExt cx="3866142" cy="4574276"/>
          </a:xfrm>
        </p:grpSpPr>
        <p:sp>
          <p:nvSpPr>
            <p:cNvPr id="15" name="Rectangle 14"/>
            <p:cNvSpPr/>
            <p:nvPr/>
          </p:nvSpPr>
          <p:spPr>
            <a:xfrm>
              <a:off x="1326291" y="1624891"/>
              <a:ext cx="1985994" cy="477909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SIMD Engine </a:t>
              </a:r>
            </a:p>
            <a:p>
              <a:pPr algn="ctr"/>
              <a:r>
                <a:rPr lang="en-US" sz="1400" dirty="0" smtClean="0"/>
                <a:t>LDS, Registers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6488" y="3297576"/>
              <a:ext cx="3384808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Compute Unit to Memory X-bar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1349" y="5775876"/>
              <a:ext cx="3369945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LDS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5500" y="2539748"/>
              <a:ext cx="1986785" cy="286746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L1 Cache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626" y="4178289"/>
              <a:ext cx="16271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L2 Cache</a:t>
              </a:r>
              <a:endParaRPr lang="en-US" sz="1400" dirty="0"/>
            </a:p>
          </p:txBody>
        </p:sp>
        <p:cxnSp>
          <p:nvCxnSpPr>
            <p:cNvPr id="24" name="Elbow Connector 23"/>
            <p:cNvCxnSpPr>
              <a:stCxn id="21" idx="0"/>
              <a:endCxn id="15" idx="2"/>
            </p:cNvCxnSpPr>
            <p:nvPr/>
          </p:nvCxnSpPr>
          <p:spPr>
            <a:xfrm rot="5400000" flipH="1" flipV="1">
              <a:off x="2100616" y="2321077"/>
              <a:ext cx="436948" cy="395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Elbow Connector 32"/>
            <p:cNvCxnSpPr>
              <a:stCxn id="19" idx="0"/>
              <a:endCxn id="21" idx="2"/>
            </p:cNvCxnSpPr>
            <p:nvPr/>
          </p:nvCxnSpPr>
          <p:spPr>
            <a:xfrm rot="5400000" flipH="1" flipV="1">
              <a:off x="2083351" y="3062035"/>
              <a:ext cx="471082" cy="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Elbow Connector 34"/>
            <p:cNvCxnSpPr>
              <a:stCxn id="22" idx="0"/>
            </p:cNvCxnSpPr>
            <p:nvPr/>
          </p:nvCxnSpPr>
          <p:spPr>
            <a:xfrm rot="16200000" flipV="1">
              <a:off x="1192755" y="3945864"/>
              <a:ext cx="457419" cy="7431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481887" y="4178290"/>
              <a:ext cx="15294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Write Cache</a:t>
              </a:r>
              <a:endParaRPr lang="en-US" sz="1400" dirty="0"/>
            </a:p>
          </p:txBody>
        </p:sp>
        <p:cxnSp>
          <p:nvCxnSpPr>
            <p:cNvPr id="38" name="Elbow Connector 37"/>
            <p:cNvCxnSpPr>
              <a:endCxn id="36" idx="0"/>
            </p:cNvCxnSpPr>
            <p:nvPr/>
          </p:nvCxnSpPr>
          <p:spPr>
            <a:xfrm rot="16200000" flipH="1">
              <a:off x="3017483" y="3949182"/>
              <a:ext cx="457421" cy="7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481887" y="5024875"/>
              <a:ext cx="1529406" cy="423291"/>
            </a:xfrm>
            <a:prstGeom prst="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Atomic Path</a:t>
              </a:r>
              <a:endParaRPr lang="en-US" sz="1400" dirty="0"/>
            </a:p>
          </p:txBody>
        </p:sp>
        <p:cxnSp>
          <p:nvCxnSpPr>
            <p:cNvPr id="66" name="Shape 65"/>
            <p:cNvCxnSpPr>
              <a:endCxn id="20" idx="3"/>
            </p:cNvCxnSpPr>
            <p:nvPr/>
          </p:nvCxnSpPr>
          <p:spPr>
            <a:xfrm rot="5400000">
              <a:off x="3445738" y="4955492"/>
              <a:ext cx="1597586" cy="46647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Elbow Connector 69"/>
            <p:cNvCxnSpPr>
              <a:stCxn id="36" idx="2"/>
              <a:endCxn id="63" idx="0"/>
            </p:cNvCxnSpPr>
            <p:nvPr/>
          </p:nvCxnSpPr>
          <p:spPr>
            <a:xfrm rot="5400000">
              <a:off x="3034943" y="4813228"/>
              <a:ext cx="423294" cy="1588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Elbow Connector 73"/>
            <p:cNvCxnSpPr>
              <a:endCxn id="22" idx="2"/>
            </p:cNvCxnSpPr>
            <p:nvPr/>
          </p:nvCxnSpPr>
          <p:spPr>
            <a:xfrm rot="5400000" flipH="1" flipV="1">
              <a:off x="834316" y="5185013"/>
              <a:ext cx="1174296" cy="743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Elbow Connector 83"/>
            <p:cNvCxnSpPr>
              <a:stCxn id="36" idx="3"/>
            </p:cNvCxnSpPr>
            <p:nvPr/>
          </p:nvCxnSpPr>
          <p:spPr>
            <a:xfrm>
              <a:off x="4011293" y="4389936"/>
              <a:ext cx="466474" cy="1588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1" name="Elbow Connector 90"/>
            <p:cNvCxnSpPr>
              <a:stCxn id="63" idx="2"/>
            </p:cNvCxnSpPr>
            <p:nvPr/>
          </p:nvCxnSpPr>
          <p:spPr>
            <a:xfrm rot="16200000" flipH="1">
              <a:off x="3083132" y="5611624"/>
              <a:ext cx="327710" cy="7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AMD Memory Model in OpenCL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1564" y="1600201"/>
            <a:ext cx="4554333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Subset of hardware memory exposed in OpenCL</a:t>
            </a:r>
          </a:p>
          <a:p>
            <a:r>
              <a:rPr lang="en-US" dirty="0" smtClean="0"/>
              <a:t>Local Data Share (LDS) exposed as local memory</a:t>
            </a:r>
          </a:p>
          <a:p>
            <a:pPr lvl="1"/>
            <a:r>
              <a:rPr lang="en-US" dirty="0" smtClean="0"/>
              <a:t>Share data between items of a work group designed to increase performance</a:t>
            </a:r>
          </a:p>
          <a:p>
            <a:pPr lvl="1"/>
            <a:r>
              <a:rPr lang="en-US" dirty="0" smtClean="0"/>
              <a:t>High Bandwidth access per SIMD Engine</a:t>
            </a:r>
          </a:p>
          <a:p>
            <a:r>
              <a:rPr lang="en-US" dirty="0" smtClean="0"/>
              <a:t>Private memory utilizes registers per work item</a:t>
            </a:r>
          </a:p>
          <a:p>
            <a:r>
              <a:rPr lang="en-US" dirty="0" smtClean="0"/>
              <a:t>Constant Memory</a:t>
            </a:r>
          </a:p>
          <a:p>
            <a:pPr lvl="1"/>
            <a:r>
              <a:rPr lang="en-US" dirty="0" smtClean="0"/>
              <a:t>__constant tags utilize L1 cache.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15107" y="1600201"/>
            <a:ext cx="4021360" cy="3761027"/>
            <a:chOff x="215107" y="1600201"/>
            <a:chExt cx="4021360" cy="3761027"/>
          </a:xfrm>
        </p:grpSpPr>
        <p:sp>
          <p:nvSpPr>
            <p:cNvPr id="5" name="Rectangle 4"/>
            <p:cNvSpPr/>
            <p:nvPr/>
          </p:nvSpPr>
          <p:spPr>
            <a:xfrm>
              <a:off x="215903" y="1600201"/>
              <a:ext cx="4020564" cy="2939463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107" y="4561128"/>
              <a:ext cx="4020564" cy="800100"/>
            </a:xfrm>
            <a:prstGeom prst="rect">
              <a:avLst/>
            </a:prstGeom>
            <a:solidFill>
              <a:srgbClr val="CCFFCC"/>
            </a:solidFill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9228" y="4775443"/>
              <a:ext cx="3732321" cy="3163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Memory</a:t>
              </a:r>
              <a:endParaRPr lang="en-US" sz="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9160" y="1792500"/>
              <a:ext cx="1808046" cy="1416841"/>
              <a:chOff x="393700" y="1777998"/>
              <a:chExt cx="2806700" cy="21924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1</a:t>
                </a:r>
                <a:endParaRPr lang="en-US" sz="8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69160" y="3646406"/>
              <a:ext cx="1181157" cy="2544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0027" y="4042284"/>
              <a:ext cx="3732318" cy="24974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/ Constant Memory Data Cache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17975" y="3646406"/>
              <a:ext cx="1181157" cy="2536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>
              <a:off x="1030536" y="3427509"/>
              <a:ext cx="436206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1651147" y="3625878"/>
              <a:ext cx="831229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3292813" y="3626306"/>
              <a:ext cx="830371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2575859" y="3428797"/>
              <a:ext cx="437065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2099049" y="4647512"/>
              <a:ext cx="255858" cy="3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284299" y="1792500"/>
              <a:ext cx="1808046" cy="1416841"/>
              <a:chOff x="393700" y="1777998"/>
              <a:chExt cx="2806700" cy="21924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 N</a:t>
                </a:r>
                <a:endParaRPr lang="en-US" sz="8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777029" y="4273361"/>
              <a:ext cx="1132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Compute Device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3986" y="5091749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Compute Device Memory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 Constant Memory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Memory declarations for AMD GPUs only beneficial for following access patterns</a:t>
            </a:r>
          </a:p>
          <a:p>
            <a:pPr lvl="1"/>
            <a:r>
              <a:rPr lang="en-US" sz="2000" b="1" dirty="0" smtClean="0"/>
              <a:t>Direct-Addressing Patterns: </a:t>
            </a:r>
            <a:r>
              <a:rPr lang="en-US" sz="2000" dirty="0" smtClean="0"/>
              <a:t>For non array constant values where the address is known initially</a:t>
            </a:r>
          </a:p>
          <a:p>
            <a:pPr lvl="1"/>
            <a:r>
              <a:rPr lang="en-US" sz="2000" b="1" dirty="0" smtClean="0"/>
              <a:t>Same Index Patterns:</a:t>
            </a:r>
            <a:r>
              <a:rPr lang="en-US" sz="2000" dirty="0" smtClean="0"/>
              <a:t> When all work-items reference the same constant address</a:t>
            </a:r>
          </a:p>
          <a:p>
            <a:pPr lvl="1"/>
            <a:r>
              <a:rPr lang="en-US" sz="2000" b="1" dirty="0" smtClean="0"/>
              <a:t>Globally scoped constant arrays:</a:t>
            </a:r>
            <a:r>
              <a:rPr lang="en-US" sz="2000" dirty="0" smtClean="0"/>
              <a:t> Arrays that are initialized, globally scoped can use the cache if  less than 16KB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dirty="0" smtClean="0"/>
              <a:t>Cases where each work item accesses different indices, are not cached and deliver the same performance as a global memory 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07" y="5808375"/>
            <a:ext cx="7480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 </a:t>
            </a:r>
            <a:r>
              <a:rPr lang="en-US" sz="1600" dirty="0" smtClean="0"/>
              <a:t>AMD Accelerated Parallel Processing OpenCL </a:t>
            </a:r>
            <a:r>
              <a:rPr lang="en-US" sz="1600" dirty="0" smtClean="0"/>
              <a:t>Programming Guide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107575"/>
            <a:ext cx="7856538" cy="844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Nvidia GPUs - Fermi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1"/>
            <a:ext cx="3942206" cy="2970446"/>
          </a:xfrm>
        </p:spPr>
        <p:txBody>
          <a:bodyPr>
            <a:noAutofit/>
          </a:bodyPr>
          <a:lstStyle/>
          <a:p>
            <a:r>
              <a:rPr lang="en-US" sz="2000" dirty="0" smtClean="0"/>
              <a:t>GTX 480 - Compute 2.0 capability</a:t>
            </a:r>
          </a:p>
          <a:p>
            <a:pPr lvl="1"/>
            <a:r>
              <a:rPr lang="en-US" sz="2000" dirty="0" smtClean="0"/>
              <a:t>15 cores or Streaming Multiprocessors (</a:t>
            </a:r>
            <a:r>
              <a:rPr lang="en-US" sz="2000" dirty="0" err="1" smtClean="0"/>
              <a:t>SMs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Each SM features 32 CUDA processors</a:t>
            </a:r>
          </a:p>
          <a:p>
            <a:pPr lvl="1"/>
            <a:r>
              <a:rPr lang="en-US" sz="2000" dirty="0" smtClean="0"/>
              <a:t>480  CUDA processors</a:t>
            </a:r>
          </a:p>
          <a:p>
            <a:r>
              <a:rPr lang="en-US" sz="2000" dirty="0" smtClean="0"/>
              <a:t>Global memory  with ECC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350" y="5504497"/>
            <a:ext cx="22990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Source:</a:t>
            </a:r>
            <a:r>
              <a:rPr lang="en-US" sz="1400" dirty="0" smtClean="0"/>
              <a:t> NVIDIA’s Next Generation CUDA Architecture Whitepaper</a:t>
            </a:r>
            <a:endParaRPr lang="en-US" sz="14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655592" y="1245637"/>
            <a:ext cx="4174612" cy="5372100"/>
            <a:chOff x="4584700" y="1181100"/>
            <a:chExt cx="4342771" cy="5372100"/>
          </a:xfrm>
          <a:effectLst/>
        </p:grpSpPr>
        <p:sp>
          <p:nvSpPr>
            <p:cNvPr id="43" name="Rectangle 42"/>
            <p:cNvSpPr/>
            <p:nvPr/>
          </p:nvSpPr>
          <p:spPr>
            <a:xfrm>
              <a:off x="4790352" y="2223924"/>
              <a:ext cx="3946101" cy="26441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Register File 32768 </a:t>
              </a:r>
              <a:r>
                <a:rPr lang="en-US" sz="800" dirty="0" err="1" smtClean="0">
                  <a:solidFill>
                    <a:srgbClr val="000000"/>
                  </a:solidFill>
                </a:rPr>
                <a:t>x</a:t>
              </a:r>
              <a:r>
                <a:rPr lang="en-US" sz="800" dirty="0" smtClean="0">
                  <a:solidFill>
                    <a:srgbClr val="000000"/>
                  </a:solidFill>
                </a:rPr>
                <a:t> 32bit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90356" y="1685490"/>
              <a:ext cx="1636787" cy="1979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Warp Scheduler 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90356" y="2616080"/>
              <a:ext cx="1233823" cy="2886673"/>
              <a:chOff x="5250308" y="2540595"/>
              <a:chExt cx="1290192" cy="3884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48300" y="2705695"/>
                <a:ext cx="927100" cy="3581400"/>
                <a:chOff x="5448300" y="1600200"/>
                <a:chExt cx="1219200" cy="4615936"/>
              </a:xfrm>
              <a:solidFill>
                <a:schemeClr val="accent2"/>
              </a:solidFill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483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1341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4483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1341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4483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1341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4483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1341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4483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1341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4483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1341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4483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1341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4483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1341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5250308" y="2540595"/>
                <a:ext cx="1290192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Arial"/>
                  <a:cs typeface="Arial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790352" y="1939387"/>
              <a:ext cx="1636788" cy="1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Dispatch Unit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90356" y="1356876"/>
              <a:ext cx="3946101" cy="22849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Instruction Cache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258002" y="2621469"/>
              <a:ext cx="722345" cy="2881285"/>
              <a:chOff x="8194676" y="2540595"/>
              <a:chExt cx="964058" cy="3884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194676" y="2540595"/>
                <a:ext cx="964058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364984" y="2705695"/>
                <a:ext cx="620713" cy="1734240"/>
                <a:chOff x="8185150" y="2705695"/>
                <a:chExt cx="620713" cy="3581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8185150" y="270569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189913" y="316881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189913" y="3631937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8189913" y="409505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189913" y="4538140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185150" y="501597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8185150" y="547909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8185150" y="594221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8369747" y="4552855"/>
                <a:ext cx="620713" cy="1734240"/>
                <a:chOff x="8185150" y="2705695"/>
                <a:chExt cx="620713" cy="35814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8185150" y="270569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189913" y="316881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189913" y="3631937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189913" y="409505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189913" y="4538140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185150" y="501597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185150" y="547909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185150" y="594221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8056151" y="2616080"/>
              <a:ext cx="680302" cy="2886674"/>
              <a:chOff x="7985265" y="2688272"/>
              <a:chExt cx="738158" cy="316805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8070908" y="2832887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985265" y="2688272"/>
                <a:ext cx="738158" cy="316805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070908" y="3682716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070908" y="4491151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70908" y="5299359"/>
                <a:ext cx="482861" cy="5569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790350" y="5629871"/>
              <a:ext cx="3946107" cy="258931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Interconnect Memory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90352" y="5978481"/>
              <a:ext cx="3946105" cy="18037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L1 Cache / 64kB Shared Memory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90352" y="6242952"/>
              <a:ext cx="3946105" cy="21565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L2 Cache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063197" y="1685490"/>
              <a:ext cx="1673254" cy="1979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Warp Scheduler 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063197" y="1939387"/>
              <a:ext cx="1673260" cy="1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Dispatch Unit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584700" y="1181100"/>
              <a:ext cx="4342771" cy="5372100"/>
            </a:xfrm>
            <a:prstGeom prst="rect">
              <a:avLst/>
            </a:prstGeom>
            <a:noFill/>
            <a:ln w="25400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6024179" y="2616080"/>
              <a:ext cx="1233823" cy="2886673"/>
              <a:chOff x="5250308" y="2540595"/>
              <a:chExt cx="1290192" cy="3884400"/>
            </a:xfrm>
          </p:grpSpPr>
          <p:grpSp>
            <p:nvGrpSpPr>
              <p:cNvPr id="98" name="Group 24"/>
              <p:cNvGrpSpPr/>
              <p:nvPr/>
            </p:nvGrpSpPr>
            <p:grpSpPr>
              <a:xfrm>
                <a:off x="5448295" y="2705694"/>
                <a:ext cx="927099" cy="3581398"/>
                <a:chOff x="5448300" y="1600200"/>
                <a:chExt cx="1219200" cy="4615936"/>
              </a:xfrm>
              <a:solidFill>
                <a:schemeClr val="accent2"/>
              </a:solidFill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54483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1341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4483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61341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54483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1341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54483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1341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4483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1341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4483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61341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4483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61341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4483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1341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5250308" y="2540595"/>
                <a:ext cx="1290192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2862709" y="4588003"/>
            <a:ext cx="1369119" cy="1798429"/>
            <a:chOff x="2862709" y="4731435"/>
            <a:chExt cx="1369119" cy="1798429"/>
          </a:xfrm>
          <a:effectLst/>
        </p:grpSpPr>
        <p:grpSp>
          <p:nvGrpSpPr>
            <p:cNvPr id="138" name="Group 137"/>
            <p:cNvGrpSpPr/>
            <p:nvPr/>
          </p:nvGrpSpPr>
          <p:grpSpPr>
            <a:xfrm>
              <a:off x="2862709" y="4960677"/>
              <a:ext cx="1369119" cy="1569187"/>
              <a:chOff x="2862709" y="4776478"/>
              <a:chExt cx="1536701" cy="175338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862709" y="4776478"/>
                <a:ext cx="1536701" cy="1753387"/>
              </a:xfrm>
              <a:prstGeom prst="rect">
                <a:avLst/>
              </a:prstGeom>
              <a:noFill/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940375" y="4914228"/>
                <a:ext cx="1291453" cy="188412"/>
              </a:xfrm>
              <a:prstGeom prst="rect">
                <a:avLst/>
              </a:prstGeom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Dispatch Port</a:t>
                </a:r>
                <a:endParaRPr lang="en-US" sz="800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940375" y="5132309"/>
                <a:ext cx="1291453" cy="208818"/>
              </a:xfrm>
              <a:prstGeom prst="rect">
                <a:avLst/>
              </a:prstGeom>
              <a:solidFill>
                <a:srgbClr val="FF6600"/>
              </a:solidFill>
              <a:ln w="254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Operand Collector</a:t>
                </a:r>
                <a:endParaRPr lang="en-US" sz="8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959417" y="5650429"/>
                <a:ext cx="561111" cy="302910"/>
              </a:xfrm>
              <a:prstGeom prst="rect">
                <a:avLst/>
              </a:prstGeom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FP Unit</a:t>
                </a:r>
                <a:endParaRPr lang="en-US" sz="8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670717" y="5650429"/>
                <a:ext cx="561111" cy="302910"/>
              </a:xfrm>
              <a:prstGeom prst="rect">
                <a:avLst/>
              </a:prstGeom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Int</a:t>
                </a:r>
                <a:r>
                  <a:rPr lang="en-US" sz="800" dirty="0" smtClean="0"/>
                  <a:t> Unit</a:t>
                </a:r>
                <a:endParaRPr lang="en-US" sz="8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940375" y="6306623"/>
                <a:ext cx="1369119" cy="131279"/>
              </a:xfrm>
              <a:prstGeom prst="rect">
                <a:avLst/>
              </a:prstGeom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Result Queue</a:t>
                </a:r>
                <a:endParaRPr lang="en-US" sz="800" dirty="0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 rot="5400000">
                <a:off x="3063333" y="5519356"/>
                <a:ext cx="353285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rot="5400000">
                <a:off x="3837354" y="5518561"/>
                <a:ext cx="353283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rot="5400000">
                <a:off x="3061744" y="6129982"/>
                <a:ext cx="353285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rot="5400000">
                <a:off x="3835765" y="6129187"/>
                <a:ext cx="353283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088340" y="4731435"/>
              <a:ext cx="9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CUDA Core</a:t>
              </a:r>
              <a:endParaRPr lang="en-US" sz="1200" dirty="0"/>
            </a:p>
          </p:txBody>
        </p:sp>
      </p:grp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165100"/>
            <a:ext cx="7856538" cy="771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Nvidia GPUs – Fermi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4"/>
            <a:ext cx="4245536" cy="4955324"/>
          </a:xfrm>
        </p:spPr>
        <p:txBody>
          <a:bodyPr>
            <a:noAutofit/>
          </a:bodyPr>
          <a:lstStyle/>
          <a:p>
            <a:r>
              <a:rPr lang="en-US" sz="2000" dirty="0" smtClean="0"/>
              <a:t>SM  executes threads in groups of 32 called warps.</a:t>
            </a:r>
          </a:p>
          <a:p>
            <a:pPr lvl="1"/>
            <a:r>
              <a:rPr lang="en-US" sz="1800" dirty="0" smtClean="0"/>
              <a:t>Two warp issue units per SM</a:t>
            </a:r>
          </a:p>
          <a:p>
            <a:r>
              <a:rPr lang="en-US" sz="2000" dirty="0" smtClean="0"/>
              <a:t>Concurrent kernel execution</a:t>
            </a:r>
          </a:p>
          <a:p>
            <a:pPr lvl="1"/>
            <a:r>
              <a:rPr lang="en-US" sz="1800" dirty="0" smtClean="0"/>
              <a:t>Execute multiple  kernels simultaneously to improve efficiency</a:t>
            </a:r>
          </a:p>
          <a:p>
            <a:r>
              <a:rPr lang="en-US" sz="2000" dirty="0" smtClean="0"/>
              <a:t>CUDA core consists of a single ALU and floating point unit FPU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0" y="5316108"/>
            <a:ext cx="2199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Source:</a:t>
            </a:r>
            <a:r>
              <a:rPr lang="en-US" sz="1400" dirty="0" smtClean="0"/>
              <a:t> NVIDIA’s Next Generation CUDA Compute Architecture Whitepaper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55592" y="1245637"/>
            <a:ext cx="4174612" cy="5372100"/>
            <a:chOff x="4584700" y="1181100"/>
            <a:chExt cx="4342771" cy="5372100"/>
          </a:xfrm>
        </p:grpSpPr>
        <p:sp>
          <p:nvSpPr>
            <p:cNvPr id="9" name="Rectangle 8"/>
            <p:cNvSpPr/>
            <p:nvPr/>
          </p:nvSpPr>
          <p:spPr>
            <a:xfrm>
              <a:off x="4790352" y="2223924"/>
              <a:ext cx="3946101" cy="26441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Register File 32768 </a:t>
              </a:r>
              <a:r>
                <a:rPr lang="en-US" sz="800" dirty="0" err="1" smtClean="0">
                  <a:solidFill>
                    <a:srgbClr val="000000"/>
                  </a:solidFill>
                </a:rPr>
                <a:t>x</a:t>
              </a:r>
              <a:r>
                <a:rPr lang="en-US" sz="800" dirty="0" smtClean="0">
                  <a:solidFill>
                    <a:srgbClr val="000000"/>
                  </a:solidFill>
                </a:rPr>
                <a:t> 32bit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0356" y="1685490"/>
              <a:ext cx="1636787" cy="1979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Warp Scheduler 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 70"/>
            <p:cNvGrpSpPr/>
            <p:nvPr/>
          </p:nvGrpSpPr>
          <p:grpSpPr>
            <a:xfrm>
              <a:off x="4790356" y="2616081"/>
              <a:ext cx="1233823" cy="2886674"/>
              <a:chOff x="5250308" y="2540595"/>
              <a:chExt cx="1290192" cy="3884400"/>
            </a:xfrm>
          </p:grpSpPr>
          <p:grpSp>
            <p:nvGrpSpPr>
              <p:cNvPr id="65" name="Group 24"/>
              <p:cNvGrpSpPr/>
              <p:nvPr/>
            </p:nvGrpSpPr>
            <p:grpSpPr>
              <a:xfrm>
                <a:off x="5448295" y="2705694"/>
                <a:ext cx="927099" cy="3581398"/>
                <a:chOff x="5448300" y="1600200"/>
                <a:chExt cx="1219200" cy="4615936"/>
              </a:xfrm>
              <a:solidFill>
                <a:schemeClr val="accent2"/>
              </a:solidFill>
            </p:grpSpPr>
            <p:sp>
              <p:nvSpPr>
                <p:cNvPr id="67" name="Rectangle 8"/>
                <p:cNvSpPr/>
                <p:nvPr/>
              </p:nvSpPr>
              <p:spPr>
                <a:xfrm>
                  <a:off x="54483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1341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4483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1341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54483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1341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483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4" name="Rectangle 15"/>
                <p:cNvSpPr/>
                <p:nvPr/>
              </p:nvSpPr>
              <p:spPr>
                <a:xfrm>
                  <a:off x="61341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5" name="Rectangle 16"/>
                <p:cNvSpPr/>
                <p:nvPr/>
              </p:nvSpPr>
              <p:spPr>
                <a:xfrm>
                  <a:off x="54483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1341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4483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1341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4483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61341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4483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1341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5250308" y="2540595"/>
                <a:ext cx="1290192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Arial"/>
                  <a:cs typeface="Arial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790352" y="1939387"/>
              <a:ext cx="1636788" cy="1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Dispatch Unit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0356" y="1356876"/>
              <a:ext cx="3946101" cy="22849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Instruction Cache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72"/>
            <p:cNvGrpSpPr/>
            <p:nvPr/>
          </p:nvGrpSpPr>
          <p:grpSpPr>
            <a:xfrm>
              <a:off x="7258002" y="2621469"/>
              <a:ext cx="722345" cy="2881285"/>
              <a:chOff x="8194676" y="2540595"/>
              <a:chExt cx="964058" cy="3884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194676" y="2540595"/>
                <a:ext cx="964058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grpSp>
            <p:nvGrpSpPr>
              <p:cNvPr id="47" name="Group 59"/>
              <p:cNvGrpSpPr/>
              <p:nvPr/>
            </p:nvGrpSpPr>
            <p:grpSpPr>
              <a:xfrm>
                <a:off x="8364984" y="2705699"/>
                <a:ext cx="620713" cy="1734243"/>
                <a:chOff x="8185150" y="2705695"/>
                <a:chExt cx="620713" cy="3581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185150" y="270569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8189913" y="316881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8189913" y="3631937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189913" y="409505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189913" y="4538140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185150" y="501597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185150" y="547909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185150" y="594221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8" name="Group 61"/>
              <p:cNvGrpSpPr/>
              <p:nvPr/>
            </p:nvGrpSpPr>
            <p:grpSpPr>
              <a:xfrm>
                <a:off x="8369747" y="4552859"/>
                <a:ext cx="620713" cy="1734243"/>
                <a:chOff x="8185150" y="2705695"/>
                <a:chExt cx="620713" cy="35814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8185150" y="270569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189913" y="316881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189913" y="3631937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189913" y="409505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189913" y="4538140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185150" y="5015975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8185150" y="5479096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8185150" y="5942218"/>
                  <a:ext cx="615950" cy="34487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LDST</a:t>
                  </a:r>
                  <a:endParaRPr lang="en-US" sz="8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" name="Group 88"/>
            <p:cNvGrpSpPr/>
            <p:nvPr/>
          </p:nvGrpSpPr>
          <p:grpSpPr>
            <a:xfrm>
              <a:off x="8056151" y="2616080"/>
              <a:ext cx="680302" cy="2886674"/>
              <a:chOff x="7985265" y="2688272"/>
              <a:chExt cx="738158" cy="316805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070908" y="2832887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85265" y="2688272"/>
                <a:ext cx="738158" cy="316805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070908" y="3682716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70908" y="4491151"/>
                <a:ext cx="482861" cy="7121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070908" y="5299359"/>
                <a:ext cx="482861" cy="5569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bg2"/>
                    </a:solidFill>
                    <a:latin typeface="Arial"/>
                    <a:cs typeface="Arial"/>
                  </a:rPr>
                  <a:t>SFU</a:t>
                </a:r>
                <a:endParaRPr lang="en-US" sz="600" dirty="0">
                  <a:solidFill>
                    <a:schemeClr val="bg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790350" y="5629871"/>
              <a:ext cx="3946107" cy="258931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Interconnect Memory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90352" y="5978481"/>
              <a:ext cx="3946105" cy="18037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L1 Cache / 64kB Shared Memory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0352" y="6242952"/>
              <a:ext cx="3946105" cy="215652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Arial"/>
                  <a:cs typeface="Arial"/>
                </a:rPr>
                <a:t>L2 Cache</a:t>
              </a:r>
              <a:endParaRPr lang="en-US" sz="10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63197" y="1685490"/>
              <a:ext cx="1673254" cy="1979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Warp Scheduler 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3197" y="1939387"/>
              <a:ext cx="1673260" cy="15232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</a:rPr>
                <a:t>Dispatch Unit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84700" y="1181100"/>
              <a:ext cx="4342771" cy="5372100"/>
            </a:xfrm>
            <a:prstGeom prst="rect">
              <a:avLst/>
            </a:prstGeom>
            <a:noFill/>
            <a:ln w="25400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96"/>
            <p:cNvGrpSpPr/>
            <p:nvPr/>
          </p:nvGrpSpPr>
          <p:grpSpPr>
            <a:xfrm>
              <a:off x="6024179" y="2616081"/>
              <a:ext cx="1233823" cy="2886674"/>
              <a:chOff x="5250308" y="2540595"/>
              <a:chExt cx="1290192" cy="3884400"/>
            </a:xfrm>
          </p:grpSpPr>
          <p:grpSp>
            <p:nvGrpSpPr>
              <p:cNvPr id="23" name="Group 24"/>
              <p:cNvGrpSpPr/>
              <p:nvPr/>
            </p:nvGrpSpPr>
            <p:grpSpPr>
              <a:xfrm>
                <a:off x="5448295" y="2705694"/>
                <a:ext cx="927099" cy="3581398"/>
                <a:chOff x="5448300" y="1600200"/>
                <a:chExt cx="1219200" cy="4615936"/>
              </a:xfrm>
              <a:solidFill>
                <a:schemeClr val="accent2"/>
              </a:solidFill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4483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134100" y="16002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4483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134100" y="21971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4483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134100" y="27940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4483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134100" y="3390900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4483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134100" y="39809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4483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134100" y="45778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4483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134100" y="51747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483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134100" y="5771636"/>
                  <a:ext cx="533400" cy="44450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Core</a:t>
                  </a:r>
                  <a:endParaRPr lang="en-US" sz="600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250308" y="2540595"/>
                <a:ext cx="1290192" cy="38844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3008229" y="4635187"/>
            <a:ext cx="1369119" cy="1716127"/>
            <a:chOff x="2862709" y="4731435"/>
            <a:chExt cx="1369119" cy="1798429"/>
          </a:xfrm>
        </p:grpSpPr>
        <p:grpSp>
          <p:nvGrpSpPr>
            <p:cNvPr id="159" name="Group 137"/>
            <p:cNvGrpSpPr/>
            <p:nvPr/>
          </p:nvGrpSpPr>
          <p:grpSpPr>
            <a:xfrm>
              <a:off x="2862709" y="4960677"/>
              <a:ext cx="1369119" cy="1569187"/>
              <a:chOff x="2862709" y="4776478"/>
              <a:chExt cx="1536701" cy="17533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862709" y="4776478"/>
                <a:ext cx="1536701" cy="1753387"/>
              </a:xfrm>
              <a:prstGeom prst="rect">
                <a:avLst/>
              </a:prstGeom>
              <a:noFill/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940375" y="4914228"/>
                <a:ext cx="1291453" cy="18841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Dispatch Port</a:t>
                </a:r>
                <a:endParaRPr lang="en-US" sz="8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940375" y="5132309"/>
                <a:ext cx="1291453" cy="208818"/>
              </a:xfrm>
              <a:prstGeom prst="rect">
                <a:avLst/>
              </a:prstGeom>
              <a:solidFill>
                <a:srgbClr val="FF6600"/>
              </a:solidFill>
              <a:ln w="254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Operand Collector</a:t>
                </a:r>
                <a:endParaRPr lang="en-US" sz="8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959417" y="5650429"/>
                <a:ext cx="561111" cy="30291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FP Unit</a:t>
                </a:r>
                <a:endParaRPr lang="en-US" sz="800" dirty="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670717" y="5650429"/>
                <a:ext cx="561111" cy="30291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Int</a:t>
                </a:r>
                <a:r>
                  <a:rPr lang="en-US" sz="800" dirty="0" smtClean="0"/>
                  <a:t> Unit</a:t>
                </a:r>
                <a:endParaRPr lang="en-US" sz="80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940375" y="6306623"/>
                <a:ext cx="1369119" cy="13127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Result Queue</a:t>
                </a:r>
                <a:endParaRPr lang="en-US" sz="800" dirty="0"/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rot="5400000">
                <a:off x="3063333" y="5519356"/>
                <a:ext cx="353285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rot="5400000">
                <a:off x="3837354" y="5518561"/>
                <a:ext cx="353283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rot="5400000">
                <a:off x="3061744" y="6129982"/>
                <a:ext cx="353285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5400000">
                <a:off x="3835765" y="6129187"/>
                <a:ext cx="353283" cy="1588"/>
              </a:xfrm>
              <a:prstGeom prst="straightConnector1">
                <a:avLst/>
              </a:prstGeom>
              <a:ln w="25400" cap="flat" cmpd="sng" algn="ctr">
                <a:solidFill/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3088340" y="4731435"/>
              <a:ext cx="988522" cy="290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CUDA Core</a:t>
              </a:r>
              <a:endParaRPr lang="en-US" sz="1200" dirty="0"/>
            </a:p>
          </p:txBody>
        </p:sp>
      </p:grp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SIMT and 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SIMT denotes scalar instructions and multiple threads sharing an instruction stream</a:t>
            </a:r>
          </a:p>
          <a:p>
            <a:pPr lvl="1"/>
            <a:r>
              <a:rPr lang="en-US" sz="2000" dirty="0" smtClean="0"/>
              <a:t>HW determines instruction stream sharing across </a:t>
            </a:r>
            <a:r>
              <a:rPr lang="en-US" sz="2000" dirty="0" err="1" smtClean="0"/>
              <a:t>ALUs</a:t>
            </a:r>
            <a:endParaRPr lang="en-US" sz="2000" dirty="0" smtClean="0"/>
          </a:p>
          <a:p>
            <a:pPr lvl="1"/>
            <a:r>
              <a:rPr lang="en-US" sz="2000" dirty="0" smtClean="0"/>
              <a:t>E.g. NVIDIA GeForce (“SIMT” warps), </a:t>
            </a:r>
            <a:r>
              <a:rPr lang="en-US" sz="2000" dirty="0" smtClean="0"/>
              <a:t>AMD </a:t>
            </a:r>
            <a:r>
              <a:rPr lang="en-US" sz="2000" dirty="0" smtClean="0"/>
              <a:t>Radeon architectures (“wavefronts”) where all the threads in a warp /wavefront proceed in lockstep</a:t>
            </a:r>
          </a:p>
          <a:p>
            <a:pPr lvl="1"/>
            <a:r>
              <a:rPr lang="en-US" dirty="0" smtClean="0"/>
              <a:t>Divergence between threads handled using predication</a:t>
            </a:r>
          </a:p>
          <a:p>
            <a:r>
              <a:rPr lang="en-US" dirty="0" smtClean="0"/>
              <a:t>SIMT instructions specify the execution and branching behavior of a single thread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sz="2400" dirty="0" smtClean="0"/>
              <a:t>SIMD instructions exposes vector width, </a:t>
            </a:r>
          </a:p>
          <a:p>
            <a:pPr lvl="1"/>
            <a:r>
              <a:rPr lang="en-US" sz="2000" dirty="0" smtClean="0"/>
              <a:t>E.g. of SIMD: explicit vector instructions like x86 SSE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SIMT Execution Model</a:t>
            </a:r>
            <a:endParaRPr lang="en-US" dirty="0"/>
          </a:p>
        </p:txBody>
      </p:sp>
      <p:graphicFrame>
        <p:nvGraphicFramePr>
          <p:cNvPr id="4" name="Content Placeholder 89"/>
          <p:cNvGraphicFramePr>
            <a:graphicFrameLocks noGrp="1"/>
          </p:cNvGraphicFramePr>
          <p:nvPr>
            <p:ph idx="1"/>
          </p:nvPr>
        </p:nvGraphicFramePr>
        <p:xfrm>
          <a:off x="2589607" y="6153480"/>
          <a:ext cx="5357817" cy="26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  <a:gridCol w="595313"/>
              </a:tblGrid>
              <a:tr h="260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4294" marR="64294" marT="32147" marB="3214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 marL="64294" marR="64294" marT="32147" marB="32147"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9</a:t>
                      </a:r>
                      <a:endParaRPr lang="en-US" sz="1300" dirty="0"/>
                    </a:p>
                  </a:txBody>
                  <a:tcPr marL="64294" marR="64294" marT="32147" marB="32147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61691" y="3528151"/>
            <a:ext cx="964406" cy="910828"/>
            <a:chOff x="2561691" y="3589734"/>
            <a:chExt cx="964406" cy="910828"/>
          </a:xfrm>
        </p:grpSpPr>
        <p:sp>
          <p:nvSpPr>
            <p:cNvPr id="6" name="Rectangle 5"/>
            <p:cNvSpPr/>
            <p:nvPr/>
          </p:nvSpPr>
          <p:spPr>
            <a:xfrm>
              <a:off x="2936738" y="35897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3160" y="36433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9582" y="36968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6003" y="375046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2425" y="380404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8847" y="38576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5269" y="391120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61691" y="396478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1050" y="4063933"/>
            <a:ext cx="964406" cy="910828"/>
            <a:chOff x="3151050" y="4125516"/>
            <a:chExt cx="964406" cy="910828"/>
          </a:xfrm>
        </p:grpSpPr>
        <p:sp>
          <p:nvSpPr>
            <p:cNvPr id="15" name="Rectangle 14"/>
            <p:cNvSpPr/>
            <p:nvPr/>
          </p:nvSpPr>
          <p:spPr>
            <a:xfrm>
              <a:off x="3526097" y="412551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2519" y="417909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18941" y="423267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5362" y="428625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11784" y="433982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8206" y="439340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04628" y="444698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51050" y="450056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40409" y="4599714"/>
            <a:ext cx="964406" cy="910828"/>
            <a:chOff x="3740409" y="4661297"/>
            <a:chExt cx="964406" cy="910828"/>
          </a:xfrm>
        </p:grpSpPr>
        <p:sp>
          <p:nvSpPr>
            <p:cNvPr id="24" name="Rectangle 23"/>
            <p:cNvSpPr/>
            <p:nvPr/>
          </p:nvSpPr>
          <p:spPr>
            <a:xfrm>
              <a:off x="4115456" y="466129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61878" y="471487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08300" y="4768453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54721" y="4822031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01143" y="487560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47565" y="492918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93987" y="498276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40409" y="503634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29769" y="5135495"/>
            <a:ext cx="964406" cy="910828"/>
            <a:chOff x="4329769" y="5197078"/>
            <a:chExt cx="964406" cy="910828"/>
          </a:xfrm>
        </p:grpSpPr>
        <p:sp>
          <p:nvSpPr>
            <p:cNvPr id="33" name="Rectangle 32"/>
            <p:cNvSpPr/>
            <p:nvPr/>
          </p:nvSpPr>
          <p:spPr>
            <a:xfrm>
              <a:off x="4704816" y="5197078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51238" y="5250656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7660" y="5304234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44081" y="5357812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0503" y="5411390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36925" y="5464969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3347" y="5518547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29769" y="5572125"/>
              <a:ext cx="589359" cy="535781"/>
            </a:xfrm>
            <a:prstGeom prst="rect">
              <a:avLst/>
            </a:prstGeom>
            <a:solidFill>
              <a:srgbClr val="99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Add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72706" y="3528151"/>
            <a:ext cx="964406" cy="910828"/>
            <a:chOff x="4972706" y="3589734"/>
            <a:chExt cx="964406" cy="910828"/>
          </a:xfrm>
        </p:grpSpPr>
        <p:sp>
          <p:nvSpPr>
            <p:cNvPr id="42" name="Rectangle 41"/>
            <p:cNvSpPr/>
            <p:nvPr/>
          </p:nvSpPr>
          <p:spPr>
            <a:xfrm>
              <a:off x="5347753" y="35897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4175" y="36433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40597" y="36968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87018" y="375046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33440" y="380404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79862" y="38576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6284" y="391120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2706" y="396478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2066" y="4063933"/>
            <a:ext cx="964406" cy="910828"/>
            <a:chOff x="5562066" y="4125516"/>
            <a:chExt cx="964406" cy="910828"/>
          </a:xfrm>
        </p:grpSpPr>
        <p:sp>
          <p:nvSpPr>
            <p:cNvPr id="51" name="Rectangle 50"/>
            <p:cNvSpPr/>
            <p:nvPr/>
          </p:nvSpPr>
          <p:spPr>
            <a:xfrm>
              <a:off x="5937113" y="412551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83535" y="417909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29957" y="423267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76378" y="428625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22800" y="433982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69222" y="439340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15644" y="444698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066" y="450056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51425" y="4599714"/>
            <a:ext cx="964406" cy="910828"/>
            <a:chOff x="6151425" y="4661297"/>
            <a:chExt cx="964406" cy="910828"/>
          </a:xfrm>
        </p:grpSpPr>
        <p:sp>
          <p:nvSpPr>
            <p:cNvPr id="60" name="Rectangle 59"/>
            <p:cNvSpPr/>
            <p:nvPr/>
          </p:nvSpPr>
          <p:spPr>
            <a:xfrm>
              <a:off x="6526472" y="466129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72894" y="471487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19316" y="4768453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65737" y="4822031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12159" y="487560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258581" y="492918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05003" y="498276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51425" y="503634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40784" y="5135495"/>
            <a:ext cx="964406" cy="910828"/>
            <a:chOff x="6740784" y="5197078"/>
            <a:chExt cx="964406" cy="910828"/>
          </a:xfrm>
        </p:grpSpPr>
        <p:sp>
          <p:nvSpPr>
            <p:cNvPr id="69" name="Rectangle 68"/>
            <p:cNvSpPr/>
            <p:nvPr/>
          </p:nvSpPr>
          <p:spPr>
            <a:xfrm>
              <a:off x="7115831" y="5197078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2253" y="5250656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08675" y="5304234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55096" y="5357812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1518" y="5411390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7940" y="5464969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94362" y="5518547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40784" y="5572125"/>
              <a:ext cx="589359" cy="535781"/>
            </a:xfrm>
            <a:prstGeom prst="rect">
              <a:avLst/>
            </a:prstGeom>
            <a:solidFill>
              <a:schemeClr val="accent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rial"/>
                  <a:cs typeface="Arial"/>
                </a:rPr>
                <a:t>Mul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58769" y="3905977"/>
            <a:ext cx="335022" cy="311141"/>
          </a:xfrm>
          <a:prstGeom prst="rect">
            <a:avLst/>
          </a:prstGeom>
          <a:noFill/>
          <a:effectLst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8" name="Left Bracket 77"/>
          <p:cNvSpPr/>
          <p:nvPr/>
        </p:nvSpPr>
        <p:spPr>
          <a:xfrm flipH="1">
            <a:off x="2053828" y="3903198"/>
            <a:ext cx="160734" cy="2143125"/>
          </a:xfrm>
          <a:prstGeom prst="leftBracket">
            <a:avLst/>
          </a:prstGeom>
          <a:ln w="19050">
            <a:solidFill>
              <a:schemeClr val="bg1"/>
            </a:solidFill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7854" y="4808965"/>
            <a:ext cx="1115240" cy="32653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dirty="0" err="1" smtClean="0">
                <a:solidFill>
                  <a:srgbClr val="FFFFFF"/>
                </a:solidFill>
                <a:latin typeface="Arial"/>
                <a:cs typeface="Arial"/>
              </a:rPr>
              <a:t>Wavefront</a:t>
            </a:r>
            <a:endParaRPr lang="en-US" sz="17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12696" y="6079353"/>
            <a:ext cx="335022" cy="311141"/>
          </a:xfrm>
          <a:prstGeom prst="rect">
            <a:avLst/>
          </a:prstGeom>
          <a:noFill/>
          <a:effectLst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…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93094" y="6153480"/>
            <a:ext cx="677363" cy="3111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86125" y="4116394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875484" y="4652175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64844" y="5241535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54203" y="5724854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697141" y="4117511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86500" y="4653292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875859" y="5189073"/>
            <a:ext cx="1607344" cy="111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518797" y="5723738"/>
            <a:ext cx="1339453" cy="1117"/>
          </a:xfrm>
          <a:prstGeom prst="straightConnector1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63045" y="3199863"/>
            <a:ext cx="1541135" cy="667476"/>
            <a:chOff x="1263045" y="3215549"/>
            <a:chExt cx="1541135" cy="667476"/>
          </a:xfrm>
        </p:grpSpPr>
        <p:sp>
          <p:nvSpPr>
            <p:cNvPr id="91" name="Right Brace 90"/>
            <p:cNvSpPr/>
            <p:nvPr/>
          </p:nvSpPr>
          <p:spPr>
            <a:xfrm>
              <a:off x="2366961" y="3293666"/>
              <a:ext cx="437219" cy="589359"/>
            </a:xfrm>
            <a:prstGeom prst="rightBrace">
              <a:avLst/>
            </a:prstGeom>
            <a:ln w="19050">
              <a:solidFill>
                <a:schemeClr val="bg1"/>
              </a:solidFill>
            </a:ln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3045" y="3215549"/>
              <a:ext cx="114231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SIMD Width</a:t>
              </a:r>
              <a:endParaRPr lang="en-US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3" name="Content Placeholder 2"/>
          <p:cNvSpPr txBox="1">
            <a:spLocks/>
          </p:cNvSpPr>
          <p:nvPr/>
        </p:nvSpPr>
        <p:spPr>
          <a:xfrm>
            <a:off x="497530" y="1248913"/>
            <a:ext cx="7878788" cy="1920706"/>
          </a:xfrm>
          <a:prstGeom prst="rect">
            <a:avLst/>
          </a:prstGeom>
        </p:spPr>
        <p:txBody>
          <a:bodyPr vert="horz" lIns="91435" tIns="45718" rIns="91435" bIns="45718" rtlCol="0">
            <a:normAutofit fontScale="70000" lnSpcReduction="20000"/>
          </a:bodyPr>
          <a:lstStyle/>
          <a:p>
            <a:pPr marL="349232" marR="0" lvl="0" indent="-349232" algn="l" defTabSz="914353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Wingdings 2" pitchFamily="18" charset="2"/>
              <a:buChar char=""/>
              <a:tabLst/>
              <a:defRPr/>
            </a:pPr>
            <a:r>
              <a:rPr lang="en-US" sz="2400" dirty="0" smtClean="0">
                <a:latin typeface="Arial"/>
                <a:cs typeface="Arial"/>
              </a:rPr>
              <a:t>SIMD execution can be combined with pipelining</a:t>
            </a:r>
          </a:p>
          <a:p>
            <a:pPr marL="806409" lvl="1" indent="-349232" defTabSz="914353">
              <a:spcBef>
                <a:spcPts val="2000"/>
              </a:spcBef>
              <a:buFont typeface="Wingdings 2" pitchFamily="18" charset="2"/>
              <a:buChar char=""/>
              <a:defRPr/>
            </a:pPr>
            <a:r>
              <a:rPr lang="en-US" sz="2400" dirty="0" err="1" smtClean="0">
                <a:latin typeface="Arial"/>
                <a:cs typeface="Arial"/>
              </a:rPr>
              <a:t>ALUs</a:t>
            </a:r>
            <a:r>
              <a:rPr lang="en-US" sz="2400" dirty="0" smtClean="0">
                <a:latin typeface="Arial"/>
                <a:cs typeface="Arial"/>
              </a:rPr>
              <a:t> all execute the same instruction</a:t>
            </a:r>
          </a:p>
          <a:p>
            <a:pPr marL="806409" lvl="1" indent="-349232" defTabSz="914353">
              <a:spcBef>
                <a:spcPts val="2000"/>
              </a:spcBef>
              <a:buFont typeface="Wingdings 2" pitchFamily="18" charset="2"/>
              <a:buChar char="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Pipelining</a:t>
            </a:r>
            <a:r>
              <a:rPr lang="en-US" sz="2400" dirty="0" smtClean="0">
                <a:latin typeface="Arial"/>
                <a:cs typeface="Arial"/>
              </a:rPr>
              <a:t> is used to break instruction into phases</a:t>
            </a:r>
          </a:p>
          <a:p>
            <a:pPr marL="1263585" lvl="2" indent="-349232" defTabSz="914353">
              <a:spcBef>
                <a:spcPts val="2000"/>
              </a:spcBef>
              <a:buFont typeface="Wingdings 2" pitchFamily="18" charset="2"/>
              <a:buChar char="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first instruction completes (4 </a:t>
            </a:r>
            <a:r>
              <a:rPr lang="en-US" sz="2400" dirty="0" smtClean="0">
                <a:latin typeface="Arial"/>
                <a:cs typeface="Arial"/>
              </a:rPr>
              <a:t>cycles here), the next instruction is ready to execute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" name="Footer Placeholder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Nvidia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8" y="1284114"/>
            <a:ext cx="4946443" cy="4955324"/>
          </a:xfrm>
        </p:spPr>
        <p:txBody>
          <a:bodyPr>
            <a:noAutofit/>
          </a:bodyPr>
          <a:lstStyle/>
          <a:p>
            <a:r>
              <a:rPr lang="en-US" sz="2000" dirty="0" smtClean="0"/>
              <a:t>L1 cache per SM configurable to support shared memory and caching of  global memory</a:t>
            </a:r>
          </a:p>
          <a:p>
            <a:pPr lvl="1"/>
            <a:r>
              <a:rPr lang="en-US" sz="1800" dirty="0" smtClean="0"/>
              <a:t>48 KB Shared / 16 KB of L1 cache</a:t>
            </a:r>
          </a:p>
          <a:p>
            <a:pPr lvl="1"/>
            <a:r>
              <a:rPr lang="en-US" sz="1800" dirty="0" smtClean="0"/>
              <a:t>16 KB Shared / 48 KB of L1 cache</a:t>
            </a:r>
          </a:p>
          <a:p>
            <a:r>
              <a:rPr lang="en-US" sz="2000" dirty="0" smtClean="0"/>
              <a:t>Data shared between work items of a group  using shared memory</a:t>
            </a:r>
          </a:p>
          <a:p>
            <a:r>
              <a:rPr lang="en-US" sz="2000" dirty="0" smtClean="0"/>
              <a:t>Each SM has a 32K register bank </a:t>
            </a:r>
          </a:p>
          <a:p>
            <a:r>
              <a:rPr lang="en-US" sz="2000" dirty="0" smtClean="0"/>
              <a:t>L2 cache (768KB) that services all operations (load, store and texture)</a:t>
            </a:r>
          </a:p>
          <a:p>
            <a:pPr lvl="1"/>
            <a:r>
              <a:rPr lang="en-US" sz="1800" dirty="0" smtClean="0"/>
              <a:t>Unified path to global for loads and stores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4494" y="3432811"/>
            <a:ext cx="1117227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15" name="Freeform 14"/>
          <p:cNvSpPr/>
          <p:nvPr/>
        </p:nvSpPr>
        <p:spPr>
          <a:xfrm>
            <a:off x="67293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Freeform 15"/>
          <p:cNvSpPr/>
          <p:nvPr/>
        </p:nvSpPr>
        <p:spPr>
          <a:xfrm>
            <a:off x="68817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Freeform 16"/>
          <p:cNvSpPr/>
          <p:nvPr/>
        </p:nvSpPr>
        <p:spPr>
          <a:xfrm>
            <a:off x="7034119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Freeform 17"/>
          <p:cNvSpPr/>
          <p:nvPr/>
        </p:nvSpPr>
        <p:spPr>
          <a:xfrm>
            <a:off x="7186521" y="2429715"/>
            <a:ext cx="223039" cy="639146"/>
          </a:xfrm>
          <a:custGeom>
            <a:avLst/>
            <a:gdLst>
              <a:gd name="connsiteX0" fmla="*/ 0 w 223039"/>
              <a:gd name="connsiteY0" fmla="*/ 0 h 816997"/>
              <a:gd name="connsiteX1" fmla="*/ 191176 w 223039"/>
              <a:gd name="connsiteY1" fmla="*/ 314054 h 816997"/>
              <a:gd name="connsiteX2" fmla="*/ 13655 w 223039"/>
              <a:gd name="connsiteY2" fmla="*/ 546182 h 816997"/>
              <a:gd name="connsiteX3" fmla="*/ 191176 w 223039"/>
              <a:gd name="connsiteY3" fmla="*/ 778309 h 816997"/>
              <a:gd name="connsiteX4" fmla="*/ 204831 w 223039"/>
              <a:gd name="connsiteY4" fmla="*/ 778309 h 81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39" h="816997">
                <a:moveTo>
                  <a:pt x="0" y="0"/>
                </a:moveTo>
                <a:cubicBezTo>
                  <a:pt x="94450" y="111512"/>
                  <a:pt x="188900" y="223024"/>
                  <a:pt x="191176" y="314054"/>
                </a:cubicBezTo>
                <a:cubicBezTo>
                  <a:pt x="193452" y="405084"/>
                  <a:pt x="13655" y="468806"/>
                  <a:pt x="13655" y="546182"/>
                </a:cubicBezTo>
                <a:cubicBezTo>
                  <a:pt x="13655" y="623558"/>
                  <a:pt x="159313" y="739621"/>
                  <a:pt x="191176" y="778309"/>
                </a:cubicBezTo>
                <a:cubicBezTo>
                  <a:pt x="223039" y="816997"/>
                  <a:pt x="204831" y="778309"/>
                  <a:pt x="204831" y="7783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7257157" y="3432017"/>
            <a:ext cx="1188020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L1 Cache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257952" y="4320357"/>
            <a:ext cx="1188020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L2 Cache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565008" y="5302690"/>
            <a:ext cx="2880964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Memory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rot="16200000" flipH="1">
            <a:off x="7673659" y="4142053"/>
            <a:ext cx="355812" cy="795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</p:cNvCxnSpPr>
          <p:nvPr/>
        </p:nvCxnSpPr>
        <p:spPr>
          <a:xfrm rot="16200000" flipH="1">
            <a:off x="7627062" y="5077786"/>
            <a:ext cx="450601" cy="794"/>
          </a:xfrm>
          <a:prstGeom prst="straightConnector1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29321" y="2429715"/>
            <a:ext cx="721051" cy="6391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7450372" y="2106550"/>
            <a:ext cx="10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Thread Block</a:t>
            </a:r>
            <a:endParaRPr lang="en-US" sz="1400" dirty="0"/>
          </a:p>
        </p:txBody>
      </p:sp>
      <p:cxnSp>
        <p:nvCxnSpPr>
          <p:cNvPr id="39" name="Shape 38"/>
          <p:cNvCxnSpPr>
            <a:stCxn id="32" idx="1"/>
          </p:cNvCxnSpPr>
          <p:nvPr/>
        </p:nvCxnSpPr>
        <p:spPr>
          <a:xfrm rot="10800000" flipV="1">
            <a:off x="6314078" y="2749288"/>
            <a:ext cx="415240" cy="682728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2" idx="3"/>
            <a:endCxn id="19" idx="0"/>
          </p:cNvCxnSpPr>
          <p:nvPr/>
        </p:nvCxnSpPr>
        <p:spPr>
          <a:xfrm>
            <a:off x="7450369" y="2749288"/>
            <a:ext cx="400798" cy="682728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55467" y="1574022"/>
            <a:ext cx="1117227" cy="532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2" idx="2"/>
            <a:endCxn id="32" idx="1"/>
          </p:cNvCxnSpPr>
          <p:nvPr/>
        </p:nvCxnSpPr>
        <p:spPr>
          <a:xfrm rot="16200000" flipH="1">
            <a:off x="6200330" y="2220299"/>
            <a:ext cx="642740" cy="415240"/>
          </a:xfrm>
          <a:prstGeom prst="bentConnector2">
            <a:avLst/>
          </a:prstGeom>
          <a:ln w="25400" cap="flat" cmpd="sng" algn="ctr">
            <a:solidFill>
              <a:schemeClr val="accent1">
                <a:alpha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Nvidia Memory Model in OpenCL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1914" y="1600201"/>
            <a:ext cx="4128883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Like AMD, a subset of hardware memory exposed in OpenCL</a:t>
            </a:r>
          </a:p>
          <a:p>
            <a:r>
              <a:rPr lang="en-US" sz="2000" dirty="0" smtClean="0"/>
              <a:t>Configurable shared memory is usable as local memory </a:t>
            </a:r>
          </a:p>
          <a:p>
            <a:pPr lvl="1"/>
            <a:r>
              <a:rPr lang="en-US" sz="1800" dirty="0" smtClean="0"/>
              <a:t>Local memory used to share data between items of a work group at lower latency than global memory </a:t>
            </a:r>
          </a:p>
          <a:p>
            <a:r>
              <a:rPr lang="en-US" sz="2000" dirty="0" smtClean="0"/>
              <a:t>Private memory utilizes registers per work item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1350" y="1576943"/>
            <a:ext cx="4021360" cy="3761027"/>
            <a:chOff x="215107" y="1600201"/>
            <a:chExt cx="4021360" cy="3761027"/>
          </a:xfrm>
        </p:grpSpPr>
        <p:sp>
          <p:nvSpPr>
            <p:cNvPr id="7" name="Rectangle 6"/>
            <p:cNvSpPr/>
            <p:nvPr/>
          </p:nvSpPr>
          <p:spPr>
            <a:xfrm>
              <a:off x="215903" y="1600201"/>
              <a:ext cx="4020564" cy="2939463"/>
            </a:xfrm>
            <a:prstGeom prst="rect">
              <a:avLst/>
            </a:prstGeom>
            <a:solidFill>
              <a:schemeClr val="tx2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107" y="4561128"/>
              <a:ext cx="4020564" cy="800100"/>
            </a:xfrm>
            <a:prstGeom prst="rect">
              <a:avLst/>
            </a:prstGeom>
            <a:solidFill>
              <a:srgbClr val="CCFFCC"/>
            </a:solidFill>
            <a:ln w="508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228" y="4775443"/>
              <a:ext cx="3732321" cy="31630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Memory</a:t>
              </a:r>
              <a:endParaRPr lang="en-US" sz="800" dirty="0"/>
            </a:p>
          </p:txBody>
        </p:sp>
        <p:grpSp>
          <p:nvGrpSpPr>
            <p:cNvPr id="10" name="Group 12"/>
            <p:cNvGrpSpPr/>
            <p:nvPr/>
          </p:nvGrpSpPr>
          <p:grpSpPr>
            <a:xfrm>
              <a:off x="369160" y="1792500"/>
              <a:ext cx="1808046" cy="1416841"/>
              <a:chOff x="393700" y="1777998"/>
              <a:chExt cx="2806700" cy="2192492"/>
            </a:xfrm>
          </p:grpSpPr>
          <p:sp>
            <p:nvSpPr>
              <p:cNvPr id="28" name="Rectangle 5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1</a:t>
                </a:r>
                <a:endParaRPr lang="en-US" sz="8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69160" y="3646406"/>
              <a:ext cx="1181157" cy="2544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027" y="4042284"/>
              <a:ext cx="3732318" cy="24974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Global / Constant Memory Data Cache</a:t>
              </a:r>
              <a:endParaRPr 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7975" y="3646406"/>
              <a:ext cx="1181157" cy="2536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Local Memory</a:t>
              </a:r>
              <a:endParaRPr lang="en-US" sz="8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1030536" y="3427509"/>
              <a:ext cx="436206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651147" y="3625878"/>
              <a:ext cx="831229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3292813" y="3626306"/>
              <a:ext cx="830371" cy="1589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2575859" y="3428797"/>
              <a:ext cx="437065" cy="1588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2099049" y="4647512"/>
              <a:ext cx="255858" cy="3"/>
            </a:xfrm>
            <a:prstGeom prst="straightConnector1">
              <a:avLst/>
            </a:prstGeom>
            <a:ln w="254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49"/>
            <p:cNvGrpSpPr/>
            <p:nvPr/>
          </p:nvGrpSpPr>
          <p:grpSpPr>
            <a:xfrm>
              <a:off x="2284299" y="1792500"/>
              <a:ext cx="1808046" cy="1416841"/>
              <a:chOff x="393700" y="1777998"/>
              <a:chExt cx="2806700" cy="219249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3700" y="1777998"/>
                <a:ext cx="2806700" cy="219249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41350" y="1981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41350" y="27559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11350" y="19685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Private </a:t>
                </a:r>
              </a:p>
              <a:p>
                <a:pPr algn="ctr"/>
                <a:r>
                  <a:rPr lang="en-US" sz="800" dirty="0" smtClean="0"/>
                  <a:t>Memory</a:t>
                </a:r>
                <a:endParaRPr lang="en-US" sz="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11350" y="2743200"/>
                <a:ext cx="1117600" cy="609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Workitem</a:t>
                </a:r>
                <a:r>
                  <a:rPr lang="en-US" sz="800" dirty="0" smtClean="0"/>
                  <a:t> 1</a:t>
                </a:r>
                <a:endParaRPr lang="en-US" sz="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32026" y="3558401"/>
                <a:ext cx="1466454" cy="33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Compute Unit  N</a:t>
                </a:r>
                <a:endParaRPr lang="en-US" sz="8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77029" y="4273361"/>
              <a:ext cx="1132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Compute Device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3986" y="5091749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Compute Device Memory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Broadband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52902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Developed by Sony, Toshiba, IBM</a:t>
            </a:r>
          </a:p>
          <a:p>
            <a:r>
              <a:rPr lang="en-US" sz="1800" dirty="0" smtClean="0"/>
              <a:t>Transitioned from embedded platforms into HPC via the </a:t>
            </a:r>
            <a:r>
              <a:rPr lang="en-US" sz="1800" dirty="0" err="1" smtClean="0"/>
              <a:t>Playstation</a:t>
            </a:r>
            <a:r>
              <a:rPr lang="en-US" sz="1800" dirty="0" smtClean="0"/>
              <a:t> 3</a:t>
            </a:r>
          </a:p>
          <a:p>
            <a:r>
              <a:rPr lang="en-US" sz="1800" dirty="0" smtClean="0"/>
              <a:t>OpenCL drivers available for Cell </a:t>
            </a:r>
            <a:r>
              <a:rPr lang="en-US" sz="1800" dirty="0" err="1" smtClean="0"/>
              <a:t>Bladecenter</a:t>
            </a:r>
            <a:r>
              <a:rPr lang="en-US" sz="1800" dirty="0" smtClean="0"/>
              <a:t> servers</a:t>
            </a:r>
          </a:p>
          <a:p>
            <a:r>
              <a:rPr lang="en-US" sz="1800" dirty="0" smtClean="0"/>
              <a:t>Consists of a Power Processing Element (PPE) and multiple Synergistic Processing Elements (SPE)</a:t>
            </a:r>
          </a:p>
          <a:p>
            <a:r>
              <a:rPr lang="en-US" sz="1800" dirty="0" smtClean="0"/>
              <a:t>Uses the IBM XL C for OpenCL compiler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622" y="5972275"/>
            <a:ext cx="4147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http://www.alphaworks.ibm.com/tech/opencl</a:t>
            </a:r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62500" y="2085647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SPU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4762500" y="2619047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LS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4610100" y="1926897"/>
            <a:ext cx="863600" cy="1263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0" name="Rectangle 9"/>
          <p:cNvSpPr/>
          <p:nvPr/>
        </p:nvSpPr>
        <p:spPr>
          <a:xfrm>
            <a:off x="5778500" y="2076638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SPU</a:t>
            </a:r>
            <a:endParaRPr lang="en-US" sz="1300" dirty="0"/>
          </a:p>
        </p:txBody>
      </p:sp>
      <p:sp>
        <p:nvSpPr>
          <p:cNvPr id="11" name="Rectangle 10"/>
          <p:cNvSpPr/>
          <p:nvPr/>
        </p:nvSpPr>
        <p:spPr>
          <a:xfrm>
            <a:off x="5778500" y="2610038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LS</a:t>
            </a:r>
            <a:endParaRPr lang="en-US" sz="1300" dirty="0"/>
          </a:p>
        </p:txBody>
      </p:sp>
      <p:sp>
        <p:nvSpPr>
          <p:cNvPr id="12" name="Rectangle 11"/>
          <p:cNvSpPr/>
          <p:nvPr/>
        </p:nvSpPr>
        <p:spPr>
          <a:xfrm>
            <a:off x="5626100" y="1917888"/>
            <a:ext cx="863600" cy="1263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3" name="Rectangle 12"/>
          <p:cNvSpPr/>
          <p:nvPr/>
        </p:nvSpPr>
        <p:spPr>
          <a:xfrm>
            <a:off x="6879342" y="2074496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SPU</a:t>
            </a:r>
            <a:endParaRPr lang="en-US" sz="1300" dirty="0"/>
          </a:p>
        </p:txBody>
      </p:sp>
      <p:sp>
        <p:nvSpPr>
          <p:cNvPr id="14" name="Rectangle 13"/>
          <p:cNvSpPr/>
          <p:nvPr/>
        </p:nvSpPr>
        <p:spPr>
          <a:xfrm>
            <a:off x="6879342" y="2607896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LS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6726942" y="1915746"/>
            <a:ext cx="863600" cy="1263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6" name="Rectangle 15"/>
          <p:cNvSpPr/>
          <p:nvPr/>
        </p:nvSpPr>
        <p:spPr>
          <a:xfrm>
            <a:off x="7940493" y="2085647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SPU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7940493" y="2619047"/>
            <a:ext cx="60452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LS</a:t>
            </a:r>
            <a:endParaRPr lang="en-US" sz="1300" dirty="0"/>
          </a:p>
        </p:txBody>
      </p:sp>
      <p:sp>
        <p:nvSpPr>
          <p:cNvPr id="18" name="Rectangle 17"/>
          <p:cNvSpPr/>
          <p:nvPr/>
        </p:nvSpPr>
        <p:spPr>
          <a:xfrm>
            <a:off x="7788093" y="1926897"/>
            <a:ext cx="863600" cy="12636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9" name="Rectangle 18"/>
          <p:cNvSpPr/>
          <p:nvPr/>
        </p:nvSpPr>
        <p:spPr>
          <a:xfrm>
            <a:off x="4610102" y="3997513"/>
            <a:ext cx="4041593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Element Interconnect ~ 200GBPS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78580" y="5184686"/>
            <a:ext cx="1560484" cy="342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L1 and L2 Cache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5811660" y="5630961"/>
            <a:ext cx="1254807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POWER PC</a:t>
            </a:r>
            <a:endParaRPr 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4610100" y="1548558"/>
            <a:ext cx="863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SPE 0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5626103" y="1548558"/>
            <a:ext cx="8635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SPE 1</a:t>
            </a:r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6726942" y="1546415"/>
            <a:ext cx="863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SPE 2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7788093" y="1555425"/>
            <a:ext cx="863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SPE 3</a:t>
            </a:r>
            <a:endParaRPr 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4378513"/>
            <a:ext cx="1648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LS = Local store per SPE of 256KB</a:t>
            </a:r>
            <a:endParaRPr lang="en-US" sz="1300" dirty="0"/>
          </a:p>
        </p:txBody>
      </p:sp>
      <p:cxnSp>
        <p:nvCxnSpPr>
          <p:cNvPr id="30" name="Elbow Connector 29"/>
          <p:cNvCxnSpPr>
            <a:stCxn id="9" idx="2"/>
          </p:cNvCxnSpPr>
          <p:nvPr/>
        </p:nvCxnSpPr>
        <p:spPr>
          <a:xfrm rot="5400000">
            <a:off x="4638021" y="3593634"/>
            <a:ext cx="806966" cy="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5644524" y="3593634"/>
            <a:ext cx="806966" cy="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6755265" y="3582481"/>
            <a:ext cx="806966" cy="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7813815" y="3582481"/>
            <a:ext cx="806966" cy="7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77040" y="5013237"/>
            <a:ext cx="1892884" cy="13220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7" name="TextBox 46"/>
          <p:cNvSpPr txBox="1"/>
          <p:nvPr/>
        </p:nvSpPr>
        <p:spPr>
          <a:xfrm>
            <a:off x="4860444" y="5877875"/>
            <a:ext cx="613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PPE</a:t>
            </a:r>
            <a:endParaRPr 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5066621" y="3400614"/>
            <a:ext cx="9817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25 GBPS</a:t>
            </a:r>
            <a:endParaRPr 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6048403" y="3400614"/>
            <a:ext cx="9817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25 GBPS</a:t>
            </a:r>
            <a:endParaRPr lang="en-US" sz="1300" dirty="0"/>
          </a:p>
        </p:txBody>
      </p:sp>
      <p:sp>
        <p:nvSpPr>
          <p:cNvPr id="50" name="TextBox 49"/>
          <p:cNvSpPr txBox="1"/>
          <p:nvPr/>
        </p:nvSpPr>
        <p:spPr>
          <a:xfrm>
            <a:off x="7146936" y="3400614"/>
            <a:ext cx="9817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25 GBPS</a:t>
            </a:r>
            <a:endParaRPr lang="en-US" sz="1300" dirty="0"/>
          </a:p>
        </p:txBody>
      </p:sp>
      <p:cxnSp>
        <p:nvCxnSpPr>
          <p:cNvPr id="51" name="Elbow Connector 50"/>
          <p:cNvCxnSpPr>
            <a:endCxn id="46" idx="0"/>
          </p:cNvCxnSpPr>
          <p:nvPr/>
        </p:nvCxnSpPr>
        <p:spPr>
          <a:xfrm rot="5400000">
            <a:off x="6105726" y="4695477"/>
            <a:ext cx="63551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15943" y="5014030"/>
            <a:ext cx="1203507" cy="880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Memory &amp; Interrupt Controller</a:t>
            </a:r>
            <a:endParaRPr lang="en-US" sz="13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7810960" y="4696275"/>
            <a:ext cx="635518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762000" cy="365125"/>
          </a:xfrm>
        </p:spPr>
        <p:txBody>
          <a:bodyPr/>
          <a:lstStyle/>
          <a:p>
            <a:fld id="{717B09FF-B491-5447-AAF3-18F1A7B5A0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describe motivation for talking about underlying device architecture because device architecture is often avoided in conventional programming courses</a:t>
            </a:r>
          </a:p>
          <a:p>
            <a:r>
              <a:rPr lang="en-US" dirty="0" smtClean="0"/>
              <a:t>Contrast conventional multicore CPU architecture with high level view of AMD and Nvidia GPU Architecture</a:t>
            </a:r>
          </a:p>
          <a:p>
            <a:r>
              <a:rPr lang="en-US" dirty="0" smtClean="0"/>
              <a:t>This lecture starts with a high level architectural view of all GPUs, discusses each vendor’s architecture and then converges back to the OpenCL spec</a:t>
            </a:r>
          </a:p>
          <a:p>
            <a:pPr lvl="1"/>
            <a:r>
              <a:rPr lang="en-US" dirty="0" smtClean="0"/>
              <a:t>Stress on the difference between the AMD VLIW architecture and Nvidia scalar architecture</a:t>
            </a:r>
          </a:p>
          <a:p>
            <a:pPr lvl="1"/>
            <a:r>
              <a:rPr lang="en-US" dirty="0" smtClean="0"/>
              <a:t>Also discuss the different memory architecture</a:t>
            </a:r>
          </a:p>
          <a:p>
            <a:r>
              <a:rPr lang="en-US" dirty="0" smtClean="0"/>
              <a:t>Brief discussion of ICD and compilation flow of OpenCL provides a lead to Lecture 5 where the first complete OpenCL program is 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BE and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Cell Power/VMX CPU used as a CL_DEVICE_TYPE_CPU</a:t>
            </a:r>
          </a:p>
          <a:p>
            <a:r>
              <a:rPr lang="en-US" sz="2000" dirty="0" smtClean="0"/>
              <a:t>Cell SPU (CL_DEVICE_TYPE_ACCELERATOR) </a:t>
            </a:r>
          </a:p>
          <a:p>
            <a:pPr lvl="1"/>
            <a:r>
              <a:rPr lang="en-US" sz="1800" dirty="0" smtClean="0"/>
              <a:t>No. of compute units on a SPU accelerator device is &lt;=16</a:t>
            </a:r>
          </a:p>
          <a:p>
            <a:pPr lvl="1"/>
            <a:r>
              <a:rPr lang="en-US" sz="1800" dirty="0" smtClean="0"/>
              <a:t>Local memory size &lt;= 256KB</a:t>
            </a:r>
          </a:p>
          <a:p>
            <a:pPr lvl="1"/>
            <a:r>
              <a:rPr lang="en-US" sz="1800" dirty="0" smtClean="0"/>
              <a:t>256K of local storage divided among OpenCL kernel, 8KB global data cache, local, constant and private variables</a:t>
            </a:r>
          </a:p>
          <a:p>
            <a:r>
              <a:rPr lang="en-US" sz="2000" dirty="0" smtClean="0"/>
              <a:t>OpenCL accelerator devices, and OpenCL CPU device share a common memory bus</a:t>
            </a:r>
          </a:p>
          <a:p>
            <a:r>
              <a:rPr lang="en-US" sz="2000" dirty="0" smtClean="0"/>
              <a:t>Provides extensions like “Device Fission” and “Migrate Objects” to specify where an object resides (discussed in Lecture 10)</a:t>
            </a:r>
          </a:p>
          <a:p>
            <a:r>
              <a:rPr lang="en-US" sz="2000" dirty="0" smtClean="0"/>
              <a:t>No support for OpenCL images, sampler objects, atomics and  byte addressable memory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32683" y="6054771"/>
            <a:ext cx="528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http://www.alphaworks.ibm.com/tech/opencl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Optimal GPGPU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 discussion on hardware we see that an ideal kernel for a GPU:</a:t>
            </a:r>
          </a:p>
          <a:p>
            <a:pPr lvl="1"/>
            <a:r>
              <a:rPr lang="en-US" dirty="0" smtClean="0"/>
              <a:t>Has thousands of independent pieces of work</a:t>
            </a:r>
          </a:p>
          <a:p>
            <a:pPr lvl="2"/>
            <a:r>
              <a:rPr lang="en-US" dirty="0" smtClean="0"/>
              <a:t>Uses all available compute units</a:t>
            </a:r>
          </a:p>
          <a:p>
            <a:pPr lvl="2"/>
            <a:r>
              <a:rPr lang="en-US" dirty="0" smtClean="0"/>
              <a:t>Allows interleaving for latency hiding</a:t>
            </a:r>
          </a:p>
          <a:p>
            <a:pPr lvl="1"/>
            <a:r>
              <a:rPr lang="en-US" dirty="0" smtClean="0"/>
              <a:t>Is amenable to instruction stream sharing</a:t>
            </a:r>
          </a:p>
          <a:p>
            <a:pPr lvl="2"/>
            <a:r>
              <a:rPr lang="en-US" dirty="0" smtClean="0"/>
              <a:t>Maps to SIMD execution by preventing divergence between work items</a:t>
            </a:r>
          </a:p>
          <a:p>
            <a:pPr lvl="1"/>
            <a:r>
              <a:rPr lang="en-US" dirty="0" smtClean="0"/>
              <a:t>Has high arithmetic intensity</a:t>
            </a:r>
          </a:p>
          <a:p>
            <a:pPr lvl="2"/>
            <a:r>
              <a:rPr lang="en-US" dirty="0" smtClean="0"/>
              <a:t>Ratio of math operations to memory access is high</a:t>
            </a:r>
          </a:p>
          <a:p>
            <a:pPr lvl="2"/>
            <a:r>
              <a:rPr lang="en-US" dirty="0" smtClean="0"/>
              <a:t>Not limited by memory bandwidth</a:t>
            </a:r>
          </a:p>
          <a:p>
            <a:r>
              <a:rPr lang="en-US" dirty="0" smtClean="0"/>
              <a:t>Note that these caveats apply to all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Compilation System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45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LLVM - Low Level Virtual Machine </a:t>
            </a:r>
          </a:p>
          <a:p>
            <a:r>
              <a:rPr lang="en-US" sz="2000" dirty="0" smtClean="0"/>
              <a:t>Kernels compiled to LLVM IR</a:t>
            </a:r>
          </a:p>
          <a:p>
            <a:r>
              <a:rPr lang="en-US" sz="2000" dirty="0" smtClean="0"/>
              <a:t>Open Source Compiler </a:t>
            </a:r>
          </a:p>
          <a:p>
            <a:pPr lvl="1"/>
            <a:r>
              <a:rPr lang="en-US" sz="2000" dirty="0" smtClean="0"/>
              <a:t>Platform, OS independent</a:t>
            </a:r>
          </a:p>
          <a:p>
            <a:pPr lvl="1"/>
            <a:r>
              <a:rPr lang="en-US" sz="2000" dirty="0" smtClean="0"/>
              <a:t>Multiple back ends</a:t>
            </a:r>
          </a:p>
          <a:p>
            <a:r>
              <a:rPr lang="en-US" sz="2000" dirty="0" smtClean="0">
                <a:hlinkClick r:id="rId3"/>
              </a:rPr>
              <a:t>http://llvm.org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496139" y="1600203"/>
            <a:ext cx="2207643" cy="618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OpenCL Compute  Program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47862" y="3028503"/>
            <a:ext cx="1302602" cy="549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492860" y="4038070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 PTX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4786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 CAL IL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677452" y="4037275"/>
            <a:ext cx="1302602" cy="629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5" idx="0"/>
          </p:cNvCxnSpPr>
          <p:nvPr/>
        </p:nvCxnSpPr>
        <p:spPr>
          <a:xfrm rot="5400000">
            <a:off x="6194796" y="2623339"/>
            <a:ext cx="809534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rot="10800000" flipV="1">
            <a:off x="5144165" y="3303325"/>
            <a:ext cx="803701" cy="734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2"/>
            <a:endCxn id="57" idx="0"/>
          </p:cNvCxnSpPr>
          <p:nvPr/>
        </p:nvCxnSpPr>
        <p:spPr>
          <a:xfrm rot="5400000">
            <a:off x="6369599" y="3807708"/>
            <a:ext cx="4591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8" idx="0"/>
          </p:cNvCxnSpPr>
          <p:nvPr/>
        </p:nvCxnSpPr>
        <p:spPr>
          <a:xfrm>
            <a:off x="7250467" y="3303324"/>
            <a:ext cx="1078289" cy="733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4077" y="2403634"/>
            <a:ext cx="172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LLVM Front-end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60" y="4790665"/>
            <a:ext cx="1302602" cy="9834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865" y="4790667"/>
            <a:ext cx="1646067" cy="11376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352" y="4790664"/>
            <a:ext cx="1262702" cy="105769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Installable Client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2037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ICD allows multiple implementations to co-exist</a:t>
            </a:r>
          </a:p>
          <a:p>
            <a:r>
              <a:rPr lang="en-US" dirty="0" smtClean="0"/>
              <a:t>Code only links to </a:t>
            </a:r>
            <a:r>
              <a:rPr lang="en-US" dirty="0" err="1" smtClean="0"/>
              <a:t>libOpenCL.so</a:t>
            </a:r>
            <a:endParaRPr lang="en-US" dirty="0" smtClean="0"/>
          </a:p>
          <a:p>
            <a:r>
              <a:rPr lang="en-US" dirty="0" smtClean="0"/>
              <a:t>Application selects implementation at runtime</a:t>
            </a:r>
          </a:p>
          <a:p>
            <a:r>
              <a:rPr lang="en-US" dirty="0" smtClean="0"/>
              <a:t>Current GPU driver model does not  easily allow multiple devices  across manufacturers</a:t>
            </a:r>
          </a:p>
          <a:p>
            <a:r>
              <a:rPr lang="en-US" dirty="0" err="1" smtClean="0"/>
              <a:t>clGetPlatformIDs</a:t>
            </a:r>
            <a:r>
              <a:rPr lang="en-US" dirty="0" smtClean="0"/>
              <a:t>() and </a:t>
            </a:r>
            <a:r>
              <a:rPr lang="en-US" dirty="0" err="1" smtClean="0"/>
              <a:t>clGetPlatformInfo</a:t>
            </a:r>
            <a:r>
              <a:rPr lang="en-US" dirty="0" smtClean="0"/>
              <a:t>() examine the list of available implementations and select a suitable 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0850" y="1776591"/>
            <a:ext cx="2374900" cy="5240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530850" y="2923118"/>
            <a:ext cx="2374900" cy="599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libOpenCL.so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58050" y="4358801"/>
            <a:ext cx="1562100" cy="7495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atiocl.so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94250" y="4358801"/>
            <a:ext cx="1473200" cy="7495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Nvidia-</a:t>
            </a:r>
            <a:r>
              <a:rPr lang="en-US" sz="1600" dirty="0" err="1" smtClean="0"/>
              <a:t>opencl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rot="5400000">
            <a:off x="6407064" y="2611880"/>
            <a:ext cx="62247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rot="5400000">
            <a:off x="5706536" y="3347035"/>
            <a:ext cx="836080" cy="118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16200000" flipH="1">
            <a:off x="6960661" y="3280360"/>
            <a:ext cx="836080" cy="132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examined different many-core platforms and how they map onto the OpenCL spec</a:t>
            </a:r>
          </a:p>
          <a:p>
            <a:pPr lvl="1"/>
            <a:r>
              <a:rPr lang="en-US" dirty="0" smtClean="0"/>
              <a:t>An important take-away is that even though vendors have implemented the spec differently the underlying ideas for obtaining performance by a programmer remain consistent</a:t>
            </a:r>
          </a:p>
          <a:p>
            <a:r>
              <a:rPr lang="en-US" dirty="0" smtClean="0"/>
              <a:t>We have looked at the runtime compilation model for OpenCL to understand how programs and kernels for compute devices are created at runtime</a:t>
            </a:r>
          </a:p>
          <a:p>
            <a:pPr lvl="1"/>
            <a:r>
              <a:rPr lang="en-US" dirty="0" smtClean="0"/>
              <a:t>We have looked at the ICD  to understand how an OpenCL application can choose an implementation at runtime</a:t>
            </a:r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Cover moving of data to a compute device and some simple but complete OpenCL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Mapping the OpenCL spec to many-core hardware </a:t>
            </a:r>
          </a:p>
          <a:p>
            <a:pPr lvl="1"/>
            <a:r>
              <a:rPr lang="en-US" sz="1800" dirty="0" smtClean="0"/>
              <a:t>AMD GPU Architecture</a:t>
            </a:r>
          </a:p>
          <a:p>
            <a:pPr lvl="1"/>
            <a:r>
              <a:rPr lang="en-US" sz="2000" dirty="0" smtClean="0"/>
              <a:t>Nvidia GPU Architecture</a:t>
            </a:r>
          </a:p>
          <a:p>
            <a:pPr lvl="1"/>
            <a:r>
              <a:rPr lang="en-US" sz="2000" dirty="0" smtClean="0"/>
              <a:t>Cell Broadband Engine</a:t>
            </a:r>
          </a:p>
          <a:p>
            <a:r>
              <a:rPr lang="en-US" sz="2000" dirty="0" smtClean="0"/>
              <a:t>OpenCL Specific Topics</a:t>
            </a:r>
          </a:p>
          <a:p>
            <a:pPr lvl="1"/>
            <a:r>
              <a:rPr lang="en-US" sz="2000" dirty="0" smtClean="0"/>
              <a:t>OpenCL Compilation System</a:t>
            </a:r>
          </a:p>
          <a:p>
            <a:pPr lvl="1"/>
            <a:r>
              <a:rPr lang="en-US" sz="2000" dirty="0" smtClean="0"/>
              <a:t>Installable Client Driver (ICD)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we discussing vendor specific hardware if OpenCL is platform independent ?</a:t>
            </a:r>
          </a:p>
          <a:p>
            <a:pPr lvl="1"/>
            <a:r>
              <a:rPr lang="en-US" dirty="0" smtClean="0"/>
              <a:t>Gain intuition of how a program’s loops and data need to map to OpenCL kernels in order to obtain performance</a:t>
            </a:r>
          </a:p>
          <a:p>
            <a:pPr lvl="1"/>
            <a:r>
              <a:rPr lang="en-US" dirty="0" smtClean="0"/>
              <a:t>Observe similarities and differences between Nvidia and AMD hardware</a:t>
            </a:r>
          </a:p>
          <a:p>
            <a:pPr lvl="1"/>
            <a:r>
              <a:rPr lang="en-US" dirty="0" smtClean="0"/>
              <a:t>Understanding hardware will allow for platform specific tuning of code in later lectures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65122" y="3946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Conventional CPU Architecture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422977"/>
            <a:ext cx="4285019" cy="45592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Space devoted  to control logic instead of  ALU</a:t>
            </a:r>
          </a:p>
          <a:p>
            <a:r>
              <a:rPr lang="en-US" dirty="0" smtClean="0"/>
              <a:t>CPUs are optimized to minimize the latency of a single thread</a:t>
            </a:r>
          </a:p>
          <a:p>
            <a:pPr lvl="1"/>
            <a:r>
              <a:rPr lang="en-US" dirty="0" smtClean="0"/>
              <a:t>Can efficiently handle control flow intensive workloads</a:t>
            </a:r>
          </a:p>
          <a:p>
            <a:r>
              <a:rPr lang="en-US" dirty="0" smtClean="0"/>
              <a:t>Multi level caches used to hide latency</a:t>
            </a:r>
          </a:p>
          <a:p>
            <a:r>
              <a:rPr lang="en-US" dirty="0" smtClean="0"/>
              <a:t>Limited number of registers due to smaller number of active threads</a:t>
            </a:r>
          </a:p>
          <a:p>
            <a:r>
              <a:rPr lang="en-US" dirty="0" smtClean="0"/>
              <a:t>Control logic to reorder execution, provide ILP and minimize pipeline stalls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42218" y="1600200"/>
            <a:ext cx="2878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 smtClean="0"/>
              <a:t>Conventional CPU Block Diagram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76256" y="2334973"/>
            <a:ext cx="1235124" cy="1070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 Logic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976256" y="3558315"/>
            <a:ext cx="1235124" cy="46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ALU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63780" y="3558315"/>
            <a:ext cx="1235124" cy="4650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L1 Cache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363780" y="2334973"/>
            <a:ext cx="1257288" cy="1070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L2 Cache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42218" y="2170921"/>
            <a:ext cx="3954024" cy="20389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7749460" y="2334973"/>
            <a:ext cx="774720" cy="16884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L3 Cache</a:t>
            </a:r>
            <a:endParaRPr lang="en-US" sz="1400" dirty="0"/>
          </a:p>
        </p:txBody>
      </p:sp>
      <p:sp>
        <p:nvSpPr>
          <p:cNvPr id="15" name="Up-Down Arrow 14"/>
          <p:cNvSpPr/>
          <p:nvPr/>
        </p:nvSpPr>
        <p:spPr>
          <a:xfrm>
            <a:off x="8055378" y="4023411"/>
            <a:ext cx="302955" cy="826680"/>
          </a:xfrm>
          <a:prstGeom prst="upDownArrow">
            <a:avLst/>
          </a:prstGeom>
          <a:noFill/>
          <a:ln>
            <a:solidFill>
              <a:srgbClr val="66FF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785825" y="4296092"/>
            <a:ext cx="1269553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 ~ 25GBPS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081432" y="4850090"/>
            <a:ext cx="3614810" cy="359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Memory</a:t>
            </a:r>
            <a:r>
              <a:rPr lang="en-US" sz="1400" dirty="0"/>
              <a:t> 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742219" y="5243611"/>
            <a:ext cx="3954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/>
              <a:t>A present day multicore CPU could have more than one ALU ( typically &lt; 32) and some of the cache hierarchy is usually shared across cores</a:t>
            </a:r>
            <a:endParaRPr lang="en-US" sz="1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GPGPU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279900" cy="481239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Generic many core GPU</a:t>
            </a:r>
          </a:p>
          <a:p>
            <a:pPr lvl="1"/>
            <a:r>
              <a:rPr lang="en-US" dirty="0" smtClean="0"/>
              <a:t>Less space devoted to control logic and caches</a:t>
            </a:r>
          </a:p>
          <a:p>
            <a:pPr lvl="1"/>
            <a:r>
              <a:rPr lang="en-US" dirty="0" smtClean="0"/>
              <a:t>Large register files to support multiple thread contexts</a:t>
            </a:r>
          </a:p>
          <a:p>
            <a:r>
              <a:rPr lang="en-US" dirty="0" smtClean="0"/>
              <a:t>Low latency hardware managed thread switching</a:t>
            </a:r>
          </a:p>
          <a:p>
            <a:r>
              <a:rPr lang="en-US" dirty="0" smtClean="0"/>
              <a:t>Large number of ALU per “core” with small user managed cache per core </a:t>
            </a:r>
          </a:p>
          <a:p>
            <a:r>
              <a:rPr lang="en-US" dirty="0" smtClean="0"/>
              <a:t>Memory bus optimized for  bandwidth </a:t>
            </a:r>
          </a:p>
          <a:p>
            <a:pPr lvl="1"/>
            <a:r>
              <a:rPr lang="en-US" dirty="0" smtClean="0"/>
              <a:t>~150 GBPS bandwidth allows us to service a large number of ALUs simultaneously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90745" y="1571403"/>
            <a:ext cx="3702116" cy="4552983"/>
            <a:chOff x="4487007" y="1600200"/>
            <a:chExt cx="4010881" cy="4862088"/>
          </a:xfrm>
        </p:grpSpPr>
        <p:sp>
          <p:nvSpPr>
            <p:cNvPr id="8" name="Rectangle 7"/>
            <p:cNvSpPr/>
            <p:nvPr/>
          </p:nvSpPr>
          <p:spPr>
            <a:xfrm>
              <a:off x="5023798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8088" y="2625773"/>
              <a:ext cx="1274973" cy="246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 rot="10800000" flipV="1">
              <a:off x="4838397" y="3700384"/>
              <a:ext cx="3614810" cy="35932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On Board System Memory</a:t>
              </a:r>
              <a:r>
                <a:rPr lang="en-US" sz="1400" dirty="0"/>
                <a:t> </a:t>
              </a:r>
              <a:endParaRPr lang="en-US" sz="1400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7178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5217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28597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7720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81100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59139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2519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10800000" flipV="1">
              <a:off x="4838397" y="1600200"/>
              <a:ext cx="1648432" cy="150369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90176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94466" y="2625773"/>
              <a:ext cx="1274973" cy="246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3556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1595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4975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34098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47478" y="1808025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5517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38897" y="2125077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 rot="10800000" flipV="1">
              <a:off x="6804775" y="1600200"/>
              <a:ext cx="1648432" cy="150369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8905" y="4884999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33195" y="5702747"/>
              <a:ext cx="1274973" cy="246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42285" y="4884999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20324" y="5202051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33704" y="5202051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72827" y="4884999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86207" y="4884999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64246" y="5202051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977626" y="5202051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 rot="10800000" flipV="1">
              <a:off x="4843504" y="4677174"/>
              <a:ext cx="1648432" cy="144899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34857" y="4885000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39147" y="5702748"/>
              <a:ext cx="1274973" cy="246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48237" y="4885000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26276" y="5202052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39656" y="5202052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78779" y="4885000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92159" y="4885000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70198" y="5202052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83578" y="5202052"/>
              <a:ext cx="330542" cy="29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 rot="10800000" flipV="1">
              <a:off x="6849456" y="4677175"/>
              <a:ext cx="1648432" cy="144898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5672827" y="3103893"/>
              <a:ext cx="299692" cy="59649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-Down Arrow 74"/>
            <p:cNvSpPr/>
            <p:nvPr/>
          </p:nvSpPr>
          <p:spPr>
            <a:xfrm>
              <a:off x="7625517" y="3103893"/>
              <a:ext cx="299692" cy="59649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Up-Down Arrow 75"/>
            <p:cNvSpPr/>
            <p:nvPr/>
          </p:nvSpPr>
          <p:spPr>
            <a:xfrm>
              <a:off x="5703677" y="4059710"/>
              <a:ext cx="299692" cy="59649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-Down Arrow 76"/>
            <p:cNvSpPr/>
            <p:nvPr/>
          </p:nvSpPr>
          <p:spPr>
            <a:xfrm>
              <a:off x="7625517" y="4080685"/>
              <a:ext cx="299692" cy="59649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72518" y="3207374"/>
              <a:ext cx="1622148" cy="49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Bandwidth </a:t>
              </a:r>
            </a:p>
            <a:p>
              <a:pPr algn="ctr"/>
              <a:r>
                <a:rPr lang="en-US" sz="1200" dirty="0" smtClean="0"/>
                <a:t>bus to </a:t>
              </a:r>
              <a:r>
                <a:rPr lang="en-US" sz="1200" dirty="0" err="1" smtClean="0"/>
                <a:t>ALUs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3972096" y="5285258"/>
              <a:ext cx="1363268" cy="333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Simple </a:t>
              </a:r>
              <a:r>
                <a:rPr lang="en-US" sz="1400" dirty="0" err="1" smtClean="0"/>
                <a:t>ALUs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73106" y="6133616"/>
              <a:ext cx="1013100" cy="32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Cache</a:t>
              </a:r>
              <a:endParaRPr lang="en-US" sz="1400" dirty="0"/>
            </a:p>
          </p:txBody>
        </p:sp>
      </p:grp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GPU Hardware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97501" y="1574801"/>
            <a:ext cx="3454401" cy="4152899"/>
          </a:xfrm>
        </p:spPr>
        <p:txBody>
          <a:bodyPr>
            <a:noAutofit/>
          </a:bodyPr>
          <a:lstStyle/>
          <a:p>
            <a:r>
              <a:rPr lang="en-US" sz="2000" dirty="0" smtClean="0"/>
              <a:t>AMD 5870 – Cypress</a:t>
            </a:r>
          </a:p>
          <a:p>
            <a:r>
              <a:rPr lang="en-US" sz="2000" dirty="0" smtClean="0"/>
              <a:t>20  SIMD engines</a:t>
            </a:r>
          </a:p>
          <a:p>
            <a:r>
              <a:rPr lang="en-US" sz="2000" dirty="0" smtClean="0"/>
              <a:t>16 SIMD units per core</a:t>
            </a:r>
          </a:p>
          <a:p>
            <a:r>
              <a:rPr lang="en-US" sz="2000" dirty="0" smtClean="0"/>
              <a:t>5 multiply-adds per functional unit (VLIW processing)</a:t>
            </a:r>
          </a:p>
          <a:p>
            <a:r>
              <a:rPr lang="en-US" sz="2000" dirty="0" smtClean="0"/>
              <a:t>2.72 Teraflops Single Precision</a:t>
            </a:r>
          </a:p>
          <a:p>
            <a:r>
              <a:rPr lang="en-US" sz="2000" dirty="0" smtClean="0"/>
              <a:t>544 Gigaflops Double Precision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" y="1574799"/>
            <a:ext cx="5178821" cy="4679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7502" y="6100763"/>
            <a:ext cx="345440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 Introductory OpenCL </a:t>
            </a:r>
            <a:r>
              <a:rPr lang="en-US" sz="1600" i="1" dirty="0" smtClean="0"/>
              <a:t>SAAHPC2010, </a:t>
            </a:r>
            <a:r>
              <a:rPr lang="en-US" sz="1600" dirty="0" smtClean="0"/>
              <a:t>Benedict R. </a:t>
            </a:r>
            <a:r>
              <a:rPr lang="en-US" sz="1600" dirty="0" err="1" smtClean="0"/>
              <a:t>Gaster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127497" cy="4785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SIMD engine consists of a set of “Stream Cores”</a:t>
            </a:r>
          </a:p>
          <a:p>
            <a:r>
              <a:rPr lang="en-US" dirty="0" smtClean="0"/>
              <a:t>Stream cores arranged as a five way Very Long Instruction Word (VLIW) processor </a:t>
            </a:r>
          </a:p>
          <a:p>
            <a:pPr lvl="1"/>
            <a:r>
              <a:rPr lang="en-US" dirty="0" smtClean="0"/>
              <a:t>Up to five scalar operations can be issued in a VLIW instruction</a:t>
            </a:r>
          </a:p>
          <a:p>
            <a:pPr lvl="1"/>
            <a:r>
              <a:rPr lang="en-US" dirty="0" smtClean="0"/>
              <a:t>Scalar operations executed on each processing element</a:t>
            </a:r>
          </a:p>
          <a:p>
            <a:r>
              <a:rPr lang="en-US" dirty="0" smtClean="0"/>
              <a:t>Stream cores within compute unit execute same VLIW instruction</a:t>
            </a:r>
          </a:p>
          <a:p>
            <a:pPr lvl="1"/>
            <a:r>
              <a:rPr lang="en-US" dirty="0" smtClean="0"/>
              <a:t>The block of work-items that are executed together is called a wavefront.</a:t>
            </a:r>
          </a:p>
          <a:p>
            <a:pPr lvl="1"/>
            <a:r>
              <a:rPr lang="en-US" dirty="0" smtClean="0"/>
              <a:t>64 work items for 5870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10142" y="1016517"/>
            <a:ext cx="1104900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5553" y="1415535"/>
            <a:ext cx="1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SIMD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349" y="5808375"/>
            <a:ext cx="345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 </a:t>
            </a:r>
            <a:r>
              <a:rPr lang="en-US" sz="1400" dirty="0" smtClean="0"/>
              <a:t>AMD Accelerated Parallel Processing </a:t>
            </a:r>
            <a:r>
              <a:rPr lang="en-US" sz="1400" dirty="0" smtClean="0"/>
              <a:t>OpenCL Programming Guide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5219574" y="3579911"/>
            <a:ext cx="3200525" cy="2129430"/>
            <a:chOff x="5370350" y="3733800"/>
            <a:chExt cx="3454400" cy="2074575"/>
          </a:xfrm>
        </p:grpSpPr>
        <p:sp>
          <p:nvSpPr>
            <p:cNvPr id="9" name="Rectangle 8"/>
            <p:cNvSpPr/>
            <p:nvPr/>
          </p:nvSpPr>
          <p:spPr>
            <a:xfrm>
              <a:off x="5370350" y="3733800"/>
              <a:ext cx="3127538" cy="2074575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50" y="4470400"/>
              <a:ext cx="5715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95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659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1040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380" y="4470400"/>
              <a:ext cx="254000" cy="558800"/>
            </a:xfrm>
            <a:prstGeom prst="rect">
              <a:avLst/>
            </a:prstGeom>
            <a:solidFill>
              <a:srgbClr val="7F542A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17"/>
            <p:cNvCxnSpPr/>
            <p:nvPr/>
          </p:nvCxnSpPr>
          <p:spPr>
            <a:xfrm rot="10800000" flipV="1">
              <a:off x="5778500" y="3971030"/>
              <a:ext cx="3046250" cy="499369"/>
            </a:xfrm>
            <a:prstGeom prst="bentConnector3">
              <a:avLst>
                <a:gd name="adj1" fmla="val 100446"/>
              </a:avLst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1" idx="0"/>
            </p:cNvCxnSpPr>
            <p:nvPr/>
          </p:nvCxnSpPr>
          <p:spPr>
            <a:xfrm rot="5400000">
              <a:off x="6037609" y="4220715"/>
              <a:ext cx="498576" cy="794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0"/>
            </p:cNvCxnSpPr>
            <p:nvPr/>
          </p:nvCxnSpPr>
          <p:spPr>
            <a:xfrm rot="5400000">
              <a:off x="6442426" y="4219919"/>
              <a:ext cx="500956" cy="7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5" idx="0"/>
            </p:cNvCxnSpPr>
            <p:nvPr/>
          </p:nvCxnSpPr>
          <p:spPr>
            <a:xfrm rot="5400000">
              <a:off x="688771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0"/>
            </p:cNvCxnSpPr>
            <p:nvPr/>
          </p:nvCxnSpPr>
          <p:spPr>
            <a:xfrm rot="5400000">
              <a:off x="7268698" y="4219919"/>
              <a:ext cx="500163" cy="79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492750" y="5422900"/>
              <a:ext cx="2787650" cy="286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General Purpose Registers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65274" y="4280593"/>
              <a:ext cx="315126" cy="558800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6090047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4" idx="2"/>
            </p:cNvCxnSpPr>
            <p:nvPr/>
          </p:nvCxnSpPr>
          <p:spPr>
            <a:xfrm rot="16200000" flipH="1">
              <a:off x="6496054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941746" y="5225653"/>
              <a:ext cx="393700" cy="794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7347753" y="5226046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5579109" y="5226045"/>
              <a:ext cx="393700" cy="8"/>
            </a:xfrm>
            <a:prstGeom prst="straightConnector1">
              <a:avLst/>
            </a:prstGeom>
            <a:ln w="38100" cap="flat" cmpd="sng" algn="ctr">
              <a:solidFill>
                <a:srgbClr val="000000">
                  <a:alpha val="95000"/>
                </a:srgb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 rot="5400000">
              <a:off x="7967263" y="4125018"/>
              <a:ext cx="311149" cy="158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alpha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492750" y="3272134"/>
            <a:ext cx="312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One Stream Core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6" idx="3"/>
          </p:cNvCxnSpPr>
          <p:nvPr/>
        </p:nvCxnSpPr>
        <p:spPr>
          <a:xfrm rot="5400000">
            <a:off x="5546011" y="2563330"/>
            <a:ext cx="690145" cy="1343018"/>
          </a:xfrm>
          <a:prstGeom prst="straightConnector1">
            <a:avLst/>
          </a:prstGeom>
          <a:ln>
            <a:solidFill>
              <a:schemeClr val="accent3"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74426" y="2884476"/>
            <a:ext cx="1142834" cy="695437"/>
          </a:xfrm>
          <a:prstGeom prst="straightConnector1">
            <a:avLst/>
          </a:prstGeom>
          <a:ln>
            <a:solidFill>
              <a:srgbClr val="0080FF">
                <a:alpha val="95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99973" y="4070289"/>
            <a:ext cx="933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T-Processing </a:t>
            </a:r>
          </a:p>
          <a:p>
            <a:r>
              <a:rPr lang="en-US" sz="1000" dirty="0" smtClean="0"/>
              <a:t>Element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280400" y="4193399"/>
            <a:ext cx="86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Branch</a:t>
            </a:r>
          </a:p>
          <a:p>
            <a:r>
              <a:rPr lang="en-US" sz="1000" dirty="0" smtClean="0"/>
              <a:t>Execution Unit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280400" y="5029196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Processing</a:t>
            </a:r>
          </a:p>
          <a:p>
            <a:r>
              <a:rPr lang="en-US" sz="1000" dirty="0" smtClean="0"/>
              <a:t>Elements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78500" y="3579911"/>
            <a:ext cx="1975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 and Control Flow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4" idx="1"/>
            <a:endCxn id="42" idx="3"/>
          </p:cNvCxnSpPr>
          <p:nvPr/>
        </p:nvCxnSpPr>
        <p:spPr>
          <a:xfrm rot="10800000">
            <a:off x="7915756" y="4427950"/>
            <a:ext cx="364645" cy="4244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1"/>
          </p:cNvCxnSpPr>
          <p:nvPr/>
        </p:nvCxnSpPr>
        <p:spPr>
          <a:xfrm rot="10800000">
            <a:off x="7327406" y="4747397"/>
            <a:ext cx="952995" cy="481854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3" idx="2"/>
            <a:endCxn id="9" idx="1"/>
          </p:cNvCxnSpPr>
          <p:nvPr/>
        </p:nvCxnSpPr>
        <p:spPr>
          <a:xfrm rot="16200000" flipH="1">
            <a:off x="4955912" y="4380963"/>
            <a:ext cx="174227" cy="353098"/>
          </a:xfrm>
          <a:prstGeom prst="straightConnector1">
            <a:avLst/>
          </a:prstGeom>
          <a:ln w="25400" cap="flat" cmpd="sng" algn="ctr">
            <a:solidFill>
              <a:srgbClr val="0080FF">
                <a:alpha val="95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Collaboration Between David Kaeli, Northeastern University and Benedict R. Gaster, AMD   ©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AMD Platform as seen in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Individual work-items execute on a single processing element</a:t>
            </a:r>
          </a:p>
          <a:p>
            <a:r>
              <a:rPr lang="en-US" sz="2200" dirty="0" smtClean="0"/>
              <a:t>Processing element refers to a single VLIW core</a:t>
            </a:r>
          </a:p>
          <a:p>
            <a:r>
              <a:rPr lang="en-US" sz="2200" dirty="0" smtClean="0"/>
              <a:t>Multiple work-groups execute on a compute unit</a:t>
            </a:r>
          </a:p>
          <a:p>
            <a:r>
              <a:rPr lang="en-US" sz="2200" dirty="0" smtClean="0"/>
              <a:t>A compute unit refers to a SIMD Engine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89271"/>
            <a:ext cx="4423374" cy="25487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10282</TotalTime>
  <Words>2855</Words>
  <Application>Microsoft Office PowerPoint</Application>
  <PresentationFormat>On-screen Show (4:3)</PresentationFormat>
  <Paragraphs>602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Exhibit</vt:lpstr>
      <vt:lpstr>GPU Architecture</vt:lpstr>
      <vt:lpstr>Instructor Notes</vt:lpstr>
      <vt:lpstr>Topics</vt:lpstr>
      <vt:lpstr>Motivation</vt:lpstr>
      <vt:lpstr>Conventional CPU Architecture</vt:lpstr>
      <vt:lpstr>Modern GPGPU Architecture</vt:lpstr>
      <vt:lpstr>AMD GPU Hardware Architecture</vt:lpstr>
      <vt:lpstr>SIMD Engine</vt:lpstr>
      <vt:lpstr>AMD Platform as seen in OpenCL</vt:lpstr>
      <vt:lpstr>AMD GPU Memory Architecture</vt:lpstr>
      <vt:lpstr>AMD Memory Model in OpenCL</vt:lpstr>
      <vt:lpstr>AMD Constant Memory Usage</vt:lpstr>
      <vt:lpstr>Nvidia GPUs - Fermi Architecture </vt:lpstr>
      <vt:lpstr>Nvidia GPUs – Fermi Architecture</vt:lpstr>
      <vt:lpstr>SIMT and SIMD</vt:lpstr>
      <vt:lpstr>SIMT Execution Model</vt:lpstr>
      <vt:lpstr>Nvidia Memory Hierarchy</vt:lpstr>
      <vt:lpstr>Nvidia Memory Model in OpenCL</vt:lpstr>
      <vt:lpstr>Cell Broadband Engine</vt:lpstr>
      <vt:lpstr>Cell BE and OpenCL</vt:lpstr>
      <vt:lpstr>An Optimal GPGPU Kernel</vt:lpstr>
      <vt:lpstr>OpenCL Compilation System</vt:lpstr>
      <vt:lpstr>Installable Client Driver</vt:lpstr>
      <vt:lpstr>Summary</vt:lpstr>
    </vt:vector>
  </TitlesOfParts>
  <Company>Northeastern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Perhaad Mistry</dc:creator>
  <cp:lastModifiedBy>BaoHuong Phan</cp:lastModifiedBy>
  <cp:revision>670</cp:revision>
  <dcterms:created xsi:type="dcterms:W3CDTF">2011-01-06T07:07:44Z</dcterms:created>
  <dcterms:modified xsi:type="dcterms:W3CDTF">2011-01-20T01:46:28Z</dcterms:modified>
</cp:coreProperties>
</file>