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23"/>
  </p:notesMasterIdLst>
  <p:sldIdLst>
    <p:sldId id="256" r:id="rId2"/>
    <p:sldId id="283" r:id="rId3"/>
    <p:sldId id="273" r:id="rId4"/>
    <p:sldId id="263" r:id="rId5"/>
    <p:sldId id="282" r:id="rId6"/>
    <p:sldId id="281" r:id="rId7"/>
    <p:sldId id="264" r:id="rId8"/>
    <p:sldId id="285" r:id="rId9"/>
    <p:sldId id="257" r:id="rId10"/>
    <p:sldId id="275" r:id="rId11"/>
    <p:sldId id="274" r:id="rId12"/>
    <p:sldId id="266" r:id="rId13"/>
    <p:sldId id="259" r:id="rId14"/>
    <p:sldId id="260" r:id="rId15"/>
    <p:sldId id="265" r:id="rId16"/>
    <p:sldId id="276" r:id="rId17"/>
    <p:sldId id="284" r:id="rId18"/>
    <p:sldId id="278" r:id="rId19"/>
    <p:sldId id="268" r:id="rId20"/>
    <p:sldId id="267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5433" autoAdjust="0"/>
  </p:normalViewPr>
  <p:slideViewPr>
    <p:cSldViewPr snapToGrid="0" snapToObjects="1">
      <p:cViewPr varScale="1">
        <p:scale>
          <a:sx n="52" d="100"/>
          <a:sy n="52" d="100"/>
        </p:scale>
        <p:origin x="-6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9816-0845-E44D-9E52-9617418EF2AB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F7CD7-F60C-AA41-88E7-B4D040FD4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essential boiler</a:t>
            </a:r>
            <a:r>
              <a:rPr lang="en-US" baseline="0" dirty="0" smtClean="0"/>
              <a:t> plate code that can be reused for any OpenCL program.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creates the context, command queue and picks a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and OP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steps can be reused for all OpenCL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kernel on GPU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</a:t>
            </a:r>
            <a:r>
              <a:rPr lang="en-US" baseline="0" dirty="0" smtClean="0"/>
              <a:t> back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taking the difference</a:t>
            </a:r>
            <a:r>
              <a:rPr lang="en-US" baseline="0" dirty="0" smtClean="0"/>
              <a:t> between start and end times, we can check execution duration of kernels without overhead as gettimeofday would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B43C8-50C2-7341-9E28-ACB8E2CECD0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serial</a:t>
            </a:r>
            <a:r>
              <a:rPr lang="en-US" baseline="0" dirty="0" smtClean="0"/>
              <a:t> 3-loop matrix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OpenCL</a:t>
            </a:r>
            <a:r>
              <a:rPr lang="en-US" baseline="0" dirty="0" smtClean="0"/>
              <a:t> getting started guide example.</a:t>
            </a:r>
          </a:p>
          <a:p>
            <a:r>
              <a:rPr lang="en-US" baseline="0" dirty="0" smtClean="0"/>
              <a:t>This example also shows how each work item can use its own section of input data (Matrix A and B ) to calculate the result for its own position in Matrix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OpenCL allows specifying a host pointer when</a:t>
            </a:r>
            <a:r>
              <a:rPr lang="en-US" baseline="0" dirty="0" smtClean="0"/>
              <a:t> we declare a object. </a:t>
            </a:r>
            <a:r>
              <a:rPr lang="en-US" dirty="0" smtClean="0"/>
              <a:t>In this case copy to device is invoked when kernel is enqueued.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memory flags are used to specify how a buffer is allocated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Point to</a:t>
            </a:r>
            <a:r>
              <a:rPr lang="en-US" baseline="0" dirty="0" smtClean="0"/>
              <a:t> mention here is  that OpenCL event handling capabilities are not available when we do copying using the host pointer parameter of </a:t>
            </a:r>
            <a:r>
              <a:rPr lang="en-US" baseline="0" dirty="0" err="1" smtClean="0"/>
              <a:t>clcreatebuffer</a:t>
            </a:r>
            <a:r>
              <a:rPr lang="en-US" baseline="0" dirty="0" smtClean="0"/>
              <a:t> because the copy is done implicitly.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if profiling is going to be used, this function call is necessary instead of passing host pointers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/>
              <a:t>clEnqueueWriteBuffer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data parallel algorithm and example</a:t>
            </a:r>
          </a:p>
          <a:p>
            <a:r>
              <a:rPr lang="en-US" baseline="0" dirty="0" smtClean="0"/>
              <a:t>Each work item handles one pixel.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Pseudo-code</a:t>
            </a:r>
            <a:r>
              <a:rPr lang="en-US" baseline="0" dirty="0" smtClean="0"/>
              <a:t> for OpenCL kernels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</a:t>
            </a:r>
            <a:r>
              <a:rPr lang="en-US" dirty="0" smtClean="0"/>
              <a:t>simple example</a:t>
            </a:r>
            <a:r>
              <a:rPr lang="en-US" baseline="0" dirty="0" smtClean="0"/>
              <a:t> and improvements are possible in the accessing of memory because reads will not be perfectly aligned.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However the aim of this example is to show how a data – space like a image can be mapped to a grid of work items and how each work item can process its piece of data independently of other work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F7CD7-F60C-AA41-88E7-B4D040FD40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8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8" y="1537449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8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CDF3A90-26BA-4C7F-AB82-F6BC45D65BDC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99518C6-5473-FB48-9973-B8E50D77E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4C89-6FAE-41D4-9071-FF75DCE627FB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4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4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CC59-7579-4674-A2E3-19508E716868}" type="datetime1">
              <a:rPr lang="en-US" smtClean="0"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8"/>
            <a:ext cx="7856538" cy="10072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5"/>
            <a:ext cx="7878788" cy="495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3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8D3FE8A-AF74-4D34-AF6A-6B400BEEA297}" type="datetime1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3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A Collaboration Between David Kaeli, Northeastern University and Benedict R. Gaster, AMD   ©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3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99518C6-5473-FB48-9973-B8E50D77E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OpenCL Buffers and Complete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6815" y="27290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58814" y="5357312"/>
            <a:ext cx="7826281" cy="8606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Collaboration Between</a:t>
            </a:r>
          </a:p>
          <a:p>
            <a:r>
              <a:rPr lang="en-US" dirty="0" smtClean="0"/>
              <a:t>David Kaeli, Northeastern University</a:t>
            </a:r>
          </a:p>
          <a:p>
            <a:r>
              <a:rPr lang="en-US" dirty="0" smtClean="0"/>
              <a:t>Benedict R. Gaster, AMD</a:t>
            </a:r>
          </a:p>
          <a:p>
            <a:r>
              <a:rPr lang="en-US" dirty="0" smtClean="0"/>
              <a:t>©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OpenCL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4" y="1284115"/>
            <a:ext cx="7879323" cy="5146632"/>
          </a:xfrm>
        </p:spPr>
        <p:txBody>
          <a:bodyPr>
            <a:noAutofit/>
          </a:bodyPr>
          <a:lstStyle/>
          <a:p>
            <a:r>
              <a:rPr lang="en-US" sz="2000" dirty="0" smtClean="0"/>
              <a:t>Parallel portion of the algorithm off-loaded to device</a:t>
            </a:r>
          </a:p>
          <a:p>
            <a:pPr lvl="1"/>
            <a:r>
              <a:rPr lang="en-US" sz="1800" dirty="0" smtClean="0"/>
              <a:t>Most thought provoking part of coding process</a:t>
            </a:r>
          </a:p>
          <a:p>
            <a:r>
              <a:rPr lang="en-US" sz="2000" dirty="0" smtClean="0"/>
              <a:t>Steps to be done in Image Rotation kernel</a:t>
            </a:r>
          </a:p>
          <a:p>
            <a:pPr lvl="1"/>
            <a:r>
              <a:rPr lang="en-US" sz="1800" dirty="0" smtClean="0"/>
              <a:t>Obtain coordinates of work item in work group</a:t>
            </a:r>
          </a:p>
          <a:p>
            <a:pPr lvl="1"/>
            <a:r>
              <a:rPr lang="en-US" sz="1800" dirty="0" smtClean="0"/>
              <a:t>Read rotation parameters</a:t>
            </a:r>
          </a:p>
          <a:p>
            <a:pPr lvl="1"/>
            <a:r>
              <a:rPr lang="en-US" sz="1800" dirty="0" smtClean="0"/>
              <a:t>Calculate destination coordinates</a:t>
            </a:r>
          </a:p>
          <a:p>
            <a:pPr lvl="1"/>
            <a:r>
              <a:rPr lang="en-US" sz="1800" dirty="0" smtClean="0"/>
              <a:t>Read input and write rotated output at calculated coordinates</a:t>
            </a:r>
          </a:p>
          <a:p>
            <a:r>
              <a:rPr lang="en-US" sz="1800" dirty="0" smtClean="0"/>
              <a:t>Parallel kernel is not always this obvious. </a:t>
            </a:r>
          </a:p>
          <a:p>
            <a:pPr lvl="1"/>
            <a:r>
              <a:rPr lang="en-US" sz="1800" dirty="0" smtClean="0"/>
              <a:t>Profiling of an application is often necessary to find the bottlenecks and locate the data parallelism</a:t>
            </a:r>
          </a:p>
          <a:p>
            <a:r>
              <a:rPr lang="en-US" sz="2000" dirty="0" smtClean="0"/>
              <a:t>In this example grid of output image decomposed into work items </a:t>
            </a:r>
          </a:p>
          <a:p>
            <a:pPr lvl="1"/>
            <a:r>
              <a:rPr lang="en-US" sz="1800" dirty="0" smtClean="0"/>
              <a:t>Not all parts of the input image copied to the output image after rotation, corners of I/P image could be lost after </a:t>
            </a:r>
            <a:r>
              <a:rPr lang="en-US" sz="1800" dirty="0" smtClean="0"/>
              <a:t>rotation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OpenCL Kernel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576" y="1330475"/>
            <a:ext cx="766331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__kernel  void </a:t>
            </a:r>
            <a:r>
              <a:rPr lang="en-US" sz="1500" dirty="0" err="1" smtClean="0">
                <a:latin typeface="Arial"/>
                <a:cs typeface="Arial"/>
              </a:rPr>
              <a:t>image_rotate</a:t>
            </a:r>
            <a:r>
              <a:rPr lang="en-US" sz="1500" dirty="0" smtClean="0">
                <a:latin typeface="Arial"/>
                <a:cs typeface="Arial"/>
              </a:rPr>
              <a:t>(</a:t>
            </a:r>
          </a:p>
          <a:p>
            <a:r>
              <a:rPr lang="en-US" sz="1500" dirty="0" smtClean="0">
                <a:latin typeface="Arial"/>
                <a:cs typeface="Arial"/>
              </a:rPr>
              <a:t>	__global float * </a:t>
            </a:r>
            <a:r>
              <a:rPr lang="en-US" sz="1500" dirty="0" err="1" smtClean="0">
                <a:latin typeface="Arial"/>
                <a:cs typeface="Arial"/>
              </a:rPr>
              <a:t>src_data</a:t>
            </a:r>
            <a:r>
              <a:rPr lang="en-US" sz="1500" dirty="0" smtClean="0">
                <a:latin typeface="Arial"/>
                <a:cs typeface="Arial"/>
              </a:rPr>
              <a:t>, __global float * </a:t>
            </a:r>
            <a:r>
              <a:rPr lang="en-US" sz="1500" dirty="0" err="1" smtClean="0">
                <a:latin typeface="Arial"/>
                <a:cs typeface="Arial"/>
              </a:rPr>
              <a:t>dest_data</a:t>
            </a:r>
            <a:r>
              <a:rPr lang="en-US" sz="1500" dirty="0" smtClean="0">
                <a:latin typeface="Arial"/>
                <a:cs typeface="Arial"/>
              </a:rPr>
              <a:t>,	</a:t>
            </a:r>
            <a:r>
              <a:rPr lang="en-US" sz="1500" i="1" dirty="0" smtClean="0">
                <a:solidFill>
                  <a:srgbClr val="00FF00"/>
                </a:solidFill>
                <a:latin typeface="Arial"/>
                <a:cs typeface="Arial"/>
              </a:rPr>
              <a:t>//Data in global memory</a:t>
            </a:r>
          </a:p>
          <a:p>
            <a:r>
              <a:rPr lang="en-US" sz="1500" dirty="0" smtClean="0">
                <a:latin typeface="Arial"/>
                <a:cs typeface="Arial"/>
              </a:rPr>
              <a:t>	</a:t>
            </a:r>
            <a:r>
              <a:rPr lang="en-US" sz="1500" dirty="0" err="1" smtClean="0">
                <a:latin typeface="Arial"/>
                <a:cs typeface="Arial"/>
              </a:rPr>
              <a:t>int</a:t>
            </a:r>
            <a:r>
              <a:rPr lang="en-US" sz="1500" dirty="0" smtClean="0">
                <a:latin typeface="Arial"/>
                <a:cs typeface="Arial"/>
              </a:rPr>
              <a:t> W,    </a:t>
            </a:r>
            <a:r>
              <a:rPr lang="en-US" sz="1500" dirty="0" err="1" smtClean="0">
                <a:latin typeface="Arial"/>
                <a:cs typeface="Arial"/>
              </a:rPr>
              <a:t>int</a:t>
            </a:r>
            <a:r>
              <a:rPr lang="en-US" sz="1500" dirty="0" smtClean="0">
                <a:latin typeface="Arial"/>
                <a:cs typeface="Arial"/>
              </a:rPr>
              <a:t> H,								</a:t>
            </a:r>
            <a:r>
              <a:rPr lang="en-US" sz="1500" i="1" dirty="0" smtClean="0">
                <a:solidFill>
                  <a:srgbClr val="00FF00"/>
                </a:solidFill>
                <a:latin typeface="Arial"/>
                <a:cs typeface="Arial"/>
              </a:rPr>
              <a:t>//Image Dimensions</a:t>
            </a:r>
          </a:p>
          <a:p>
            <a:r>
              <a:rPr lang="en-US" sz="1500" dirty="0" smtClean="0">
                <a:latin typeface="Arial"/>
                <a:cs typeface="Arial"/>
              </a:rPr>
              <a:t>	float </a:t>
            </a:r>
            <a:r>
              <a:rPr lang="en-US" sz="1500" dirty="0" err="1" smtClean="0">
                <a:latin typeface="Arial"/>
                <a:cs typeface="Arial"/>
              </a:rPr>
              <a:t>sinTheta</a:t>
            </a:r>
            <a:r>
              <a:rPr lang="en-US" sz="1500" dirty="0" smtClean="0">
                <a:latin typeface="Arial"/>
                <a:cs typeface="Arial"/>
              </a:rPr>
              <a:t>, float </a:t>
            </a:r>
            <a:r>
              <a:rPr lang="en-US" sz="1500" dirty="0" err="1" smtClean="0">
                <a:latin typeface="Arial"/>
                <a:cs typeface="Arial"/>
              </a:rPr>
              <a:t>cosTheta</a:t>
            </a:r>
            <a:r>
              <a:rPr lang="en-US" sz="1500" dirty="0" smtClean="0">
                <a:latin typeface="Arial"/>
                <a:cs typeface="Arial"/>
              </a:rPr>
              <a:t> )					</a:t>
            </a:r>
            <a:r>
              <a:rPr lang="en-US" sz="1500" i="1" dirty="0" smtClean="0">
                <a:solidFill>
                  <a:srgbClr val="00FF00"/>
                </a:solidFill>
                <a:latin typeface="Arial"/>
                <a:cs typeface="Arial"/>
              </a:rPr>
              <a:t>//Rotation Parameters</a:t>
            </a:r>
          </a:p>
          <a:p>
            <a:r>
              <a:rPr lang="en-US" sz="1500" dirty="0" smtClean="0">
                <a:latin typeface="Arial"/>
                <a:cs typeface="Arial"/>
              </a:rPr>
              <a:t>{    </a:t>
            </a:r>
          </a:p>
          <a:p>
            <a:r>
              <a:rPr lang="en-US" sz="1500" i="1" dirty="0" smtClean="0">
                <a:solidFill>
                  <a:schemeClr val="accent2"/>
                </a:solidFill>
                <a:latin typeface="Arial"/>
                <a:cs typeface="Arial"/>
              </a:rPr>
              <a:t>	//Thread gets its index within index space</a:t>
            </a:r>
          </a:p>
          <a:p>
            <a:r>
              <a:rPr lang="en-US" sz="1500" dirty="0" smtClean="0">
                <a:latin typeface="Arial"/>
                <a:cs typeface="Arial"/>
              </a:rPr>
              <a:t>	const </a:t>
            </a:r>
            <a:r>
              <a:rPr lang="en-US" sz="1500" dirty="0" err="1" smtClean="0">
                <a:latin typeface="Arial"/>
                <a:cs typeface="Arial"/>
              </a:rPr>
              <a:t>int</a:t>
            </a:r>
            <a:r>
              <a:rPr lang="en-US" sz="1500" dirty="0" smtClean="0">
                <a:latin typeface="Arial"/>
                <a:cs typeface="Arial"/>
              </a:rPr>
              <a:t> ix = get_global_id(0); </a:t>
            </a:r>
          </a:p>
          <a:p>
            <a:r>
              <a:rPr lang="en-US" sz="1500" dirty="0" smtClean="0">
                <a:latin typeface="Arial"/>
                <a:cs typeface="Arial"/>
              </a:rPr>
              <a:t>	const </a:t>
            </a:r>
            <a:r>
              <a:rPr lang="en-US" sz="1500" dirty="0" err="1" smtClean="0">
                <a:latin typeface="Arial"/>
                <a:cs typeface="Arial"/>
              </a:rPr>
              <a:t>int</a:t>
            </a:r>
            <a:r>
              <a:rPr lang="en-US" sz="1500" dirty="0" smtClean="0">
                <a:latin typeface="Arial"/>
                <a:cs typeface="Arial"/>
              </a:rPr>
              <a:t> </a:t>
            </a:r>
            <a:r>
              <a:rPr lang="en-US" sz="1500" dirty="0" err="1" smtClean="0">
                <a:latin typeface="Arial"/>
                <a:cs typeface="Arial"/>
              </a:rPr>
              <a:t>iy</a:t>
            </a:r>
            <a:r>
              <a:rPr lang="en-US" sz="1500" dirty="0" smtClean="0">
                <a:latin typeface="Arial"/>
                <a:cs typeface="Arial"/>
              </a:rPr>
              <a:t> = get_global_id(1);    </a:t>
            </a:r>
          </a:p>
          <a:p>
            <a:endParaRPr lang="en-US" sz="1500" dirty="0" smtClean="0">
              <a:latin typeface="Arial"/>
              <a:cs typeface="Arial"/>
            </a:endParaRPr>
          </a:p>
          <a:p>
            <a:r>
              <a:rPr lang="en-US" sz="1500" i="1" dirty="0" smtClean="0">
                <a:solidFill>
                  <a:srgbClr val="00FF00"/>
                </a:solidFill>
                <a:latin typeface="Arial"/>
                <a:cs typeface="Arial"/>
              </a:rPr>
              <a:t>	//Calculate location of data to move into ix and </a:t>
            </a:r>
            <a:r>
              <a:rPr lang="en-US" sz="1500" i="1" dirty="0" err="1" smtClean="0">
                <a:solidFill>
                  <a:srgbClr val="00FF00"/>
                </a:solidFill>
                <a:latin typeface="Arial"/>
                <a:cs typeface="Arial"/>
              </a:rPr>
              <a:t>iy</a:t>
            </a:r>
            <a:r>
              <a:rPr lang="en-US" sz="1500" i="1" dirty="0" smtClean="0">
                <a:solidFill>
                  <a:srgbClr val="00FF00"/>
                </a:solidFill>
                <a:latin typeface="Arial"/>
                <a:cs typeface="Arial"/>
              </a:rPr>
              <a:t>– Output decomposition as mentioned</a:t>
            </a:r>
          </a:p>
          <a:p>
            <a:r>
              <a:rPr lang="en-US" sz="1500" dirty="0" smtClean="0">
                <a:latin typeface="Arial"/>
                <a:cs typeface="Arial"/>
              </a:rPr>
              <a:t>	float </a:t>
            </a:r>
            <a:r>
              <a:rPr lang="en-US" sz="1500" dirty="0" err="1" smtClean="0">
                <a:latin typeface="Arial"/>
                <a:cs typeface="Arial"/>
              </a:rPr>
              <a:t>xpos</a:t>
            </a:r>
            <a:r>
              <a:rPr lang="en-US" sz="1500" dirty="0" smtClean="0">
                <a:latin typeface="Arial"/>
                <a:cs typeface="Arial"/>
              </a:rPr>
              <a:t> = (  ((float) ix)*</a:t>
            </a:r>
            <a:r>
              <a:rPr lang="en-US" sz="1500" dirty="0" err="1" smtClean="0">
                <a:latin typeface="Arial"/>
                <a:cs typeface="Arial"/>
              </a:rPr>
              <a:t>cosTheta</a:t>
            </a:r>
            <a:r>
              <a:rPr lang="en-US" sz="1500" dirty="0" smtClean="0">
                <a:latin typeface="Arial"/>
                <a:cs typeface="Arial"/>
              </a:rPr>
              <a:t> + ((</a:t>
            </a:r>
            <a:r>
              <a:rPr lang="en-US" sz="1500" dirty="0" err="1" smtClean="0">
                <a:latin typeface="Arial"/>
                <a:cs typeface="Arial"/>
              </a:rPr>
              <a:t>float)iy</a:t>
            </a:r>
            <a:r>
              <a:rPr lang="en-US" sz="1500" dirty="0" smtClean="0">
                <a:latin typeface="Arial"/>
                <a:cs typeface="Arial"/>
              </a:rPr>
              <a:t> )*</a:t>
            </a:r>
            <a:r>
              <a:rPr lang="en-US" sz="1500" dirty="0" err="1" smtClean="0">
                <a:latin typeface="Arial"/>
                <a:cs typeface="Arial"/>
              </a:rPr>
              <a:t>sinTheta</a:t>
            </a:r>
            <a:r>
              <a:rPr lang="en-US" sz="1500" dirty="0" smtClean="0">
                <a:latin typeface="Arial"/>
                <a:cs typeface="Arial"/>
              </a:rPr>
              <a:t>);    </a:t>
            </a:r>
          </a:p>
          <a:p>
            <a:r>
              <a:rPr lang="en-US" sz="1500" dirty="0" smtClean="0">
                <a:latin typeface="Arial"/>
                <a:cs typeface="Arial"/>
              </a:rPr>
              <a:t>	float </a:t>
            </a:r>
            <a:r>
              <a:rPr lang="en-US" sz="1500" dirty="0" err="1" smtClean="0">
                <a:latin typeface="Arial"/>
                <a:cs typeface="Arial"/>
              </a:rPr>
              <a:t>ypos</a:t>
            </a:r>
            <a:r>
              <a:rPr lang="en-US" sz="1500" dirty="0" smtClean="0">
                <a:latin typeface="Arial"/>
                <a:cs typeface="Arial"/>
              </a:rPr>
              <a:t> = (  ((float) </a:t>
            </a:r>
            <a:r>
              <a:rPr lang="en-US" sz="1500" dirty="0" err="1" smtClean="0">
                <a:latin typeface="Arial"/>
                <a:cs typeface="Arial"/>
              </a:rPr>
              <a:t>iy</a:t>
            </a:r>
            <a:r>
              <a:rPr lang="en-US" sz="1500" dirty="0" smtClean="0">
                <a:latin typeface="Arial"/>
                <a:cs typeface="Arial"/>
              </a:rPr>
              <a:t>)*</a:t>
            </a:r>
            <a:r>
              <a:rPr lang="en-US" sz="1500" dirty="0" err="1" smtClean="0">
                <a:latin typeface="Arial"/>
                <a:cs typeface="Arial"/>
              </a:rPr>
              <a:t>cosTheta</a:t>
            </a:r>
            <a:r>
              <a:rPr lang="en-US" sz="1500" dirty="0" smtClean="0">
                <a:latin typeface="Arial"/>
                <a:cs typeface="Arial"/>
              </a:rPr>
              <a:t> -  ((</a:t>
            </a:r>
            <a:r>
              <a:rPr lang="en-US" sz="1500" dirty="0" err="1" smtClean="0">
                <a:latin typeface="Arial"/>
                <a:cs typeface="Arial"/>
              </a:rPr>
              <a:t>float)ix</a:t>
            </a:r>
            <a:r>
              <a:rPr lang="en-US" sz="1500" dirty="0" smtClean="0">
                <a:latin typeface="Arial"/>
                <a:cs typeface="Arial"/>
              </a:rPr>
              <a:t>)*</a:t>
            </a:r>
            <a:r>
              <a:rPr lang="en-US" sz="1500" dirty="0" err="1" smtClean="0">
                <a:latin typeface="Arial"/>
                <a:cs typeface="Arial"/>
              </a:rPr>
              <a:t>sinTheta</a:t>
            </a:r>
            <a:r>
              <a:rPr lang="en-US" sz="1500" dirty="0" smtClean="0">
                <a:latin typeface="Arial"/>
                <a:cs typeface="Arial"/>
              </a:rPr>
              <a:t>); </a:t>
            </a:r>
          </a:p>
          <a:p>
            <a:endParaRPr lang="en-US" sz="1500" dirty="0" smtClean="0">
              <a:latin typeface="Arial"/>
              <a:cs typeface="Arial"/>
            </a:endParaRPr>
          </a:p>
          <a:p>
            <a:r>
              <a:rPr lang="en-US" sz="1500" dirty="0" smtClean="0">
                <a:latin typeface="Arial"/>
                <a:cs typeface="Arial"/>
              </a:rPr>
              <a:t>   	if ((	 ((</a:t>
            </a:r>
            <a:r>
              <a:rPr lang="en-US" sz="1500" dirty="0" err="1" smtClean="0">
                <a:latin typeface="Arial"/>
                <a:cs typeface="Arial"/>
              </a:rPr>
              <a:t>int)xpos</a:t>
            </a:r>
            <a:r>
              <a:rPr lang="en-US" sz="1500" dirty="0" smtClean="0">
                <a:latin typeface="Arial"/>
                <a:cs typeface="Arial"/>
              </a:rPr>
              <a:t>&gt;=0) &amp;&amp; ((</a:t>
            </a:r>
            <a:r>
              <a:rPr lang="en-US" sz="1500" dirty="0" err="1" smtClean="0">
                <a:latin typeface="Arial"/>
                <a:cs typeface="Arial"/>
              </a:rPr>
              <a:t>int)xpos</a:t>
            </a:r>
            <a:r>
              <a:rPr lang="en-US" sz="1500" dirty="0" smtClean="0">
                <a:latin typeface="Arial"/>
                <a:cs typeface="Arial"/>
              </a:rPr>
              <a:t>&lt; W)))		</a:t>
            </a:r>
            <a:r>
              <a:rPr lang="en-US" sz="1500" i="1" dirty="0" smtClean="0">
                <a:solidFill>
                  <a:srgbClr val="00FF00"/>
                </a:solidFill>
                <a:latin typeface="Arial"/>
                <a:cs typeface="Arial"/>
              </a:rPr>
              <a:t>//Bound Checking </a:t>
            </a:r>
          </a:p>
          <a:p>
            <a:r>
              <a:rPr lang="en-US" sz="1500" dirty="0" smtClean="0">
                <a:latin typeface="Arial"/>
                <a:cs typeface="Arial"/>
              </a:rPr>
              <a:t>		&amp;&amp; (((</a:t>
            </a:r>
            <a:r>
              <a:rPr lang="en-US" sz="1500" dirty="0" err="1" smtClean="0">
                <a:latin typeface="Arial"/>
                <a:cs typeface="Arial"/>
              </a:rPr>
              <a:t>int)ypos</a:t>
            </a:r>
            <a:r>
              <a:rPr lang="en-US" sz="1500" dirty="0" smtClean="0">
                <a:latin typeface="Arial"/>
                <a:cs typeface="Arial"/>
              </a:rPr>
              <a:t>&gt;=0) &amp;&amp; ((</a:t>
            </a:r>
            <a:r>
              <a:rPr lang="en-US" sz="1500" dirty="0" err="1" smtClean="0">
                <a:latin typeface="Arial"/>
                <a:cs typeface="Arial"/>
              </a:rPr>
              <a:t>int)ypos</a:t>
            </a:r>
            <a:r>
              <a:rPr lang="en-US" sz="1500" dirty="0" smtClean="0">
                <a:latin typeface="Arial"/>
                <a:cs typeface="Arial"/>
              </a:rPr>
              <a:t>&lt; H)))  </a:t>
            </a:r>
          </a:p>
          <a:p>
            <a:r>
              <a:rPr lang="en-US" sz="1500" dirty="0" smtClean="0">
                <a:latin typeface="Arial"/>
                <a:cs typeface="Arial"/>
              </a:rPr>
              <a:t>	{</a:t>
            </a:r>
          </a:p>
          <a:p>
            <a:r>
              <a:rPr lang="en-US" sz="1500" i="1" dirty="0" smtClean="0">
                <a:solidFill>
                  <a:srgbClr val="00FF00"/>
                </a:solidFill>
                <a:latin typeface="Arial"/>
                <a:cs typeface="Arial"/>
              </a:rPr>
              <a:t>		//Read (</a:t>
            </a:r>
            <a:r>
              <a:rPr lang="en-US" sz="1500" i="1" dirty="0" err="1" smtClean="0">
                <a:solidFill>
                  <a:srgbClr val="00FF00"/>
                </a:solidFill>
                <a:latin typeface="Arial"/>
                <a:cs typeface="Arial"/>
              </a:rPr>
              <a:t>xpos,ypos</a:t>
            </a:r>
            <a:r>
              <a:rPr lang="en-US" sz="1500" i="1" dirty="0" smtClean="0">
                <a:solidFill>
                  <a:srgbClr val="00FF00"/>
                </a:solidFill>
                <a:latin typeface="Arial"/>
                <a:cs typeface="Arial"/>
              </a:rPr>
              <a:t>) </a:t>
            </a:r>
            <a:r>
              <a:rPr lang="en-US" sz="1500" i="1" dirty="0" err="1" smtClean="0">
                <a:solidFill>
                  <a:srgbClr val="00FF00"/>
                </a:solidFill>
                <a:latin typeface="Arial"/>
                <a:cs typeface="Arial"/>
              </a:rPr>
              <a:t>src_data</a:t>
            </a:r>
            <a:r>
              <a:rPr lang="en-US" sz="1500" i="1" dirty="0" smtClean="0">
                <a:solidFill>
                  <a:srgbClr val="00FF00"/>
                </a:solidFill>
                <a:latin typeface="Arial"/>
                <a:cs typeface="Arial"/>
              </a:rPr>
              <a:t> and store at (</a:t>
            </a:r>
            <a:r>
              <a:rPr lang="en-US" sz="1500" i="1" dirty="0" err="1" smtClean="0">
                <a:solidFill>
                  <a:srgbClr val="00FF00"/>
                </a:solidFill>
                <a:latin typeface="Arial"/>
                <a:cs typeface="Arial"/>
              </a:rPr>
              <a:t>ix,iy</a:t>
            </a:r>
            <a:r>
              <a:rPr lang="en-US" sz="1500" i="1" dirty="0" smtClean="0">
                <a:solidFill>
                  <a:srgbClr val="00FF00"/>
                </a:solidFill>
                <a:latin typeface="Arial"/>
                <a:cs typeface="Arial"/>
              </a:rPr>
              <a:t>) in </a:t>
            </a:r>
            <a:r>
              <a:rPr lang="en-US" sz="1500" i="1" dirty="0" err="1" smtClean="0">
                <a:solidFill>
                  <a:srgbClr val="00FF00"/>
                </a:solidFill>
                <a:latin typeface="Arial"/>
                <a:cs typeface="Arial"/>
              </a:rPr>
              <a:t>dest_data</a:t>
            </a:r>
            <a:endParaRPr lang="en-US" sz="1500" i="1" dirty="0" smtClean="0">
              <a:solidFill>
                <a:srgbClr val="00FF00"/>
              </a:solidFill>
              <a:latin typeface="Arial"/>
              <a:cs typeface="Arial"/>
            </a:endParaRPr>
          </a:p>
          <a:p>
            <a:r>
              <a:rPr lang="en-US" sz="1500" dirty="0" smtClean="0">
                <a:latin typeface="Arial"/>
                <a:cs typeface="Arial"/>
              </a:rPr>
              <a:t>		</a:t>
            </a:r>
            <a:r>
              <a:rPr lang="en-US" sz="1500" dirty="0" err="1" smtClean="0">
                <a:latin typeface="Arial"/>
                <a:cs typeface="Arial"/>
              </a:rPr>
              <a:t>dest_data[iy</a:t>
            </a:r>
            <a:r>
              <a:rPr lang="en-US" sz="1500" dirty="0" smtClean="0">
                <a:latin typeface="Arial"/>
                <a:cs typeface="Arial"/>
              </a:rPr>
              <a:t>*</a:t>
            </a:r>
            <a:r>
              <a:rPr lang="en-US" sz="1500" dirty="0" err="1" smtClean="0">
                <a:latin typeface="Arial"/>
                <a:cs typeface="Arial"/>
              </a:rPr>
              <a:t>W+ix</a:t>
            </a:r>
            <a:r>
              <a:rPr lang="en-US" sz="1500" dirty="0" smtClean="0">
                <a:latin typeface="Arial"/>
                <a:cs typeface="Arial"/>
              </a:rPr>
              <a:t>]= </a:t>
            </a:r>
          </a:p>
          <a:p>
            <a:r>
              <a:rPr lang="en-US" sz="1500" dirty="0" smtClean="0">
                <a:latin typeface="Arial"/>
                <a:cs typeface="Arial"/>
              </a:rPr>
              <a:t>			</a:t>
            </a:r>
            <a:r>
              <a:rPr lang="en-US" sz="1500" dirty="0" err="1" smtClean="0">
                <a:latin typeface="Arial"/>
                <a:cs typeface="Arial"/>
              </a:rPr>
              <a:t>src_data[(int)(floor(ypos</a:t>
            </a:r>
            <a:r>
              <a:rPr lang="en-US" sz="1500" dirty="0" smtClean="0">
                <a:latin typeface="Arial"/>
                <a:cs typeface="Arial"/>
              </a:rPr>
              <a:t>*</a:t>
            </a:r>
            <a:r>
              <a:rPr lang="en-US" sz="1500" dirty="0" err="1" smtClean="0">
                <a:latin typeface="Arial"/>
                <a:cs typeface="Arial"/>
              </a:rPr>
              <a:t>W+xpos</a:t>
            </a:r>
            <a:r>
              <a:rPr lang="en-US" sz="1500" dirty="0" smtClean="0">
                <a:latin typeface="Arial"/>
                <a:cs typeface="Arial"/>
              </a:rPr>
              <a:t>))]; </a:t>
            </a:r>
          </a:p>
          <a:p>
            <a:r>
              <a:rPr lang="en-US" sz="1500" dirty="0" smtClean="0">
                <a:latin typeface="Arial"/>
                <a:cs typeface="Arial"/>
              </a:rPr>
              <a:t>	 }</a:t>
            </a:r>
          </a:p>
          <a:p>
            <a:r>
              <a:rPr lang="en-US" sz="1500" dirty="0" smtClean="0">
                <a:latin typeface="Arial"/>
                <a:cs typeface="Arial"/>
              </a:rPr>
              <a:t>}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Step0: Initialize Device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618565" y="1284115"/>
            <a:ext cx="5114860" cy="49553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Declare context </a:t>
            </a:r>
          </a:p>
          <a:p>
            <a:r>
              <a:rPr lang="en-US" sz="2000" dirty="0" smtClean="0"/>
              <a:t>Choose a device from context</a:t>
            </a:r>
          </a:p>
          <a:p>
            <a:r>
              <a:rPr lang="en-US" sz="2000" dirty="0" smtClean="0"/>
              <a:t>Using device and context create a  command queue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8570" y="3079992"/>
            <a:ext cx="4779845" cy="83099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Arial"/>
                <a:cs typeface="Arial"/>
              </a:rPr>
              <a:t>cl_context </a:t>
            </a:r>
            <a:r>
              <a:rPr lang="en-US" sz="1600" dirty="0" err="1" smtClean="0">
                <a:latin typeface="Arial"/>
                <a:cs typeface="Arial"/>
              </a:rPr>
              <a:t>myctx</a:t>
            </a:r>
            <a:r>
              <a:rPr lang="en-US" sz="1600" dirty="0" smtClean="0">
                <a:latin typeface="Arial"/>
                <a:cs typeface="Arial"/>
              </a:rPr>
              <a:t> = </a:t>
            </a:r>
            <a:r>
              <a:rPr lang="en-US" sz="1600" b="1" dirty="0" err="1" smtClean="0">
                <a:latin typeface="Arial"/>
                <a:cs typeface="Arial"/>
              </a:rPr>
              <a:t>clCreateContextFromType</a:t>
            </a:r>
            <a:r>
              <a:rPr lang="en-US" sz="1600" b="1" dirty="0" smtClean="0">
                <a:latin typeface="Arial"/>
                <a:cs typeface="Arial"/>
              </a:rPr>
              <a:t> (</a:t>
            </a:r>
            <a:r>
              <a:rPr lang="en-US" sz="1600" dirty="0" smtClean="0">
                <a:latin typeface="Arial"/>
                <a:cs typeface="Arial"/>
              </a:rPr>
              <a:t>			   0, CL_DEVICE_TYPE_GPU, </a:t>
            </a:r>
          </a:p>
          <a:p>
            <a:pPr>
              <a:buNone/>
            </a:pPr>
            <a:r>
              <a:rPr lang="en-US" sz="1600" dirty="0" smtClean="0">
                <a:latin typeface="Arial"/>
                <a:cs typeface="Arial"/>
              </a:rPr>
              <a:t>			   NULL, NULL, &amp;ciErrNum);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8565" y="5394620"/>
            <a:ext cx="4779846" cy="83099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err="1" smtClean="0">
                <a:latin typeface="Arial"/>
                <a:cs typeface="Arial"/>
              </a:rPr>
              <a:t>cl_commandqueue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myqueue</a:t>
            </a:r>
            <a:r>
              <a:rPr lang="en-US" sz="1600" dirty="0" smtClean="0">
                <a:latin typeface="Arial"/>
                <a:cs typeface="Arial"/>
              </a:rPr>
              <a:t> ;</a:t>
            </a:r>
          </a:p>
          <a:p>
            <a:pPr>
              <a:buNone/>
            </a:pPr>
            <a:r>
              <a:rPr lang="en-US" sz="1600" dirty="0" err="1" smtClean="0">
                <a:latin typeface="Arial"/>
                <a:cs typeface="Arial"/>
              </a:rPr>
              <a:t>myqueue</a:t>
            </a:r>
            <a:r>
              <a:rPr lang="en-US" sz="1600" dirty="0" smtClean="0">
                <a:latin typeface="Arial"/>
                <a:cs typeface="Arial"/>
              </a:rPr>
              <a:t> = </a:t>
            </a:r>
            <a:r>
              <a:rPr lang="en-US" sz="1600" b="1" dirty="0" err="1" smtClean="0">
                <a:latin typeface="Arial"/>
                <a:cs typeface="Arial"/>
              </a:rPr>
              <a:t>clCreateCommandQueue</a:t>
            </a:r>
            <a:r>
              <a:rPr lang="en-US" sz="1600" dirty="0" smtClean="0">
                <a:latin typeface="Arial"/>
                <a:cs typeface="Arial"/>
              </a:rPr>
              <a:t>( </a:t>
            </a:r>
          </a:p>
          <a:p>
            <a:pPr>
              <a:buNone/>
            </a:pPr>
            <a:r>
              <a:rPr lang="en-US" sz="1600" dirty="0" smtClean="0">
                <a:latin typeface="Arial"/>
                <a:cs typeface="Arial"/>
              </a:rPr>
              <a:t>			</a:t>
            </a:r>
            <a:r>
              <a:rPr lang="en-US" sz="1600" dirty="0" err="1" smtClean="0">
                <a:latin typeface="Arial"/>
                <a:cs typeface="Arial"/>
              </a:rPr>
              <a:t>myctx</a:t>
            </a:r>
            <a:r>
              <a:rPr lang="en-US" sz="1600" dirty="0" smtClean="0">
                <a:latin typeface="Arial"/>
                <a:cs typeface="Arial"/>
              </a:rPr>
              <a:t>, device, 0, &amp;ciErrNum);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8567" y="4315020"/>
            <a:ext cx="4779847" cy="83099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ciErrNum</a:t>
            </a:r>
            <a:r>
              <a:rPr lang="en-US" sz="1600" dirty="0" smtClean="0">
                <a:latin typeface="Arial"/>
                <a:cs typeface="Arial"/>
              </a:rPr>
              <a:t> = </a:t>
            </a:r>
            <a:r>
              <a:rPr lang="en-US" sz="1600" b="1" dirty="0" err="1" smtClean="0">
                <a:latin typeface="Arial"/>
                <a:cs typeface="Arial"/>
              </a:rPr>
              <a:t>clGetDeviceIDs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(0, </a:t>
            </a:r>
          </a:p>
          <a:p>
            <a:r>
              <a:rPr lang="en-US" sz="1600" dirty="0" smtClean="0">
                <a:latin typeface="Arial"/>
                <a:cs typeface="Arial"/>
              </a:rPr>
              <a:t>			CL_DEVICE_TYPE_GPU, </a:t>
            </a:r>
          </a:p>
          <a:p>
            <a:r>
              <a:rPr lang="en-US" sz="1600" dirty="0" smtClean="0">
                <a:latin typeface="Arial"/>
                <a:cs typeface="Arial"/>
              </a:rPr>
              <a:t>			1, &amp;device,  </a:t>
            </a:r>
            <a:r>
              <a:rPr lang="en-US" sz="1600" dirty="0" err="1" smtClean="0">
                <a:latin typeface="Arial"/>
                <a:cs typeface="Arial"/>
              </a:rPr>
              <a:t>cl_uint</a:t>
            </a:r>
            <a:r>
              <a:rPr lang="en-US" sz="1600" dirty="0" smtClean="0">
                <a:latin typeface="Arial"/>
                <a:cs typeface="Arial"/>
              </a:rPr>
              <a:t> *</a:t>
            </a:r>
            <a:r>
              <a:rPr lang="en-US" sz="1600" dirty="0" err="1" smtClean="0">
                <a:latin typeface="Arial"/>
                <a:cs typeface="Arial"/>
              </a:rPr>
              <a:t>num_devices</a:t>
            </a:r>
            <a:r>
              <a:rPr lang="en-US" sz="1600" dirty="0" smtClean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2360" y="1277215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rial"/>
                <a:cs typeface="Arial"/>
              </a:rPr>
              <a:t>Query Platform</a:t>
            </a:r>
            <a:endParaRPr lang="en-US" sz="1500" b="1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2360" y="1978173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rial"/>
                <a:cs typeface="Arial"/>
              </a:rPr>
              <a:t>Query Devices</a:t>
            </a:r>
            <a:endParaRPr lang="en-US" sz="1500" b="1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2360" y="2657466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rial"/>
                <a:cs typeface="Arial"/>
              </a:rPr>
              <a:t>Command Queue</a:t>
            </a:r>
            <a:endParaRPr lang="en-US" sz="1500" b="1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82360" y="3358424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Create Buffers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82360" y="4018211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Compile Program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2360" y="4649691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Compile Kernel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82360" y="6008701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Execute Kernel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82360" y="5305482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Set Arguments</a:t>
            </a:r>
            <a:endParaRPr lang="en-US" sz="1500" dirty="0">
              <a:latin typeface="Arial"/>
              <a:cs typeface="Arial"/>
            </a:endParaRPr>
          </a:p>
        </p:txBody>
      </p:sp>
      <p:cxnSp>
        <p:nvCxnSpPr>
          <p:cNvPr id="49" name="Elbow Connector 48"/>
          <p:cNvCxnSpPr>
            <a:stCxn id="36" idx="2"/>
            <a:endCxn id="37" idx="0"/>
          </p:cNvCxnSpPr>
          <p:nvPr/>
        </p:nvCxnSpPr>
        <p:spPr>
          <a:xfrm rot="5400000">
            <a:off x="7099355" y="1789276"/>
            <a:ext cx="377793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7" idx="2"/>
            <a:endCxn id="39" idx="0"/>
          </p:cNvCxnSpPr>
          <p:nvPr/>
        </p:nvCxnSpPr>
        <p:spPr>
          <a:xfrm rot="5400000">
            <a:off x="7110187" y="2479402"/>
            <a:ext cx="356128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9" idx="2"/>
            <a:endCxn id="40" idx="0"/>
          </p:cNvCxnSpPr>
          <p:nvPr/>
        </p:nvCxnSpPr>
        <p:spPr>
          <a:xfrm rot="5400000">
            <a:off x="7099355" y="3169527"/>
            <a:ext cx="377793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0" idx="2"/>
            <a:endCxn id="44" idx="0"/>
          </p:cNvCxnSpPr>
          <p:nvPr/>
        </p:nvCxnSpPr>
        <p:spPr>
          <a:xfrm rot="5400000">
            <a:off x="7119940" y="3849900"/>
            <a:ext cx="336622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45" idx="0"/>
          </p:cNvCxnSpPr>
          <p:nvPr/>
        </p:nvCxnSpPr>
        <p:spPr>
          <a:xfrm rot="5400000">
            <a:off x="7134094" y="4495533"/>
            <a:ext cx="308315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5" idx="2"/>
            <a:endCxn id="48" idx="0"/>
          </p:cNvCxnSpPr>
          <p:nvPr/>
        </p:nvCxnSpPr>
        <p:spPr>
          <a:xfrm rot="5400000">
            <a:off x="7121938" y="5139169"/>
            <a:ext cx="332626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46" idx="0"/>
          </p:cNvCxnSpPr>
          <p:nvPr/>
        </p:nvCxnSpPr>
        <p:spPr>
          <a:xfrm rot="5400000">
            <a:off x="7098224" y="5818674"/>
            <a:ext cx="380055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147066" y="3856356"/>
            <a:ext cx="2653979" cy="1294848"/>
          </a:xfrm>
          <a:prstGeom prst="rect">
            <a:avLst/>
          </a:prstGeom>
          <a:noFill/>
          <a:ln w="25400" cap="flat" cmpd="sng" algn="ctr">
            <a:solidFill>
              <a:schemeClr val="accent3"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 rot="16200000">
            <a:off x="5204200" y="1914605"/>
            <a:ext cx="15193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Platform Layer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5185873" y="5413188"/>
            <a:ext cx="14919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Runtime Layer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8117555" y="4359540"/>
            <a:ext cx="1000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Compiler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80685" y="3174248"/>
            <a:ext cx="3020360" cy="3185670"/>
          </a:xfrm>
          <a:prstGeom prst="rect">
            <a:avLst/>
          </a:prstGeom>
          <a:noFill/>
          <a:ln w="50800" cap="flat" cmpd="sng" algn="ctr">
            <a:solidFill>
              <a:schemeClr val="accent3"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80685" y="1277215"/>
            <a:ext cx="3020360" cy="189703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latin typeface="Arial"/>
              <a:cs typeface="Arial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Step1: Create Buffers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8565" y="1284115"/>
            <a:ext cx="4757768" cy="49553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buffers on device</a:t>
            </a:r>
          </a:p>
          <a:p>
            <a:pPr lvl="1"/>
            <a:r>
              <a:rPr lang="en-US" sz="2000" dirty="0" smtClean="0"/>
              <a:t>Input data is read-only</a:t>
            </a:r>
          </a:p>
          <a:p>
            <a:pPr lvl="1"/>
            <a:r>
              <a:rPr lang="en-US" sz="2000" dirty="0" smtClean="0"/>
              <a:t>Output data is write-only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Transfer input data to the device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70286" y="1277215"/>
            <a:ext cx="3030759" cy="5082703"/>
            <a:chOff x="5747512" y="1334289"/>
            <a:chExt cx="3055180" cy="5122158"/>
          </a:xfrm>
        </p:grpSpPr>
        <p:sp>
          <p:nvSpPr>
            <p:cNvPr id="9" name="TextBox 8"/>
            <p:cNvSpPr txBox="1"/>
            <p:nvPr/>
          </p:nvSpPr>
          <p:spPr>
            <a:xfrm>
              <a:off x="6364518" y="1334289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Query Platform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64518" y="2040688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Query Devices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64518" y="272525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Command Queue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4518" y="343165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Arial"/>
                  <a:cs typeface="Arial"/>
                </a:rPr>
                <a:t>Create Buffers</a:t>
              </a:r>
              <a:endParaRPr lang="en-US" sz="1500" b="1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518" y="4096562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Compile Program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64518" y="473294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Compile Kernel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64518" y="610250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Execute Kernel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7995" y="1334289"/>
              <a:ext cx="3044697" cy="191176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4518" y="5393826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Set Arguments</a:t>
              </a:r>
              <a:endParaRPr lang="en-US" sz="1500" dirty="0">
                <a:latin typeface="Arial"/>
                <a:cs typeface="Arial"/>
              </a:endParaRPr>
            </a:p>
          </p:txBody>
        </p:sp>
        <p:cxnSp>
          <p:nvCxnSpPr>
            <p:cNvPr id="18" name="Elbow Connector 17"/>
            <p:cNvCxnSpPr>
              <a:stCxn id="9" idx="2"/>
              <a:endCxn id="10" idx="0"/>
            </p:cNvCxnSpPr>
            <p:nvPr/>
          </p:nvCxnSpPr>
          <p:spPr>
            <a:xfrm rot="5400000">
              <a:off x="7087346" y="1850325"/>
              <a:ext cx="380726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0" idx="2"/>
              <a:endCxn id="11" idx="0"/>
            </p:cNvCxnSpPr>
            <p:nvPr/>
          </p:nvCxnSpPr>
          <p:spPr>
            <a:xfrm rot="5400000">
              <a:off x="7098262" y="2545808"/>
              <a:ext cx="358892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2"/>
              <a:endCxn id="12" idx="0"/>
            </p:cNvCxnSpPr>
            <p:nvPr/>
          </p:nvCxnSpPr>
          <p:spPr>
            <a:xfrm rot="5400000">
              <a:off x="7087346" y="3241290"/>
              <a:ext cx="380726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2" idx="2"/>
              <a:endCxn id="13" idx="0"/>
            </p:cNvCxnSpPr>
            <p:nvPr/>
          </p:nvCxnSpPr>
          <p:spPr>
            <a:xfrm rot="5400000">
              <a:off x="7108091" y="3926944"/>
              <a:ext cx="339235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3" idx="2"/>
              <a:endCxn id="14" idx="0"/>
            </p:cNvCxnSpPr>
            <p:nvPr/>
          </p:nvCxnSpPr>
          <p:spPr>
            <a:xfrm rot="5400000">
              <a:off x="7122355" y="4577589"/>
              <a:ext cx="310708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4" idx="2"/>
              <a:endCxn id="17" idx="0"/>
            </p:cNvCxnSpPr>
            <p:nvPr/>
          </p:nvCxnSpPr>
          <p:spPr>
            <a:xfrm rot="5400000">
              <a:off x="7110104" y="5226222"/>
              <a:ext cx="335208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7" idx="2"/>
              <a:endCxn id="15" idx="0"/>
            </p:cNvCxnSpPr>
            <p:nvPr/>
          </p:nvCxnSpPr>
          <p:spPr>
            <a:xfrm rot="5400000">
              <a:off x="7086206" y="5911001"/>
              <a:ext cx="383005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127328" y="3933451"/>
              <a:ext cx="2675364" cy="1304899"/>
            </a:xfrm>
            <a:prstGeom prst="rect">
              <a:avLst/>
            </a:prstGeom>
            <a:noFill/>
            <a:ln w="25400" cap="flat" cmpd="sng" algn="ctr">
              <a:solidFill>
                <a:schemeClr val="accent3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177089" y="1976579"/>
              <a:ext cx="1531145" cy="32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Platform Layer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158610" y="5502320"/>
              <a:ext cx="1503574" cy="32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Runtime Layer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8113842" y="4440493"/>
              <a:ext cx="1008371" cy="32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Compiler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57995" y="3246048"/>
              <a:ext cx="3044697" cy="3210399"/>
            </a:xfrm>
            <a:prstGeom prst="rect">
              <a:avLst/>
            </a:prstGeom>
            <a:noFill/>
            <a:ln w="50800" cap="flat" cmpd="sng" algn="ctr">
              <a:solidFill>
                <a:srgbClr val="FF0000">
                  <a:alpha val="9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Arial"/>
                <a:cs typeface="Arial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804333" y="2481767"/>
            <a:ext cx="4303066" cy="1077218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cl_mem </a:t>
            </a:r>
            <a:r>
              <a:rPr lang="en-US" sz="1600" dirty="0" err="1" smtClean="0">
                <a:latin typeface="Arial"/>
                <a:cs typeface="Arial"/>
              </a:rPr>
              <a:t>d_ip</a:t>
            </a:r>
            <a:r>
              <a:rPr lang="en-US" sz="1600" dirty="0" smtClean="0">
                <a:latin typeface="Arial"/>
                <a:cs typeface="Arial"/>
              </a:rPr>
              <a:t> = </a:t>
            </a:r>
            <a:r>
              <a:rPr lang="en-US" sz="1600" b="1" dirty="0" smtClean="0">
                <a:latin typeface="Arial"/>
                <a:cs typeface="Arial"/>
              </a:rPr>
              <a:t>clCreateBuffer</a:t>
            </a:r>
            <a:r>
              <a:rPr lang="en-US" sz="1600" dirty="0" smtClean="0">
                <a:latin typeface="Arial"/>
                <a:cs typeface="Arial"/>
              </a:rPr>
              <a:t>(</a:t>
            </a:r>
          </a:p>
          <a:p>
            <a:r>
              <a:rPr lang="en-US" sz="1600" dirty="0" smtClean="0">
                <a:latin typeface="Arial"/>
                <a:cs typeface="Arial"/>
              </a:rPr>
              <a:t>			</a:t>
            </a:r>
            <a:r>
              <a:rPr lang="en-US" sz="1600" dirty="0" err="1" smtClean="0">
                <a:latin typeface="Arial"/>
                <a:cs typeface="Arial"/>
              </a:rPr>
              <a:t>myctx</a:t>
            </a:r>
            <a:r>
              <a:rPr lang="en-US" sz="1600" dirty="0" smtClean="0">
                <a:latin typeface="Arial"/>
                <a:cs typeface="Arial"/>
              </a:rPr>
              <a:t>, CL_MEM_READ_ONLY,</a:t>
            </a:r>
          </a:p>
          <a:p>
            <a:r>
              <a:rPr lang="en-US" sz="1600" dirty="0" smtClean="0">
                <a:latin typeface="Arial"/>
                <a:cs typeface="Arial"/>
              </a:rPr>
              <a:t>			</a:t>
            </a:r>
            <a:r>
              <a:rPr lang="en-US" sz="1600" dirty="0" err="1" smtClean="0">
                <a:latin typeface="Arial"/>
                <a:cs typeface="Arial"/>
              </a:rPr>
              <a:t>mem_size</a:t>
            </a:r>
            <a:r>
              <a:rPr lang="en-US" sz="1600" dirty="0" smtClean="0">
                <a:latin typeface="Arial"/>
                <a:cs typeface="Arial"/>
              </a:rPr>
              <a:t>, </a:t>
            </a:r>
          </a:p>
          <a:p>
            <a:r>
              <a:rPr lang="en-US" sz="1600" dirty="0" smtClean="0">
                <a:latin typeface="Arial"/>
                <a:cs typeface="Arial"/>
              </a:rPr>
              <a:t>			NULL, &amp;</a:t>
            </a:r>
            <a:r>
              <a:rPr lang="en-US" sz="1600" dirty="0" err="1" smtClean="0">
                <a:latin typeface="Arial"/>
                <a:cs typeface="Arial"/>
              </a:rPr>
              <a:t>ciErrNum</a:t>
            </a:r>
            <a:r>
              <a:rPr lang="en-US" sz="1600" dirty="0" smtClean="0">
                <a:latin typeface="Arial"/>
                <a:cs typeface="Arial"/>
              </a:rPr>
              <a:t>);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4333" y="5293894"/>
            <a:ext cx="4303066" cy="1077218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ciErrNum</a:t>
            </a:r>
            <a:r>
              <a:rPr lang="en-US" sz="1600" dirty="0" smtClean="0">
                <a:latin typeface="Arial"/>
                <a:cs typeface="Arial"/>
              </a:rPr>
              <a:t> = </a:t>
            </a:r>
            <a:r>
              <a:rPr lang="en-US" sz="1600" b="1" dirty="0" err="1" smtClean="0">
                <a:latin typeface="Arial"/>
                <a:cs typeface="Arial"/>
              </a:rPr>
              <a:t>clEnqueueWriteBuffer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(	</a:t>
            </a:r>
          </a:p>
          <a:p>
            <a:r>
              <a:rPr lang="en-US" sz="1600" dirty="0" smtClean="0">
                <a:latin typeface="Arial"/>
                <a:cs typeface="Arial"/>
              </a:rPr>
              <a:t>		</a:t>
            </a:r>
            <a:r>
              <a:rPr lang="en-US" sz="1600" dirty="0" err="1" smtClean="0">
                <a:latin typeface="Arial"/>
                <a:cs typeface="Arial"/>
              </a:rPr>
              <a:t>myqueue</a:t>
            </a:r>
            <a:r>
              <a:rPr lang="en-US" sz="1600" dirty="0" smtClean="0">
                <a:latin typeface="Arial"/>
                <a:cs typeface="Arial"/>
              </a:rPr>
              <a:t> , </a:t>
            </a:r>
            <a:r>
              <a:rPr lang="en-US" sz="1600" dirty="0" err="1" smtClean="0">
                <a:latin typeface="Arial"/>
                <a:cs typeface="Arial"/>
              </a:rPr>
              <a:t>d_ip</a:t>
            </a:r>
            <a:r>
              <a:rPr lang="en-US" sz="1600" dirty="0" smtClean="0">
                <a:latin typeface="Arial"/>
                <a:cs typeface="Arial"/>
              </a:rPr>
              <a:t>, CL_TRUE,</a:t>
            </a:r>
          </a:p>
          <a:p>
            <a:r>
              <a:rPr lang="en-US" sz="1600" dirty="0" smtClean="0">
                <a:latin typeface="Arial"/>
                <a:cs typeface="Arial"/>
              </a:rPr>
              <a:t>		0, </a:t>
            </a:r>
            <a:r>
              <a:rPr lang="en-US" sz="1600" dirty="0" err="1" smtClean="0">
                <a:latin typeface="Arial"/>
                <a:cs typeface="Arial"/>
              </a:rPr>
              <a:t>mem_size</a:t>
            </a:r>
            <a:r>
              <a:rPr lang="en-US" sz="1600" dirty="0" smtClean="0">
                <a:latin typeface="Arial"/>
                <a:cs typeface="Arial"/>
              </a:rPr>
              <a:t>, (void *)</a:t>
            </a:r>
            <a:r>
              <a:rPr lang="en-US" sz="1600" dirty="0" err="1" smtClean="0">
                <a:latin typeface="Arial"/>
                <a:cs typeface="Arial"/>
              </a:rPr>
              <a:t>src_image</a:t>
            </a:r>
            <a:r>
              <a:rPr lang="en-US" sz="1600" dirty="0" smtClean="0">
                <a:latin typeface="Arial"/>
                <a:cs typeface="Arial"/>
              </a:rPr>
              <a:t>,</a:t>
            </a:r>
          </a:p>
          <a:p>
            <a:r>
              <a:rPr lang="en-US" sz="1600" dirty="0" smtClean="0">
                <a:latin typeface="Arial"/>
                <a:cs typeface="Arial"/>
              </a:rPr>
              <a:t>		0, NULL,  NULL)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4333" y="3679368"/>
            <a:ext cx="4303066" cy="1077218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Arial"/>
                <a:cs typeface="Arial"/>
              </a:rPr>
              <a:t>cl_mem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d_op</a:t>
            </a:r>
            <a:r>
              <a:rPr lang="en-US" sz="1600" dirty="0" smtClean="0">
                <a:latin typeface="Arial"/>
                <a:cs typeface="Arial"/>
              </a:rPr>
              <a:t> = </a:t>
            </a:r>
            <a:r>
              <a:rPr lang="en-US" sz="1600" b="1" dirty="0" smtClean="0">
                <a:latin typeface="Arial"/>
                <a:cs typeface="Arial"/>
              </a:rPr>
              <a:t>clCreateBuffer</a:t>
            </a:r>
            <a:r>
              <a:rPr lang="en-US" sz="1600" dirty="0" smtClean="0">
                <a:latin typeface="Arial"/>
                <a:cs typeface="Arial"/>
              </a:rPr>
              <a:t>(</a:t>
            </a:r>
          </a:p>
          <a:p>
            <a:r>
              <a:rPr lang="en-US" sz="1600" dirty="0" smtClean="0">
                <a:latin typeface="Arial"/>
                <a:cs typeface="Arial"/>
              </a:rPr>
              <a:t>			</a:t>
            </a:r>
            <a:r>
              <a:rPr lang="en-US" sz="1600" dirty="0" err="1" smtClean="0">
                <a:latin typeface="Arial"/>
                <a:cs typeface="Arial"/>
              </a:rPr>
              <a:t>myctx</a:t>
            </a:r>
            <a:r>
              <a:rPr lang="en-US" sz="1600" dirty="0" smtClean="0">
                <a:latin typeface="Arial"/>
                <a:cs typeface="Arial"/>
              </a:rPr>
              <a:t>, CL_MEM_WRITE_ONLY,</a:t>
            </a:r>
          </a:p>
          <a:p>
            <a:r>
              <a:rPr lang="en-US" sz="1600" dirty="0" smtClean="0">
                <a:latin typeface="Arial"/>
                <a:cs typeface="Arial"/>
              </a:rPr>
              <a:t>			</a:t>
            </a:r>
            <a:r>
              <a:rPr lang="en-US" sz="1600" dirty="0" err="1" smtClean="0">
                <a:latin typeface="Arial"/>
                <a:cs typeface="Arial"/>
              </a:rPr>
              <a:t>mem_size</a:t>
            </a:r>
            <a:r>
              <a:rPr lang="en-US" sz="1600" dirty="0" smtClean="0">
                <a:latin typeface="Arial"/>
                <a:cs typeface="Arial"/>
              </a:rPr>
              <a:t>, </a:t>
            </a:r>
          </a:p>
          <a:p>
            <a:r>
              <a:rPr lang="en-US" sz="1600" dirty="0" smtClean="0">
                <a:latin typeface="Arial"/>
                <a:cs typeface="Arial"/>
              </a:rPr>
              <a:t>			NULL, &amp;</a:t>
            </a:r>
            <a:r>
              <a:rPr lang="en-US" sz="1600" dirty="0" err="1" smtClean="0">
                <a:latin typeface="Arial"/>
                <a:cs typeface="Arial"/>
              </a:rPr>
              <a:t>ciErrNum</a:t>
            </a:r>
            <a:r>
              <a:rPr lang="en-US" sz="1600" dirty="0" smtClean="0">
                <a:latin typeface="Arial"/>
                <a:cs typeface="Arial"/>
              </a:rPr>
              <a:t>);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Step2: Build Program, Select Kernel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489709" y="1632943"/>
            <a:ext cx="5111660" cy="1077218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Arial"/>
                <a:cs typeface="Arial"/>
              </a:rPr>
              <a:t> // create the program   </a:t>
            </a:r>
          </a:p>
          <a:p>
            <a:pPr>
              <a:buNone/>
            </a:pP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b="1" dirty="0" err="1" smtClean="0">
                <a:latin typeface="Arial"/>
                <a:cs typeface="Arial"/>
              </a:rPr>
              <a:t>cl_program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myprog</a:t>
            </a:r>
            <a:r>
              <a:rPr lang="en-US" sz="1600" dirty="0" smtClean="0">
                <a:latin typeface="Arial"/>
                <a:cs typeface="Arial"/>
              </a:rPr>
              <a:t> = </a:t>
            </a:r>
            <a:r>
              <a:rPr lang="en-US" sz="1600" b="1" dirty="0" err="1" smtClean="0">
                <a:latin typeface="Arial"/>
                <a:cs typeface="Arial"/>
              </a:rPr>
              <a:t>clCreateProgramWithSource</a:t>
            </a:r>
            <a:r>
              <a:rPr lang="en-US" sz="1600" b="1" dirty="0" smtClean="0">
                <a:latin typeface="Arial"/>
                <a:cs typeface="Arial"/>
              </a:rPr>
              <a:t>				</a:t>
            </a:r>
            <a:r>
              <a:rPr lang="en-US" sz="1600" dirty="0" smtClean="0">
                <a:latin typeface="Arial"/>
                <a:cs typeface="Arial"/>
              </a:rPr>
              <a:t>( myctx,1, (const char **)&amp;source,</a:t>
            </a:r>
          </a:p>
          <a:p>
            <a:pPr>
              <a:buNone/>
            </a:pPr>
            <a:r>
              <a:rPr lang="en-US" sz="1600" dirty="0" smtClean="0">
                <a:latin typeface="Arial"/>
                <a:cs typeface="Arial"/>
              </a:rPr>
              <a:t> 				&amp;</a:t>
            </a:r>
            <a:r>
              <a:rPr lang="en-US" sz="1600" dirty="0" err="1" smtClean="0">
                <a:latin typeface="Arial"/>
                <a:cs typeface="Arial"/>
              </a:rPr>
              <a:t>program_length</a:t>
            </a:r>
            <a:r>
              <a:rPr lang="en-US" sz="1600" dirty="0" smtClean="0">
                <a:latin typeface="Arial"/>
                <a:cs typeface="Arial"/>
              </a:rPr>
              <a:t>, &amp;ciErrNum);</a:t>
            </a:r>
            <a:endParaRPr lang="en-US" sz="16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350" y="3210054"/>
            <a:ext cx="4960019" cy="830997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 build the program    </a:t>
            </a:r>
          </a:p>
          <a:p>
            <a:pPr>
              <a:buNone/>
            </a:pPr>
            <a:r>
              <a:rPr lang="en-US" sz="1600" dirty="0" smtClean="0">
                <a:latin typeface="Arial"/>
                <a:cs typeface="Arial"/>
              </a:rPr>
              <a:t>ciErrNum = </a:t>
            </a:r>
            <a:r>
              <a:rPr lang="en-US" sz="1600" b="1" dirty="0" smtClean="0">
                <a:latin typeface="Arial"/>
                <a:cs typeface="Arial"/>
              </a:rPr>
              <a:t>clBuildProgram</a:t>
            </a:r>
            <a:r>
              <a:rPr lang="en-US" sz="1600" dirty="0" smtClean="0">
                <a:latin typeface="Arial"/>
                <a:cs typeface="Arial"/>
              </a:rPr>
              <a:t>( </a:t>
            </a:r>
            <a:r>
              <a:rPr lang="en-US" sz="1600" dirty="0" err="1" smtClean="0">
                <a:latin typeface="Arial"/>
                <a:cs typeface="Arial"/>
              </a:rPr>
              <a:t>myprog</a:t>
            </a:r>
            <a:r>
              <a:rPr lang="en-US" sz="1600" dirty="0" smtClean="0">
                <a:latin typeface="Arial"/>
                <a:cs typeface="Arial"/>
              </a:rPr>
              <a:t>, 0, </a:t>
            </a:r>
          </a:p>
          <a:p>
            <a:pPr>
              <a:buNone/>
            </a:pPr>
            <a:r>
              <a:rPr lang="en-US" sz="1600" dirty="0" smtClean="0">
                <a:latin typeface="Arial"/>
                <a:cs typeface="Arial"/>
              </a:rPr>
              <a:t>				NULL, NULL, NULL, NULL);</a:t>
            </a:r>
            <a:endParaRPr lang="en-US" sz="16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1356" y="4466164"/>
            <a:ext cx="4960014" cy="1077218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//Use the “</a:t>
            </a:r>
            <a:r>
              <a:rPr lang="en-US" sz="1600" dirty="0" err="1" smtClean="0">
                <a:solidFill>
                  <a:srgbClr val="00FF00"/>
                </a:solidFill>
                <a:latin typeface="Arial"/>
                <a:cs typeface="Arial"/>
              </a:rPr>
              <a:t>image_rotate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” function as the kernel </a:t>
            </a:r>
          </a:p>
          <a:p>
            <a:pPr>
              <a:buNone/>
            </a:pPr>
            <a:r>
              <a:rPr lang="en-US" sz="1600" b="1" dirty="0" err="1" smtClean="0">
                <a:latin typeface="Arial"/>
                <a:cs typeface="Arial"/>
              </a:rPr>
              <a:t>cl_kernel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mykernel</a:t>
            </a:r>
            <a:r>
              <a:rPr lang="en-US" sz="1600" dirty="0" smtClean="0">
                <a:latin typeface="Arial"/>
                <a:cs typeface="Arial"/>
              </a:rPr>
              <a:t> = </a:t>
            </a:r>
            <a:r>
              <a:rPr lang="en-US" sz="1600" dirty="0" err="1" smtClean="0">
                <a:latin typeface="Arial"/>
                <a:cs typeface="Arial"/>
              </a:rPr>
              <a:t>clCreateKernel</a:t>
            </a:r>
            <a:r>
              <a:rPr lang="en-US" sz="1600" dirty="0" smtClean="0">
                <a:latin typeface="Arial"/>
                <a:cs typeface="Arial"/>
              </a:rPr>
              <a:t> (</a:t>
            </a:r>
          </a:p>
          <a:p>
            <a:pPr>
              <a:buNone/>
            </a:pPr>
            <a:r>
              <a:rPr lang="en-US" sz="1600" dirty="0" smtClean="0">
                <a:latin typeface="Arial"/>
                <a:cs typeface="Arial"/>
              </a:rPr>
              <a:t>				</a:t>
            </a:r>
            <a:r>
              <a:rPr lang="en-US" sz="1600" dirty="0" err="1" smtClean="0">
                <a:latin typeface="Arial"/>
                <a:cs typeface="Arial"/>
              </a:rPr>
              <a:t>myprog</a:t>
            </a:r>
            <a:r>
              <a:rPr lang="en-US" sz="1600" dirty="0" smtClean="0">
                <a:latin typeface="Arial"/>
                <a:cs typeface="Arial"/>
              </a:rPr>
              <a:t> , “</a:t>
            </a:r>
            <a:r>
              <a:rPr lang="en-US" sz="1600" dirty="0" err="1" smtClean="0">
                <a:latin typeface="Arial"/>
                <a:cs typeface="Arial"/>
              </a:rPr>
              <a:t>image_rotate</a:t>
            </a:r>
            <a:r>
              <a:rPr lang="en-US" sz="1600" dirty="0" smtClean="0">
                <a:latin typeface="Arial"/>
                <a:cs typeface="Arial"/>
              </a:rPr>
              <a:t>” ,</a:t>
            </a:r>
          </a:p>
          <a:p>
            <a:pPr>
              <a:buNone/>
            </a:pPr>
            <a:r>
              <a:rPr lang="en-US" sz="1600" dirty="0" smtClean="0">
                <a:latin typeface="Arial"/>
                <a:cs typeface="Arial"/>
              </a:rPr>
              <a:t>				 </a:t>
            </a:r>
            <a:r>
              <a:rPr lang="en-US" sz="1600" dirty="0" err="1" smtClean="0">
                <a:latin typeface="Arial"/>
                <a:cs typeface="Arial"/>
              </a:rPr>
              <a:t>error_code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82360" y="1277215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Query Platform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2360" y="1978173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Query Devices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82360" y="2657466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Command Queue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82360" y="3358424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Create Buffers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82360" y="4018211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rial"/>
                <a:cs typeface="Arial"/>
              </a:rPr>
              <a:t>Compile Program</a:t>
            </a:r>
            <a:endParaRPr lang="en-US" sz="1500" b="1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82360" y="4649691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rial"/>
                <a:cs typeface="Arial"/>
              </a:rPr>
              <a:t>Compile Kernel</a:t>
            </a:r>
            <a:endParaRPr lang="en-US" sz="1500" b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82360" y="6008701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Execute Kernel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80685" y="1277215"/>
            <a:ext cx="3020360" cy="18970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82360" y="5305482"/>
            <a:ext cx="1811782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Set Arguments</a:t>
            </a:r>
            <a:endParaRPr lang="en-US" sz="1500" dirty="0">
              <a:latin typeface="Arial"/>
              <a:cs typeface="Arial"/>
            </a:endParaRPr>
          </a:p>
        </p:txBody>
      </p:sp>
      <p:cxnSp>
        <p:nvCxnSpPr>
          <p:cNvPr id="47" name="Elbow Connector 46"/>
          <p:cNvCxnSpPr>
            <a:stCxn id="38" idx="2"/>
            <a:endCxn id="39" idx="0"/>
          </p:cNvCxnSpPr>
          <p:nvPr/>
        </p:nvCxnSpPr>
        <p:spPr>
          <a:xfrm rot="5400000">
            <a:off x="7099355" y="1789276"/>
            <a:ext cx="377793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2"/>
            <a:endCxn id="40" idx="0"/>
          </p:cNvCxnSpPr>
          <p:nvPr/>
        </p:nvCxnSpPr>
        <p:spPr>
          <a:xfrm rot="5400000">
            <a:off x="7110187" y="2479402"/>
            <a:ext cx="356128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2"/>
            <a:endCxn id="41" idx="0"/>
          </p:cNvCxnSpPr>
          <p:nvPr/>
        </p:nvCxnSpPr>
        <p:spPr>
          <a:xfrm rot="5400000">
            <a:off x="7099355" y="3169527"/>
            <a:ext cx="377793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2"/>
            <a:endCxn id="42" idx="0"/>
          </p:cNvCxnSpPr>
          <p:nvPr/>
        </p:nvCxnSpPr>
        <p:spPr>
          <a:xfrm rot="5400000">
            <a:off x="7119940" y="3849900"/>
            <a:ext cx="336622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2" idx="2"/>
            <a:endCxn id="43" idx="0"/>
          </p:cNvCxnSpPr>
          <p:nvPr/>
        </p:nvCxnSpPr>
        <p:spPr>
          <a:xfrm rot="5400000">
            <a:off x="7134094" y="4495533"/>
            <a:ext cx="308315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2"/>
            <a:endCxn id="46" idx="0"/>
          </p:cNvCxnSpPr>
          <p:nvPr/>
        </p:nvCxnSpPr>
        <p:spPr>
          <a:xfrm rot="5400000">
            <a:off x="7121938" y="5139169"/>
            <a:ext cx="332626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6" idx="2"/>
            <a:endCxn id="44" idx="0"/>
          </p:cNvCxnSpPr>
          <p:nvPr/>
        </p:nvCxnSpPr>
        <p:spPr>
          <a:xfrm rot="5400000">
            <a:off x="7098224" y="5818674"/>
            <a:ext cx="380055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5204200" y="1914605"/>
            <a:ext cx="15193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Platform Layer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5185873" y="5413188"/>
            <a:ext cx="14919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Runtime Layer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8117555" y="4359540"/>
            <a:ext cx="1000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Compiler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80685" y="3174248"/>
            <a:ext cx="3020360" cy="3185670"/>
          </a:xfrm>
          <a:prstGeom prst="rect">
            <a:avLst/>
          </a:prstGeom>
          <a:noFill/>
          <a:ln w="50800" cap="flat" cmpd="sng" algn="ctr">
            <a:solidFill>
              <a:schemeClr val="accent3"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47066" y="3856356"/>
            <a:ext cx="2653979" cy="1294848"/>
          </a:xfrm>
          <a:prstGeom prst="rect">
            <a:avLst/>
          </a:prstGeom>
          <a:noFill/>
          <a:ln w="50800" cap="flat" cmpd="sng" algn="ctr">
            <a:solidFill>
              <a:srgbClr val="FF0000">
                <a:alpha val="95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>
              <a:latin typeface="Arial"/>
              <a:cs typeface="Arial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ChangeAspect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Step3: Set Arguments, Enqueue Kernel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7339" y="1225457"/>
            <a:ext cx="516123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 Set Arguments</a:t>
            </a:r>
          </a:p>
          <a:p>
            <a:r>
              <a:rPr lang="en-US" sz="1600" b="1" dirty="0" err="1" smtClean="0">
                <a:latin typeface="Arial"/>
                <a:cs typeface="Arial"/>
              </a:rPr>
              <a:t>clSetKernelArg</a:t>
            </a:r>
            <a:r>
              <a:rPr lang="en-US" sz="1600" dirty="0" err="1" smtClean="0">
                <a:latin typeface="Arial"/>
                <a:cs typeface="Arial"/>
              </a:rPr>
              <a:t>(mykernel</a:t>
            </a:r>
            <a:r>
              <a:rPr lang="en-US" sz="1600" dirty="0" smtClean="0">
                <a:latin typeface="Arial"/>
                <a:cs typeface="Arial"/>
              </a:rPr>
              <a:t>, 0, </a:t>
            </a:r>
            <a:r>
              <a:rPr lang="en-US" sz="1600" dirty="0" err="1" smtClean="0">
                <a:latin typeface="Arial"/>
                <a:cs typeface="Arial"/>
              </a:rPr>
              <a:t>sizeof(cl_mem</a:t>
            </a:r>
            <a:r>
              <a:rPr lang="en-US" sz="1600" dirty="0" smtClean="0">
                <a:latin typeface="Arial"/>
                <a:cs typeface="Arial"/>
              </a:rPr>
              <a:t>),</a:t>
            </a:r>
          </a:p>
          <a:p>
            <a:r>
              <a:rPr lang="en-US" sz="1600" dirty="0" smtClean="0">
                <a:latin typeface="Arial"/>
                <a:cs typeface="Arial"/>
              </a:rPr>
              <a:t>		 (</a:t>
            </a:r>
            <a:r>
              <a:rPr lang="en-US" sz="1600" b="1" dirty="0" smtClean="0">
                <a:latin typeface="Arial"/>
                <a:cs typeface="Arial"/>
              </a:rPr>
              <a:t>void </a:t>
            </a:r>
            <a:r>
              <a:rPr lang="en-US" sz="1600" dirty="0" smtClean="0">
                <a:latin typeface="Arial"/>
                <a:cs typeface="Arial"/>
              </a:rPr>
              <a:t>*)&amp;</a:t>
            </a:r>
            <a:r>
              <a:rPr lang="en-US" sz="1600" dirty="0" err="1" smtClean="0">
                <a:latin typeface="Arial"/>
                <a:cs typeface="Arial"/>
              </a:rPr>
              <a:t>d_ip</a:t>
            </a:r>
            <a:r>
              <a:rPr lang="en-US" sz="1600" dirty="0" smtClean="0">
                <a:latin typeface="Arial"/>
                <a:cs typeface="Arial"/>
              </a:rPr>
              <a:t>); </a:t>
            </a:r>
          </a:p>
          <a:p>
            <a:r>
              <a:rPr lang="en-US" sz="1600" b="1" dirty="0" err="1" smtClean="0">
                <a:latin typeface="Arial"/>
                <a:cs typeface="Arial"/>
              </a:rPr>
              <a:t>clSetKernelArg</a:t>
            </a:r>
            <a:r>
              <a:rPr lang="en-US" sz="1600" dirty="0" err="1" smtClean="0">
                <a:latin typeface="Arial"/>
                <a:cs typeface="Arial"/>
              </a:rPr>
              <a:t>(mykernel</a:t>
            </a:r>
            <a:r>
              <a:rPr lang="en-US" sz="1600" dirty="0" smtClean="0">
                <a:latin typeface="Arial"/>
                <a:cs typeface="Arial"/>
              </a:rPr>
              <a:t>, 1, </a:t>
            </a:r>
            <a:r>
              <a:rPr lang="en-US" sz="1600" dirty="0" err="1" smtClean="0">
                <a:latin typeface="Arial"/>
                <a:cs typeface="Arial"/>
              </a:rPr>
              <a:t>sizeof(cl_mem</a:t>
            </a:r>
            <a:r>
              <a:rPr lang="en-US" sz="1600" dirty="0" smtClean="0">
                <a:latin typeface="Arial"/>
                <a:cs typeface="Arial"/>
              </a:rPr>
              <a:t>), </a:t>
            </a:r>
          </a:p>
          <a:p>
            <a:r>
              <a:rPr lang="en-US" sz="1600" dirty="0" smtClean="0">
                <a:latin typeface="Arial"/>
                <a:cs typeface="Arial"/>
              </a:rPr>
              <a:t>		(</a:t>
            </a:r>
            <a:r>
              <a:rPr lang="en-US" sz="1600" b="1" dirty="0" smtClean="0">
                <a:latin typeface="Arial"/>
                <a:cs typeface="Arial"/>
              </a:rPr>
              <a:t>void </a:t>
            </a:r>
            <a:r>
              <a:rPr lang="en-US" sz="1600" dirty="0" smtClean="0">
                <a:latin typeface="Arial"/>
                <a:cs typeface="Arial"/>
              </a:rPr>
              <a:t>*)&amp;</a:t>
            </a:r>
            <a:r>
              <a:rPr lang="en-US" sz="1600" dirty="0" err="1" smtClean="0">
                <a:latin typeface="Arial"/>
                <a:cs typeface="Arial"/>
              </a:rPr>
              <a:t>d_op</a:t>
            </a:r>
            <a:r>
              <a:rPr lang="en-US" sz="1600" dirty="0" smtClean="0">
                <a:latin typeface="Arial"/>
                <a:cs typeface="Arial"/>
              </a:rPr>
              <a:t>);</a:t>
            </a:r>
          </a:p>
          <a:p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b="1" dirty="0" err="1" smtClean="0">
                <a:latin typeface="Arial"/>
                <a:cs typeface="Arial"/>
              </a:rPr>
              <a:t>clSetKernelArg</a:t>
            </a:r>
            <a:r>
              <a:rPr lang="en-US" sz="1600" dirty="0" err="1" smtClean="0">
                <a:latin typeface="Arial"/>
                <a:cs typeface="Arial"/>
              </a:rPr>
              <a:t>(mykernel</a:t>
            </a:r>
            <a:r>
              <a:rPr lang="en-US" sz="1600" dirty="0" smtClean="0">
                <a:latin typeface="Arial"/>
                <a:cs typeface="Arial"/>
              </a:rPr>
              <a:t>, 2, </a:t>
            </a:r>
            <a:r>
              <a:rPr lang="en-US" sz="1600" dirty="0" err="1" smtClean="0">
                <a:latin typeface="Arial"/>
                <a:cs typeface="Arial"/>
              </a:rPr>
              <a:t>sizeof(cl_int</a:t>
            </a:r>
            <a:r>
              <a:rPr lang="en-US" sz="1600" dirty="0" smtClean="0">
                <a:latin typeface="Arial"/>
                <a:cs typeface="Arial"/>
              </a:rPr>
              <a:t>),</a:t>
            </a:r>
          </a:p>
          <a:p>
            <a:r>
              <a:rPr lang="en-US" sz="1600" dirty="0" smtClean="0">
                <a:latin typeface="Arial"/>
                <a:cs typeface="Arial"/>
              </a:rPr>
              <a:t>		 (</a:t>
            </a:r>
            <a:r>
              <a:rPr lang="en-US" sz="1600" b="1" dirty="0" smtClean="0">
                <a:latin typeface="Arial"/>
                <a:cs typeface="Arial"/>
              </a:rPr>
              <a:t>void </a:t>
            </a:r>
            <a:r>
              <a:rPr lang="en-US" sz="1600" dirty="0" smtClean="0">
                <a:latin typeface="Arial"/>
                <a:cs typeface="Arial"/>
              </a:rPr>
              <a:t>*)&amp;W);</a:t>
            </a:r>
          </a:p>
          <a:p>
            <a:r>
              <a:rPr lang="en-US" sz="1600" dirty="0" smtClean="0">
                <a:latin typeface="Arial"/>
                <a:cs typeface="Arial"/>
              </a:rPr>
              <a:t>...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//Set local and global workgroup sizes</a:t>
            </a:r>
          </a:p>
          <a:p>
            <a:r>
              <a:rPr lang="en-US" sz="1600" dirty="0" smtClean="0">
                <a:latin typeface="Arial"/>
                <a:cs typeface="Arial"/>
              </a:rPr>
              <a:t>size_t localws[2] = {16,16} ; </a:t>
            </a:r>
          </a:p>
          <a:p>
            <a:r>
              <a:rPr lang="en-US" sz="1600" dirty="0" smtClean="0">
                <a:latin typeface="Arial"/>
                <a:cs typeface="Arial"/>
              </a:rPr>
              <a:t>size_t globalws[2] = {W, H};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//Assume divisible by 16</a:t>
            </a:r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 execute kernel</a:t>
            </a:r>
          </a:p>
          <a:p>
            <a:r>
              <a:rPr lang="en-US" sz="1600" dirty="0" err="1" smtClean="0">
                <a:latin typeface="Arial"/>
                <a:cs typeface="Arial"/>
              </a:rPr>
              <a:t>clEnqueueNDRangeKernel</a:t>
            </a:r>
            <a:r>
              <a:rPr lang="en-US" sz="1600" dirty="0" smtClean="0">
                <a:latin typeface="Arial"/>
                <a:cs typeface="Arial"/>
              </a:rPr>
              <a:t>( </a:t>
            </a:r>
          </a:p>
          <a:p>
            <a:r>
              <a:rPr lang="en-US" sz="1600" dirty="0" smtClean="0">
                <a:latin typeface="Arial"/>
                <a:cs typeface="Arial"/>
              </a:rPr>
              <a:t>		</a:t>
            </a:r>
            <a:r>
              <a:rPr lang="en-US" sz="1600" dirty="0" err="1" smtClean="0">
                <a:latin typeface="Arial"/>
                <a:cs typeface="Arial"/>
              </a:rPr>
              <a:t>myqueue</a:t>
            </a:r>
            <a:r>
              <a:rPr lang="en-US" sz="1600" dirty="0" smtClean="0">
                <a:latin typeface="Arial"/>
                <a:cs typeface="Arial"/>
              </a:rPr>
              <a:t> , </a:t>
            </a:r>
            <a:r>
              <a:rPr lang="en-US" sz="1600" dirty="0" err="1" smtClean="0">
                <a:latin typeface="Arial"/>
                <a:cs typeface="Arial"/>
              </a:rPr>
              <a:t>myKernel</a:t>
            </a:r>
            <a:r>
              <a:rPr lang="en-US" sz="1600" dirty="0" smtClean="0">
                <a:latin typeface="Arial"/>
                <a:cs typeface="Arial"/>
              </a:rPr>
              <a:t>, </a:t>
            </a:r>
          </a:p>
          <a:p>
            <a:r>
              <a:rPr lang="en-US" sz="1600" dirty="0" smtClean="0">
                <a:latin typeface="Arial"/>
                <a:cs typeface="Arial"/>
              </a:rPr>
              <a:t>		2, 0, </a:t>
            </a:r>
            <a:r>
              <a:rPr lang="en-US" sz="1600" dirty="0" err="1" smtClean="0">
                <a:latin typeface="Arial"/>
                <a:cs typeface="Arial"/>
              </a:rPr>
              <a:t>globalws</a:t>
            </a:r>
            <a:r>
              <a:rPr lang="en-US" sz="1600" dirty="0" smtClean="0">
                <a:latin typeface="Arial"/>
                <a:cs typeface="Arial"/>
              </a:rPr>
              <a:t>, </a:t>
            </a:r>
            <a:r>
              <a:rPr lang="en-US" sz="1600" dirty="0" err="1" smtClean="0">
                <a:latin typeface="Arial"/>
                <a:cs typeface="Arial"/>
              </a:rPr>
              <a:t>localws</a:t>
            </a:r>
            <a:r>
              <a:rPr lang="en-US" sz="1600" dirty="0" smtClean="0">
                <a:latin typeface="Arial"/>
                <a:cs typeface="Arial"/>
              </a:rPr>
              <a:t>, </a:t>
            </a:r>
          </a:p>
          <a:p>
            <a:r>
              <a:rPr lang="en-US" sz="1600" dirty="0" smtClean="0">
                <a:latin typeface="Arial"/>
                <a:cs typeface="Arial"/>
              </a:rPr>
              <a:t>                0, NULL, NULL);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70286" y="1277215"/>
            <a:ext cx="3030759" cy="5082703"/>
            <a:chOff x="5747512" y="1334289"/>
            <a:chExt cx="3055180" cy="5122158"/>
          </a:xfrm>
        </p:grpSpPr>
        <p:sp>
          <p:nvSpPr>
            <p:cNvPr id="27" name="TextBox 26"/>
            <p:cNvSpPr txBox="1"/>
            <p:nvPr/>
          </p:nvSpPr>
          <p:spPr>
            <a:xfrm>
              <a:off x="6364518" y="1334289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Query Platform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64518" y="2040688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Query Devices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64518" y="272525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Command Queue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64518" y="343165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Create Buffers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64518" y="4096562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Compile Program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64518" y="473294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Compile Kernel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64518" y="610250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Arial"/>
                  <a:cs typeface="Arial"/>
                </a:rPr>
                <a:t>Execute Kernel</a:t>
              </a:r>
              <a:endParaRPr lang="en-US" sz="1500" b="1" dirty="0"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57995" y="1334289"/>
              <a:ext cx="3044697" cy="191176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64518" y="5393826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Arial"/>
                  <a:cs typeface="Arial"/>
                </a:rPr>
                <a:t>Set Arguments</a:t>
              </a:r>
              <a:endParaRPr lang="en-US" sz="1500" b="1" dirty="0">
                <a:latin typeface="Arial"/>
                <a:cs typeface="Arial"/>
              </a:endParaRPr>
            </a:p>
          </p:txBody>
        </p:sp>
        <p:cxnSp>
          <p:nvCxnSpPr>
            <p:cNvPr id="58" name="Elbow Connector 57"/>
            <p:cNvCxnSpPr>
              <a:stCxn id="27" idx="2"/>
              <a:endCxn id="28" idx="0"/>
            </p:cNvCxnSpPr>
            <p:nvPr/>
          </p:nvCxnSpPr>
          <p:spPr>
            <a:xfrm rot="5400000">
              <a:off x="7087346" y="1850325"/>
              <a:ext cx="380726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8" idx="2"/>
              <a:endCxn id="29" idx="0"/>
            </p:cNvCxnSpPr>
            <p:nvPr/>
          </p:nvCxnSpPr>
          <p:spPr>
            <a:xfrm rot="5400000">
              <a:off x="7098262" y="2545808"/>
              <a:ext cx="358892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2"/>
              <a:endCxn id="52" idx="0"/>
            </p:cNvCxnSpPr>
            <p:nvPr/>
          </p:nvCxnSpPr>
          <p:spPr>
            <a:xfrm rot="5400000">
              <a:off x="7087346" y="3241290"/>
              <a:ext cx="380726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2" idx="2"/>
              <a:endCxn id="53" idx="0"/>
            </p:cNvCxnSpPr>
            <p:nvPr/>
          </p:nvCxnSpPr>
          <p:spPr>
            <a:xfrm rot="5400000">
              <a:off x="7108091" y="3926944"/>
              <a:ext cx="339235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53" idx="2"/>
              <a:endCxn id="54" idx="0"/>
            </p:cNvCxnSpPr>
            <p:nvPr/>
          </p:nvCxnSpPr>
          <p:spPr>
            <a:xfrm rot="5400000">
              <a:off x="7122355" y="4577589"/>
              <a:ext cx="310708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54" idx="2"/>
              <a:endCxn id="57" idx="0"/>
            </p:cNvCxnSpPr>
            <p:nvPr/>
          </p:nvCxnSpPr>
          <p:spPr>
            <a:xfrm rot="5400000">
              <a:off x="7110104" y="5226222"/>
              <a:ext cx="335208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7" idx="2"/>
              <a:endCxn id="55" idx="0"/>
            </p:cNvCxnSpPr>
            <p:nvPr/>
          </p:nvCxnSpPr>
          <p:spPr>
            <a:xfrm rot="5400000">
              <a:off x="7086206" y="5911001"/>
              <a:ext cx="383005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127328" y="3933451"/>
              <a:ext cx="2675364" cy="1304899"/>
            </a:xfrm>
            <a:prstGeom prst="rect">
              <a:avLst/>
            </a:prstGeom>
            <a:noFill/>
            <a:ln w="25400" cap="flat" cmpd="sng" algn="ctr">
              <a:solidFill>
                <a:schemeClr val="accent3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16200000">
              <a:off x="5177089" y="1976579"/>
              <a:ext cx="1531145" cy="32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Platform Layer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5158610" y="5502320"/>
              <a:ext cx="1503574" cy="32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Runtime Layer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113842" y="4440493"/>
              <a:ext cx="1008371" cy="32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Compiler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57995" y="3246048"/>
              <a:ext cx="3044697" cy="3210399"/>
            </a:xfrm>
            <a:prstGeom prst="rect">
              <a:avLst/>
            </a:prstGeom>
            <a:noFill/>
            <a:ln w="50800" cap="flat" cmpd="sng" algn="ctr">
              <a:solidFill>
                <a:srgbClr val="FF0000">
                  <a:alpha val="9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Arial"/>
                <a:cs typeface="Arial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77338" y="1277215"/>
            <a:ext cx="4808385" cy="1897033"/>
          </a:xfrm>
          <a:prstGeom prst="rect">
            <a:avLst/>
          </a:prstGeom>
          <a:noFill/>
          <a:ln>
            <a:solidFill>
              <a:srgbClr val="008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1349" y="3392860"/>
            <a:ext cx="4844375" cy="949309"/>
          </a:xfrm>
          <a:prstGeom prst="rect">
            <a:avLst/>
          </a:prstGeom>
          <a:noFill/>
          <a:ln>
            <a:solidFill>
              <a:srgbClr val="008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1349" y="4677463"/>
            <a:ext cx="4844375" cy="1257626"/>
          </a:xfrm>
          <a:prstGeom prst="rect">
            <a:avLst/>
          </a:prstGeom>
          <a:noFill/>
          <a:ln>
            <a:solidFill>
              <a:srgbClr val="008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Step4: Read Back Result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8568" y="1284115"/>
            <a:ext cx="4867159" cy="495532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Only necessary for data  required on the host</a:t>
            </a:r>
          </a:p>
          <a:p>
            <a:r>
              <a:rPr lang="en-US" sz="2200" dirty="0" smtClean="0"/>
              <a:t>Data output from one kernel can be reused for another kernel </a:t>
            </a:r>
          </a:p>
          <a:p>
            <a:pPr lvl="1"/>
            <a:r>
              <a:rPr lang="en-US" dirty="0" smtClean="0"/>
              <a:t>Avoid redundant host-device IO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50" y="4174756"/>
            <a:ext cx="4572000" cy="1384995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// copy results from device back to host</a:t>
            </a:r>
          </a:p>
          <a:p>
            <a:r>
              <a:rPr lang="en-US" sz="1400" b="1" dirty="0" smtClean="0">
                <a:latin typeface="Arial"/>
                <a:cs typeface="Arial"/>
              </a:rPr>
              <a:t>clEnqueueReadBuffer</a:t>
            </a:r>
            <a:r>
              <a:rPr lang="en-US" sz="1400" dirty="0" smtClean="0">
                <a:latin typeface="Arial"/>
                <a:cs typeface="Arial"/>
              </a:rPr>
              <a:t>(</a:t>
            </a:r>
          </a:p>
          <a:p>
            <a:r>
              <a:rPr lang="en-US" sz="1400" dirty="0" smtClean="0">
                <a:latin typeface="Arial"/>
                <a:cs typeface="Arial"/>
              </a:rPr>
              <a:t>		</a:t>
            </a:r>
            <a:r>
              <a:rPr lang="en-US" sz="1400" dirty="0" err="1" smtClean="0">
                <a:latin typeface="Arial"/>
                <a:cs typeface="Arial"/>
              </a:rPr>
              <a:t>myctx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d_op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r>
              <a:rPr lang="en-US" sz="1400" dirty="0" smtClean="0">
                <a:latin typeface="Arial"/>
                <a:cs typeface="Arial"/>
              </a:rPr>
              <a:t>		CL_TRUE,		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//Blocking Read Back</a:t>
            </a:r>
          </a:p>
          <a:p>
            <a:r>
              <a:rPr lang="en-US" sz="1400" dirty="0" smtClean="0">
                <a:latin typeface="Arial"/>
                <a:cs typeface="Arial"/>
              </a:rPr>
              <a:t>		0, </a:t>
            </a:r>
            <a:r>
              <a:rPr lang="en-US" sz="1400" dirty="0" err="1" smtClean="0">
                <a:latin typeface="Arial"/>
                <a:cs typeface="Arial"/>
              </a:rPr>
              <a:t>mem_size</a:t>
            </a:r>
            <a:r>
              <a:rPr lang="en-US" sz="1400" dirty="0" smtClean="0">
                <a:latin typeface="Arial"/>
                <a:cs typeface="Arial"/>
              </a:rPr>
              <a:t>,  (void *) </a:t>
            </a:r>
            <a:r>
              <a:rPr lang="en-US" sz="1400" dirty="0" err="1" smtClean="0">
                <a:latin typeface="Arial"/>
                <a:cs typeface="Arial"/>
              </a:rPr>
              <a:t>op_data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r>
              <a:rPr lang="en-US" sz="1400" dirty="0" smtClean="0">
                <a:latin typeface="Arial"/>
                <a:cs typeface="Arial"/>
              </a:rPr>
              <a:t>                   NULL, NULL, NULL);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70286" y="1277215"/>
            <a:ext cx="3030759" cy="5082703"/>
            <a:chOff x="5747512" y="1334289"/>
            <a:chExt cx="3055180" cy="5122158"/>
          </a:xfrm>
        </p:grpSpPr>
        <p:sp>
          <p:nvSpPr>
            <p:cNvPr id="31" name="TextBox 30"/>
            <p:cNvSpPr txBox="1"/>
            <p:nvPr/>
          </p:nvSpPr>
          <p:spPr>
            <a:xfrm>
              <a:off x="6364518" y="1334289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Query Platform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64518" y="2040688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Query Devices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64518" y="272525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Command Queue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64518" y="343165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latin typeface="Arial"/>
                  <a:cs typeface="Arial"/>
                </a:rPr>
                <a:t>Create Buffers</a:t>
              </a:r>
              <a:endParaRPr lang="en-US" sz="1500" b="1" dirty="0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64518" y="4096562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Compile Program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64518" y="473294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Compile Kernel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4518" y="6102504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Execute Kernel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57995" y="1334289"/>
              <a:ext cx="3044697" cy="191176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64518" y="5393826"/>
              <a:ext cx="1826381" cy="3256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Set Arguments</a:t>
              </a:r>
              <a:endParaRPr lang="en-US" sz="1500" dirty="0">
                <a:latin typeface="Arial"/>
                <a:cs typeface="Arial"/>
              </a:endParaRPr>
            </a:p>
          </p:txBody>
        </p:sp>
        <p:cxnSp>
          <p:nvCxnSpPr>
            <p:cNvPr id="40" name="Elbow Connector 39"/>
            <p:cNvCxnSpPr>
              <a:stCxn id="31" idx="2"/>
              <a:endCxn id="32" idx="0"/>
            </p:cNvCxnSpPr>
            <p:nvPr/>
          </p:nvCxnSpPr>
          <p:spPr>
            <a:xfrm rot="5400000">
              <a:off x="7087346" y="1850325"/>
              <a:ext cx="380726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2" idx="2"/>
              <a:endCxn id="33" idx="0"/>
            </p:cNvCxnSpPr>
            <p:nvPr/>
          </p:nvCxnSpPr>
          <p:spPr>
            <a:xfrm rot="5400000">
              <a:off x="7098262" y="2545808"/>
              <a:ext cx="358892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3" idx="2"/>
              <a:endCxn id="34" idx="0"/>
            </p:cNvCxnSpPr>
            <p:nvPr/>
          </p:nvCxnSpPr>
          <p:spPr>
            <a:xfrm rot="5400000">
              <a:off x="7087346" y="3241290"/>
              <a:ext cx="380726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4" idx="2"/>
              <a:endCxn id="35" idx="0"/>
            </p:cNvCxnSpPr>
            <p:nvPr/>
          </p:nvCxnSpPr>
          <p:spPr>
            <a:xfrm rot="5400000">
              <a:off x="7108091" y="3926944"/>
              <a:ext cx="339235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5" idx="2"/>
              <a:endCxn id="36" idx="0"/>
            </p:cNvCxnSpPr>
            <p:nvPr/>
          </p:nvCxnSpPr>
          <p:spPr>
            <a:xfrm rot="5400000">
              <a:off x="7122355" y="4577589"/>
              <a:ext cx="310708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6" idx="2"/>
              <a:endCxn id="39" idx="0"/>
            </p:cNvCxnSpPr>
            <p:nvPr/>
          </p:nvCxnSpPr>
          <p:spPr>
            <a:xfrm rot="5400000">
              <a:off x="7110104" y="5226222"/>
              <a:ext cx="335208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9" idx="2"/>
              <a:endCxn id="37" idx="0"/>
            </p:cNvCxnSpPr>
            <p:nvPr/>
          </p:nvCxnSpPr>
          <p:spPr>
            <a:xfrm rot="5400000">
              <a:off x="7086206" y="5911001"/>
              <a:ext cx="383005" cy="160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127328" y="3933451"/>
              <a:ext cx="2675364" cy="1304899"/>
            </a:xfrm>
            <a:prstGeom prst="rect">
              <a:avLst/>
            </a:prstGeom>
            <a:noFill/>
            <a:ln w="25400" cap="flat" cmpd="sng" algn="ctr">
              <a:solidFill>
                <a:schemeClr val="accent3"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5177089" y="1976579"/>
              <a:ext cx="1531145" cy="32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Platform Layer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5158610" y="5502320"/>
              <a:ext cx="1503574" cy="32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Runtime Layer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8113842" y="4440493"/>
              <a:ext cx="1008371" cy="32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Arial"/>
                  <a:cs typeface="Arial"/>
                </a:rPr>
                <a:t>Compiler</a:t>
              </a:r>
              <a:endParaRPr lang="en-US" sz="1500" dirty="0">
                <a:latin typeface="Arial"/>
                <a:cs typeface="Arial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57995" y="3246048"/>
              <a:ext cx="3044697" cy="3210399"/>
            </a:xfrm>
            <a:prstGeom prst="rect">
              <a:avLst/>
            </a:prstGeom>
            <a:noFill/>
            <a:ln w="50800" cap="flat" cmpd="sng" algn="ctr">
              <a:solidFill>
                <a:srgbClr val="FF0000">
                  <a:alpha val="95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Arial"/>
                <a:cs typeface="Arial"/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Timing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1349" y="1350997"/>
            <a:ext cx="3993141" cy="513378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OpenCL provides “events” which can be used for timing kernels</a:t>
            </a:r>
          </a:p>
          <a:p>
            <a:pPr lvl="1"/>
            <a:r>
              <a:rPr lang="en-US" sz="1600" dirty="0" smtClean="0"/>
              <a:t>Events will be discussed in detail in Lecture 11</a:t>
            </a:r>
          </a:p>
          <a:p>
            <a:r>
              <a:rPr lang="en-US" sz="1800" dirty="0" smtClean="0"/>
              <a:t>We pass an event to the OpenCL </a:t>
            </a:r>
            <a:r>
              <a:rPr lang="en-US" sz="1800" dirty="0" err="1" smtClean="0"/>
              <a:t>enqueue</a:t>
            </a:r>
            <a:r>
              <a:rPr lang="en-US" sz="1800" dirty="0" smtClean="0"/>
              <a:t> kernel function to capture timestamps</a:t>
            </a:r>
          </a:p>
          <a:p>
            <a:r>
              <a:rPr lang="en-US" sz="1800" dirty="0" smtClean="0"/>
              <a:t>Code snippet provided can be used to time a kernel</a:t>
            </a:r>
          </a:p>
          <a:p>
            <a:pPr lvl="1"/>
            <a:r>
              <a:rPr lang="en-US" sz="1600" dirty="0" smtClean="0"/>
              <a:t>Add profiling enable flag to create command queue  </a:t>
            </a:r>
          </a:p>
          <a:p>
            <a:pPr lvl="1"/>
            <a:r>
              <a:rPr lang="en-US" sz="1600" dirty="0" smtClean="0"/>
              <a:t>By taking differences of the start and end timestamps we discount  overheads like time spent in the command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6325" y="3484313"/>
            <a:ext cx="3691563" cy="738664"/>
          </a:xfrm>
          <a:prstGeom prst="rect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Arial"/>
                <a:cs typeface="Arial"/>
              </a:rPr>
              <a:t>clGetEventProfilingInfo</a:t>
            </a:r>
            <a:r>
              <a:rPr lang="en-US" sz="1400" dirty="0" smtClean="0">
                <a:latin typeface="Arial"/>
                <a:cs typeface="Arial"/>
              </a:rPr>
              <a:t>( </a:t>
            </a:r>
            <a:r>
              <a:rPr lang="en-US" sz="1400" dirty="0" err="1" smtClean="0">
                <a:latin typeface="Arial"/>
                <a:cs typeface="Arial"/>
              </a:rPr>
              <a:t>event_time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r>
              <a:rPr lang="en-US" sz="1400" dirty="0" smtClean="0">
                <a:latin typeface="Arial"/>
                <a:cs typeface="Arial"/>
              </a:rPr>
              <a:t>	CL_PROFILING_COMMAND_START, </a:t>
            </a:r>
          </a:p>
          <a:p>
            <a:r>
              <a:rPr lang="en-US" sz="1400" dirty="0" smtClean="0">
                <a:latin typeface="Arial"/>
                <a:cs typeface="Arial"/>
              </a:rPr>
              <a:t>	</a:t>
            </a:r>
            <a:r>
              <a:rPr lang="en-US" sz="1400" dirty="0" err="1" smtClean="0">
                <a:latin typeface="Arial"/>
                <a:cs typeface="Arial"/>
              </a:rPr>
              <a:t>sizeof(cl_ulong</a:t>
            </a:r>
            <a:r>
              <a:rPr lang="en-US" sz="1400" dirty="0" smtClean="0">
                <a:latin typeface="Arial"/>
                <a:cs typeface="Arial"/>
              </a:rPr>
              <a:t>), &amp;</a:t>
            </a:r>
            <a:r>
              <a:rPr lang="en-US" sz="1400" dirty="0" err="1" smtClean="0">
                <a:latin typeface="Arial"/>
                <a:cs typeface="Arial"/>
              </a:rPr>
              <a:t>starttime</a:t>
            </a:r>
            <a:r>
              <a:rPr lang="en-US" sz="1400" dirty="0" smtClean="0">
                <a:latin typeface="Arial"/>
                <a:cs typeface="Arial"/>
              </a:rPr>
              <a:t>, NULL);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6325" y="4222977"/>
            <a:ext cx="3691563" cy="738664"/>
          </a:xfrm>
          <a:prstGeom prst="rect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Arial"/>
                <a:cs typeface="Arial"/>
              </a:rPr>
              <a:t>clGetEventProfilingInfo</a:t>
            </a:r>
            <a:r>
              <a:rPr lang="en-US" sz="1400" dirty="0" err="1" smtClean="0">
                <a:latin typeface="Arial"/>
                <a:cs typeface="Arial"/>
              </a:rPr>
              <a:t>(event_time</a:t>
            </a:r>
            <a:r>
              <a:rPr lang="en-US" sz="1400" dirty="0" smtClean="0">
                <a:latin typeface="Arial"/>
                <a:cs typeface="Arial"/>
              </a:rPr>
              <a:t>, 	CL_PROFILING_COMMAND_END, </a:t>
            </a:r>
          </a:p>
          <a:p>
            <a:r>
              <a:rPr lang="en-US" sz="1400" dirty="0" smtClean="0">
                <a:latin typeface="Arial"/>
                <a:cs typeface="Arial"/>
              </a:rPr>
              <a:t>	</a:t>
            </a:r>
            <a:r>
              <a:rPr lang="en-US" sz="1400" dirty="0" err="1" smtClean="0">
                <a:latin typeface="Arial"/>
                <a:cs typeface="Arial"/>
              </a:rPr>
              <a:t>sizeof(cl_ulong</a:t>
            </a:r>
            <a:r>
              <a:rPr lang="en-US" sz="1400" dirty="0" smtClean="0">
                <a:latin typeface="Arial"/>
                <a:cs typeface="Arial"/>
              </a:rPr>
              <a:t>), &amp;</a:t>
            </a:r>
            <a:r>
              <a:rPr lang="en-US" sz="1400" dirty="0" err="1" smtClean="0">
                <a:latin typeface="Arial"/>
                <a:cs typeface="Arial"/>
              </a:rPr>
              <a:t>endtime</a:t>
            </a:r>
            <a:r>
              <a:rPr lang="en-US" sz="1400" dirty="0" smtClean="0">
                <a:latin typeface="Arial"/>
                <a:cs typeface="Arial"/>
              </a:rPr>
              <a:t>, NULL);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6325" y="5193722"/>
            <a:ext cx="3691563" cy="523220"/>
          </a:xfrm>
          <a:prstGeom prst="rect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unsigned long elapsed =  </a:t>
            </a:r>
          </a:p>
          <a:p>
            <a:r>
              <a:rPr lang="en-US" sz="1400" dirty="0" smtClean="0">
                <a:latin typeface="Arial"/>
                <a:cs typeface="Arial"/>
              </a:rPr>
              <a:t>(unsigned </a:t>
            </a:r>
            <a:r>
              <a:rPr lang="en-US" sz="1400" dirty="0" err="1" smtClean="0">
                <a:latin typeface="Arial"/>
                <a:cs typeface="Arial"/>
              </a:rPr>
              <a:t>long)(endtime</a:t>
            </a:r>
            <a:r>
              <a:rPr lang="en-US" sz="1400" dirty="0" smtClean="0">
                <a:latin typeface="Arial"/>
                <a:cs typeface="Arial"/>
              </a:rPr>
              <a:t> - </a:t>
            </a:r>
            <a:r>
              <a:rPr lang="en-US" sz="1400" dirty="0" err="1" smtClean="0">
                <a:latin typeface="Arial"/>
                <a:cs typeface="Arial"/>
              </a:rPr>
              <a:t>starttime</a:t>
            </a:r>
            <a:r>
              <a:rPr lang="en-US" sz="1400" dirty="0" smtClean="0">
                <a:latin typeface="Arial"/>
                <a:cs typeface="Arial"/>
              </a:rPr>
              <a:t>);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6327" y="1350997"/>
            <a:ext cx="3691562" cy="1257626"/>
          </a:xfrm>
          <a:prstGeom prst="rect">
            <a:avLst/>
          </a:prstGeom>
          <a:noFill/>
          <a:ln>
            <a:solidFill>
              <a:srgbClr val="008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/>
                <a:cs typeface="Arial"/>
              </a:rPr>
              <a:t>cl_event </a:t>
            </a:r>
            <a:r>
              <a:rPr lang="en-US" sz="1400" dirty="0" err="1" smtClean="0">
                <a:latin typeface="Arial"/>
                <a:cs typeface="Arial"/>
              </a:rPr>
              <a:t>event_timer</a:t>
            </a:r>
            <a:r>
              <a:rPr lang="en-US" sz="1400" dirty="0" smtClean="0">
                <a:latin typeface="Arial"/>
                <a:cs typeface="Arial"/>
              </a:rPr>
              <a:t>;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clEnqueueNDRangeKernel</a:t>
            </a:r>
            <a:r>
              <a:rPr lang="en-US" sz="1400" dirty="0" smtClean="0">
                <a:latin typeface="Arial"/>
                <a:cs typeface="Arial"/>
              </a:rPr>
              <a:t>( </a:t>
            </a:r>
          </a:p>
          <a:p>
            <a:r>
              <a:rPr lang="en-US" sz="1400" dirty="0" smtClean="0">
                <a:latin typeface="Arial"/>
                <a:cs typeface="Arial"/>
              </a:rPr>
              <a:t>		</a:t>
            </a:r>
            <a:r>
              <a:rPr lang="en-US" sz="1400" dirty="0" err="1" smtClean="0">
                <a:latin typeface="Arial"/>
                <a:cs typeface="Arial"/>
              </a:rPr>
              <a:t>myqueue</a:t>
            </a:r>
            <a:r>
              <a:rPr lang="en-US" sz="1400" dirty="0" smtClean="0">
                <a:latin typeface="Arial"/>
                <a:cs typeface="Arial"/>
              </a:rPr>
              <a:t> , </a:t>
            </a:r>
            <a:r>
              <a:rPr lang="en-US" sz="1400" dirty="0" err="1" smtClean="0">
                <a:latin typeface="Arial"/>
                <a:cs typeface="Arial"/>
              </a:rPr>
              <a:t>myKernel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r>
              <a:rPr lang="en-US" sz="1400" dirty="0" smtClean="0">
                <a:latin typeface="Arial"/>
                <a:cs typeface="Arial"/>
              </a:rPr>
              <a:t>		2, 0, </a:t>
            </a:r>
            <a:r>
              <a:rPr lang="en-US" sz="1400" dirty="0" err="1" smtClean="0">
                <a:latin typeface="Arial"/>
                <a:cs typeface="Arial"/>
              </a:rPr>
              <a:t>globalws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localws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r>
              <a:rPr lang="en-US" sz="1400" dirty="0" smtClean="0">
                <a:latin typeface="Arial"/>
                <a:cs typeface="Arial"/>
              </a:rPr>
              <a:t>                	0, NULL, &amp;</a:t>
            </a:r>
            <a:r>
              <a:rPr lang="en-US" sz="1400" dirty="0" err="1" smtClean="0">
                <a:latin typeface="Arial"/>
                <a:cs typeface="Arial"/>
              </a:rPr>
              <a:t>event_timer</a:t>
            </a:r>
            <a:r>
              <a:rPr lang="en-US" sz="1400" dirty="0" smtClean="0">
                <a:latin typeface="Arial"/>
                <a:cs typeface="Arial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6325" y="2898049"/>
            <a:ext cx="3691563" cy="307777"/>
          </a:xfrm>
          <a:prstGeom prst="rect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unsigned long </a:t>
            </a:r>
            <a:r>
              <a:rPr lang="en-US" sz="1400" dirty="0" err="1" smtClean="0">
                <a:latin typeface="Arial"/>
                <a:cs typeface="Arial"/>
              </a:rPr>
              <a:t>starttime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endtime</a:t>
            </a:r>
            <a:r>
              <a:rPr lang="en-US" sz="1400" dirty="0" smtClean="0">
                <a:latin typeface="Arial"/>
                <a:cs typeface="Arial"/>
              </a:rPr>
              <a:t>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br>
              <a:rPr lang="en-US" dirty="0" smtClean="0"/>
            </a:br>
            <a:r>
              <a:rPr lang="en-US" dirty="0" smtClean="0"/>
              <a:t>Matrix Multiplication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Matrix Multiplication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Non-blocking matrix multiplication</a:t>
            </a:r>
          </a:p>
          <a:p>
            <a:pPr lvl="1"/>
            <a:r>
              <a:rPr lang="en-US" dirty="0" smtClean="0"/>
              <a:t>Doesn’t use local memory</a:t>
            </a:r>
          </a:p>
          <a:p>
            <a:pPr lvl="2"/>
            <a:r>
              <a:rPr lang="en-US" dirty="0" smtClean="0"/>
              <a:t>Each element of matrix reads its own data independently</a:t>
            </a:r>
          </a:p>
          <a:p>
            <a:r>
              <a:rPr lang="en-US" dirty="0" smtClean="0"/>
              <a:t>Serial matrix multiplication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Reuse code from image rotation</a:t>
            </a:r>
          </a:p>
          <a:p>
            <a:pPr lvl="1"/>
            <a:r>
              <a:rPr lang="en-US" dirty="0" smtClean="0"/>
              <a:t>Create context, command queues and compile program</a:t>
            </a:r>
          </a:p>
          <a:p>
            <a:pPr lvl="1"/>
            <a:r>
              <a:rPr lang="en-US" dirty="0" smtClean="0"/>
              <a:t>Only need one more input memory object for 2</a:t>
            </a:r>
            <a:r>
              <a:rPr lang="en-US" baseline="30000" dirty="0" smtClean="0"/>
              <a:t>nd</a:t>
            </a:r>
            <a:r>
              <a:rPr lang="en-US" dirty="0" smtClean="0"/>
              <a:t>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4472" y="3088470"/>
            <a:ext cx="5166750" cy="1569660"/>
          </a:xfrm>
          <a:prstGeom prst="rect">
            <a:avLst/>
          </a:prstGeom>
          <a:noFill/>
          <a:ln>
            <a:solidFill>
              <a:srgbClr val="0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for(int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 = 0;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 &lt; Ha;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for(int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j</a:t>
            </a:r>
            <a:r>
              <a:rPr lang="en-US" sz="1600" dirty="0" smtClean="0">
                <a:latin typeface="Courier New"/>
                <a:cs typeface="Courier New"/>
              </a:rPr>
              <a:t> = 0; </a:t>
            </a:r>
            <a:r>
              <a:rPr lang="en-US" sz="1600" dirty="0" err="1" smtClean="0">
                <a:latin typeface="Courier New"/>
                <a:cs typeface="Courier New"/>
              </a:rPr>
              <a:t>j</a:t>
            </a:r>
            <a:r>
              <a:rPr lang="en-US" sz="1600" dirty="0" smtClean="0">
                <a:latin typeface="Courier New"/>
                <a:cs typeface="Courier New"/>
              </a:rPr>
              <a:t> &lt; </a:t>
            </a:r>
            <a:r>
              <a:rPr lang="en-US" sz="1600" dirty="0" err="1" smtClean="0">
                <a:latin typeface="Courier New"/>
                <a:cs typeface="Courier New"/>
              </a:rPr>
              <a:t>Wb</a:t>
            </a:r>
            <a:r>
              <a:rPr lang="en-US" sz="1600" dirty="0" smtClean="0">
                <a:latin typeface="Courier New"/>
                <a:cs typeface="Courier New"/>
              </a:rPr>
              <a:t>; </a:t>
            </a:r>
            <a:r>
              <a:rPr lang="en-US" sz="1600" dirty="0" err="1" smtClean="0">
                <a:latin typeface="Courier New"/>
                <a:cs typeface="Courier New"/>
              </a:rPr>
              <a:t>j</a:t>
            </a:r>
            <a:r>
              <a:rPr lang="en-US" sz="1600" dirty="0" smtClean="0">
                <a:latin typeface="Courier New"/>
                <a:cs typeface="Courier New"/>
              </a:rPr>
              <a:t>++){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	</a:t>
            </a:r>
            <a:r>
              <a:rPr lang="en-US" sz="1600" dirty="0" err="1" smtClean="0">
                <a:latin typeface="Courier New"/>
                <a:cs typeface="Courier New"/>
              </a:rPr>
              <a:t>c[i][j</a:t>
            </a:r>
            <a:r>
              <a:rPr lang="en-US" sz="1600" dirty="0" smtClean="0">
                <a:latin typeface="Courier New"/>
                <a:cs typeface="Courier New"/>
              </a:rPr>
              <a:t>] = 0;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	</a:t>
            </a:r>
            <a:r>
              <a:rPr lang="en-US" sz="1600" dirty="0" err="1" smtClean="0">
                <a:latin typeface="Courier New"/>
                <a:cs typeface="Courier New"/>
              </a:rPr>
              <a:t>for(int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k</a:t>
            </a:r>
            <a:r>
              <a:rPr lang="en-US" sz="1600" dirty="0" smtClean="0">
                <a:latin typeface="Courier New"/>
                <a:cs typeface="Courier New"/>
              </a:rPr>
              <a:t> = 0; </a:t>
            </a:r>
            <a:r>
              <a:rPr lang="en-US" sz="1600" dirty="0" err="1" smtClean="0">
                <a:latin typeface="Courier New"/>
                <a:cs typeface="Courier New"/>
              </a:rPr>
              <a:t>k</a:t>
            </a:r>
            <a:r>
              <a:rPr lang="en-US" sz="1600" dirty="0" smtClean="0">
                <a:latin typeface="Courier New"/>
                <a:cs typeface="Courier New"/>
              </a:rPr>
              <a:t> &lt; </a:t>
            </a:r>
            <a:r>
              <a:rPr lang="en-US" sz="1600" dirty="0" err="1" smtClean="0">
                <a:latin typeface="Courier New"/>
                <a:cs typeface="Courier New"/>
              </a:rPr>
              <a:t>Wa</a:t>
            </a:r>
            <a:r>
              <a:rPr lang="en-US" sz="1600" dirty="0" smtClean="0">
                <a:latin typeface="Courier New"/>
                <a:cs typeface="Courier New"/>
              </a:rPr>
              <a:t>; </a:t>
            </a:r>
            <a:r>
              <a:rPr lang="en-US" sz="1600" dirty="0" err="1" smtClean="0">
                <a:latin typeface="Courier New"/>
                <a:cs typeface="Courier New"/>
              </a:rPr>
              <a:t>k</a:t>
            </a:r>
            <a:r>
              <a:rPr lang="en-US" sz="1600" dirty="0" smtClean="0">
                <a:latin typeface="Courier New"/>
                <a:cs typeface="Courier New"/>
              </a:rPr>
              <a:t>++)	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		</a:t>
            </a:r>
            <a:r>
              <a:rPr lang="en-US" sz="1600" dirty="0" err="1" smtClean="0">
                <a:latin typeface="Courier New"/>
                <a:cs typeface="Courier New"/>
              </a:rPr>
              <a:t>c[i][j</a:t>
            </a:r>
            <a:r>
              <a:rPr lang="en-US" sz="1600" dirty="0" smtClean="0">
                <a:latin typeface="Courier New"/>
                <a:cs typeface="Courier New"/>
              </a:rPr>
              <a:t>] +=  </a:t>
            </a:r>
            <a:r>
              <a:rPr lang="en-US" sz="1600" dirty="0" err="1" smtClean="0">
                <a:latin typeface="Courier New"/>
                <a:cs typeface="Courier New"/>
              </a:rPr>
              <a:t>a[i][k</a:t>
            </a:r>
            <a:r>
              <a:rPr lang="en-US" sz="1600" dirty="0" smtClean="0">
                <a:latin typeface="Courier New"/>
                <a:cs typeface="Courier New"/>
              </a:rPr>
              <a:t>] + </a:t>
            </a:r>
            <a:r>
              <a:rPr lang="en-US" sz="1600" dirty="0" err="1" smtClean="0">
                <a:latin typeface="Courier New"/>
                <a:cs typeface="Courier New"/>
              </a:rPr>
              <a:t>b[k][j</a:t>
            </a:r>
            <a:r>
              <a:rPr lang="en-US" sz="16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is a brief lecture which goes into some more details on OpenCL memory objects</a:t>
            </a:r>
          </a:p>
          <a:p>
            <a:pPr lvl="1"/>
            <a:r>
              <a:rPr lang="en-US" dirty="0" smtClean="0"/>
              <a:t>Describes various flags that can be used to change how data is handled between host and device, like page-locked I/O and so on</a:t>
            </a:r>
          </a:p>
          <a:p>
            <a:r>
              <a:rPr lang="en-US" dirty="0" smtClean="0"/>
              <a:t>The aim of this lecture is to cover required OpenCL host code for buffer management and provide simple examples </a:t>
            </a:r>
          </a:p>
          <a:p>
            <a:r>
              <a:rPr lang="en-US" dirty="0" smtClean="0"/>
              <a:t>Code for context and buffer management discussed in examples in this lecture serves as templates for more complicated kernels </a:t>
            </a:r>
          </a:p>
          <a:p>
            <a:pPr lvl="1"/>
            <a:r>
              <a:rPr lang="en-US" dirty="0" smtClean="0"/>
              <a:t>This allows the next 3 lectures to be focused solely on kernel optimizations like blocking, thread grouping and so on</a:t>
            </a:r>
          </a:p>
          <a:p>
            <a:r>
              <a:rPr lang="en-US" dirty="0" smtClean="0"/>
              <a:t>Examples covered</a:t>
            </a:r>
          </a:p>
          <a:p>
            <a:pPr lvl="1"/>
            <a:r>
              <a:rPr lang="en-US" dirty="0" smtClean="0"/>
              <a:t>Simple image rotation example</a:t>
            </a:r>
          </a:p>
          <a:p>
            <a:pPr lvl="1"/>
            <a:r>
              <a:rPr lang="en-US" dirty="0" smtClean="0"/>
              <a:t>Simple non-blocking matrix-matrix </a:t>
            </a:r>
            <a:r>
              <a:rPr lang="en-US" dirty="0" smtClean="0"/>
              <a:t>multiplication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rbel (Headings)"/>
                <a:cs typeface="Corbel (Headings)"/>
              </a:rPr>
              <a:t>Matrix</a:t>
            </a:r>
            <a:r>
              <a:rPr lang="en-US" dirty="0" smtClean="0"/>
              <a:t> Multiplication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6" y="1837356"/>
            <a:ext cx="43259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__kernel</a:t>
            </a:r>
            <a:r>
              <a:rPr lang="en-US" sz="1600" dirty="0" smtClean="0">
                <a:latin typeface="Arial"/>
                <a:cs typeface="Arial"/>
              </a:rPr>
              <a:t> void </a:t>
            </a:r>
            <a:r>
              <a:rPr lang="en-US" sz="1600" dirty="0" err="1" smtClean="0">
                <a:latin typeface="Arial"/>
                <a:cs typeface="Arial"/>
              </a:rPr>
              <a:t>simpleMultiply</a:t>
            </a:r>
            <a:r>
              <a:rPr lang="en-US" sz="1600" dirty="0" smtClean="0">
                <a:latin typeface="Arial"/>
                <a:cs typeface="Arial"/>
              </a:rPr>
              <a:t>( </a:t>
            </a:r>
          </a:p>
          <a:p>
            <a:r>
              <a:rPr lang="en-US" sz="1600" dirty="0" smtClean="0">
                <a:latin typeface="Arial"/>
                <a:cs typeface="Arial"/>
              </a:rPr>
              <a:t>		__global float* </a:t>
            </a:r>
            <a:r>
              <a:rPr lang="en-US" sz="1600" dirty="0" err="1" smtClean="0">
                <a:latin typeface="Arial"/>
                <a:cs typeface="Arial"/>
              </a:rPr>
              <a:t>c</a:t>
            </a:r>
            <a:r>
              <a:rPr lang="en-US" sz="1600" dirty="0" smtClean="0">
                <a:latin typeface="Arial"/>
                <a:cs typeface="Arial"/>
              </a:rPr>
              <a:t>, </a:t>
            </a:r>
            <a:r>
              <a:rPr lang="en-US" sz="1600" dirty="0" err="1" smtClean="0">
                <a:latin typeface="Arial"/>
                <a:cs typeface="Arial"/>
              </a:rPr>
              <a:t>int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Wa</a:t>
            </a:r>
            <a:r>
              <a:rPr lang="en-US" sz="1600" dirty="0" smtClean="0">
                <a:latin typeface="Arial"/>
                <a:cs typeface="Arial"/>
              </a:rPr>
              <a:t>, </a:t>
            </a:r>
            <a:r>
              <a:rPr lang="en-US" sz="1600" dirty="0" err="1" smtClean="0">
                <a:latin typeface="Arial"/>
                <a:cs typeface="Arial"/>
              </a:rPr>
              <a:t>int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Wb</a:t>
            </a:r>
            <a:r>
              <a:rPr lang="en-US" sz="1600" dirty="0" smtClean="0">
                <a:latin typeface="Arial"/>
                <a:cs typeface="Arial"/>
              </a:rPr>
              <a:t>, </a:t>
            </a:r>
          </a:p>
          <a:p>
            <a:r>
              <a:rPr lang="en-US" sz="1600" dirty="0" smtClean="0">
                <a:latin typeface="Arial"/>
                <a:cs typeface="Arial"/>
              </a:rPr>
              <a:t>		__global float* a, __global float* </a:t>
            </a:r>
            <a:r>
              <a:rPr lang="en-US" sz="1600" dirty="0" err="1" smtClean="0">
                <a:latin typeface="Arial"/>
                <a:cs typeface="Arial"/>
              </a:rPr>
              <a:t>b</a:t>
            </a:r>
            <a:r>
              <a:rPr lang="en-US" sz="1600" dirty="0" smtClean="0">
                <a:latin typeface="Arial"/>
                <a:cs typeface="Arial"/>
              </a:rPr>
              <a:t>) {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i="1" dirty="0" smtClean="0">
                <a:solidFill>
                  <a:srgbClr val="00FF00"/>
                </a:solidFill>
                <a:latin typeface="Arial"/>
                <a:cs typeface="Arial"/>
              </a:rPr>
              <a:t>	//Get global position in Y direction</a:t>
            </a: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600" dirty="0" err="1" smtClean="0">
                <a:latin typeface="Arial"/>
                <a:cs typeface="Arial"/>
              </a:rPr>
              <a:t>int</a:t>
            </a:r>
            <a:r>
              <a:rPr lang="en-US" sz="1600" dirty="0" smtClean="0">
                <a:latin typeface="Arial"/>
                <a:cs typeface="Arial"/>
              </a:rPr>
              <a:t> row = get_global_id(1);</a:t>
            </a:r>
          </a:p>
          <a:p>
            <a:r>
              <a:rPr lang="en-US" sz="1600" i="1" dirty="0" smtClean="0">
                <a:solidFill>
                  <a:srgbClr val="00FF00"/>
                </a:solidFill>
                <a:latin typeface="Arial"/>
                <a:cs typeface="Arial"/>
              </a:rPr>
              <a:t>	//Get global position in X direction</a:t>
            </a: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600" dirty="0" err="1" smtClean="0">
                <a:latin typeface="Arial"/>
                <a:cs typeface="Arial"/>
              </a:rPr>
              <a:t>int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col</a:t>
            </a:r>
            <a:r>
              <a:rPr lang="en-US" sz="1600" dirty="0" smtClean="0">
                <a:latin typeface="Arial"/>
                <a:cs typeface="Arial"/>
              </a:rPr>
              <a:t>   = get_global_id(0); </a:t>
            </a:r>
          </a:p>
          <a:p>
            <a:r>
              <a:rPr lang="en-US" sz="1600" dirty="0" smtClean="0">
                <a:latin typeface="Arial"/>
                <a:cs typeface="Arial"/>
              </a:rPr>
              <a:t>	float sum = 0.0f; </a:t>
            </a:r>
          </a:p>
          <a:p>
            <a:r>
              <a:rPr lang="en-US" sz="1600" i="1" dirty="0" smtClean="0">
                <a:solidFill>
                  <a:schemeClr val="accent2"/>
                </a:solidFill>
                <a:latin typeface="Arial"/>
                <a:cs typeface="Arial"/>
              </a:rPr>
              <a:t>	//Calculate result of one element</a:t>
            </a:r>
          </a:p>
          <a:p>
            <a:r>
              <a:rPr lang="en-US" sz="1600" dirty="0" smtClean="0">
                <a:latin typeface="Arial"/>
                <a:cs typeface="Arial"/>
              </a:rPr>
              <a:t>	for (</a:t>
            </a:r>
            <a:r>
              <a:rPr lang="en-US" sz="1600" dirty="0" err="1" smtClean="0">
                <a:latin typeface="Arial"/>
                <a:cs typeface="Arial"/>
              </a:rPr>
              <a:t>int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i</a:t>
            </a:r>
            <a:r>
              <a:rPr lang="en-US" sz="1600" dirty="0" smtClean="0">
                <a:latin typeface="Arial"/>
                <a:cs typeface="Arial"/>
              </a:rPr>
              <a:t> = 0; </a:t>
            </a:r>
            <a:r>
              <a:rPr lang="en-US" sz="1600" dirty="0" err="1" smtClean="0">
                <a:latin typeface="Arial"/>
                <a:cs typeface="Arial"/>
              </a:rPr>
              <a:t>i</a:t>
            </a:r>
            <a:r>
              <a:rPr lang="en-US" sz="1600" dirty="0" smtClean="0">
                <a:latin typeface="Arial"/>
                <a:cs typeface="Arial"/>
              </a:rPr>
              <a:t> &lt; </a:t>
            </a:r>
            <a:r>
              <a:rPr lang="en-US" sz="1600" dirty="0" err="1" smtClean="0">
                <a:latin typeface="Arial"/>
                <a:cs typeface="Arial"/>
              </a:rPr>
              <a:t>Wa</a:t>
            </a:r>
            <a:r>
              <a:rPr lang="en-US" sz="1600" dirty="0" smtClean="0">
                <a:latin typeface="Arial"/>
                <a:cs typeface="Arial"/>
              </a:rPr>
              <a:t>; </a:t>
            </a:r>
            <a:r>
              <a:rPr lang="en-US" sz="1600" dirty="0" err="1" smtClean="0">
                <a:latin typeface="Arial"/>
                <a:cs typeface="Arial"/>
              </a:rPr>
              <a:t>i</a:t>
            </a:r>
            <a:r>
              <a:rPr lang="en-US" sz="1600" dirty="0" smtClean="0">
                <a:latin typeface="Arial"/>
                <a:cs typeface="Arial"/>
              </a:rPr>
              <a:t>++)  {</a:t>
            </a:r>
          </a:p>
          <a:p>
            <a:r>
              <a:rPr lang="en-US" sz="1600" dirty="0" smtClean="0">
                <a:latin typeface="Arial"/>
                <a:cs typeface="Arial"/>
              </a:rPr>
              <a:t>		sum += </a:t>
            </a:r>
          </a:p>
          <a:p>
            <a:r>
              <a:rPr lang="en-US" sz="1600" dirty="0" smtClean="0">
                <a:latin typeface="Arial"/>
                <a:cs typeface="Arial"/>
              </a:rPr>
              <a:t>                     </a:t>
            </a:r>
            <a:r>
              <a:rPr lang="en-US" sz="1600" dirty="0" err="1" smtClean="0">
                <a:latin typeface="Arial"/>
                <a:cs typeface="Arial"/>
              </a:rPr>
              <a:t>a[row</a:t>
            </a:r>
            <a:r>
              <a:rPr lang="en-US" sz="1600" dirty="0" smtClean="0">
                <a:latin typeface="Arial"/>
                <a:cs typeface="Arial"/>
              </a:rPr>
              <a:t>*</a:t>
            </a:r>
            <a:r>
              <a:rPr lang="en-US" sz="1600" dirty="0" err="1" smtClean="0">
                <a:latin typeface="Arial"/>
                <a:cs typeface="Arial"/>
              </a:rPr>
              <a:t>Wa+i</a:t>
            </a:r>
            <a:r>
              <a:rPr lang="en-US" sz="1600" dirty="0" smtClean="0">
                <a:latin typeface="Arial"/>
                <a:cs typeface="Arial"/>
              </a:rPr>
              <a:t>] * </a:t>
            </a:r>
            <a:r>
              <a:rPr lang="en-US" sz="1600" dirty="0" err="1" smtClean="0">
                <a:latin typeface="Arial"/>
                <a:cs typeface="Arial"/>
              </a:rPr>
              <a:t>b[i</a:t>
            </a:r>
            <a:r>
              <a:rPr lang="en-US" sz="1600" dirty="0" smtClean="0">
                <a:latin typeface="Arial"/>
                <a:cs typeface="Arial"/>
              </a:rPr>
              <a:t>*</a:t>
            </a:r>
            <a:r>
              <a:rPr lang="en-US" sz="1600" dirty="0" err="1" smtClean="0">
                <a:latin typeface="Arial"/>
                <a:cs typeface="Arial"/>
              </a:rPr>
              <a:t>Wb+col</a:t>
            </a:r>
            <a:r>
              <a:rPr lang="en-US" sz="1600" dirty="0" smtClean="0">
                <a:latin typeface="Arial"/>
                <a:cs typeface="Arial"/>
              </a:rPr>
              <a:t>];</a:t>
            </a:r>
          </a:p>
          <a:p>
            <a:r>
              <a:rPr lang="en-US" sz="1600" dirty="0" smtClean="0">
                <a:latin typeface="Arial"/>
                <a:cs typeface="Arial"/>
              </a:rPr>
              <a:t>	}</a:t>
            </a: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600" dirty="0" err="1" smtClean="0">
                <a:latin typeface="Arial"/>
                <a:cs typeface="Arial"/>
              </a:rPr>
              <a:t>c[row</a:t>
            </a:r>
            <a:r>
              <a:rPr lang="en-US" sz="1600" dirty="0" smtClean="0">
                <a:latin typeface="Arial"/>
                <a:cs typeface="Arial"/>
              </a:rPr>
              <a:t>*</a:t>
            </a:r>
            <a:r>
              <a:rPr lang="en-US" sz="1600" dirty="0" err="1" smtClean="0">
                <a:latin typeface="Arial"/>
                <a:cs typeface="Arial"/>
              </a:rPr>
              <a:t>Wb+col</a:t>
            </a:r>
            <a:r>
              <a:rPr lang="en-US" sz="1600" dirty="0" smtClean="0">
                <a:latin typeface="Arial"/>
                <a:cs typeface="Arial"/>
              </a:rPr>
              <a:t>] = sum;</a:t>
            </a:r>
          </a:p>
          <a:p>
            <a:r>
              <a:rPr lang="en-US" sz="1600" dirty="0" smtClean="0">
                <a:latin typeface="Arial"/>
                <a:cs typeface="Arial"/>
              </a:rPr>
              <a:t>}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9632" y="3527985"/>
            <a:ext cx="2228489" cy="1864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9632" y="1837356"/>
            <a:ext cx="2228489" cy="1141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62644" y="3527984"/>
            <a:ext cx="1358911" cy="1864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2644" y="35279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7921" y="1837356"/>
            <a:ext cx="32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5702" y="3527985"/>
            <a:ext cx="32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44917" y="1837356"/>
            <a:ext cx="199298" cy="11418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62644" y="4250561"/>
            <a:ext cx="1358911" cy="184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39632" y="1540137"/>
            <a:ext cx="2228489" cy="1588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44917" y="2979158"/>
            <a:ext cx="199297" cy="1456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21555" y="4250559"/>
            <a:ext cx="1522659" cy="184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93540" y="1172393"/>
            <a:ext cx="51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3857687" y="4453417"/>
            <a:ext cx="1864377" cy="13512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44377" y="4065894"/>
            <a:ext cx="45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497921" y="5609075"/>
            <a:ext cx="2228489" cy="1588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3540" y="5609075"/>
            <a:ext cx="51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Wb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593541" y="4250558"/>
            <a:ext cx="250673" cy="18466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5126024" y="3888475"/>
            <a:ext cx="722578" cy="1588"/>
          </a:xfrm>
          <a:prstGeom prst="straightConnector1">
            <a:avLst/>
          </a:prstGeom>
          <a:ln w="25400" cap="flat" cmpd="sng" algn="ctr">
            <a:solidFill>
              <a:schemeClr val="bg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  <a:endCxn id="15" idx="1"/>
          </p:cNvCxnSpPr>
          <p:nvPr/>
        </p:nvCxnSpPr>
        <p:spPr>
          <a:xfrm rot="10800000" flipH="1">
            <a:off x="6539631" y="2408257"/>
            <a:ext cx="1105285" cy="1588"/>
          </a:xfrm>
          <a:prstGeom prst="straightConnector1">
            <a:avLst/>
          </a:prstGeom>
          <a:ln w="25400" cap="flat" cmpd="sng" algn="ctr">
            <a:solidFill>
              <a:srgbClr val="000000">
                <a:alpha val="95000"/>
              </a:srgb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6519" y="3712651"/>
            <a:ext cx="508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row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19531" y="2408257"/>
            <a:ext cx="431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col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941484" y="5609075"/>
            <a:ext cx="1380071" cy="1588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3526" y="5610663"/>
            <a:ext cx="5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Wa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5649820" y="2406961"/>
            <a:ext cx="1130886" cy="13513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01221" y="2225179"/>
            <a:ext cx="5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Hb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studied the use of OpenCL buffer objects </a:t>
            </a:r>
          </a:p>
          <a:p>
            <a:r>
              <a:rPr lang="en-US" dirty="0" smtClean="0"/>
              <a:t>A complete program in OpenCL has been written</a:t>
            </a:r>
          </a:p>
          <a:p>
            <a:r>
              <a:rPr lang="en-US" dirty="0" smtClean="0"/>
              <a:t>We have understood how an OpenCL work-item can be used to work on a single output element (seen with rotation and matrix multiplication)</a:t>
            </a:r>
          </a:p>
          <a:p>
            <a:pPr lvl="1"/>
            <a:r>
              <a:rPr lang="en-US" dirty="0" smtClean="0"/>
              <a:t>While the previously discussed examples are correct data parallel programs their performance can be drastically improved</a:t>
            </a:r>
          </a:p>
          <a:p>
            <a:r>
              <a:rPr lang="en-US" dirty="0" smtClean="0"/>
              <a:t>Next Lecture</a:t>
            </a:r>
          </a:p>
          <a:p>
            <a:pPr lvl="1"/>
            <a:r>
              <a:rPr lang="en-US" dirty="0" smtClean="0"/>
              <a:t>Study the GPU memory subsystem to understand how data must be managed to obtain performance for data parallel programs</a:t>
            </a:r>
          </a:p>
          <a:p>
            <a:pPr lvl="1"/>
            <a:r>
              <a:rPr lang="en-US" dirty="0" smtClean="0"/>
              <a:t>Understand possible optimizations for programs running on data parallel hardware like </a:t>
            </a:r>
            <a:r>
              <a:rPr lang="en-US" dirty="0" smtClean="0"/>
              <a:t>GPUs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OpenCL buffers</a:t>
            </a:r>
          </a:p>
          <a:p>
            <a:pPr lvl="1"/>
            <a:r>
              <a:rPr lang="en-US" dirty="0" smtClean="0"/>
              <a:t>Declaring buffers</a:t>
            </a:r>
          </a:p>
          <a:p>
            <a:pPr lvl="1"/>
            <a:r>
              <a:rPr lang="en-US" dirty="0" smtClean="0"/>
              <a:t>Enqueue reading and writing of buffers</a:t>
            </a:r>
          </a:p>
          <a:p>
            <a:r>
              <a:rPr lang="en-US" dirty="0" smtClean="0"/>
              <a:t>Simple but complete examples</a:t>
            </a:r>
          </a:p>
          <a:p>
            <a:pPr lvl="1"/>
            <a:r>
              <a:rPr lang="en-US" dirty="0" smtClean="0"/>
              <a:t>Image Rotation</a:t>
            </a:r>
          </a:p>
          <a:p>
            <a:pPr lvl="1"/>
            <a:r>
              <a:rPr lang="en-US" dirty="0" smtClean="0"/>
              <a:t>Non-blocking Matrix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OpenCL Buffers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used by OpenCL devices is stored in a “buffer” on the device</a:t>
            </a:r>
          </a:p>
          <a:p>
            <a:r>
              <a:rPr lang="en-US" dirty="0" smtClean="0"/>
              <a:t>An OpenCL buffer object is created using the following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can implicitly be copied to the device using a host pointer parameter</a:t>
            </a:r>
          </a:p>
          <a:p>
            <a:pPr lvl="1"/>
            <a:r>
              <a:rPr lang="en-US" dirty="0" smtClean="0"/>
              <a:t>In this case copy to device is invoked when kernel is </a:t>
            </a:r>
            <a:r>
              <a:rPr lang="en-US" dirty="0" err="1" smtClean="0"/>
              <a:t>enqueued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63625" y="2985704"/>
            <a:ext cx="7633728" cy="1569660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cl_mem  </a:t>
            </a:r>
            <a:r>
              <a:rPr lang="en-US" sz="1600" dirty="0" err="1" smtClean="0">
                <a:latin typeface="Arial"/>
                <a:cs typeface="Arial"/>
              </a:rPr>
              <a:t>bufferobj</a:t>
            </a:r>
            <a:r>
              <a:rPr lang="en-US" sz="1600" dirty="0" smtClean="0">
                <a:latin typeface="Arial"/>
                <a:cs typeface="Arial"/>
              </a:rPr>
              <a:t> = clCreateBuffer (	</a:t>
            </a:r>
          </a:p>
          <a:p>
            <a:r>
              <a:rPr lang="en-US" sz="1600" dirty="0" smtClean="0">
                <a:latin typeface="Arial"/>
                <a:cs typeface="Arial"/>
              </a:rPr>
              <a:t>			cl_context context,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//Context name</a:t>
            </a:r>
          </a:p>
          <a:p>
            <a:r>
              <a:rPr lang="en-US" sz="1600" dirty="0" smtClean="0">
                <a:latin typeface="Arial"/>
                <a:cs typeface="Arial"/>
              </a:rPr>
              <a:t>		 	cl_mem_flags flags,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//Memory flags</a:t>
            </a:r>
          </a:p>
          <a:p>
            <a:r>
              <a:rPr lang="en-US" sz="1600" dirty="0" smtClean="0">
                <a:latin typeface="Arial"/>
                <a:cs typeface="Arial"/>
              </a:rPr>
              <a:t>		 	size_t size,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//Memory size allocated in buffer</a:t>
            </a:r>
          </a:p>
          <a:p>
            <a:r>
              <a:rPr lang="en-US" sz="1600" dirty="0" smtClean="0">
                <a:latin typeface="Arial"/>
                <a:cs typeface="Arial"/>
              </a:rPr>
              <a:t>		 	void *</a:t>
            </a:r>
            <a:r>
              <a:rPr lang="en-US" sz="1600" dirty="0" err="1" smtClean="0">
                <a:latin typeface="Arial"/>
                <a:cs typeface="Arial"/>
              </a:rPr>
              <a:t>host_ptr</a:t>
            </a:r>
            <a:r>
              <a:rPr lang="en-US" sz="1600" dirty="0" smtClean="0">
                <a:latin typeface="Arial"/>
                <a:cs typeface="Arial"/>
              </a:rPr>
              <a:t>,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//Host data </a:t>
            </a:r>
          </a:p>
          <a:p>
            <a:r>
              <a:rPr lang="en-US" sz="1600" dirty="0" smtClean="0">
                <a:latin typeface="Arial"/>
                <a:cs typeface="Arial"/>
              </a:rPr>
              <a:t> 			cl_int *</a:t>
            </a:r>
            <a:r>
              <a:rPr lang="en-US" sz="1600" dirty="0" err="1" smtClean="0">
                <a:latin typeface="Arial"/>
                <a:cs typeface="Arial"/>
              </a:rPr>
              <a:t>errcode</a:t>
            </a:r>
            <a:r>
              <a:rPr lang="en-US" sz="1600" dirty="0" smtClean="0">
                <a:latin typeface="Arial"/>
                <a:cs typeface="Arial"/>
              </a:rPr>
              <a:t>)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//Returned error code</a:t>
            </a:r>
            <a:r>
              <a:rPr lang="en-US" sz="1600" dirty="0" smtClean="0">
                <a:latin typeface="Arial"/>
                <a:cs typeface="Arial"/>
              </a:rPr>
              <a:t>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flag field in </a:t>
            </a:r>
            <a:r>
              <a:rPr lang="en-US" dirty="0" err="1" smtClean="0"/>
              <a:t>clCreateBuffer</a:t>
            </a:r>
            <a:r>
              <a:rPr lang="en-US" dirty="0" smtClean="0"/>
              <a:t>() allows us to define characteristics of the buffer object 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618565" y="2408834"/>
          <a:ext cx="8024981" cy="38306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094165"/>
                <a:gridCol w="4930816"/>
              </a:tblGrid>
              <a:tr h="3478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Memory Flag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Behavior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CL_MEM_READ_WRITE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Specifies memory read / write behavior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CL_MEM_WRITE_ONLY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6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CL_MEM_READ_ONLY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26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CL_MEM_USE_HOST_PTR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Implementations 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can cache the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contents 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pointed to by </a:t>
                      </a:r>
                      <a:r>
                        <a:rPr lang="en-US" sz="1600" dirty="0" err="1">
                          <a:latin typeface="Arial"/>
                          <a:cs typeface="Arial"/>
                        </a:rPr>
                        <a:t>host_ptr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 in device memory. This cached copy can be used when kernels are executed on a device.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1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CL_MEM_ALLOC_HOST_PTR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Specifies to the implementation to allocate memory from host accessible memory.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1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CL_MEM_COPY_HOST_PTR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Specifies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to 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allocate memory for the</a:t>
                      </a:r>
                      <a:r>
                        <a:rPr lang="en-US" sz="1600" dirty="0" smtClean="0">
                          <a:latin typeface="Arial"/>
                          <a:cs typeface="Arial"/>
                        </a:rPr>
                        <a:t> object 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and copy the data from memory referenced by </a:t>
                      </a:r>
                      <a:r>
                        <a:rPr lang="en-US" sz="1600" dirty="0" err="1">
                          <a:latin typeface="Arial"/>
                          <a:cs typeface="Arial"/>
                        </a:rPr>
                        <a:t>host_ptr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.</a:t>
                      </a:r>
                      <a:endParaRPr lang="en-US" sz="1600" dirty="0">
                        <a:latin typeface="Arial"/>
                        <a:ea typeface="Cambria"/>
                        <a:cs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Copying Buffers to Device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clEnqueueWriteBuffer</a:t>
            </a:r>
            <a:r>
              <a:rPr lang="en-US" sz="2200" dirty="0" smtClean="0"/>
              <a:t>() is used to write a buffer object to device memory (from the host)</a:t>
            </a:r>
          </a:p>
          <a:p>
            <a:r>
              <a:rPr lang="en-US" sz="2200" dirty="0" smtClean="0"/>
              <a:t>Provides more control over copy process than using host pointer functionality of clCreateBuffer()</a:t>
            </a:r>
          </a:p>
          <a:p>
            <a:pPr lvl="1"/>
            <a:r>
              <a:rPr lang="en-US" sz="2000" dirty="0" smtClean="0"/>
              <a:t>Allows waiting for events and blocking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41350" y="3571877"/>
            <a:ext cx="7856538" cy="2554545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Arial"/>
                <a:cs typeface="Arial"/>
              </a:rPr>
              <a:t>cl_int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clEnqueueWriteBuffer</a:t>
            </a:r>
            <a:r>
              <a:rPr lang="en-US" sz="1600" dirty="0" smtClean="0">
                <a:latin typeface="Arial"/>
                <a:cs typeface="Arial"/>
              </a:rPr>
              <a:t> (	</a:t>
            </a: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600" b="1" dirty="0" err="1" smtClean="0">
                <a:latin typeface="Arial"/>
                <a:cs typeface="Arial"/>
              </a:rPr>
              <a:t>cl_command_queue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queue,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//Command queue to device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smtClean="0">
                <a:latin typeface="Arial"/>
                <a:cs typeface="Arial"/>
              </a:rPr>
              <a:t>cl_mem </a:t>
            </a:r>
            <a:r>
              <a:rPr lang="en-US" sz="1600" dirty="0" smtClean="0">
                <a:latin typeface="Arial"/>
                <a:cs typeface="Arial"/>
              </a:rPr>
              <a:t>buffer,	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//OpenCL Buffer Object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err="1" smtClean="0">
                <a:latin typeface="Arial"/>
                <a:cs typeface="Arial"/>
              </a:rPr>
              <a:t>cl_bool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blocking_read</a:t>
            </a:r>
            <a:r>
              <a:rPr lang="en-US" sz="1600" dirty="0" smtClean="0">
                <a:latin typeface="Arial"/>
                <a:cs typeface="Arial"/>
              </a:rPr>
              <a:t>,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//Blocking/Non-Blocking Flag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smtClean="0">
                <a:latin typeface="Arial"/>
                <a:cs typeface="Arial"/>
              </a:rPr>
              <a:t>size_t </a:t>
            </a:r>
            <a:r>
              <a:rPr lang="en-US" sz="1600" dirty="0" smtClean="0">
                <a:latin typeface="Arial"/>
                <a:cs typeface="Arial"/>
              </a:rPr>
              <a:t>offset,		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//Offset into buffer to write to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smtClean="0">
                <a:latin typeface="Arial"/>
                <a:cs typeface="Arial"/>
              </a:rPr>
              <a:t>size_t </a:t>
            </a:r>
            <a:r>
              <a:rPr lang="en-US" sz="1600" dirty="0" err="1" smtClean="0">
                <a:latin typeface="Arial"/>
                <a:cs typeface="Arial"/>
              </a:rPr>
              <a:t>cb</a:t>
            </a:r>
            <a:r>
              <a:rPr lang="en-US" sz="1600" dirty="0" smtClean="0">
                <a:latin typeface="Arial"/>
                <a:cs typeface="Arial"/>
              </a:rPr>
              <a:t>,			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//Size of data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smtClean="0">
                <a:latin typeface="Arial"/>
                <a:cs typeface="Arial"/>
              </a:rPr>
              <a:t>void </a:t>
            </a:r>
            <a:r>
              <a:rPr lang="en-US" sz="1600" dirty="0" smtClean="0">
                <a:latin typeface="Arial"/>
                <a:cs typeface="Arial"/>
              </a:rPr>
              <a:t>*</a:t>
            </a:r>
            <a:r>
              <a:rPr lang="en-US" sz="1600" dirty="0" err="1" smtClean="0">
                <a:latin typeface="Arial"/>
                <a:cs typeface="Arial"/>
              </a:rPr>
              <a:t>ptr</a:t>
            </a:r>
            <a:r>
              <a:rPr lang="en-US" sz="1600" dirty="0" smtClean="0">
                <a:latin typeface="Arial"/>
                <a:cs typeface="Arial"/>
              </a:rPr>
              <a:t>,			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//Host pointer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err="1" smtClean="0">
                <a:latin typeface="Arial"/>
                <a:cs typeface="Arial"/>
              </a:rPr>
              <a:t>cl_uint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num_in_wait_list</a:t>
            </a:r>
            <a:r>
              <a:rPr lang="en-US" sz="1600" dirty="0" smtClean="0">
                <a:latin typeface="Arial"/>
                <a:cs typeface="Arial"/>
              </a:rPr>
              <a:t>,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//Number of events in wait list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smtClean="0">
                <a:latin typeface="Arial"/>
                <a:cs typeface="Arial"/>
              </a:rPr>
              <a:t>const </a:t>
            </a:r>
            <a:r>
              <a:rPr lang="en-US" sz="1600" b="1" dirty="0" err="1" smtClean="0">
                <a:latin typeface="Arial"/>
                <a:cs typeface="Arial"/>
              </a:rPr>
              <a:t>cl_event</a:t>
            </a:r>
            <a:r>
              <a:rPr lang="en-US" sz="1600" b="1" dirty="0" smtClean="0">
                <a:latin typeface="Arial"/>
                <a:cs typeface="Arial"/>
              </a:rPr>
              <a:t> *  </a:t>
            </a:r>
            <a:r>
              <a:rPr lang="en-US" sz="1600" dirty="0" err="1" smtClean="0">
                <a:latin typeface="Arial"/>
                <a:cs typeface="Arial"/>
              </a:rPr>
              <a:t>event_wait_list</a:t>
            </a:r>
            <a:r>
              <a:rPr lang="en-US" sz="1600" dirty="0" smtClean="0">
                <a:latin typeface="Arial"/>
                <a:cs typeface="Arial"/>
              </a:rPr>
              <a:t>,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//Array of events to wait for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dirty="0" err="1" smtClean="0">
                <a:latin typeface="Arial"/>
                <a:cs typeface="Arial"/>
              </a:rPr>
              <a:t>cl_event</a:t>
            </a:r>
            <a:r>
              <a:rPr lang="en-US" sz="1600" dirty="0" smtClean="0">
                <a:latin typeface="Arial"/>
                <a:cs typeface="Arial"/>
              </a:rPr>
              <a:t> *event)	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//Event handler for this function</a:t>
            </a:r>
            <a:endParaRPr lang="en-US" sz="16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Copying Buffers to Host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clEnqueueReadBuffer</a:t>
            </a:r>
            <a:r>
              <a:rPr lang="en-US" dirty="0" smtClean="0"/>
              <a:t>() is used to read from a buffer object from device to host memory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clEnqueueWriteBuffer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vector addition example discussed in Lecture 2 and 3 provide simple code snipped for moving data to and from devices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1350" y="2742525"/>
            <a:ext cx="7518400" cy="2554545"/>
          </a:xfrm>
          <a:prstGeom prst="rect">
            <a:avLst/>
          </a:prstGeom>
          <a:ln>
            <a:solidFill>
              <a:srgbClr val="0080FF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cl_int </a:t>
            </a:r>
            <a:r>
              <a:rPr lang="en-US" sz="1600" dirty="0" smtClean="0">
                <a:latin typeface="Arial"/>
                <a:cs typeface="Arial"/>
              </a:rPr>
              <a:t>clEnqueueReadBuffer (	</a:t>
            </a: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600" b="1" dirty="0" err="1" smtClean="0">
                <a:latin typeface="Arial"/>
                <a:cs typeface="Arial"/>
              </a:rPr>
              <a:t>cl_command_queue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queue,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//Command queue to device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smtClean="0">
                <a:latin typeface="Arial"/>
                <a:cs typeface="Arial"/>
              </a:rPr>
              <a:t>cl_mem </a:t>
            </a:r>
            <a:r>
              <a:rPr lang="en-US" sz="1600" dirty="0" smtClean="0">
                <a:latin typeface="Arial"/>
                <a:cs typeface="Arial"/>
              </a:rPr>
              <a:t>buffer,	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//OpenCL Buffer Object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err="1" smtClean="0">
                <a:latin typeface="Arial"/>
                <a:cs typeface="Arial"/>
              </a:rPr>
              <a:t>cl_bool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blocking_read</a:t>
            </a:r>
            <a:r>
              <a:rPr lang="en-US" sz="1600" dirty="0" smtClean="0">
                <a:latin typeface="Arial"/>
                <a:cs typeface="Arial"/>
              </a:rPr>
              <a:t>,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//Blocking/Non-Blocking Flag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smtClean="0">
                <a:latin typeface="Arial"/>
                <a:cs typeface="Arial"/>
              </a:rPr>
              <a:t>size_t </a:t>
            </a:r>
            <a:r>
              <a:rPr lang="en-US" sz="1600" dirty="0" smtClean="0">
                <a:latin typeface="Arial"/>
                <a:cs typeface="Arial"/>
              </a:rPr>
              <a:t>offset,		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//Offset to copy from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smtClean="0">
                <a:latin typeface="Arial"/>
                <a:cs typeface="Arial"/>
              </a:rPr>
              <a:t>size_t </a:t>
            </a:r>
            <a:r>
              <a:rPr lang="en-US" sz="1600" dirty="0" err="1" smtClean="0">
                <a:latin typeface="Arial"/>
                <a:cs typeface="Arial"/>
              </a:rPr>
              <a:t>cb</a:t>
            </a:r>
            <a:r>
              <a:rPr lang="en-US" sz="1600" dirty="0" smtClean="0">
                <a:latin typeface="Arial"/>
                <a:cs typeface="Arial"/>
              </a:rPr>
              <a:t>,			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//Size of data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smtClean="0">
                <a:latin typeface="Arial"/>
                <a:cs typeface="Arial"/>
              </a:rPr>
              <a:t>void </a:t>
            </a:r>
            <a:r>
              <a:rPr lang="en-US" sz="1600" dirty="0" smtClean="0">
                <a:latin typeface="Arial"/>
                <a:cs typeface="Arial"/>
              </a:rPr>
              <a:t>*</a:t>
            </a:r>
            <a:r>
              <a:rPr lang="en-US" sz="1600" dirty="0" err="1" smtClean="0">
                <a:latin typeface="Arial"/>
                <a:cs typeface="Arial"/>
              </a:rPr>
              <a:t>ptr</a:t>
            </a:r>
            <a:r>
              <a:rPr lang="en-US" sz="1600" dirty="0" smtClean="0">
                <a:latin typeface="Arial"/>
                <a:cs typeface="Arial"/>
              </a:rPr>
              <a:t>,			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//Host pointer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err="1" smtClean="0">
                <a:latin typeface="Arial"/>
                <a:cs typeface="Arial"/>
              </a:rPr>
              <a:t>cl_uint</a:t>
            </a:r>
            <a:r>
              <a:rPr lang="en-US" sz="1600" b="1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num_in_wait_list</a:t>
            </a:r>
            <a:r>
              <a:rPr lang="en-US" sz="1600" dirty="0" smtClean="0">
                <a:latin typeface="Arial"/>
                <a:cs typeface="Arial"/>
              </a:rPr>
              <a:t>,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//Number of events in wait list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b="1" dirty="0" smtClean="0">
                <a:latin typeface="Arial"/>
                <a:cs typeface="Arial"/>
              </a:rPr>
              <a:t>const </a:t>
            </a:r>
            <a:r>
              <a:rPr lang="en-US" sz="1600" b="1" dirty="0" err="1" smtClean="0">
                <a:latin typeface="Arial"/>
                <a:cs typeface="Arial"/>
              </a:rPr>
              <a:t>cl_event</a:t>
            </a:r>
            <a:r>
              <a:rPr lang="en-US" sz="1600" b="1" dirty="0" smtClean="0">
                <a:latin typeface="Arial"/>
                <a:cs typeface="Arial"/>
              </a:rPr>
              <a:t> *  </a:t>
            </a:r>
            <a:r>
              <a:rPr lang="en-US" sz="1600" dirty="0" err="1" smtClean="0">
                <a:latin typeface="Arial"/>
                <a:cs typeface="Arial"/>
              </a:rPr>
              <a:t>event_wait_list</a:t>
            </a:r>
            <a:r>
              <a:rPr lang="en-US" sz="1600" dirty="0" smtClean="0">
                <a:latin typeface="Arial"/>
                <a:cs typeface="Arial"/>
              </a:rPr>
              <a:t>,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//Array of events to wait for</a:t>
            </a:r>
          </a:p>
          <a:p>
            <a:r>
              <a:rPr lang="en-US" sz="1600" dirty="0" smtClean="0">
                <a:latin typeface="Arial"/>
                <a:cs typeface="Arial"/>
              </a:rPr>
              <a:t> 	</a:t>
            </a:r>
            <a:r>
              <a:rPr lang="en-US" sz="1600" dirty="0" err="1" smtClean="0">
                <a:latin typeface="Arial"/>
                <a:cs typeface="Arial"/>
              </a:rPr>
              <a:t>cl_event</a:t>
            </a:r>
            <a:r>
              <a:rPr lang="en-US" sz="1600" dirty="0" smtClean="0">
                <a:latin typeface="Arial"/>
                <a:cs typeface="Arial"/>
              </a:rPr>
              <a:t> *event)					</a:t>
            </a:r>
            <a:r>
              <a:rPr lang="en-US" sz="1600" dirty="0" smtClean="0">
                <a:solidFill>
                  <a:srgbClr val="00FF00"/>
                </a:solidFill>
                <a:latin typeface="Arial"/>
                <a:cs typeface="Arial"/>
              </a:rPr>
              <a:t>//Event handler for this function</a:t>
            </a:r>
            <a:endParaRPr lang="en-US" sz="16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Image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5"/>
            <a:ext cx="5620310" cy="4955324"/>
          </a:xfrm>
        </p:spPr>
        <p:txBody>
          <a:bodyPr>
            <a:noAutofit/>
          </a:bodyPr>
          <a:lstStyle/>
          <a:p>
            <a:r>
              <a:rPr lang="en-US" sz="2000" dirty="0" smtClean="0"/>
              <a:t>A common image processing routine </a:t>
            </a:r>
          </a:p>
          <a:p>
            <a:pPr lvl="1"/>
            <a:r>
              <a:rPr lang="en-US" sz="2000" dirty="0" smtClean="0"/>
              <a:t>Applications in matching, alignment, etc.</a:t>
            </a:r>
          </a:p>
          <a:p>
            <a:r>
              <a:rPr lang="en-US" sz="2000" dirty="0" smtClean="0"/>
              <a:t>New coordinates of point (x</a:t>
            </a:r>
            <a:r>
              <a:rPr lang="en-US" sz="2000" cap="all" baseline="-25000" dirty="0" smtClean="0"/>
              <a:t>1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when rotated  by an angle </a:t>
            </a:r>
            <a:r>
              <a:rPr lang="en-US" sz="2000" dirty="0" err="1" smtClean="0"/>
              <a:t>Θ</a:t>
            </a:r>
            <a:r>
              <a:rPr lang="en-US" sz="2000" dirty="0" smtClean="0"/>
              <a:t> around (x</a:t>
            </a:r>
            <a:r>
              <a:rPr lang="en-US" sz="2000" cap="all" baseline="-25000" dirty="0" smtClean="0"/>
              <a:t>0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By rotating the image about the origin (0,0) we get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Each coordinate for every point in the image can be calculated independently</a:t>
            </a: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279167" y="2941913"/>
          <a:ext cx="3864334" cy="611999"/>
        </p:xfrm>
        <a:graphic>
          <a:graphicData uri="http://schemas.openxmlformats.org/presentationml/2006/ole">
            <p:oleObj spid="_x0000_s44036" name="Equation" r:id="rId3" imgW="2806700" imgH="444500" progId="Equation.3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047875" y="4365625"/>
          <a:ext cx="2413000" cy="544766"/>
        </p:xfrm>
        <a:graphic>
          <a:graphicData uri="http://schemas.openxmlformats.org/presentationml/2006/ole">
            <p:oleObj spid="_x0000_s44037" name="Equation" r:id="rId4" imgW="1968500" imgH="444500" progId="Equation.3">
              <p:embed/>
            </p:oleObj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875" y="4365625"/>
            <a:ext cx="1829365" cy="1873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492875" y="1984374"/>
            <a:ext cx="1829365" cy="18293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17073" y="1460500"/>
            <a:ext cx="151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Original Image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2875" y="4027071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Rotated Image (90</a:t>
            </a:r>
            <a:r>
              <a:rPr lang="en-US" sz="1600" baseline="30000" dirty="0" smtClean="0">
                <a:latin typeface="Arial"/>
                <a:cs typeface="Arial"/>
              </a:rPr>
              <a:t>o</a:t>
            </a:r>
            <a:r>
              <a:rPr lang="en-US" sz="1600" dirty="0" smtClean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Rotation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447524" cy="46513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Input: To copy to device</a:t>
            </a:r>
          </a:p>
          <a:p>
            <a:pPr lvl="1"/>
            <a:r>
              <a:rPr lang="en-US" sz="2118" dirty="0" smtClean="0"/>
              <a:t>Image (2D Matrix of floats)</a:t>
            </a:r>
          </a:p>
          <a:p>
            <a:pPr lvl="1"/>
            <a:r>
              <a:rPr lang="en-US" sz="2118" dirty="0" smtClean="0"/>
              <a:t>Rotation parameters</a:t>
            </a:r>
          </a:p>
          <a:p>
            <a:pPr lvl="1"/>
            <a:r>
              <a:rPr lang="en-US" sz="2118" dirty="0" smtClean="0"/>
              <a:t>Image dimensions</a:t>
            </a:r>
          </a:p>
          <a:p>
            <a:r>
              <a:rPr lang="en-US" dirty="0" smtClean="0"/>
              <a:t>Output: From device</a:t>
            </a:r>
          </a:p>
          <a:p>
            <a:pPr lvl="1"/>
            <a:r>
              <a:rPr lang="en-US" sz="2118" dirty="0" smtClean="0"/>
              <a:t>Rotated Image</a:t>
            </a:r>
          </a:p>
          <a:p>
            <a:r>
              <a:rPr lang="en-US" dirty="0" smtClean="0"/>
              <a:t>Main Steps</a:t>
            </a:r>
          </a:p>
          <a:p>
            <a:pPr lvl="1"/>
            <a:r>
              <a:rPr lang="en-US" sz="2118" dirty="0" smtClean="0"/>
              <a:t>Copy image to device by </a:t>
            </a:r>
            <a:r>
              <a:rPr lang="en-US" sz="2118" dirty="0" err="1" smtClean="0"/>
              <a:t>enqueueing</a:t>
            </a:r>
            <a:r>
              <a:rPr lang="en-US" sz="2118" dirty="0" smtClean="0"/>
              <a:t> a write to a buffer on the device from the host</a:t>
            </a:r>
          </a:p>
          <a:p>
            <a:pPr lvl="1"/>
            <a:r>
              <a:rPr lang="en-US" sz="2118" dirty="0" smtClean="0"/>
              <a:t>Run the Image rotation  kernel on input image</a:t>
            </a:r>
          </a:p>
          <a:p>
            <a:pPr lvl="1"/>
            <a:r>
              <a:rPr lang="en-US" sz="2118" dirty="0" smtClean="0"/>
              <a:t>Copy output image to host by </a:t>
            </a:r>
            <a:r>
              <a:rPr lang="en-US" sz="2118" dirty="0" err="1" smtClean="0"/>
              <a:t>enqueueing</a:t>
            </a:r>
            <a:r>
              <a:rPr lang="en-US" sz="2118" dirty="0" smtClean="0"/>
              <a:t> a read from a buffer on the </a:t>
            </a:r>
            <a:r>
              <a:rPr lang="en-US" sz="2118" dirty="0" smtClean="0"/>
              <a:t>device</a:t>
            </a:r>
            <a:endParaRPr lang="en-US" sz="2118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24" y="2036744"/>
            <a:ext cx="3899498" cy="36465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18C6-5473-FB48-9973-B8E50D77EF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9377</TotalTime>
  <Words>1765</Words>
  <Application>Microsoft Office PowerPoint</Application>
  <PresentationFormat>On-screen Show (4:3)</PresentationFormat>
  <Paragraphs>421</Paragraphs>
  <Slides>21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Exhibit</vt:lpstr>
      <vt:lpstr>Equation</vt:lpstr>
      <vt:lpstr>OpenCL Buffers and Complete Examples</vt:lpstr>
      <vt:lpstr>Instructor Notes</vt:lpstr>
      <vt:lpstr>Topics</vt:lpstr>
      <vt:lpstr>Creating OpenCL Buffers</vt:lpstr>
      <vt:lpstr>Memory Flags</vt:lpstr>
      <vt:lpstr>Copying Buffers to Device</vt:lpstr>
      <vt:lpstr>Copying Buffers to Host</vt:lpstr>
      <vt:lpstr>Example 1 - Image Rotation</vt:lpstr>
      <vt:lpstr>Image Rotation</vt:lpstr>
      <vt:lpstr>The OpenCL Kernel</vt:lpstr>
      <vt:lpstr>OpenCL Kernel</vt:lpstr>
      <vt:lpstr>Step0: Initialize Device</vt:lpstr>
      <vt:lpstr>Step1: Create Buffers</vt:lpstr>
      <vt:lpstr>Step2: Build Program, Select Kernel</vt:lpstr>
      <vt:lpstr>Step3: Set Arguments, Enqueue Kernel</vt:lpstr>
      <vt:lpstr>Step4: Read Back Result</vt:lpstr>
      <vt:lpstr>OpenCL Timing</vt:lpstr>
      <vt:lpstr>Example 2 Matrix Multiplication</vt:lpstr>
      <vt:lpstr>Basic Matrix Multiplication</vt:lpstr>
      <vt:lpstr>Simple Matrix Multiplication</vt:lpstr>
      <vt:lpstr>Summary</vt:lpstr>
    </vt:vector>
  </TitlesOfParts>
  <Company>Northeastern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Perhaad Mistry</dc:creator>
  <cp:lastModifiedBy>BaoHuong Phan</cp:lastModifiedBy>
  <cp:revision>448</cp:revision>
  <dcterms:created xsi:type="dcterms:W3CDTF">2011-01-07T07:20:28Z</dcterms:created>
  <dcterms:modified xsi:type="dcterms:W3CDTF">2011-01-19T18:45:24Z</dcterms:modified>
</cp:coreProperties>
</file>