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76" r:id="rId4"/>
    <p:sldId id="257" r:id="rId5"/>
    <p:sldId id="266" r:id="rId6"/>
    <p:sldId id="259" r:id="rId7"/>
    <p:sldId id="260" r:id="rId8"/>
    <p:sldId id="261" r:id="rId9"/>
    <p:sldId id="262" r:id="rId10"/>
    <p:sldId id="267" r:id="rId11"/>
    <p:sldId id="277" r:id="rId12"/>
    <p:sldId id="264" r:id="rId13"/>
    <p:sldId id="265" r:id="rId14"/>
    <p:sldId id="275" r:id="rId15"/>
    <p:sldId id="271" r:id="rId16"/>
    <p:sldId id="272" r:id="rId17"/>
    <p:sldId id="273" r:id="rId18"/>
    <p:sldId id="26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Coalesced</c:v>
                </c:pt>
              </c:strCache>
            </c:strRef>
          </c:tx>
          <c:spPr>
            <a:ln w="5080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88.778409090909079</c:v>
                </c:pt>
                <c:pt idx="1">
                  <c:v>110.0352112676056</c:v>
                </c:pt>
                <c:pt idx="2">
                  <c:v>115.7407407407407</c:v>
                </c:pt>
                <c:pt idx="3">
                  <c:v>117.48120300751883</c:v>
                </c:pt>
                <c:pt idx="4">
                  <c:v>118.48341232227487</c:v>
                </c:pt>
                <c:pt idx="5">
                  <c:v>118.8212927756654</c:v>
                </c:pt>
                <c:pt idx="6">
                  <c:v>118.34319526627223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Uncoalesced</c:v>
                </c:pt>
              </c:strCache>
            </c:strRef>
          </c:tx>
          <c:spPr>
            <a:ln w="5080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16.983695652173836</c:v>
                </c:pt>
                <c:pt idx="1">
                  <c:v>17.877574370709379</c:v>
                </c:pt>
                <c:pt idx="2">
                  <c:v>7.1281934306569346</c:v>
                </c:pt>
                <c:pt idx="3">
                  <c:v>8.6147484493452779</c:v>
                </c:pt>
                <c:pt idx="4">
                  <c:v>10.4716427913211</c:v>
                </c:pt>
                <c:pt idx="5">
                  <c:v>9.4346743150426526</c:v>
                </c:pt>
                <c:pt idx="6">
                  <c:v>8.5614972346363967</c:v>
                </c:pt>
              </c:numCache>
            </c:numRef>
          </c:val>
        </c:ser>
        <c:marker val="1"/>
        <c:axId val="29334144"/>
        <c:axId val="29348608"/>
      </c:lineChart>
      <c:catAx>
        <c:axId val="293341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(MB)</a:t>
                </a:r>
              </a:p>
            </c:rich>
          </c:tx>
          <c:layout/>
        </c:title>
        <c:numFmt formatCode="General" sourceLinked="1"/>
        <c:tickLblPos val="nextTo"/>
        <c:crossAx val="29348608"/>
        <c:crosses val="autoZero"/>
        <c:auto val="1"/>
        <c:lblAlgn val="ctr"/>
        <c:lblOffset val="100"/>
      </c:catAx>
      <c:valAx>
        <c:axId val="293486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Bandwidth (GB/s)</a:t>
                </a:r>
              </a:p>
            </c:rich>
          </c:tx>
          <c:layout/>
        </c:title>
        <c:numFmt formatCode="General" sourceLinked="1"/>
        <c:tickLblPos val="nextTo"/>
        <c:crossAx val="293341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Coalesced</c:v>
                </c:pt>
              </c:strCache>
            </c:strRef>
          </c:tx>
          <c:spPr>
            <a:ln w="5080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42.459239130434781</c:v>
                </c:pt>
                <c:pt idx="1">
                  <c:v>88.778409090909079</c:v>
                </c:pt>
                <c:pt idx="2">
                  <c:v>104.1666666666667</c:v>
                </c:pt>
                <c:pt idx="3">
                  <c:v>110.2292768959436</c:v>
                </c:pt>
                <c:pt idx="4">
                  <c:v>110.71744906997345</c:v>
                </c:pt>
                <c:pt idx="5">
                  <c:v>111.85682326621922</c:v>
                </c:pt>
                <c:pt idx="6">
                  <c:v>112.2334455667789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Uncoalesced</c:v>
                </c:pt>
              </c:strCache>
            </c:strRef>
          </c:tx>
          <c:spPr>
            <a:ln w="50800"/>
          </c:spP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6.0281635802469076</c:v>
                </c:pt>
                <c:pt idx="1">
                  <c:v>7.0319531953195336</c:v>
                </c:pt>
                <c:pt idx="2">
                  <c:v>7.2021203042175621</c:v>
                </c:pt>
                <c:pt idx="3">
                  <c:v>7.0343275182892455</c:v>
                </c:pt>
                <c:pt idx="4">
                  <c:v>7.1584010995304066</c:v>
                </c:pt>
                <c:pt idx="5">
                  <c:v>7.2089737304997268</c:v>
                </c:pt>
                <c:pt idx="6">
                  <c:v>7.22365892772007</c:v>
                </c:pt>
              </c:numCache>
            </c:numRef>
          </c:val>
        </c:ser>
        <c:marker val="1"/>
        <c:axId val="77858688"/>
        <c:axId val="77864960"/>
      </c:lineChart>
      <c:catAx>
        <c:axId val="77858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Data Size (MB)</a:t>
                </a:r>
              </a:p>
            </c:rich>
          </c:tx>
          <c:layout/>
        </c:title>
        <c:numFmt formatCode="General" sourceLinked="1"/>
        <c:tickLblPos val="nextTo"/>
        <c:crossAx val="77864960"/>
        <c:crosses val="autoZero"/>
        <c:auto val="1"/>
        <c:lblAlgn val="ctr"/>
        <c:lblOffset val="100"/>
      </c:catAx>
      <c:valAx>
        <c:axId val="77864960"/>
        <c:scaling>
          <c:orientation val="minMax"/>
          <c:max val="14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Bandwidth (GB/s)</a:t>
                </a:r>
              </a:p>
            </c:rich>
          </c:tx>
          <c:layout/>
        </c:title>
        <c:numFmt formatCode="General" sourceLinked="1"/>
        <c:tickLblPos val="nextTo"/>
        <c:crossAx val="778586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452C8-6C60-2543-BBF3-EB51AA5A6A1D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5460-4291-894E-8010-ACA4919773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start of an</a:t>
            </a:r>
            <a:r>
              <a:rPr lang="en-US" baseline="0" dirty="0" smtClean="0"/>
              <a:t> example explaining how </a:t>
            </a:r>
            <a:r>
              <a:rPr lang="en-US" baseline="0" dirty="0" err="1" smtClean="0"/>
              <a:t>GPU’s</a:t>
            </a:r>
            <a:r>
              <a:rPr lang="en-US" baseline="0" dirty="0" smtClean="0"/>
              <a:t> wide memory buses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5460-4291-894E-8010-ACA4919773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desired</a:t>
            </a:r>
            <a:r>
              <a:rPr lang="en-US" baseline="0" dirty="0" smtClean="0"/>
              <a:t> element is at 0x00001232 as shown 2 slides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05460-4291-894E-8010-ACA4919773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F3AAF87-A0C8-4B66-8BAB-52622F9B4F88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DA0F240B-57BF-D649-8391-237432D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AADD-D8F4-47CD-B76E-6AAC5F32525E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34453D6-0B0D-4DDD-95EA-74CAA782A485}" type="datetime1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Collaboration Between David Kaeli, Northeastern University</a:t>
            </a:r>
          </a:p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Benedict R. Gaster, AMD   © 2011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A0F240B-57BF-D649-8391-237432D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GPU Memory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58814" y="5357312"/>
            <a:ext cx="7826281" cy="86061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Collaboration Between</a:t>
            </a:r>
          </a:p>
          <a:p>
            <a:r>
              <a:rPr lang="en-US" dirty="0" smtClean="0"/>
              <a:t>David Kaeli, Northeastern University</a:t>
            </a:r>
          </a:p>
          <a:p>
            <a:r>
              <a:rPr lang="en-US" dirty="0" smtClean="0"/>
              <a:t>Benedict R. Gaster, AMD</a:t>
            </a:r>
          </a:p>
          <a:p>
            <a:r>
              <a:rPr lang="en-US" dirty="0" smtClean="0"/>
              <a:t>©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103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Global memory </a:t>
            </a:r>
            <a:r>
              <a:rPr lang="en-US" dirty="0" smtClean="0"/>
              <a:t>performance for a simple data copying kernel of entirely coalesced and entirely non-coalesced accesses on an </a:t>
            </a:r>
            <a:r>
              <a:rPr lang="en-US" dirty="0" smtClean="0"/>
              <a:t>ATI </a:t>
            </a:r>
            <a:r>
              <a:rPr lang="en-US" dirty="0" smtClean="0"/>
              <a:t>Radeon 5870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167765" y="2865567"/>
          <a:ext cx="6973888" cy="344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103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Global memory </a:t>
            </a:r>
            <a:r>
              <a:rPr lang="en-US" dirty="0" smtClean="0"/>
              <a:t>performance for a simple data copying kernel of entirely coalesced and entirely non-coalesced accesses on an NVIDIA GTX 285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167765" y="2865567"/>
          <a:ext cx="6973888" cy="344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Banks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0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Memory is made up of </a:t>
            </a:r>
            <a:r>
              <a:rPr lang="en-US" i="1" dirty="0" smtClean="0"/>
              <a:t>banks </a:t>
            </a:r>
          </a:p>
          <a:p>
            <a:pPr lvl="1"/>
            <a:r>
              <a:rPr lang="en-US" dirty="0" smtClean="0"/>
              <a:t>Memory banks are the hardware units that actually store data</a:t>
            </a:r>
          </a:p>
          <a:p>
            <a:r>
              <a:rPr lang="en-US" dirty="0" smtClean="0"/>
              <a:t>The memory banks targeted by a memory access depend on the address of the data to be read/written</a:t>
            </a:r>
          </a:p>
          <a:p>
            <a:pPr lvl="1"/>
            <a:r>
              <a:rPr lang="en-US" dirty="0" smtClean="0"/>
              <a:t>Note that on current </a:t>
            </a:r>
            <a:r>
              <a:rPr lang="en-US" dirty="0" err="1" smtClean="0"/>
              <a:t>GPUs</a:t>
            </a:r>
            <a:r>
              <a:rPr lang="en-US" dirty="0" smtClean="0"/>
              <a:t>, there are more memory banks than can be addressed at once by the global memory bus, so it is possible for different accesses to target different banks</a:t>
            </a:r>
          </a:p>
          <a:p>
            <a:pPr lvl="2"/>
            <a:r>
              <a:rPr lang="en-US" dirty="0" smtClean="0"/>
              <a:t>Bank response time, not access requests, is the bottleneck</a:t>
            </a:r>
          </a:p>
          <a:p>
            <a:r>
              <a:rPr lang="en-US" dirty="0" smtClean="0"/>
              <a:t>Successive data are stored in successive banks (strides of 32-bit words on </a:t>
            </a:r>
            <a:r>
              <a:rPr lang="en-US" dirty="0" err="1" smtClean="0"/>
              <a:t>GPUs</a:t>
            </a:r>
            <a:r>
              <a:rPr lang="en-US" dirty="0" smtClean="0"/>
              <a:t>) so that a group of threads accessing successive elements will produce no bank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 Conflicts – Local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1451"/>
          </a:xfrm>
        </p:spPr>
        <p:txBody>
          <a:bodyPr>
            <a:normAutofit/>
          </a:bodyPr>
          <a:lstStyle/>
          <a:p>
            <a:r>
              <a:rPr lang="en-US" dirty="0" smtClean="0"/>
              <a:t>Bank conflicts have the largest negative effect on local memory operations</a:t>
            </a:r>
          </a:p>
          <a:p>
            <a:pPr lvl="1"/>
            <a:r>
              <a:rPr lang="en-US" dirty="0" smtClean="0"/>
              <a:t>Local memory does not require that accesses are to sequentially increasing elements</a:t>
            </a:r>
          </a:p>
          <a:p>
            <a:r>
              <a:rPr lang="en-US" dirty="0" smtClean="0"/>
              <a:t>Accesses from successive threads should target different memory banks</a:t>
            </a:r>
          </a:p>
          <a:p>
            <a:pPr lvl="1"/>
            <a:r>
              <a:rPr lang="en-US" dirty="0" smtClean="0"/>
              <a:t>Threads accessing sequentially increasing data will fall into this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 Conflicts – Local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1451"/>
          </a:xfrm>
        </p:spPr>
        <p:txBody>
          <a:bodyPr>
            <a:normAutofit/>
          </a:bodyPr>
          <a:lstStyle/>
          <a:p>
            <a:r>
              <a:rPr lang="en-US" dirty="0" smtClean="0"/>
              <a:t>On AMD, a </a:t>
            </a:r>
            <a:r>
              <a:rPr lang="en-US" dirty="0" err="1" smtClean="0"/>
              <a:t>wavefront</a:t>
            </a:r>
            <a:r>
              <a:rPr lang="en-US" dirty="0" smtClean="0"/>
              <a:t> that generates bank conflicts stalls until all local memory operations complete</a:t>
            </a:r>
          </a:p>
          <a:p>
            <a:pPr lvl="1"/>
            <a:r>
              <a:rPr lang="en-US" dirty="0" smtClean="0"/>
              <a:t>The hardware does not hide the stall by switching to another </a:t>
            </a:r>
            <a:r>
              <a:rPr lang="en-US" dirty="0" err="1" smtClean="0"/>
              <a:t>wavefront</a:t>
            </a:r>
            <a:endParaRPr lang="en-US" dirty="0" smtClean="0"/>
          </a:p>
          <a:p>
            <a:r>
              <a:rPr lang="en-US" dirty="0" smtClean="0"/>
              <a:t>The following examples show local memory access patterns and whether conflicts are generated</a:t>
            </a:r>
          </a:p>
          <a:p>
            <a:pPr lvl="1"/>
            <a:r>
              <a:rPr lang="en-US" dirty="0" smtClean="0"/>
              <a:t>For readability, only 8 memory banks are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 Conflicts – Local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49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there are no bank conflicts, each bank can return an element without any delays</a:t>
            </a:r>
          </a:p>
          <a:p>
            <a:pPr lvl="1"/>
            <a:r>
              <a:rPr lang="en-US" dirty="0" smtClean="0"/>
              <a:t>Both of the following patterns will complete without stalls on current GPU 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86854" y="310159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6854" y="344422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6854" y="3786862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6854" y="4132673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6854" y="4475109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6854" y="4811195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6854" y="5147281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6854" y="5483367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0043" y="5909551"/>
            <a:ext cx="160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Memory Bank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88161" y="309524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88161" y="3441051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8161" y="3770787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88161" y="4116598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8161" y="4468759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88161" y="4804845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88161" y="5140931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88161" y="5477017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7599" y="5903201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Thread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>
            <a:stCxn id="25" idx="3"/>
            <a:endCxn id="7" idx="1"/>
          </p:cNvCxnSpPr>
          <p:nvPr/>
        </p:nvCxnSpPr>
        <p:spPr>
          <a:xfrm>
            <a:off x="1583000" y="3613722"/>
            <a:ext cx="1503854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436153" y="3107941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36153" y="3450577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36153" y="3793213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36153" y="4139024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36153" y="448146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36153" y="481754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36153" y="5153632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36153" y="5489718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9342" y="5915902"/>
            <a:ext cx="160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Memory Bank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37460" y="3101591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7460" y="3447402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37460" y="3777138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37460" y="4122949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37460" y="447511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37460" y="481119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37460" y="5147282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37460" y="5483368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36898" y="5909552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Thread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95" name="Straight Arrow Connector 94"/>
          <p:cNvCxnSpPr>
            <a:stCxn id="24" idx="3"/>
            <a:endCxn id="6" idx="1"/>
          </p:cNvCxnSpPr>
          <p:nvPr/>
        </p:nvCxnSpPr>
        <p:spPr>
          <a:xfrm>
            <a:off x="1583000" y="3267911"/>
            <a:ext cx="1503854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3"/>
            <a:endCxn id="8" idx="1"/>
          </p:cNvCxnSpPr>
          <p:nvPr/>
        </p:nvCxnSpPr>
        <p:spPr>
          <a:xfrm>
            <a:off x="1583000" y="3943458"/>
            <a:ext cx="1503854" cy="1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3"/>
            <a:endCxn id="9" idx="1"/>
          </p:cNvCxnSpPr>
          <p:nvPr/>
        </p:nvCxnSpPr>
        <p:spPr>
          <a:xfrm>
            <a:off x="1583000" y="4289269"/>
            <a:ext cx="1503854" cy="1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8" idx="3"/>
            <a:endCxn id="10" idx="1"/>
          </p:cNvCxnSpPr>
          <p:nvPr/>
        </p:nvCxnSpPr>
        <p:spPr>
          <a:xfrm>
            <a:off x="1583000" y="4641430"/>
            <a:ext cx="1503854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9" idx="3"/>
            <a:endCxn id="11" idx="1"/>
          </p:cNvCxnSpPr>
          <p:nvPr/>
        </p:nvCxnSpPr>
        <p:spPr>
          <a:xfrm>
            <a:off x="1583000" y="4977516"/>
            <a:ext cx="1503854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0" idx="3"/>
            <a:endCxn id="12" idx="1"/>
          </p:cNvCxnSpPr>
          <p:nvPr/>
        </p:nvCxnSpPr>
        <p:spPr>
          <a:xfrm>
            <a:off x="1583000" y="5313602"/>
            <a:ext cx="1503854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1" idx="3"/>
            <a:endCxn id="13" idx="1"/>
          </p:cNvCxnSpPr>
          <p:nvPr/>
        </p:nvCxnSpPr>
        <p:spPr>
          <a:xfrm>
            <a:off x="1583000" y="5649688"/>
            <a:ext cx="1503854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0" idx="3"/>
            <a:endCxn id="62" idx="1"/>
          </p:cNvCxnSpPr>
          <p:nvPr/>
        </p:nvCxnSpPr>
        <p:spPr>
          <a:xfrm>
            <a:off x="5932299" y="3274262"/>
            <a:ext cx="1503854" cy="3489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65" idx="1"/>
          </p:cNvCxnSpPr>
          <p:nvPr/>
        </p:nvCxnSpPr>
        <p:spPr>
          <a:xfrm>
            <a:off x="5932299" y="3616897"/>
            <a:ext cx="1503854" cy="1037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72" idx="3"/>
            <a:endCxn id="61" idx="1"/>
          </p:cNvCxnSpPr>
          <p:nvPr/>
        </p:nvCxnSpPr>
        <p:spPr>
          <a:xfrm flipV="1">
            <a:off x="5932299" y="3280612"/>
            <a:ext cx="1503854" cy="669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3" idx="3"/>
            <a:endCxn id="68" idx="1"/>
          </p:cNvCxnSpPr>
          <p:nvPr/>
        </p:nvCxnSpPr>
        <p:spPr>
          <a:xfrm>
            <a:off x="5932299" y="4295620"/>
            <a:ext cx="1503854" cy="13667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3"/>
            <a:endCxn id="66" idx="1"/>
          </p:cNvCxnSpPr>
          <p:nvPr/>
        </p:nvCxnSpPr>
        <p:spPr>
          <a:xfrm>
            <a:off x="5932299" y="4647781"/>
            <a:ext cx="1503854" cy="342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6" idx="3"/>
            <a:endCxn id="67" idx="1"/>
          </p:cNvCxnSpPr>
          <p:nvPr/>
        </p:nvCxnSpPr>
        <p:spPr>
          <a:xfrm>
            <a:off x="5932299" y="5319953"/>
            <a:ext cx="1503854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7" idx="3"/>
            <a:endCxn id="63" idx="1"/>
          </p:cNvCxnSpPr>
          <p:nvPr/>
        </p:nvCxnSpPr>
        <p:spPr>
          <a:xfrm flipV="1">
            <a:off x="5932299" y="3965884"/>
            <a:ext cx="1503854" cy="16901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5" idx="3"/>
            <a:endCxn id="64" idx="1"/>
          </p:cNvCxnSpPr>
          <p:nvPr/>
        </p:nvCxnSpPr>
        <p:spPr>
          <a:xfrm flipV="1">
            <a:off x="5932299" y="4311695"/>
            <a:ext cx="1503854" cy="6721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 Conflicts – Local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multiple accesses occur to the same bank, then the bank with the most conflicts will determine the latency</a:t>
            </a:r>
          </a:p>
          <a:p>
            <a:pPr lvl="1"/>
            <a:r>
              <a:rPr lang="en-US" dirty="0" smtClean="0"/>
              <a:t>The following pattern will take 3 times the access latency to complete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86109" y="3102015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6109" y="3444651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86109" y="3787287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86109" y="4133098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86109" y="4475534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86109" y="481162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6109" y="514770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86109" y="5483792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39298" y="5909976"/>
            <a:ext cx="160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Memory Bank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87416" y="3095665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87416" y="344147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87416" y="3771212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87416" y="4117023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87416" y="4469184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87416" y="480527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87416" y="514135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87416" y="5477442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86854" y="5903626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Thread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2" idx="3"/>
            <a:endCxn id="33" idx="1"/>
          </p:cNvCxnSpPr>
          <p:nvPr/>
        </p:nvCxnSpPr>
        <p:spPr>
          <a:xfrm>
            <a:off x="3682255" y="3614147"/>
            <a:ext cx="1503854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3"/>
            <a:endCxn id="33" idx="1"/>
          </p:cNvCxnSpPr>
          <p:nvPr/>
        </p:nvCxnSpPr>
        <p:spPr>
          <a:xfrm>
            <a:off x="3682255" y="3268336"/>
            <a:ext cx="1503854" cy="3489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3"/>
            <a:endCxn id="34" idx="1"/>
          </p:cNvCxnSpPr>
          <p:nvPr/>
        </p:nvCxnSpPr>
        <p:spPr>
          <a:xfrm>
            <a:off x="3682255" y="3943883"/>
            <a:ext cx="1503854" cy="1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36" idx="1"/>
          </p:cNvCxnSpPr>
          <p:nvPr/>
        </p:nvCxnSpPr>
        <p:spPr>
          <a:xfrm>
            <a:off x="3682255" y="4289694"/>
            <a:ext cx="1503854" cy="3585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  <a:endCxn id="36" idx="1"/>
          </p:cNvCxnSpPr>
          <p:nvPr/>
        </p:nvCxnSpPr>
        <p:spPr>
          <a:xfrm>
            <a:off x="3682255" y="4641855"/>
            <a:ext cx="1503854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39" idx="1"/>
          </p:cNvCxnSpPr>
          <p:nvPr/>
        </p:nvCxnSpPr>
        <p:spPr>
          <a:xfrm>
            <a:off x="3682255" y="4977941"/>
            <a:ext cx="1503854" cy="6785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3"/>
            <a:endCxn id="38" idx="1"/>
          </p:cNvCxnSpPr>
          <p:nvPr/>
        </p:nvCxnSpPr>
        <p:spPr>
          <a:xfrm>
            <a:off x="3682255" y="5314027"/>
            <a:ext cx="1503854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3"/>
            <a:endCxn id="36" idx="1"/>
          </p:cNvCxnSpPr>
          <p:nvPr/>
        </p:nvCxnSpPr>
        <p:spPr>
          <a:xfrm flipV="1">
            <a:off x="3682255" y="4648205"/>
            <a:ext cx="1503854" cy="10019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59732" y="344735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55610" y="37632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59732" y="443593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55610" y="511446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55610" y="546544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71809" y="2917349"/>
            <a:ext cx="106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Conflicts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 Conflicts – Local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808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all accesses are to the same address, then the bank can perform a broadcast and no delay is incurred</a:t>
            </a:r>
          </a:p>
          <a:p>
            <a:pPr lvl="1"/>
            <a:r>
              <a:rPr lang="en-US" dirty="0" smtClean="0"/>
              <a:t>The following will only take one access to complete assuming the same data element is accessed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6109" y="3082809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6109" y="3425445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6109" y="3768081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6109" y="4113892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6109" y="4456328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6109" y="4792414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6109" y="512850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6109" y="546458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9298" y="5890770"/>
            <a:ext cx="160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Memory Bank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7416" y="3076459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87416" y="342227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7416" y="375200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7416" y="4097817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87416" y="4449978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7416" y="4786064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87416" y="5122150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87416" y="5458236"/>
            <a:ext cx="394839" cy="345342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6854" y="5884420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Thread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3" name="Straight Arrow Connector 22"/>
          <p:cNvCxnSpPr>
            <a:stCxn id="15" idx="3"/>
            <a:endCxn id="8" idx="1"/>
          </p:cNvCxnSpPr>
          <p:nvPr/>
        </p:nvCxnSpPr>
        <p:spPr>
          <a:xfrm>
            <a:off x="3682255" y="3594941"/>
            <a:ext cx="1503854" cy="6916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8" idx="1"/>
          </p:cNvCxnSpPr>
          <p:nvPr/>
        </p:nvCxnSpPr>
        <p:spPr>
          <a:xfrm>
            <a:off x="3682255" y="3249130"/>
            <a:ext cx="1503854" cy="10374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3682255" y="3924677"/>
            <a:ext cx="1503854" cy="3618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8" idx="1"/>
          </p:cNvCxnSpPr>
          <p:nvPr/>
        </p:nvCxnSpPr>
        <p:spPr>
          <a:xfrm>
            <a:off x="3682255" y="4270488"/>
            <a:ext cx="1503854" cy="16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8" idx="1"/>
          </p:cNvCxnSpPr>
          <p:nvPr/>
        </p:nvCxnSpPr>
        <p:spPr>
          <a:xfrm flipV="1">
            <a:off x="3682255" y="4286563"/>
            <a:ext cx="1503854" cy="3360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8" idx="1"/>
          </p:cNvCxnSpPr>
          <p:nvPr/>
        </p:nvCxnSpPr>
        <p:spPr>
          <a:xfrm flipV="1">
            <a:off x="3682255" y="4286563"/>
            <a:ext cx="1503854" cy="6721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8" idx="1"/>
          </p:cNvCxnSpPr>
          <p:nvPr/>
        </p:nvCxnSpPr>
        <p:spPr>
          <a:xfrm flipV="1">
            <a:off x="3682255" y="4286563"/>
            <a:ext cx="1503854" cy="10082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3"/>
            <a:endCxn id="8" idx="1"/>
          </p:cNvCxnSpPr>
          <p:nvPr/>
        </p:nvCxnSpPr>
        <p:spPr>
          <a:xfrm flipV="1">
            <a:off x="3682255" y="4286563"/>
            <a:ext cx="1503854" cy="1344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 Conflicts – Global Memory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548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Bank conflicts in global memory rely on the same principles, however the global memory bus makes the impact of conflicts more subtle </a:t>
            </a:r>
          </a:p>
          <a:p>
            <a:pPr lvl="1"/>
            <a:r>
              <a:rPr lang="en-US" dirty="0" smtClean="0"/>
              <a:t>Since accessing data in global memory requires that an entire bus-line be read, bank conflicts within a work-group have a similar effect as non-coalesced accesses</a:t>
            </a:r>
          </a:p>
          <a:p>
            <a:pPr lvl="2"/>
            <a:r>
              <a:rPr lang="en-US" dirty="0" smtClean="0"/>
              <a:t>If threads reading from global memory had a bank conflict then by definition it manifest as a non-coalesced access</a:t>
            </a:r>
          </a:p>
          <a:p>
            <a:pPr lvl="2"/>
            <a:r>
              <a:rPr lang="en-US" dirty="0" smtClean="0"/>
              <a:t>Not all non-coalesced accesses are bank conflicts, however</a:t>
            </a:r>
          </a:p>
          <a:p>
            <a:r>
              <a:rPr lang="en-US" dirty="0" smtClean="0"/>
              <a:t>The ideal case for global memory is when different work-groups read from different banks</a:t>
            </a:r>
          </a:p>
          <a:p>
            <a:pPr lvl="1"/>
            <a:r>
              <a:rPr lang="en-US" dirty="0" smtClean="0"/>
              <a:t>In reality, this is a very low-level optimization and should not be prioritized when first writing a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548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GPU memory is different than CPU memory</a:t>
            </a:r>
          </a:p>
          <a:p>
            <a:pPr lvl="1"/>
            <a:r>
              <a:rPr lang="en-US" dirty="0" smtClean="0"/>
              <a:t>The goal is high throughput instead of low-latency</a:t>
            </a:r>
          </a:p>
          <a:p>
            <a:r>
              <a:rPr lang="en-US" dirty="0" smtClean="0"/>
              <a:t>Memory access patterns have a huge impact on bus utilization</a:t>
            </a:r>
          </a:p>
          <a:p>
            <a:pPr lvl="1"/>
            <a:r>
              <a:rPr lang="en-US" dirty="0" smtClean="0"/>
              <a:t>Low utilization means low performance</a:t>
            </a:r>
          </a:p>
          <a:p>
            <a:r>
              <a:rPr lang="en-US" dirty="0" smtClean="0"/>
              <a:t>Having coalesced memory accesses and avoiding bank conflicts are required for high performance code</a:t>
            </a:r>
          </a:p>
          <a:p>
            <a:r>
              <a:rPr lang="en-US" dirty="0" smtClean="0"/>
              <a:t>Specific hardware information (such as bus width, number of memory banks, and number of threads that coalesce memory requests) is GPU-specific and can be found in vendor documentation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begins with an example of how a wide-memory bus is utilized in </a:t>
            </a:r>
            <a:r>
              <a:rPr lang="en-US" dirty="0" err="1" smtClean="0"/>
              <a:t>GPUs</a:t>
            </a:r>
            <a:endParaRPr lang="en-US" dirty="0" smtClean="0"/>
          </a:p>
          <a:p>
            <a:r>
              <a:rPr lang="en-US" dirty="0" smtClean="0"/>
              <a:t>The impact of memory coalescing and memory bank conflicts are also described along with examples on current hardware</a:t>
            </a:r>
          </a:p>
          <a:p>
            <a:r>
              <a:rPr lang="en-US" dirty="0" smtClean="0"/>
              <a:t>This lecture is important because achieving high memory bandwidth is often the most important requirement for many GPU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GPU bus addressing</a:t>
            </a:r>
          </a:p>
          <a:p>
            <a:r>
              <a:rPr lang="en-US" dirty="0" smtClean="0"/>
              <a:t>Coalescing memory accesses</a:t>
            </a:r>
          </a:p>
          <a:p>
            <a:r>
              <a:rPr lang="en-US" dirty="0" smtClean="0"/>
              <a:t>Introduction to memory banks</a:t>
            </a:r>
          </a:p>
          <a:p>
            <a:r>
              <a:rPr lang="en-US" dirty="0" smtClean="0"/>
              <a:t>Memory bank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431"/>
            <a:ext cx="8229600" cy="5257799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Array</a:t>
            </a:r>
            <a:r>
              <a:rPr lang="en-US" sz="2400" dirty="0" smtClean="0">
                <a:latin typeface="Courier"/>
                <a:cs typeface="Courier"/>
              </a:rPr>
              <a:t> X </a:t>
            </a:r>
            <a:r>
              <a:rPr lang="en-US" sz="2400" dirty="0" smtClean="0"/>
              <a:t>is a pointer to an array of integers (4-bytes each) located at address 0x00001232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A thread wants to access the data at </a:t>
            </a:r>
            <a:r>
              <a:rPr lang="en-US" sz="2400" dirty="0" smtClean="0">
                <a:latin typeface="Courier New"/>
                <a:cs typeface="Courier New"/>
              </a:rPr>
              <a:t>X[0]</a:t>
            </a:r>
          </a:p>
          <a:p>
            <a:pPr lvl="2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tmp</a:t>
            </a:r>
            <a:r>
              <a:rPr lang="en-US" dirty="0" smtClean="0">
                <a:latin typeface="Courier New"/>
                <a:cs typeface="Courier New"/>
              </a:rPr>
              <a:t> = X[0];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4200" y="2844278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0x00001232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000" y="280617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X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049800" y="2313104"/>
            <a:ext cx="2243086" cy="683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92886" y="2175822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2886" y="2486260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2886" y="2790688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2886" y="3100754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2886" y="3405554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92886" y="3715992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92886" y="4020420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2886" y="4330486"/>
            <a:ext cx="1625600" cy="304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8486" y="2128438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0x00001232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8486" y="2440906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0x00001236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8486" y="4294984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0x00001248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98654" y="3110978"/>
            <a:ext cx="248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.</a:t>
            </a:r>
          </a:p>
          <a:p>
            <a:r>
              <a:rPr lang="en-US" b="1" dirty="0" smtClean="0">
                <a:latin typeface="Arial"/>
                <a:cs typeface="Arial"/>
              </a:rPr>
              <a:t>.</a:t>
            </a:r>
          </a:p>
          <a:p>
            <a:r>
              <a:rPr lang="en-US" b="1" dirty="0">
                <a:latin typeface="Arial"/>
                <a:cs typeface="Arial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5973" y="4606538"/>
            <a:ext cx="248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.</a:t>
            </a:r>
          </a:p>
          <a:p>
            <a:r>
              <a:rPr lang="en-US" b="1" dirty="0">
                <a:latin typeface="Arial"/>
                <a:cs typeface="Arial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4441" y="4607758"/>
            <a:ext cx="248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.</a:t>
            </a:r>
          </a:p>
          <a:p>
            <a:r>
              <a:rPr lang="en-US" b="1" dirty="0">
                <a:latin typeface="Arial"/>
                <a:cs typeface="Arial"/>
              </a:rPr>
              <a:t>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27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Assume that the memory bus is 32-bytes (256-bits) wide</a:t>
            </a:r>
          </a:p>
          <a:p>
            <a:pPr lvl="1"/>
            <a:r>
              <a:rPr lang="en-US" sz="2600" dirty="0" smtClean="0"/>
              <a:t>This is the width on a </a:t>
            </a:r>
            <a:r>
              <a:rPr lang="en-US" sz="2600" dirty="0" err="1" smtClean="0"/>
              <a:t>Radeon</a:t>
            </a:r>
            <a:r>
              <a:rPr lang="en-US" sz="2600" dirty="0" smtClean="0"/>
              <a:t> 5870 GPU</a:t>
            </a:r>
          </a:p>
          <a:p>
            <a:r>
              <a:rPr lang="en-US" sz="2800" dirty="0" smtClean="0"/>
              <a:t>The byte-addressable bus must make accesses that are aligned to the bus width, so the bottom 5 bits are masked off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Any access in the range 0x00001220 to 0x0000123F will produce the address 0x00001220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6474" y="397263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Desired address: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0x00001232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Bus mask: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0xFFFFFFE0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Bus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access: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0x00001220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98599"/>
          </a:xfrm>
        </p:spPr>
        <p:txBody>
          <a:bodyPr>
            <a:normAutofit/>
          </a:bodyPr>
          <a:lstStyle/>
          <a:p>
            <a:r>
              <a:rPr lang="en-US" dirty="0" smtClean="0"/>
              <a:t>All data in the range 0x00001220 to 0x0000123F is returned on the bus</a:t>
            </a:r>
          </a:p>
          <a:p>
            <a:r>
              <a:rPr lang="en-US" dirty="0" smtClean="0"/>
              <a:t>In this case, 4 bytes are useful and 28 bytes are wasted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52588" y="5417066"/>
            <a:ext cx="4519912" cy="304800"/>
            <a:chOff x="3430288" y="4927600"/>
            <a:chExt cx="4519912" cy="304800"/>
          </a:xfrm>
        </p:grpSpPr>
        <p:sp>
          <p:nvSpPr>
            <p:cNvPr id="4" name="Rectangle 3"/>
            <p:cNvSpPr/>
            <p:nvPr/>
          </p:nvSpPr>
          <p:spPr>
            <a:xfrm>
              <a:off x="3430288" y="4927600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4802" y="4927600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9316" y="4927600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1130" y="4927600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0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2944" y="4927600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64758" y="4927600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2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26572" y="4927600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3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88386" y="4927600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4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5" name="Left Bracket 14"/>
          <p:cNvSpPr/>
          <p:nvPr/>
        </p:nvSpPr>
        <p:spPr>
          <a:xfrm rot="16200000">
            <a:off x="1909961" y="4815205"/>
            <a:ext cx="146566" cy="17058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5372100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0x00001220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1981200" y="4114800"/>
            <a:ext cx="1244600" cy="111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93212" y="4051300"/>
            <a:ext cx="1395704" cy="124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9504" y="4234934"/>
            <a:ext cx="192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Send an address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5379" y="4234934"/>
            <a:ext cx="153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Receive data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4012" y="5729932"/>
            <a:ext cx="103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0x00001220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45629" y="3263900"/>
            <a:ext cx="1961271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Memory Controller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7218" y="4419600"/>
            <a:ext cx="186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Desired element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771975" y="5316801"/>
            <a:ext cx="561814" cy="502082"/>
          </a:xfrm>
          <a:prstGeom prst="donut">
            <a:avLst>
              <a:gd name="adj" fmla="val 13588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8" idx="7"/>
          </p:cNvCxnSpPr>
          <p:nvPr/>
        </p:nvCxnSpPr>
        <p:spPr>
          <a:xfrm rot="10800000" flipV="1">
            <a:off x="6251514" y="4788931"/>
            <a:ext cx="635545" cy="601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27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 fully utilize the bus, </a:t>
            </a:r>
            <a:r>
              <a:rPr lang="en-US" sz="2800" dirty="0" err="1" smtClean="0"/>
              <a:t>GPUs</a:t>
            </a:r>
            <a:r>
              <a:rPr lang="en-US" sz="2800" dirty="0" smtClean="0"/>
              <a:t> combine the accesses of multiple threads into fewer requests when possible</a:t>
            </a:r>
          </a:p>
          <a:p>
            <a:r>
              <a:rPr lang="en-US" sz="2800" dirty="0" smtClean="0"/>
              <a:t>Consider the following </a:t>
            </a:r>
            <a:r>
              <a:rPr lang="en-US" sz="2800" dirty="0" err="1" smtClean="0"/>
              <a:t>OpenCL</a:t>
            </a:r>
            <a:r>
              <a:rPr lang="en-US" sz="2800" dirty="0" smtClean="0"/>
              <a:t> kernel code:</a:t>
            </a:r>
          </a:p>
          <a:p>
            <a:endParaRPr lang="en-US" sz="2800" dirty="0" smtClean="0"/>
          </a:p>
          <a:p>
            <a:r>
              <a:rPr lang="en-US" sz="2800" dirty="0" smtClean="0"/>
              <a:t>Assuming that array </a:t>
            </a:r>
            <a:r>
              <a:rPr lang="en-US" sz="2800" dirty="0" smtClean="0">
                <a:latin typeface="Courier New"/>
                <a:cs typeface="Courier New"/>
              </a:rPr>
              <a:t>X</a:t>
            </a:r>
            <a:r>
              <a:rPr lang="en-US" sz="2800" dirty="0" smtClean="0"/>
              <a:t> is the same array from the example, the first 16 threads will access addresses 0x00001232 through 0x00001272</a:t>
            </a:r>
          </a:p>
          <a:p>
            <a:r>
              <a:rPr lang="en-US" sz="2800" dirty="0" smtClean="0"/>
              <a:t>If each request was sent out individually, there would be 16 accesses total, with 64 useful bytes of data and 448 wasted bytes</a:t>
            </a:r>
          </a:p>
          <a:p>
            <a:pPr lvl="1"/>
            <a:r>
              <a:rPr lang="en-US" sz="2400" dirty="0" smtClean="0"/>
              <a:t>Notice that each access in the same 32-byte range would return exactly the same data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3200" y="2945368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tmp</a:t>
            </a:r>
            <a:r>
              <a:rPr lang="en-US" dirty="0" smtClean="0">
                <a:latin typeface="Courier New"/>
                <a:cs typeface="Courier New"/>
              </a:rPr>
              <a:t> = X[get_global_id(0)]; 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549"/>
            <a:ext cx="8229600" cy="263333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When GPU threads access data in the same 32-byte range, multiple accesses are combined so that each range is only accessed once</a:t>
            </a:r>
          </a:p>
          <a:p>
            <a:pPr lvl="1"/>
            <a:r>
              <a:rPr lang="en-US" sz="2400" dirty="0" smtClean="0"/>
              <a:t>Combining accesses is called </a:t>
            </a:r>
            <a:r>
              <a:rPr lang="en-US" sz="2400" i="1" dirty="0" smtClean="0"/>
              <a:t>coalescing</a:t>
            </a:r>
            <a:endParaRPr lang="en-US" sz="2400" dirty="0" smtClean="0"/>
          </a:p>
          <a:p>
            <a:r>
              <a:rPr lang="en-US" sz="2800" dirty="0" smtClean="0"/>
              <a:t>For this example, only 3 accesses are required</a:t>
            </a:r>
          </a:p>
          <a:p>
            <a:pPr lvl="1"/>
            <a:r>
              <a:rPr lang="en-US" sz="2400" dirty="0" smtClean="0"/>
              <a:t>If the start of the array was 256-bit aligned, only two accesses would be required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2158570" y="4226798"/>
            <a:ext cx="4753888" cy="2074395"/>
            <a:chOff x="2183970" y="3589897"/>
            <a:chExt cx="4753888" cy="2074395"/>
          </a:xfrm>
        </p:grpSpPr>
        <p:sp>
          <p:nvSpPr>
            <p:cNvPr id="7" name="Rectangle 6"/>
            <p:cNvSpPr/>
            <p:nvPr/>
          </p:nvSpPr>
          <p:spPr>
            <a:xfrm>
              <a:off x="2423522" y="358989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82548" y="358989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41574" y="358989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03388" y="358989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0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65202" y="358989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7016" y="358989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2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8830" y="358989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3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50644" y="358989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4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3970" y="3902763"/>
              <a:ext cx="953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0x00001220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51710" y="4332162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5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248" y="4332162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6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54274" y="4332162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7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16088" y="4332162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8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7902" y="4332162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9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9716" y="4332162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10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01530" y="4332162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11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63344" y="4332162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12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6670" y="4645028"/>
              <a:ext cx="953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0x00001240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48922" y="507442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13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07948" y="507442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14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66974" y="507442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15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28788" y="507442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90602" y="507442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52416" y="507442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14230" y="507442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76044" y="5074427"/>
              <a:ext cx="561814" cy="3048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?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370" y="5387293"/>
              <a:ext cx="953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0x00001260</a:t>
              </a:r>
              <a:endParaRPr lang="en-US" sz="1200" dirty="0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Coalescing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2578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Recall that for AMD hardware, 64 threads are part of a </a:t>
            </a:r>
            <a:r>
              <a:rPr lang="en-US" sz="2800" dirty="0" err="1" smtClean="0"/>
              <a:t>wavefront</a:t>
            </a:r>
            <a:r>
              <a:rPr lang="en-US" sz="2800" dirty="0" smtClean="0"/>
              <a:t> and must execute the same instruction in a SIMD manner</a:t>
            </a:r>
          </a:p>
          <a:p>
            <a:r>
              <a:rPr lang="en-US" sz="2800" dirty="0" smtClean="0"/>
              <a:t>For the AMD 5870 GPU, memory accesses of 16 consecutive threads are evaluated together and can be coalesced to fully utilize the bus</a:t>
            </a:r>
          </a:p>
          <a:p>
            <a:pPr lvl="1"/>
            <a:r>
              <a:rPr lang="en-US" sz="2400" dirty="0" smtClean="0"/>
              <a:t>This unit is called a quarter-</a:t>
            </a:r>
            <a:r>
              <a:rPr lang="en-US" sz="2400" dirty="0" err="1" smtClean="0"/>
              <a:t>wavefront</a:t>
            </a:r>
            <a:r>
              <a:rPr lang="en-US" sz="2400" dirty="0" smtClean="0"/>
              <a:t> and is the important hardware scheduling unit for memory accesses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240B-57BF-D649-8391-237432DD117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Collaboration Between David Kaeli, Northeastern University and Benedict R. Gaster, AMD   © 2011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>
        <a:ln w="12700">
          <a:solidFill>
            <a:schemeClr val="bg1"/>
          </a:solidFill>
        </a:ln>
        <a:effectLst/>
      </a:spPr>
      <a:bodyPr rtlCol="0" anchor="ctr"/>
      <a:lstStyle>
        <a:defPPr algn="ctr">
          <a:defRPr sz="1600" dirty="0" smtClean="0">
            <a:solidFill>
              <a:srgbClr val="000000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450</TotalTime>
  <Words>1521</Words>
  <Application>Microsoft Office PowerPoint</Application>
  <PresentationFormat>On-screen Show (4:3)</PresentationFormat>
  <Paragraphs>289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Exhibit</vt:lpstr>
      <vt:lpstr>Understanding GPU Memory</vt:lpstr>
      <vt:lpstr>Instructor Notes</vt:lpstr>
      <vt:lpstr>Topics</vt:lpstr>
      <vt:lpstr>Example</vt:lpstr>
      <vt:lpstr>Bus Addressing</vt:lpstr>
      <vt:lpstr>Bus Addressing</vt:lpstr>
      <vt:lpstr>Coalescing Memory Accesses</vt:lpstr>
      <vt:lpstr>Coalescing Memory Accesses</vt:lpstr>
      <vt:lpstr>Coalescing Memory Accesses</vt:lpstr>
      <vt:lpstr>Coalescing Memory Accesses</vt:lpstr>
      <vt:lpstr>Coalescing Memory Accesses</vt:lpstr>
      <vt:lpstr>Memory Banks</vt:lpstr>
      <vt:lpstr>Bank Conflicts – Local Memory</vt:lpstr>
      <vt:lpstr>Bank Conflicts – Local Memory</vt:lpstr>
      <vt:lpstr>Bank Conflicts – Local Memory</vt:lpstr>
      <vt:lpstr>Bank Conflicts – Local Memory</vt:lpstr>
      <vt:lpstr>Bank Conflicts – Local Memory</vt:lpstr>
      <vt:lpstr>Bank Conflicts – Global Memory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Schaa</dc:creator>
  <cp:lastModifiedBy>BaoHuong Phan</cp:lastModifiedBy>
  <cp:revision>36</cp:revision>
  <dcterms:created xsi:type="dcterms:W3CDTF">2011-01-06T20:07:36Z</dcterms:created>
  <dcterms:modified xsi:type="dcterms:W3CDTF">2011-01-20T01:59:38Z</dcterms:modified>
</cp:coreProperties>
</file>