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1"/>
  </p:notesMasterIdLst>
  <p:sldIdLst>
    <p:sldId id="256" r:id="rId2"/>
    <p:sldId id="284" r:id="rId3"/>
    <p:sldId id="267" r:id="rId4"/>
    <p:sldId id="258" r:id="rId5"/>
    <p:sldId id="260" r:id="rId6"/>
    <p:sldId id="270" r:id="rId7"/>
    <p:sldId id="279" r:id="rId8"/>
    <p:sldId id="280" r:id="rId9"/>
    <p:sldId id="278" r:id="rId10"/>
    <p:sldId id="261" r:id="rId11"/>
    <p:sldId id="273" r:id="rId12"/>
    <p:sldId id="272" r:id="rId13"/>
    <p:sldId id="265" r:id="rId14"/>
    <p:sldId id="283" r:id="rId15"/>
    <p:sldId id="269" r:id="rId16"/>
    <p:sldId id="282" r:id="rId17"/>
    <p:sldId id="268" r:id="rId18"/>
    <p:sldId id="281"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5" autoAdjust="0"/>
    <p:restoredTop sz="94660"/>
  </p:normalViewPr>
  <p:slideViewPr>
    <p:cSldViewPr snapToGrid="0" snapToObjects="1">
      <p:cViewPr varScale="1">
        <p:scale>
          <a:sx n="57" d="100"/>
          <a:sy n="57" d="100"/>
        </p:scale>
        <p:origin x="-540"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094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BB56BD-8CBB-E245-A263-12A16B585D37}" type="datetimeFigureOut">
              <a:rPr lang="en-US" smtClean="0"/>
              <a:pPr/>
              <a:t>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0A36B1-AC6F-F445-BC9F-18F5432422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recap of how work groups</a:t>
            </a:r>
            <a:r>
              <a:rPr lang="en-US" baseline="0" dirty="0" smtClean="0"/>
              <a:t> are scheduled on GPUs</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different</a:t>
            </a:r>
            <a:r>
              <a:rPr lang="en-US" baseline="0" dirty="0" smtClean="0"/>
              <a:t> cases of divergence in a work group</a:t>
            </a:r>
          </a:p>
          <a:p>
            <a:r>
              <a:rPr lang="en-US" baseline="0" dirty="0" smtClean="0"/>
              <a:t>Case1: Odd threads go down one path and even threads go down another path</a:t>
            </a:r>
          </a:p>
          <a:p>
            <a:r>
              <a:rPr lang="en-US" baseline="0" dirty="0" smtClean="0"/>
              <a:t>Case2: Entire wavefront goes down a similar path</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using predication, all threads</a:t>
            </a:r>
            <a:r>
              <a:rPr lang="en-US" baseline="0" dirty="0" smtClean="0"/>
              <a:t> go down all paths and using masks the invalid OP results are squashed</a:t>
            </a:r>
          </a:p>
          <a:p>
            <a:r>
              <a:rPr lang="en-US" baseline="0" dirty="0" smtClean="0"/>
              <a:t>Time taken is simply sum of if and else block</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Warp voting</a:t>
            </a:r>
            <a:r>
              <a:rPr lang="en-US" baseline="0" dirty="0" smtClean="0"/>
              <a:t> can be implemented because of the implicit synchronization across work items is a warp</a:t>
            </a:r>
          </a:p>
          <a:p>
            <a:endParaRPr lang="en-US" baseline="0" dirty="0" smtClean="0"/>
          </a:p>
          <a:p>
            <a:r>
              <a:rPr lang="en-US" baseline="0" dirty="0" smtClean="0"/>
              <a:t>By using a per warp sub histogram, many work items within the active warp would attempt to increment the same location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All writes in such cases will not succeed</a:t>
            </a:r>
            <a:r>
              <a:rPr lang="en-US" sz="1200" baseline="0" dirty="0" smtClean="0">
                <a:latin typeface="Arial"/>
                <a:cs typeface="Arial"/>
              </a:rPr>
              <a:t> because </a:t>
            </a:r>
            <a:r>
              <a:rPr lang="en-US" sz="1200" dirty="0" smtClean="0">
                <a:latin typeface="Arial"/>
                <a:cs typeface="Arial"/>
              </a:rPr>
              <a:t>shared memory write combining on allows ONLY one write from a work-item to succeed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This necessitates</a:t>
            </a:r>
            <a:r>
              <a:rPr lang="en-US" sz="1200" baseline="0" dirty="0" smtClean="0">
                <a:latin typeface="Arial"/>
                <a:cs typeface="Arial"/>
              </a:rPr>
              <a:t> warp voting</a:t>
            </a:r>
            <a:endParaRPr lang="en-US" sz="1200"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Tag is checked on the next</a:t>
            </a:r>
            <a:r>
              <a:rPr lang="en-US" baseline="0" dirty="0" smtClean="0"/>
              <a:t> pass through the loop to check if the write was successful</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Maintaining performance and correctness portability becomes harder with warp / wavefront constructs in your program</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Lots</a:t>
            </a:r>
            <a:r>
              <a:rPr lang="en-US" baseline="0" dirty="0" smtClean="0"/>
              <a:t> of examples in the CUDA SDK use the notion of warps to either enforce some communication or reduce shared memory requirements</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Splitting</a:t>
            </a:r>
            <a:r>
              <a:rPr lang="en-US" baseline="0" dirty="0" smtClean="0"/>
              <a:t> of threads in a work group into wavefronts</a:t>
            </a:r>
            <a:endParaRPr lang="en-US" dirty="0" smtClean="0"/>
          </a:p>
          <a:p>
            <a:r>
              <a:rPr lang="en-US" dirty="0" smtClean="0"/>
              <a:t>Warp is  a term based from CUDA</a:t>
            </a:r>
            <a:r>
              <a:rPr lang="en-US" baseline="0" dirty="0" smtClean="0"/>
              <a:t> terminology, while wavefront is a AMD term.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Wavefront Scheduling - AMD</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 of wavefron</a:t>
            </a:r>
            <a:r>
              <a:rPr lang="en-US" baseline="0" dirty="0" smtClean="0"/>
              <a:t>t scheduling.</a:t>
            </a:r>
          </a:p>
          <a:p>
            <a:r>
              <a:rPr lang="en-US" baseline="0" dirty="0" smtClean="0"/>
              <a:t>As seen in AMD hardware at least 2 wavefronts should always be actives</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Wavefront Scheduling - Nvidia</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Benefits</a:t>
            </a:r>
            <a:r>
              <a:rPr lang="en-US" baseline="0" dirty="0" smtClean="0"/>
              <a:t> of having multiple warps active at a time include better latency hiding</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Introducing</a:t>
            </a:r>
            <a:r>
              <a:rPr lang="en-US" baseline="0" dirty="0" smtClean="0"/>
              <a:t> divergent control flow</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introduction</a:t>
            </a:r>
            <a:r>
              <a:rPr lang="en-US" baseline="0" dirty="0" smtClean="0"/>
              <a:t> to predication.</a:t>
            </a:r>
          </a:p>
          <a:p>
            <a:r>
              <a:rPr lang="en-US" baseline="0" dirty="0" smtClean="0"/>
              <a:t>A key point is that it is beneficial only for very short conditionals</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Predication</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100A36B1-AC6F-F445-BC9F-18F54324225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646113" y="1447800"/>
            <a:ext cx="7851775" cy="3200400"/>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a:latin typeface="Arial"/>
              <a:cs typeface="Arial"/>
            </a:endParaRPr>
          </a:p>
        </p:txBody>
      </p:sp>
      <p:sp>
        <p:nvSpPr>
          <p:cNvPr id="2" name="Title 1"/>
          <p:cNvSpPr>
            <a:spLocks noGrp="1"/>
          </p:cNvSpPr>
          <p:nvPr>
            <p:ph type="ctrTitle"/>
          </p:nvPr>
        </p:nvSpPr>
        <p:spPr>
          <a:xfrm>
            <a:off x="658813" y="1537447"/>
            <a:ext cx="7826281" cy="1627093"/>
          </a:xfrm>
        </p:spPr>
        <p:txBody>
          <a:bodyPr vert="horz" lIns="91440" tIns="45720" rIns="91440" bIns="45720" rtlCol="0" anchor="b" anchorCtr="0">
            <a:noAutofit/>
          </a:bodyPr>
          <a:lstStyle>
            <a:lvl1pPr algn="ctr" defTabSz="914400" rtl="0" eaLnBrk="1" latinLnBrk="0" hangingPunct="1">
              <a:spcBef>
                <a:spcPct val="0"/>
              </a:spcBef>
              <a:buNone/>
              <a:defRPr sz="4800" kern="1200">
                <a:gradFill>
                  <a:gsLst>
                    <a:gs pos="0">
                      <a:schemeClr val="tx1">
                        <a:lumMod val="85000"/>
                      </a:schemeClr>
                    </a:gs>
                    <a:gs pos="100000">
                      <a:schemeClr val="tx1"/>
                    </a:gs>
                  </a:gsLst>
                  <a:lin ang="16200000" scaled="1"/>
                </a:gradFill>
                <a:latin typeface="Arial"/>
                <a:ea typeface="+mj-ea"/>
                <a:cs typeface="Arial"/>
              </a:defRPr>
            </a:lvl1pPr>
          </a:lstStyle>
          <a:p>
            <a:r>
              <a:rPr lang="en-US" smtClean="0"/>
              <a:t>Click to edit Master title style</a:t>
            </a:r>
            <a:endParaRPr dirty="0"/>
          </a:p>
        </p:txBody>
      </p:sp>
      <p:sp>
        <p:nvSpPr>
          <p:cNvPr id="3" name="Subtitle 2"/>
          <p:cNvSpPr>
            <a:spLocks noGrp="1"/>
          </p:cNvSpPr>
          <p:nvPr>
            <p:ph type="subTitle" idx="1"/>
          </p:nvPr>
        </p:nvSpPr>
        <p:spPr>
          <a:xfrm>
            <a:off x="658813" y="3218329"/>
            <a:ext cx="7826281" cy="860611"/>
          </a:xfrm>
        </p:spPr>
        <p:txBody>
          <a:bodyPr vert="horz" lIns="91440" tIns="45720" rIns="91440" bIns="45720" rtlCol="0">
            <a:normAutofit/>
          </a:bodyPr>
          <a:lstStyle>
            <a:lvl1pPr marL="0" indent="0" algn="ctr" defTabSz="914400" rtl="0" eaLnBrk="1" latinLnBrk="0" hangingPunct="1">
              <a:lnSpc>
                <a:spcPct val="100000"/>
              </a:lnSpc>
              <a:spcBef>
                <a:spcPts val="300"/>
              </a:spcBef>
              <a:buFont typeface="Wingdings 2" pitchFamily="18" charset="2"/>
              <a:buNone/>
              <a:defRPr sz="1800" kern="1200">
                <a:gradFill>
                  <a:gsLst>
                    <a:gs pos="0">
                      <a:schemeClr val="tx1">
                        <a:lumMod val="85000"/>
                      </a:schemeClr>
                    </a:gs>
                    <a:gs pos="100000">
                      <a:schemeClr val="tx1"/>
                    </a:gs>
                  </a:gsLst>
                  <a:lin ang="16200000" scaled="1"/>
                </a:gra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latin typeface="Arial"/>
                <a:cs typeface="Arial"/>
              </a:defRPr>
            </a:lvl1pPr>
          </a:lstStyle>
          <a:p>
            <a:fld id="{DE116A1B-1853-4A73-BB6C-54EB6F5BDAF1}" type="datetime1">
              <a:rPr lang="en-US" smtClean="0"/>
              <a:pPr/>
              <a:t>1/19/2011</a:t>
            </a:fld>
            <a:endParaRPr lang="en-US"/>
          </a:p>
        </p:txBody>
      </p:sp>
      <p:sp>
        <p:nvSpPr>
          <p:cNvPr id="5" name="Footer Placeholder 4"/>
          <p:cNvSpPr>
            <a:spLocks noGrp="1"/>
          </p:cNvSpPr>
          <p:nvPr>
            <p:ph type="ftr" sz="quarter" idx="11"/>
          </p:nvPr>
        </p:nvSpPr>
        <p:spPr/>
        <p:txBody>
          <a:bodyPr/>
          <a:lstStyle>
            <a:lvl1pPr>
              <a:defRPr>
                <a:latin typeface="Arial"/>
                <a:cs typeface="Arial"/>
              </a:defRPr>
            </a:lvl1pPr>
          </a:lstStyle>
          <a:p>
            <a:r>
              <a:rPr lang="en-US" smtClean="0"/>
              <a:t>A Collaboration Between David Kaeli, Northeastern University and Benedict R. Gaster, AMD   © 2011</a:t>
            </a:r>
            <a:endParaRPr lang="en-US"/>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A656E907-7CA4-3643-9788-0B758FF535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646D534-6474-4B40-BC6F-C67F92B4FBBD}"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
        <p:nvSpPr>
          <p:cNvPr id="6" name="Slide Number Placeholder 5"/>
          <p:cNvSpPr>
            <a:spLocks noGrp="1"/>
          </p:cNvSpPr>
          <p:nvPr>
            <p:ph type="sldNum" sz="quarter" idx="12"/>
          </p:nvPr>
        </p:nvSpPr>
        <p:spPr/>
        <p:txBody>
          <a:bodyPr/>
          <a:lstStyle/>
          <a:p>
            <a:fld id="{A656E907-7CA4-3643-9788-0B758FF5357F}" type="slidenum">
              <a:rPr lang="en-US" smtClean="0"/>
              <a:pPr/>
              <a:t>‹#›</a:t>
            </a:fld>
            <a:endParaRPr lang="en-US"/>
          </a:p>
        </p:txBody>
      </p:sp>
      <p:sp>
        <p:nvSpPr>
          <p:cNvPr id="19" name="Freeform 18"/>
          <p:cNvSpPr/>
          <p:nvPr/>
        </p:nvSpPr>
        <p:spPr>
          <a:xfrm>
            <a:off x="280416" y="1199444"/>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20" name="Freeform 1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4DB22D-16B3-4547-9699-193372C6EAAA}" type="datetime1">
              <a:rPr lang="en-US" smtClean="0"/>
              <a:pPr/>
              <a:t>1/19/2011</a:t>
            </a:fld>
            <a:endParaRPr lang="en-US"/>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
        <p:nvSpPr>
          <p:cNvPr id="7" name="Slide Number Placeholder 6"/>
          <p:cNvSpPr>
            <a:spLocks noGrp="1"/>
          </p:cNvSpPr>
          <p:nvPr>
            <p:ph type="sldNum" sz="quarter" idx="12"/>
          </p:nvPr>
        </p:nvSpPr>
        <p:spPr/>
        <p:txBody>
          <a:bodyPr/>
          <a:lstStyle/>
          <a:p>
            <a:fld id="{036E273D-1215-CB45-896C-9EEE7A79D78D}" type="slidenum">
              <a:rPr lang="en-US" smtClean="0"/>
              <a:pPr/>
              <a:t>‹#›</a:t>
            </a:fld>
            <a:endParaRPr lang="en-US"/>
          </a:p>
        </p:txBody>
      </p:sp>
      <p:sp>
        <p:nvSpPr>
          <p:cNvPr id="8" name="Freeform 7"/>
          <p:cNvSpPr/>
          <p:nvPr userDrawn="1"/>
        </p:nvSpPr>
        <p:spPr>
          <a:xfrm>
            <a:off x="280416" y="1199444"/>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350" y="107576"/>
            <a:ext cx="7856538" cy="1007202"/>
          </a:xfrm>
          <a:prstGeom prst="rect">
            <a:avLst/>
          </a:prstGeom>
        </p:spPr>
        <p:txBody>
          <a:bodyPr vert="horz" lIns="91440" tIns="45720" rIns="91440" bIns="45720" rtlCol="0" anchor="b"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18565" y="1284112"/>
            <a:ext cx="7878788" cy="49553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505200" y="6356350"/>
            <a:ext cx="2133600" cy="365125"/>
          </a:xfrm>
          <a:prstGeom prst="rect">
            <a:avLst/>
          </a:prstGeom>
        </p:spPr>
        <p:txBody>
          <a:bodyPr vert="horz" lIns="0" tIns="45720" rIns="0" bIns="45720" rtlCol="0" anchor="ctr"/>
          <a:lstStyle>
            <a:lvl1pPr algn="ctr">
              <a:defRPr sz="1100">
                <a:solidFill>
                  <a:schemeClr val="tx1">
                    <a:lumMod val="75000"/>
                  </a:schemeClr>
                </a:solidFill>
                <a:latin typeface="Arial"/>
                <a:cs typeface="Arial"/>
              </a:defRPr>
            </a:lvl1pPr>
          </a:lstStyle>
          <a:p>
            <a:fld id="{3B3C6044-D80C-4E0F-AB0F-E91E541F07C5}" type="datetime1">
              <a:rPr lang="en-US" smtClean="0"/>
              <a:pPr/>
              <a:t>1/19/2011</a:t>
            </a:fld>
            <a:endParaRPr lang="en-US"/>
          </a:p>
        </p:txBody>
      </p:sp>
      <p:sp>
        <p:nvSpPr>
          <p:cNvPr id="5" name="Footer Placeholder 4"/>
          <p:cNvSpPr>
            <a:spLocks noGrp="1"/>
          </p:cNvSpPr>
          <p:nvPr>
            <p:ph type="ftr" sz="quarter" idx="3"/>
          </p:nvPr>
        </p:nvSpPr>
        <p:spPr>
          <a:xfrm>
            <a:off x="280416" y="6356350"/>
            <a:ext cx="2895600" cy="365125"/>
          </a:xfrm>
          <a:prstGeom prst="rect">
            <a:avLst/>
          </a:prstGeom>
        </p:spPr>
        <p:txBody>
          <a:bodyPr vert="horz" lIns="0" tIns="45720" rIns="0" bIns="45720" rtlCol="0" anchor="ctr"/>
          <a:lstStyle>
            <a:lvl1pPr algn="l">
              <a:defRPr sz="800">
                <a:solidFill>
                  <a:schemeClr val="tx1">
                    <a:lumMod val="75000"/>
                  </a:schemeClr>
                </a:solidFill>
                <a:latin typeface="Arial"/>
                <a:cs typeface="Arial"/>
              </a:defRPr>
            </a:lvl1p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6" name="Slide Number Placeholder 5"/>
          <p:cNvSpPr>
            <a:spLocks noGrp="1"/>
          </p:cNvSpPr>
          <p:nvPr>
            <p:ph type="sldNum" sz="quarter" idx="4"/>
          </p:nvPr>
        </p:nvSpPr>
        <p:spPr>
          <a:xfrm>
            <a:off x="8077200" y="6356350"/>
            <a:ext cx="762000" cy="365125"/>
          </a:xfrm>
          <a:prstGeom prst="rect">
            <a:avLst/>
          </a:prstGeom>
        </p:spPr>
        <p:txBody>
          <a:bodyPr vert="horz" lIns="0" tIns="45720" rIns="0" bIns="45720" rtlCol="0" anchor="ctr"/>
          <a:lstStyle>
            <a:lvl1pPr algn="r">
              <a:defRPr sz="1100">
                <a:solidFill>
                  <a:schemeClr val="tx1">
                    <a:lumMod val="75000"/>
                  </a:schemeClr>
                </a:solidFill>
                <a:latin typeface="Arial"/>
                <a:cs typeface="Arial"/>
              </a:defRPr>
            </a:lvl1pPr>
          </a:lstStyle>
          <a:p>
            <a:fld id="{A656E907-7CA4-3643-9788-0B758FF5357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ctr" defTabSz="914400" rtl="0" eaLnBrk="1" latinLnBrk="0" hangingPunct="1">
        <a:spcBef>
          <a:spcPct val="0"/>
        </a:spcBef>
        <a:buNone/>
        <a:defRPr sz="4400" kern="1200">
          <a:solidFill>
            <a:schemeClr val="tx1"/>
          </a:solidFill>
          <a:latin typeface="Arial"/>
          <a:ea typeface="+mj-ea"/>
          <a:cs typeface="Arial"/>
        </a:defRPr>
      </a:lvl1pPr>
    </p:titleStyle>
    <p:bodyStyle>
      <a:lvl1pPr marL="349250" indent="-349250" algn="l" defTabSz="914400" rtl="0" eaLnBrk="1" latinLnBrk="0" hangingPunct="1">
        <a:spcBef>
          <a:spcPts val="2000"/>
        </a:spcBef>
        <a:buFont typeface="Wingdings 2" pitchFamily="18" charset="2"/>
        <a:buChar char=""/>
        <a:defRPr sz="2400" kern="1200">
          <a:solidFill>
            <a:schemeClr val="tx1"/>
          </a:solidFill>
          <a:latin typeface="Arial"/>
          <a:ea typeface="+mn-ea"/>
          <a:cs typeface="Arial"/>
        </a:defRPr>
      </a:lvl1pPr>
      <a:lvl2pPr marL="685800" indent="-336550" algn="l" defTabSz="914400" rtl="0" eaLnBrk="1" latinLnBrk="0" hangingPunct="1">
        <a:spcBef>
          <a:spcPts val="600"/>
        </a:spcBef>
        <a:buClr>
          <a:schemeClr val="tx1">
            <a:lumMod val="65000"/>
          </a:schemeClr>
        </a:buClr>
        <a:buFont typeface="Wingdings 2" pitchFamily="18" charset="2"/>
        <a:buChar char=""/>
        <a:defRPr sz="2200" kern="1200">
          <a:solidFill>
            <a:schemeClr val="tx1"/>
          </a:solidFill>
          <a:latin typeface="Arial"/>
          <a:ea typeface="+mn-ea"/>
          <a:cs typeface="Arial"/>
        </a:defRPr>
      </a:lvl2pPr>
      <a:lvl3pPr marL="968375" indent="-282575" algn="l" defTabSz="914400" rtl="0" eaLnBrk="1" latinLnBrk="0" hangingPunct="1">
        <a:spcBef>
          <a:spcPts val="600"/>
        </a:spcBef>
        <a:buFont typeface="Wingdings 2" pitchFamily="18" charset="2"/>
        <a:buChar char=""/>
        <a:defRPr sz="2000" kern="1200">
          <a:solidFill>
            <a:schemeClr val="tx1"/>
          </a:solidFill>
          <a:latin typeface="Arial"/>
          <a:ea typeface="+mn-ea"/>
          <a:cs typeface="Arial"/>
        </a:defRPr>
      </a:lvl3pPr>
      <a:lvl4pPr marL="1263650" indent="-295275" algn="l" defTabSz="914400" rtl="0" eaLnBrk="1" latinLnBrk="0" hangingPunct="1">
        <a:spcBef>
          <a:spcPts val="600"/>
        </a:spcBef>
        <a:buClr>
          <a:schemeClr val="tx1">
            <a:lumMod val="65000"/>
          </a:schemeClr>
        </a:buClr>
        <a:buFont typeface="Wingdings 2" pitchFamily="18" charset="2"/>
        <a:buChar char=""/>
        <a:defRPr sz="1800" kern="1200">
          <a:solidFill>
            <a:schemeClr val="tx1"/>
          </a:solidFill>
          <a:latin typeface="Arial"/>
          <a:ea typeface="+mn-ea"/>
          <a:cs typeface="Arial"/>
        </a:defRPr>
      </a:lvl4pPr>
      <a:lvl5pPr marL="1546225" indent="-282575" algn="l" defTabSz="914400" rtl="0" eaLnBrk="1" latinLnBrk="0" hangingPunct="1">
        <a:spcBef>
          <a:spcPts val="600"/>
        </a:spcBef>
        <a:buFont typeface="Wingdings 2" pitchFamily="18" charset="2"/>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GPU Threads and Scheduling</a:t>
            </a:r>
            <a:endParaRPr lang="en-US" dirty="0"/>
          </a:p>
        </p:txBody>
      </p:sp>
      <p:sp>
        <p:nvSpPr>
          <p:cNvPr id="3" name="Subtitle 2"/>
          <p:cNvSpPr>
            <a:spLocks noGrp="1"/>
          </p:cNvSpPr>
          <p:nvPr>
            <p:ph type="subTitle" idx="1"/>
          </p:nvPr>
        </p:nvSpPr>
        <p:spPr>
          <a:xfrm>
            <a:off x="658814" y="5357312"/>
            <a:ext cx="7826281" cy="860611"/>
          </a:xfrm>
        </p:spPr>
        <p:txBody>
          <a:bodyPr>
            <a:normAutofit fontScale="70000" lnSpcReduction="20000"/>
          </a:bodyPr>
          <a:lstStyle/>
          <a:p>
            <a:r>
              <a:rPr lang="en-US" dirty="0" smtClean="0"/>
              <a:t>A Collaboration Between</a:t>
            </a:r>
          </a:p>
          <a:p>
            <a:r>
              <a:rPr lang="en-US" dirty="0" smtClean="0"/>
              <a:t>David Kaeli, Northeastern University</a:t>
            </a:r>
          </a:p>
          <a:p>
            <a:r>
              <a:rPr lang="en-US" dirty="0" smtClean="0"/>
              <a:t>Benedict R. Gaster, AMD</a:t>
            </a:r>
          </a:p>
          <a:p>
            <a:r>
              <a:rPr lang="en-US" dirty="0" smtClean="0"/>
              <a:t>©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Divergent Control Flow</a:t>
            </a:r>
            <a:endParaRPr lang="en-US" dirty="0"/>
          </a:p>
        </p:txBody>
      </p:sp>
      <p:sp>
        <p:nvSpPr>
          <p:cNvPr id="3" name="Content Placeholder 2"/>
          <p:cNvSpPr>
            <a:spLocks noGrp="1"/>
          </p:cNvSpPr>
          <p:nvPr>
            <p:ph idx="1"/>
          </p:nvPr>
        </p:nvSpPr>
        <p:spPr/>
        <p:txBody>
          <a:bodyPr/>
          <a:lstStyle/>
          <a:p>
            <a:r>
              <a:rPr lang="en-US" dirty="0" smtClean="0"/>
              <a:t>Instructions are issued in lockstep in a wavefront /warp for both AMD and Nvidia</a:t>
            </a:r>
          </a:p>
          <a:p>
            <a:r>
              <a:rPr lang="en-US" dirty="0" smtClean="0"/>
              <a:t>However each work item can execute a different path from other threads in the wavefront</a:t>
            </a:r>
          </a:p>
          <a:p>
            <a:r>
              <a:rPr lang="en-US" dirty="0" smtClean="0"/>
              <a:t>If work items within a wavefront go on divergent paths of flow control, the invalid paths of a work-items are masked by hardware</a:t>
            </a:r>
          </a:p>
          <a:p>
            <a:r>
              <a:rPr lang="en-US" dirty="0" smtClean="0"/>
              <a:t>Branching should be limited to a wavefront granularity to prevent issuing of wasted instructions</a:t>
            </a:r>
            <a:endParaRPr lang="en-US" dirty="0"/>
          </a:p>
        </p:txBody>
      </p:sp>
      <p:sp>
        <p:nvSpPr>
          <p:cNvPr id="4" name="Slide Number Placeholder 3"/>
          <p:cNvSpPr>
            <a:spLocks noGrp="1"/>
          </p:cNvSpPr>
          <p:nvPr>
            <p:ph type="sldNum" sz="quarter" idx="12"/>
          </p:nvPr>
        </p:nvSpPr>
        <p:spPr/>
        <p:txBody>
          <a:bodyPr/>
          <a:lstStyle/>
          <a:p>
            <a:fld id="{A656E907-7CA4-3643-9788-0B758FF5357F}"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Predication and Control Flow</a:t>
            </a:r>
            <a:endParaRPr lang="en-US" sz="3600" dirty="0"/>
          </a:p>
        </p:txBody>
      </p:sp>
      <p:sp>
        <p:nvSpPr>
          <p:cNvPr id="3" name="Content Placeholder 2"/>
          <p:cNvSpPr>
            <a:spLocks noGrp="1"/>
          </p:cNvSpPr>
          <p:nvPr>
            <p:ph idx="1"/>
          </p:nvPr>
        </p:nvSpPr>
        <p:spPr/>
        <p:txBody>
          <a:bodyPr>
            <a:normAutofit/>
          </a:bodyPr>
          <a:lstStyle/>
          <a:p>
            <a:r>
              <a:rPr lang="en-US" dirty="0" smtClean="0"/>
              <a:t>How do we handle threads going down different execution paths when the same instruction is issued to all the work-items in a wavefront ?</a:t>
            </a:r>
          </a:p>
          <a:p>
            <a:r>
              <a:rPr lang="en-US" dirty="0" smtClean="0"/>
              <a:t>Predication is a method for mitigating the costs associated with conditional branches </a:t>
            </a:r>
          </a:p>
          <a:p>
            <a:pPr lvl="1"/>
            <a:r>
              <a:rPr lang="en-US" dirty="0" smtClean="0"/>
              <a:t>Beneficial in case of branches to short sections of code</a:t>
            </a:r>
          </a:p>
          <a:p>
            <a:pPr lvl="1"/>
            <a:r>
              <a:rPr lang="en-US" dirty="0" smtClean="0"/>
              <a:t>Based on fact that executing an instruction and squashing its result may be as efficient as executing a  conditional</a:t>
            </a:r>
          </a:p>
          <a:p>
            <a:pPr lvl="1"/>
            <a:r>
              <a:rPr lang="en-US" dirty="0" smtClean="0"/>
              <a:t>Compilers may replace “switch” or “if then else” statements by using branch predication </a:t>
            </a:r>
          </a:p>
        </p:txBody>
      </p:sp>
      <p:sp>
        <p:nvSpPr>
          <p:cNvPr id="4" name="Slide Number Placeholder 3"/>
          <p:cNvSpPr>
            <a:spLocks noGrp="1"/>
          </p:cNvSpPr>
          <p:nvPr>
            <p:ph type="sldNum" sz="quarter" idx="12"/>
          </p:nvPr>
        </p:nvSpPr>
        <p:spPr/>
        <p:txBody>
          <a:bodyPr/>
          <a:lstStyle/>
          <a:p>
            <a:fld id="{A656E907-7CA4-3643-9788-0B758FF5357F}"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Predication for GPUs</a:t>
            </a:r>
            <a:endParaRPr lang="en-US" dirty="0"/>
          </a:p>
        </p:txBody>
      </p:sp>
      <p:sp>
        <p:nvSpPr>
          <p:cNvPr id="3" name="Content Placeholder 2"/>
          <p:cNvSpPr>
            <a:spLocks noGrp="1"/>
          </p:cNvSpPr>
          <p:nvPr>
            <p:ph sz="half" idx="1"/>
          </p:nvPr>
        </p:nvSpPr>
        <p:spPr>
          <a:xfrm>
            <a:off x="457200" y="1443030"/>
            <a:ext cx="4646990" cy="4737637"/>
          </a:xfrm>
        </p:spPr>
        <p:txBody>
          <a:bodyPr>
            <a:noAutofit/>
          </a:bodyPr>
          <a:lstStyle/>
          <a:p>
            <a:r>
              <a:rPr lang="en-US" sz="2000" dirty="0" smtClean="0"/>
              <a:t>Predicate is a condition code that is set to true or false based on a conditional</a:t>
            </a:r>
          </a:p>
          <a:p>
            <a:r>
              <a:rPr lang="en-US" sz="2000" dirty="0" smtClean="0"/>
              <a:t>Both cases of conditional flow get scheduled for execution</a:t>
            </a:r>
          </a:p>
          <a:p>
            <a:pPr lvl="1"/>
            <a:r>
              <a:rPr lang="en-US" sz="1800" dirty="0" smtClean="0"/>
              <a:t>Instructions with a true predicate are committed</a:t>
            </a:r>
          </a:p>
          <a:p>
            <a:pPr lvl="1"/>
            <a:r>
              <a:rPr lang="en-US" sz="1800" dirty="0" smtClean="0"/>
              <a:t>Instructions with a false predicate do not write results or read operands</a:t>
            </a:r>
          </a:p>
          <a:p>
            <a:r>
              <a:rPr lang="en-US" sz="2000" dirty="0" smtClean="0"/>
              <a:t>Benefits performance only for very short conditionals</a:t>
            </a:r>
          </a:p>
        </p:txBody>
      </p:sp>
      <p:sp>
        <p:nvSpPr>
          <p:cNvPr id="5" name="TextBox 4"/>
          <p:cNvSpPr txBox="1"/>
          <p:nvPr/>
        </p:nvSpPr>
        <p:spPr>
          <a:xfrm>
            <a:off x="5343820" y="4330095"/>
            <a:ext cx="3553382" cy="307777"/>
          </a:xfrm>
          <a:prstGeom prst="rect">
            <a:avLst/>
          </a:prstGeom>
          <a:noFill/>
        </p:spPr>
        <p:txBody>
          <a:bodyPr wrap="square" rtlCol="0">
            <a:spAutoFit/>
          </a:bodyPr>
          <a:lstStyle/>
          <a:p>
            <a:r>
              <a:rPr lang="en-US" sz="1400" dirty="0" smtClean="0">
                <a:latin typeface="Arial"/>
                <a:cs typeface="Arial"/>
              </a:rPr>
              <a:t>Predicate = True  for threads 0,2,4….</a:t>
            </a:r>
          </a:p>
        </p:txBody>
      </p:sp>
      <p:grpSp>
        <p:nvGrpSpPr>
          <p:cNvPr id="6" name="Group 5"/>
          <p:cNvGrpSpPr/>
          <p:nvPr/>
        </p:nvGrpSpPr>
        <p:grpSpPr>
          <a:xfrm>
            <a:off x="5343820" y="1759001"/>
            <a:ext cx="3154068" cy="2246769"/>
            <a:chOff x="1040665" y="1443029"/>
            <a:chExt cx="3154068" cy="2246769"/>
          </a:xfrm>
        </p:grpSpPr>
        <p:sp>
          <p:nvSpPr>
            <p:cNvPr id="7" name="TextBox 6"/>
            <p:cNvSpPr txBox="1"/>
            <p:nvPr/>
          </p:nvSpPr>
          <p:spPr>
            <a:xfrm>
              <a:off x="1040665" y="1443029"/>
              <a:ext cx="3154068" cy="2246769"/>
            </a:xfrm>
            <a:prstGeom prst="rect">
              <a:avLst/>
            </a:prstGeom>
            <a:noFill/>
            <a:ln>
              <a:solidFill>
                <a:srgbClr val="0080FF"/>
              </a:solidFill>
            </a:ln>
          </p:spPr>
          <p:txBody>
            <a:bodyPr wrap="square" rtlCol="0">
              <a:spAutoFit/>
            </a:bodyPr>
            <a:lstStyle/>
            <a:p>
              <a:endParaRPr lang="en-US" sz="1400" dirty="0" smtClean="0">
                <a:latin typeface="Arial"/>
                <a:cs typeface="Arial"/>
              </a:endParaRPr>
            </a:p>
            <a:p>
              <a:r>
                <a:rPr lang="en-US" sz="1400" dirty="0" smtClean="0">
                  <a:latin typeface="Arial"/>
                  <a:cs typeface="Arial"/>
                </a:rPr>
                <a:t>__kernel </a:t>
              </a:r>
            </a:p>
            <a:p>
              <a:r>
                <a:rPr lang="en-US" sz="1400" dirty="0" smtClean="0">
                  <a:latin typeface="Arial"/>
                  <a:cs typeface="Arial"/>
                </a:rPr>
                <a:t>void test() {</a:t>
              </a:r>
            </a:p>
            <a:p>
              <a:endParaRPr lang="en-US" sz="1400" dirty="0" smtClean="0">
                <a:latin typeface="Arial"/>
                <a:cs typeface="Arial"/>
              </a:endParaRPr>
            </a:p>
            <a:p>
              <a:r>
                <a:rPr lang="en-US" sz="1400" dirty="0" smtClean="0">
                  <a:latin typeface="Arial"/>
                  <a:cs typeface="Arial"/>
                </a:rPr>
                <a:t>	</a:t>
              </a:r>
              <a:r>
                <a:rPr lang="en-US" sz="1400" dirty="0" err="1" smtClean="0">
                  <a:latin typeface="Arial"/>
                  <a:cs typeface="Arial"/>
                </a:rPr>
                <a:t>int</a:t>
              </a:r>
              <a:r>
                <a:rPr lang="en-US" sz="1400" dirty="0" smtClean="0">
                  <a:latin typeface="Arial"/>
                  <a:cs typeface="Arial"/>
                </a:rPr>
                <a:t>  </a:t>
              </a:r>
              <a:r>
                <a:rPr lang="en-US" sz="1400" dirty="0" err="1" smtClean="0">
                  <a:latin typeface="Arial"/>
                  <a:cs typeface="Arial"/>
                </a:rPr>
                <a:t>tid</a:t>
              </a:r>
              <a:r>
                <a:rPr lang="en-US" sz="1400" dirty="0" smtClean="0">
                  <a:latin typeface="Arial"/>
                  <a:cs typeface="Arial"/>
                </a:rPr>
                <a:t>= get_local_id(0) ;</a:t>
              </a:r>
            </a:p>
            <a:p>
              <a:r>
                <a:rPr lang="en-US" sz="1400" dirty="0" smtClean="0">
                  <a:latin typeface="Arial"/>
                  <a:cs typeface="Arial"/>
                </a:rPr>
                <a:t>	if( </a:t>
              </a:r>
              <a:r>
                <a:rPr lang="en-US" sz="1400" dirty="0" err="1" smtClean="0">
                  <a:latin typeface="Arial"/>
                  <a:cs typeface="Arial"/>
                </a:rPr>
                <a:t>tid</a:t>
              </a:r>
              <a:r>
                <a:rPr lang="en-US" sz="1400" dirty="0" smtClean="0">
                  <a:latin typeface="Arial"/>
                  <a:cs typeface="Arial"/>
                </a:rPr>
                <a:t> %2 == 0)</a:t>
              </a:r>
            </a:p>
            <a:p>
              <a:r>
                <a:rPr lang="en-US" sz="1400" dirty="0" smtClean="0">
                  <a:latin typeface="Arial"/>
                  <a:cs typeface="Arial"/>
                </a:rPr>
                <a:t>		</a:t>
              </a:r>
              <a:r>
                <a:rPr lang="en-US" sz="1400" dirty="0" err="1" smtClean="0">
                  <a:latin typeface="Arial"/>
                  <a:cs typeface="Arial"/>
                </a:rPr>
                <a:t>Do_Some_Work</a:t>
              </a:r>
              <a:r>
                <a:rPr lang="en-US" sz="1400" dirty="0" smtClean="0">
                  <a:latin typeface="Arial"/>
                  <a:cs typeface="Arial"/>
                </a:rPr>
                <a:t>() ;</a:t>
              </a:r>
            </a:p>
            <a:p>
              <a:r>
                <a:rPr lang="en-US" sz="1400" dirty="0" smtClean="0">
                  <a:latin typeface="Arial"/>
                  <a:cs typeface="Arial"/>
                </a:rPr>
                <a:t>	else</a:t>
              </a:r>
            </a:p>
            <a:p>
              <a:r>
                <a:rPr lang="en-US" sz="1400" dirty="0" smtClean="0">
                  <a:latin typeface="Arial"/>
                  <a:cs typeface="Arial"/>
                </a:rPr>
                <a:t>		</a:t>
              </a:r>
              <a:r>
                <a:rPr lang="en-US" sz="1400" dirty="0" err="1" smtClean="0">
                  <a:latin typeface="Arial"/>
                  <a:cs typeface="Arial"/>
                </a:rPr>
                <a:t>Do_Other_Work</a:t>
              </a:r>
              <a:r>
                <a:rPr lang="en-US" sz="1400" dirty="0" smtClean="0">
                  <a:latin typeface="Arial"/>
                  <a:cs typeface="Arial"/>
                </a:rPr>
                <a:t>() ; </a:t>
              </a:r>
            </a:p>
            <a:p>
              <a:r>
                <a:rPr lang="en-US" sz="1400" dirty="0" smtClean="0">
                  <a:latin typeface="Arial"/>
                  <a:cs typeface="Arial"/>
                </a:rPr>
                <a:t>}</a:t>
              </a:r>
            </a:p>
          </p:txBody>
        </p:sp>
        <p:sp>
          <p:nvSpPr>
            <p:cNvPr id="8" name="Rectangle 7"/>
            <p:cNvSpPr/>
            <p:nvPr/>
          </p:nvSpPr>
          <p:spPr>
            <a:xfrm>
              <a:off x="1040665" y="2562695"/>
              <a:ext cx="3154068" cy="248086"/>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5343820" y="4653418"/>
            <a:ext cx="3553382" cy="307777"/>
          </a:xfrm>
          <a:prstGeom prst="rect">
            <a:avLst/>
          </a:prstGeom>
          <a:noFill/>
        </p:spPr>
        <p:txBody>
          <a:bodyPr wrap="square" rtlCol="0">
            <a:spAutoFit/>
          </a:bodyPr>
          <a:lstStyle/>
          <a:p>
            <a:r>
              <a:rPr lang="en-US" sz="1400" dirty="0" smtClean="0">
                <a:latin typeface="Arial"/>
                <a:cs typeface="Arial"/>
              </a:rPr>
              <a:t>Predicate = False for threads 1,3,5….</a:t>
            </a:r>
          </a:p>
        </p:txBody>
      </p:sp>
      <p:sp>
        <p:nvSpPr>
          <p:cNvPr id="10" name="TextBox 9"/>
          <p:cNvSpPr txBox="1"/>
          <p:nvPr/>
        </p:nvSpPr>
        <p:spPr>
          <a:xfrm>
            <a:off x="5343820" y="5113595"/>
            <a:ext cx="3553382" cy="307777"/>
          </a:xfrm>
          <a:prstGeom prst="rect">
            <a:avLst/>
          </a:prstGeom>
          <a:noFill/>
        </p:spPr>
        <p:txBody>
          <a:bodyPr wrap="square" rtlCol="0">
            <a:spAutoFit/>
          </a:bodyPr>
          <a:lstStyle/>
          <a:p>
            <a:r>
              <a:rPr lang="en-US" sz="1400" dirty="0" smtClean="0">
                <a:latin typeface="Arial"/>
                <a:cs typeface="Arial"/>
              </a:rPr>
              <a:t>Predicates switched for the else condition</a:t>
            </a:r>
          </a:p>
        </p:txBody>
      </p:sp>
      <p:sp>
        <p:nvSpPr>
          <p:cNvPr id="11" name="Slide Number Placeholder 10"/>
          <p:cNvSpPr>
            <a:spLocks noGrp="1"/>
          </p:cNvSpPr>
          <p:nvPr>
            <p:ph type="sldNum" sz="quarter" idx="12"/>
          </p:nvPr>
        </p:nvSpPr>
        <p:spPr/>
        <p:txBody>
          <a:bodyPr/>
          <a:lstStyle/>
          <a:p>
            <a:fld id="{036E273D-1215-CB45-896C-9EEE7A79D78D}" type="slidenum">
              <a:rPr lang="en-US" smtClean="0"/>
              <a:pPr/>
              <a:t>12</a:t>
            </a:fld>
            <a:endParaRPr lang="en-US"/>
          </a:p>
        </p:txBody>
      </p:sp>
      <p:sp>
        <p:nvSpPr>
          <p:cNvPr id="12" name="Footer Placeholder 11"/>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Divergent Control Flow</a:t>
            </a:r>
            <a:endParaRPr lang="en-US" dirty="0"/>
          </a:p>
        </p:txBody>
      </p:sp>
      <p:sp>
        <p:nvSpPr>
          <p:cNvPr id="6" name="Content Placeholder 5"/>
          <p:cNvSpPr>
            <a:spLocks noGrp="1"/>
          </p:cNvSpPr>
          <p:nvPr>
            <p:ph idx="1"/>
          </p:nvPr>
        </p:nvSpPr>
        <p:spPr/>
        <p:txBody>
          <a:bodyPr>
            <a:normAutofit/>
          </a:bodyPr>
          <a:lstStyle/>
          <a:p>
            <a:r>
              <a:rPr lang="en-US" sz="2000" b="1" u="sng" dirty="0" smtClean="0"/>
              <a:t>Case 1:</a:t>
            </a:r>
            <a:r>
              <a:rPr lang="en-US" sz="2000" dirty="0" smtClean="0"/>
              <a:t> All </a:t>
            </a:r>
            <a:r>
              <a:rPr lang="en-US" sz="2000" b="1" dirty="0" smtClean="0"/>
              <a:t>odd </a:t>
            </a:r>
            <a:r>
              <a:rPr lang="en-US" sz="2000" dirty="0" smtClean="0"/>
              <a:t>threads will execute if conditional while all </a:t>
            </a:r>
            <a:r>
              <a:rPr lang="en-US" sz="2000" b="1" dirty="0" smtClean="0"/>
              <a:t>even</a:t>
            </a:r>
            <a:r>
              <a:rPr lang="en-US" sz="2000" dirty="0" smtClean="0"/>
              <a:t> threads execute the else conditional. The if and else block need to be issued for each wavefront</a:t>
            </a:r>
          </a:p>
          <a:p>
            <a:r>
              <a:rPr lang="en-US" sz="2000" b="1" u="sng" dirty="0" smtClean="0"/>
              <a:t>Case 2:</a:t>
            </a:r>
            <a:r>
              <a:rPr lang="en-US" sz="2000" b="1" dirty="0" smtClean="0"/>
              <a:t> </a:t>
            </a:r>
            <a:r>
              <a:rPr lang="en-US" sz="2000" dirty="0" smtClean="0"/>
              <a:t>All threads of the first wavefront will execute the if case while other wavefronts will execute the else case. In this case only one out of if or else is issued for each wavefront</a:t>
            </a:r>
          </a:p>
        </p:txBody>
      </p:sp>
      <p:sp>
        <p:nvSpPr>
          <p:cNvPr id="4" name="TextBox 3"/>
          <p:cNvSpPr txBox="1"/>
          <p:nvPr/>
        </p:nvSpPr>
        <p:spPr>
          <a:xfrm>
            <a:off x="641349" y="4155925"/>
            <a:ext cx="2987221" cy="1600438"/>
          </a:xfrm>
          <a:prstGeom prst="rect">
            <a:avLst/>
          </a:prstGeom>
          <a:noFill/>
          <a:ln w="25400" cap="flat" cmpd="sng" algn="ctr">
            <a:solidFill>
              <a:schemeClr val="accent3"/>
            </a:solidFill>
            <a:prstDash val="solid"/>
            <a:round/>
            <a:headEnd type="none" w="med" len="med"/>
            <a:tailEnd type="none" w="med" len="med"/>
          </a:ln>
        </p:spPr>
        <p:txBody>
          <a:bodyPr wrap="square" rtlCol="0">
            <a:spAutoFit/>
          </a:bodyPr>
          <a:lstStyle/>
          <a:p>
            <a:endParaRPr lang="en-US" sz="1400" dirty="0" smtClean="0">
              <a:latin typeface="Arial"/>
              <a:cs typeface="Arial"/>
            </a:endParaRPr>
          </a:p>
          <a:p>
            <a:r>
              <a:rPr lang="en-US" sz="1400" dirty="0" err="1" smtClean="0">
                <a:latin typeface="Arial"/>
                <a:cs typeface="Arial"/>
              </a:rPr>
              <a:t>int</a:t>
            </a:r>
            <a:r>
              <a:rPr lang="en-US" sz="1400" dirty="0" smtClean="0">
                <a:latin typeface="Arial"/>
                <a:cs typeface="Arial"/>
              </a:rPr>
              <a:t> </a:t>
            </a:r>
            <a:r>
              <a:rPr lang="en-US" sz="1400" dirty="0" err="1" smtClean="0">
                <a:latin typeface="Arial"/>
                <a:cs typeface="Arial"/>
              </a:rPr>
              <a:t>tid</a:t>
            </a:r>
            <a:r>
              <a:rPr lang="en-US" sz="1400" dirty="0" smtClean="0">
                <a:latin typeface="Arial"/>
                <a:cs typeface="Arial"/>
              </a:rPr>
              <a:t> = get_local_id(0)</a:t>
            </a:r>
          </a:p>
          <a:p>
            <a:r>
              <a:rPr lang="en-US" sz="1400" dirty="0" smtClean="0">
                <a:latin typeface="Arial"/>
                <a:cs typeface="Arial"/>
              </a:rPr>
              <a:t>if ( </a:t>
            </a:r>
            <a:r>
              <a:rPr lang="en-US" sz="1400" dirty="0" err="1" smtClean="0">
                <a:latin typeface="Arial"/>
                <a:cs typeface="Arial"/>
              </a:rPr>
              <a:t>tid</a:t>
            </a:r>
            <a:r>
              <a:rPr lang="en-US" sz="1400" dirty="0" smtClean="0">
                <a:latin typeface="Arial"/>
                <a:cs typeface="Arial"/>
              </a:rPr>
              <a:t> % 2 == 0) </a:t>
            </a:r>
            <a:r>
              <a:rPr lang="en-US" sz="1400" dirty="0" smtClean="0">
                <a:solidFill>
                  <a:srgbClr val="00FF00"/>
                </a:solidFill>
                <a:latin typeface="Arial"/>
                <a:cs typeface="Arial"/>
              </a:rPr>
              <a:t>//Even Work Items</a:t>
            </a:r>
          </a:p>
          <a:p>
            <a:r>
              <a:rPr lang="en-US" sz="1400" dirty="0" smtClean="0">
                <a:latin typeface="Arial"/>
                <a:cs typeface="Arial"/>
              </a:rPr>
              <a:t>	</a:t>
            </a:r>
            <a:r>
              <a:rPr lang="en-US" sz="1400" dirty="0" err="1" smtClean="0">
                <a:latin typeface="Arial"/>
                <a:cs typeface="Arial"/>
              </a:rPr>
              <a:t>DoSomeWork</a:t>
            </a:r>
            <a:r>
              <a:rPr lang="en-US" sz="1400" dirty="0" smtClean="0">
                <a:latin typeface="Arial"/>
                <a:cs typeface="Arial"/>
              </a:rPr>
              <a:t>()</a:t>
            </a:r>
          </a:p>
          <a:p>
            <a:r>
              <a:rPr lang="en-US" sz="1400" dirty="0" smtClean="0">
                <a:latin typeface="Arial"/>
                <a:cs typeface="Arial"/>
              </a:rPr>
              <a:t>else</a:t>
            </a:r>
          </a:p>
          <a:p>
            <a:r>
              <a:rPr lang="en-US" sz="1400" dirty="0" smtClean="0">
                <a:latin typeface="Arial"/>
                <a:cs typeface="Arial"/>
              </a:rPr>
              <a:t>	DoSomeWork2()</a:t>
            </a:r>
          </a:p>
          <a:p>
            <a:endParaRPr lang="en-US" sz="1400" dirty="0" smtClean="0">
              <a:latin typeface="Arial"/>
              <a:cs typeface="Arial"/>
            </a:endParaRPr>
          </a:p>
        </p:txBody>
      </p:sp>
      <p:sp>
        <p:nvSpPr>
          <p:cNvPr id="5" name="TextBox 4"/>
          <p:cNvSpPr txBox="1"/>
          <p:nvPr/>
        </p:nvSpPr>
        <p:spPr>
          <a:xfrm>
            <a:off x="4539829" y="4140537"/>
            <a:ext cx="3708381" cy="1600438"/>
          </a:xfrm>
          <a:prstGeom prst="rect">
            <a:avLst/>
          </a:prstGeom>
          <a:noFill/>
          <a:ln w="25400" cap="flat" cmpd="sng" algn="ctr">
            <a:solidFill>
              <a:srgbClr val="0080FF"/>
            </a:solidFill>
            <a:prstDash val="solid"/>
            <a:round/>
            <a:headEnd type="none" w="med" len="med"/>
            <a:tailEnd type="none" w="med" len="med"/>
          </a:ln>
        </p:spPr>
        <p:txBody>
          <a:bodyPr wrap="square" rtlCol="0">
            <a:spAutoFit/>
          </a:bodyPr>
          <a:lstStyle/>
          <a:p>
            <a:endParaRPr lang="en-US" sz="1400" dirty="0" smtClean="0">
              <a:latin typeface="Arial"/>
              <a:cs typeface="Arial"/>
            </a:endParaRPr>
          </a:p>
          <a:p>
            <a:r>
              <a:rPr lang="en-US" sz="1400" dirty="0" err="1" smtClean="0">
                <a:latin typeface="Arial"/>
                <a:cs typeface="Arial"/>
              </a:rPr>
              <a:t>int</a:t>
            </a:r>
            <a:r>
              <a:rPr lang="en-US" sz="1400" dirty="0" smtClean="0">
                <a:latin typeface="Arial"/>
                <a:cs typeface="Arial"/>
              </a:rPr>
              <a:t> </a:t>
            </a:r>
            <a:r>
              <a:rPr lang="en-US" sz="1400" dirty="0" err="1" smtClean="0">
                <a:latin typeface="Arial"/>
                <a:cs typeface="Arial"/>
              </a:rPr>
              <a:t>tid</a:t>
            </a:r>
            <a:r>
              <a:rPr lang="en-US" sz="1400" dirty="0" smtClean="0">
                <a:latin typeface="Arial"/>
                <a:cs typeface="Arial"/>
              </a:rPr>
              <a:t> = get_local_id(0)</a:t>
            </a:r>
          </a:p>
          <a:p>
            <a:r>
              <a:rPr lang="en-US" sz="1400" dirty="0" smtClean="0">
                <a:latin typeface="Arial"/>
                <a:cs typeface="Arial"/>
              </a:rPr>
              <a:t>if ( </a:t>
            </a:r>
            <a:r>
              <a:rPr lang="en-US" sz="1400" dirty="0" err="1" smtClean="0">
                <a:latin typeface="Arial"/>
                <a:cs typeface="Arial"/>
              </a:rPr>
              <a:t>tid</a:t>
            </a:r>
            <a:r>
              <a:rPr lang="en-US" sz="1400" dirty="0" smtClean="0">
                <a:latin typeface="Arial"/>
                <a:cs typeface="Arial"/>
              </a:rPr>
              <a:t> / 64 == 0)  </a:t>
            </a:r>
            <a:r>
              <a:rPr lang="en-US" sz="1400" dirty="0" smtClean="0">
                <a:solidFill>
                  <a:schemeClr val="accent2"/>
                </a:solidFill>
                <a:latin typeface="Arial"/>
                <a:cs typeface="Arial"/>
              </a:rPr>
              <a:t>//Full First Wavefront</a:t>
            </a:r>
          </a:p>
          <a:p>
            <a:r>
              <a:rPr lang="en-US" sz="1400" dirty="0" smtClean="0">
                <a:latin typeface="Arial"/>
                <a:cs typeface="Arial"/>
              </a:rPr>
              <a:t>	</a:t>
            </a:r>
            <a:r>
              <a:rPr lang="en-US" sz="1400" dirty="0" err="1" smtClean="0">
                <a:latin typeface="Arial"/>
                <a:cs typeface="Arial"/>
              </a:rPr>
              <a:t>DoSomeWork</a:t>
            </a:r>
            <a:r>
              <a:rPr lang="en-US" sz="1400" dirty="0" smtClean="0">
                <a:latin typeface="Arial"/>
                <a:cs typeface="Arial"/>
              </a:rPr>
              <a:t>()</a:t>
            </a:r>
          </a:p>
          <a:p>
            <a:r>
              <a:rPr lang="en-US" sz="1400" dirty="0" smtClean="0">
                <a:latin typeface="Arial"/>
                <a:cs typeface="Arial"/>
              </a:rPr>
              <a:t>else if (</a:t>
            </a:r>
            <a:r>
              <a:rPr lang="en-US" sz="1400" dirty="0" err="1" smtClean="0">
                <a:latin typeface="Arial"/>
                <a:cs typeface="Arial"/>
              </a:rPr>
              <a:t>tid</a:t>
            </a:r>
            <a:r>
              <a:rPr lang="en-US" sz="1400" dirty="0" smtClean="0">
                <a:latin typeface="Arial"/>
                <a:cs typeface="Arial"/>
              </a:rPr>
              <a:t> /64 == 1) </a:t>
            </a:r>
            <a:r>
              <a:rPr lang="en-US" sz="1400" dirty="0" smtClean="0">
                <a:solidFill>
                  <a:srgbClr val="00FF00"/>
                </a:solidFill>
                <a:latin typeface="Arial"/>
                <a:cs typeface="Arial"/>
              </a:rPr>
              <a:t>//Full Second  Wavefront</a:t>
            </a:r>
          </a:p>
          <a:p>
            <a:r>
              <a:rPr lang="en-US" sz="1400" dirty="0" smtClean="0">
                <a:latin typeface="Arial"/>
                <a:cs typeface="Arial"/>
              </a:rPr>
              <a:t>	DoSomeWork2()</a:t>
            </a:r>
          </a:p>
          <a:p>
            <a:endParaRPr lang="en-US" sz="1400" dirty="0" smtClean="0">
              <a:latin typeface="Arial"/>
              <a:cs typeface="Arial"/>
            </a:endParaRPr>
          </a:p>
        </p:txBody>
      </p:sp>
      <p:sp>
        <p:nvSpPr>
          <p:cNvPr id="8" name="TextBox 7"/>
          <p:cNvSpPr txBox="1"/>
          <p:nvPr/>
        </p:nvSpPr>
        <p:spPr>
          <a:xfrm>
            <a:off x="641350" y="3801983"/>
            <a:ext cx="2987220" cy="338554"/>
          </a:xfrm>
          <a:prstGeom prst="rect">
            <a:avLst/>
          </a:prstGeom>
          <a:noFill/>
          <a:ln w="25400" cap="flat" cmpd="sng" algn="ctr">
            <a:solidFill>
              <a:schemeClr val="accent3"/>
            </a:solidFill>
            <a:prstDash val="solid"/>
            <a:round/>
            <a:headEnd type="none" w="med" len="med"/>
            <a:tailEnd type="none" w="med" len="med"/>
          </a:ln>
        </p:spPr>
        <p:txBody>
          <a:bodyPr wrap="square" rtlCol="0" anchor="ctr">
            <a:spAutoFit/>
          </a:bodyPr>
          <a:lstStyle/>
          <a:p>
            <a:pPr algn="ctr"/>
            <a:r>
              <a:rPr lang="en-US" sz="1600" dirty="0" smtClean="0">
                <a:latin typeface="Arial"/>
                <a:cs typeface="Arial"/>
              </a:rPr>
              <a:t>Case 1</a:t>
            </a:r>
          </a:p>
        </p:txBody>
      </p:sp>
      <p:sp>
        <p:nvSpPr>
          <p:cNvPr id="9" name="TextBox 8"/>
          <p:cNvSpPr txBox="1"/>
          <p:nvPr/>
        </p:nvSpPr>
        <p:spPr>
          <a:xfrm>
            <a:off x="4539830" y="3786594"/>
            <a:ext cx="3708916" cy="338554"/>
          </a:xfrm>
          <a:prstGeom prst="rect">
            <a:avLst/>
          </a:prstGeom>
          <a:noFill/>
          <a:ln w="25400" cap="flat" cmpd="sng" algn="ctr">
            <a:solidFill>
              <a:schemeClr val="accent3"/>
            </a:solidFill>
            <a:prstDash val="solid"/>
            <a:round/>
            <a:headEnd type="none" w="med" len="med"/>
            <a:tailEnd type="none" w="med" len="med"/>
          </a:ln>
        </p:spPr>
        <p:txBody>
          <a:bodyPr wrap="square" rtlCol="0" anchor="ctr">
            <a:spAutoFit/>
          </a:bodyPr>
          <a:lstStyle/>
          <a:p>
            <a:pPr algn="ctr"/>
            <a:r>
              <a:rPr lang="en-US" sz="1600" dirty="0" smtClean="0">
                <a:latin typeface="Arial"/>
                <a:cs typeface="Arial"/>
              </a:rPr>
              <a:t>Case 2</a:t>
            </a:r>
          </a:p>
        </p:txBody>
      </p:sp>
      <p:sp>
        <p:nvSpPr>
          <p:cNvPr id="10" name="Rectangle 9"/>
          <p:cNvSpPr/>
          <p:nvPr/>
        </p:nvSpPr>
        <p:spPr>
          <a:xfrm>
            <a:off x="441003" y="5802531"/>
            <a:ext cx="2910572" cy="338554"/>
          </a:xfrm>
          <a:prstGeom prst="rect">
            <a:avLst/>
          </a:prstGeom>
        </p:spPr>
        <p:txBody>
          <a:bodyPr wrap="none">
            <a:spAutoFit/>
          </a:bodyPr>
          <a:lstStyle/>
          <a:p>
            <a:pPr lvl="1" algn="ctr"/>
            <a:r>
              <a:rPr lang="en-US" sz="1600" dirty="0" smtClean="0">
                <a:latin typeface="Arial"/>
                <a:cs typeface="Arial"/>
              </a:rPr>
              <a:t>Conditional – With divergence</a:t>
            </a:r>
            <a:endParaRPr lang="en-US" sz="1600" dirty="0">
              <a:latin typeface="Arial"/>
              <a:cs typeface="Arial"/>
            </a:endParaRPr>
          </a:p>
        </p:txBody>
      </p:sp>
      <p:sp>
        <p:nvSpPr>
          <p:cNvPr id="11" name="Rectangle 10"/>
          <p:cNvSpPr/>
          <p:nvPr/>
        </p:nvSpPr>
        <p:spPr>
          <a:xfrm>
            <a:off x="5153368" y="5802531"/>
            <a:ext cx="2762495" cy="338554"/>
          </a:xfrm>
          <a:prstGeom prst="rect">
            <a:avLst/>
          </a:prstGeom>
        </p:spPr>
        <p:txBody>
          <a:bodyPr wrap="none">
            <a:spAutoFit/>
          </a:bodyPr>
          <a:lstStyle/>
          <a:p>
            <a:pPr lvl="1" algn="ctr"/>
            <a:r>
              <a:rPr lang="en-US" sz="1600" dirty="0" smtClean="0">
                <a:latin typeface="Arial"/>
                <a:cs typeface="Arial"/>
              </a:rPr>
              <a:t>Conditional – No divergence</a:t>
            </a:r>
          </a:p>
        </p:txBody>
      </p:sp>
      <p:sp>
        <p:nvSpPr>
          <p:cNvPr id="12" name="Slide Number Placeholder 11"/>
          <p:cNvSpPr>
            <a:spLocks noGrp="1"/>
          </p:cNvSpPr>
          <p:nvPr>
            <p:ph type="sldNum" sz="quarter" idx="12"/>
          </p:nvPr>
        </p:nvSpPr>
        <p:spPr/>
        <p:txBody>
          <a:bodyPr/>
          <a:lstStyle/>
          <a:p>
            <a:fld id="{A656E907-7CA4-3643-9788-0B758FF5357F}" type="slidenum">
              <a:rPr lang="en-US" smtClean="0"/>
              <a:pPr/>
              <a:t>13</a:t>
            </a:fld>
            <a:endParaRPr lang="en-US"/>
          </a:p>
        </p:txBody>
      </p:sp>
      <p:sp>
        <p:nvSpPr>
          <p:cNvPr id="13" name="Footer Placeholder 12"/>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Effect of Predication on Performance</a:t>
            </a:r>
            <a:endParaRPr lang="en-US" sz="3600" dirty="0"/>
          </a:p>
        </p:txBody>
      </p:sp>
      <p:sp>
        <p:nvSpPr>
          <p:cNvPr id="56" name="TextBox 55"/>
          <p:cNvSpPr txBox="1"/>
          <p:nvPr/>
        </p:nvSpPr>
        <p:spPr>
          <a:xfrm>
            <a:off x="6844663" y="1708458"/>
            <a:ext cx="1297001" cy="338554"/>
          </a:xfrm>
          <a:prstGeom prst="rect">
            <a:avLst/>
          </a:prstGeom>
          <a:noFill/>
        </p:spPr>
        <p:txBody>
          <a:bodyPr wrap="square" rtlCol="0">
            <a:spAutoFit/>
          </a:bodyPr>
          <a:lstStyle/>
          <a:p>
            <a:r>
              <a:rPr lang="en-US" sz="1600" dirty="0" smtClean="0">
                <a:latin typeface="Arial"/>
                <a:cs typeface="Arial"/>
              </a:rPr>
              <a:t>T = </a:t>
            </a:r>
            <a:r>
              <a:rPr lang="en-US" sz="1600" dirty="0" err="1" smtClean="0">
                <a:latin typeface="Arial"/>
                <a:cs typeface="Arial"/>
              </a:rPr>
              <a:t>t</a:t>
            </a:r>
            <a:r>
              <a:rPr lang="en-US" sz="1600" baseline="-25000" dirty="0" err="1" smtClean="0">
                <a:latin typeface="Arial"/>
                <a:cs typeface="Arial"/>
              </a:rPr>
              <a:t>start</a:t>
            </a:r>
            <a:endParaRPr lang="en-US" sz="1600" baseline="-25000" dirty="0" smtClean="0">
              <a:latin typeface="Arial"/>
              <a:cs typeface="Arial"/>
            </a:endParaRPr>
          </a:p>
        </p:txBody>
      </p:sp>
      <p:sp>
        <p:nvSpPr>
          <p:cNvPr id="57" name="TextBox 56"/>
          <p:cNvSpPr txBox="1"/>
          <p:nvPr/>
        </p:nvSpPr>
        <p:spPr>
          <a:xfrm>
            <a:off x="7010845" y="5067184"/>
            <a:ext cx="1654018" cy="338554"/>
          </a:xfrm>
          <a:prstGeom prst="rect">
            <a:avLst/>
          </a:prstGeom>
          <a:noFill/>
        </p:spPr>
        <p:txBody>
          <a:bodyPr wrap="square" rtlCol="0">
            <a:spAutoFit/>
          </a:bodyPr>
          <a:lstStyle/>
          <a:p>
            <a:r>
              <a:rPr lang="en-US" sz="1600" dirty="0" smtClean="0">
                <a:latin typeface="Arial"/>
                <a:cs typeface="Arial"/>
              </a:rPr>
              <a:t>T =  </a:t>
            </a:r>
            <a:r>
              <a:rPr lang="en-US" sz="1600" dirty="0" err="1" smtClean="0">
                <a:latin typeface="Arial"/>
                <a:cs typeface="Arial"/>
              </a:rPr>
              <a:t>t</a:t>
            </a:r>
            <a:r>
              <a:rPr lang="en-US" sz="1600" baseline="-25000" dirty="0" err="1" smtClean="0">
                <a:latin typeface="Arial"/>
                <a:cs typeface="Arial"/>
              </a:rPr>
              <a:t>start</a:t>
            </a:r>
            <a:r>
              <a:rPr lang="en-US" sz="1600" dirty="0" smtClean="0">
                <a:latin typeface="Arial"/>
                <a:cs typeface="Arial"/>
              </a:rPr>
              <a:t> + t</a:t>
            </a:r>
            <a:r>
              <a:rPr lang="en-US" sz="1600" baseline="-25000" dirty="0" smtClean="0">
                <a:latin typeface="Arial"/>
                <a:cs typeface="Arial"/>
              </a:rPr>
              <a:t>1</a:t>
            </a:r>
            <a:r>
              <a:rPr lang="en-US" sz="1600" dirty="0" smtClean="0">
                <a:latin typeface="Arial"/>
                <a:cs typeface="Arial"/>
              </a:rPr>
              <a:t> + t</a:t>
            </a:r>
            <a:r>
              <a:rPr lang="en-US" sz="1600" baseline="-25000" dirty="0" smtClean="0">
                <a:latin typeface="Arial"/>
                <a:cs typeface="Arial"/>
              </a:rPr>
              <a:t>2</a:t>
            </a:r>
          </a:p>
        </p:txBody>
      </p:sp>
      <p:sp>
        <p:nvSpPr>
          <p:cNvPr id="58" name="Right Arrow 57"/>
          <p:cNvSpPr/>
          <p:nvPr/>
        </p:nvSpPr>
        <p:spPr>
          <a:xfrm rot="5400000">
            <a:off x="4344847" y="3460328"/>
            <a:ext cx="4652585" cy="345460"/>
          </a:xfrm>
          <a:prstGeom prst="rightArrow">
            <a:avLst>
              <a:gd name="adj1" fmla="val 50000"/>
              <a:gd name="adj2" fmla="val 11367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a:latin typeface="Arial"/>
              <a:cs typeface="Arial"/>
            </a:endParaRPr>
          </a:p>
        </p:txBody>
      </p:sp>
      <p:sp>
        <p:nvSpPr>
          <p:cNvPr id="60" name="TextBox 59"/>
          <p:cNvSpPr txBox="1"/>
          <p:nvPr/>
        </p:nvSpPr>
        <p:spPr>
          <a:xfrm>
            <a:off x="4675575" y="2443752"/>
            <a:ext cx="1822835" cy="338554"/>
          </a:xfrm>
          <a:prstGeom prst="rect">
            <a:avLst/>
          </a:prstGeom>
          <a:noFill/>
        </p:spPr>
        <p:txBody>
          <a:bodyPr wrap="none" rtlCol="0">
            <a:spAutoFit/>
          </a:bodyPr>
          <a:lstStyle/>
          <a:p>
            <a:r>
              <a:rPr lang="en-US" sz="1600" dirty="0" err="1" smtClean="0">
                <a:latin typeface="Arial"/>
                <a:cs typeface="Arial"/>
              </a:rPr>
              <a:t>Do_Some_Work</a:t>
            </a:r>
            <a:r>
              <a:rPr lang="en-US" sz="1600" dirty="0" smtClean="0">
                <a:latin typeface="Arial"/>
                <a:cs typeface="Arial"/>
              </a:rPr>
              <a:t>()</a:t>
            </a:r>
          </a:p>
        </p:txBody>
      </p:sp>
      <p:sp>
        <p:nvSpPr>
          <p:cNvPr id="61" name="Rectangle 60"/>
          <p:cNvSpPr/>
          <p:nvPr/>
        </p:nvSpPr>
        <p:spPr>
          <a:xfrm>
            <a:off x="4520897" y="4332647"/>
            <a:ext cx="1856999" cy="338554"/>
          </a:xfrm>
          <a:prstGeom prst="rect">
            <a:avLst/>
          </a:prstGeom>
        </p:spPr>
        <p:txBody>
          <a:bodyPr wrap="none">
            <a:spAutoFit/>
          </a:bodyPr>
          <a:lstStyle/>
          <a:p>
            <a:r>
              <a:rPr lang="en-US" sz="1600" dirty="0" err="1" smtClean="0">
                <a:latin typeface="Arial"/>
                <a:cs typeface="Arial"/>
              </a:rPr>
              <a:t>Do_Other</a:t>
            </a:r>
            <a:r>
              <a:rPr lang="en-US" sz="1600" dirty="0" smtClean="0">
                <a:latin typeface="Arial"/>
                <a:cs typeface="Arial"/>
              </a:rPr>
              <a:t> _Work()</a:t>
            </a:r>
            <a:endParaRPr lang="en-US" sz="1600" dirty="0">
              <a:latin typeface="Arial"/>
              <a:cs typeface="Arial"/>
            </a:endParaRPr>
          </a:p>
        </p:txBody>
      </p:sp>
      <p:sp>
        <p:nvSpPr>
          <p:cNvPr id="64" name="Rectangle 63"/>
          <p:cNvSpPr/>
          <p:nvPr/>
        </p:nvSpPr>
        <p:spPr>
          <a:xfrm>
            <a:off x="395578" y="1275983"/>
            <a:ext cx="3814396" cy="523220"/>
          </a:xfrm>
          <a:prstGeom prst="rect">
            <a:avLst/>
          </a:prstGeom>
        </p:spPr>
        <p:txBody>
          <a:bodyPr wrap="square">
            <a:spAutoFit/>
          </a:bodyPr>
          <a:lstStyle/>
          <a:p>
            <a:pPr>
              <a:buNone/>
            </a:pPr>
            <a:r>
              <a:rPr lang="en-US" sz="1400" dirty="0" smtClean="0">
                <a:latin typeface="Arial"/>
                <a:cs typeface="Arial"/>
              </a:rPr>
              <a:t>Time for </a:t>
            </a:r>
            <a:r>
              <a:rPr lang="en-US" sz="1400" dirty="0" err="1" smtClean="0">
                <a:latin typeface="Arial"/>
                <a:cs typeface="Arial"/>
              </a:rPr>
              <a:t>Do_Some_Work</a:t>
            </a:r>
            <a:r>
              <a:rPr lang="en-US" sz="1400" dirty="0" smtClean="0">
                <a:latin typeface="Arial"/>
                <a:cs typeface="Arial"/>
              </a:rPr>
              <a:t> = t</a:t>
            </a:r>
            <a:r>
              <a:rPr lang="en-US" sz="1400" baseline="-25000" dirty="0" smtClean="0">
                <a:latin typeface="Arial"/>
                <a:cs typeface="Arial"/>
              </a:rPr>
              <a:t>1</a:t>
            </a:r>
            <a:r>
              <a:rPr lang="en-US" sz="1400" dirty="0" smtClean="0">
                <a:latin typeface="Arial"/>
                <a:cs typeface="Arial"/>
              </a:rPr>
              <a:t> (if case)</a:t>
            </a:r>
          </a:p>
          <a:p>
            <a:pPr>
              <a:buNone/>
            </a:pPr>
            <a:r>
              <a:rPr lang="en-US" sz="1400" dirty="0" smtClean="0">
                <a:latin typeface="Arial"/>
                <a:cs typeface="Arial"/>
              </a:rPr>
              <a:t>Time for </a:t>
            </a:r>
            <a:r>
              <a:rPr lang="en-US" sz="1400" dirty="0" err="1" smtClean="0">
                <a:latin typeface="Arial"/>
                <a:cs typeface="Arial"/>
              </a:rPr>
              <a:t>Do_Other</a:t>
            </a:r>
            <a:r>
              <a:rPr lang="en-US" sz="1400" dirty="0" smtClean="0">
                <a:latin typeface="Arial"/>
                <a:cs typeface="Arial"/>
              </a:rPr>
              <a:t> _Work = t</a:t>
            </a:r>
            <a:r>
              <a:rPr lang="en-US" sz="1400" baseline="-25000" dirty="0" smtClean="0">
                <a:latin typeface="Arial"/>
                <a:cs typeface="Arial"/>
              </a:rPr>
              <a:t>2</a:t>
            </a:r>
            <a:r>
              <a:rPr lang="en-US" sz="1400" dirty="0" smtClean="0">
                <a:latin typeface="Arial"/>
                <a:cs typeface="Arial"/>
              </a:rPr>
              <a:t> (else case)</a:t>
            </a:r>
          </a:p>
        </p:txBody>
      </p:sp>
      <p:sp>
        <p:nvSpPr>
          <p:cNvPr id="13" name="TextBox 12"/>
          <p:cNvSpPr txBox="1"/>
          <p:nvPr/>
        </p:nvSpPr>
        <p:spPr>
          <a:xfrm>
            <a:off x="6843870" y="1306761"/>
            <a:ext cx="654246" cy="338554"/>
          </a:xfrm>
          <a:prstGeom prst="rect">
            <a:avLst/>
          </a:prstGeom>
          <a:noFill/>
        </p:spPr>
        <p:txBody>
          <a:bodyPr wrap="none" rtlCol="0">
            <a:spAutoFit/>
          </a:bodyPr>
          <a:lstStyle/>
          <a:p>
            <a:r>
              <a:rPr lang="en-US" sz="1600" dirty="0" smtClean="0">
                <a:latin typeface="Arial"/>
                <a:cs typeface="Arial"/>
              </a:rPr>
              <a:t>T = 0</a:t>
            </a:r>
            <a:endParaRPr lang="en-US" sz="1600" baseline="-25000" dirty="0" smtClean="0">
              <a:latin typeface="Arial"/>
              <a:cs typeface="Arial"/>
            </a:endParaRPr>
          </a:p>
        </p:txBody>
      </p:sp>
      <p:sp>
        <p:nvSpPr>
          <p:cNvPr id="14" name="TextBox 13"/>
          <p:cNvSpPr txBox="1"/>
          <p:nvPr/>
        </p:nvSpPr>
        <p:spPr>
          <a:xfrm>
            <a:off x="4518970" y="3412983"/>
            <a:ext cx="1979440" cy="584776"/>
          </a:xfrm>
          <a:prstGeom prst="rect">
            <a:avLst/>
          </a:prstGeom>
          <a:noFill/>
        </p:spPr>
        <p:txBody>
          <a:bodyPr wrap="square" rtlCol="0">
            <a:spAutoFit/>
          </a:bodyPr>
          <a:lstStyle/>
          <a:p>
            <a:r>
              <a:rPr lang="en-US" sz="1600" dirty="0" smtClean="0">
                <a:latin typeface="Arial"/>
                <a:cs typeface="Arial"/>
              </a:rPr>
              <a:t>Squash invalid results, invert mask</a:t>
            </a:r>
          </a:p>
        </p:txBody>
      </p:sp>
      <p:sp>
        <p:nvSpPr>
          <p:cNvPr id="15" name="TextBox 14"/>
          <p:cNvSpPr txBox="1"/>
          <p:nvPr/>
        </p:nvSpPr>
        <p:spPr>
          <a:xfrm>
            <a:off x="6843871" y="3413776"/>
            <a:ext cx="1297794" cy="338554"/>
          </a:xfrm>
          <a:prstGeom prst="rect">
            <a:avLst/>
          </a:prstGeom>
          <a:noFill/>
        </p:spPr>
        <p:txBody>
          <a:bodyPr wrap="square" rtlCol="0">
            <a:spAutoFit/>
          </a:bodyPr>
          <a:lstStyle/>
          <a:p>
            <a:r>
              <a:rPr lang="en-US" sz="1600" dirty="0" smtClean="0">
                <a:latin typeface="Arial"/>
                <a:cs typeface="Arial"/>
              </a:rPr>
              <a:t>T =  </a:t>
            </a:r>
            <a:r>
              <a:rPr lang="en-US" sz="1600" dirty="0" err="1" smtClean="0">
                <a:latin typeface="Arial"/>
                <a:cs typeface="Arial"/>
              </a:rPr>
              <a:t>t</a:t>
            </a:r>
            <a:r>
              <a:rPr lang="en-US" sz="1600" baseline="-25000" dirty="0" err="1" smtClean="0">
                <a:latin typeface="Arial"/>
                <a:cs typeface="Arial"/>
              </a:rPr>
              <a:t>start</a:t>
            </a:r>
            <a:r>
              <a:rPr lang="en-US" sz="1600" dirty="0" smtClean="0">
                <a:latin typeface="Arial"/>
                <a:cs typeface="Arial"/>
              </a:rPr>
              <a:t> + t</a:t>
            </a:r>
            <a:r>
              <a:rPr lang="en-US" sz="1600" baseline="-25000" dirty="0" smtClean="0">
                <a:latin typeface="Arial"/>
                <a:cs typeface="Arial"/>
              </a:rPr>
              <a:t>1</a:t>
            </a:r>
          </a:p>
        </p:txBody>
      </p:sp>
      <p:sp>
        <p:nvSpPr>
          <p:cNvPr id="16" name="TextBox 15"/>
          <p:cNvSpPr txBox="1"/>
          <p:nvPr/>
        </p:nvSpPr>
        <p:spPr>
          <a:xfrm>
            <a:off x="641350" y="5959348"/>
            <a:ext cx="3507130" cy="369332"/>
          </a:xfrm>
          <a:prstGeom prst="rect">
            <a:avLst/>
          </a:prstGeom>
          <a:noFill/>
        </p:spPr>
        <p:txBody>
          <a:bodyPr wrap="square" rtlCol="0">
            <a:spAutoFit/>
          </a:bodyPr>
          <a:lstStyle/>
          <a:p>
            <a:r>
              <a:rPr lang="en-US" dirty="0" smtClean="0">
                <a:latin typeface="Arial"/>
                <a:cs typeface="Arial"/>
              </a:rPr>
              <a:t>Total Time taken = </a:t>
            </a:r>
            <a:r>
              <a:rPr lang="en-US" dirty="0" err="1" smtClean="0">
                <a:latin typeface="Arial"/>
                <a:cs typeface="Arial"/>
              </a:rPr>
              <a:t>t</a:t>
            </a:r>
            <a:r>
              <a:rPr lang="en-US" baseline="-25000" dirty="0" err="1" smtClean="0">
                <a:latin typeface="Arial"/>
                <a:cs typeface="Arial"/>
              </a:rPr>
              <a:t>start</a:t>
            </a:r>
            <a:r>
              <a:rPr lang="en-US" dirty="0" smtClean="0">
                <a:latin typeface="Arial"/>
                <a:cs typeface="Arial"/>
              </a:rPr>
              <a:t> +t</a:t>
            </a:r>
            <a:r>
              <a:rPr lang="en-US" baseline="-25000" dirty="0" smtClean="0">
                <a:latin typeface="Arial"/>
                <a:cs typeface="Arial"/>
              </a:rPr>
              <a:t>1</a:t>
            </a:r>
            <a:r>
              <a:rPr lang="en-US" dirty="0" smtClean="0">
                <a:latin typeface="Arial"/>
                <a:cs typeface="Arial"/>
              </a:rPr>
              <a:t> + t</a:t>
            </a:r>
            <a:r>
              <a:rPr lang="en-US" baseline="-25000" dirty="0" smtClean="0">
                <a:latin typeface="Arial"/>
                <a:cs typeface="Arial"/>
              </a:rPr>
              <a:t>2 </a:t>
            </a:r>
          </a:p>
        </p:txBody>
      </p:sp>
      <p:cxnSp>
        <p:nvCxnSpPr>
          <p:cNvPr id="23" name="Straight Arrow Connector 22"/>
          <p:cNvCxnSpPr/>
          <p:nvPr/>
        </p:nvCxnSpPr>
        <p:spPr>
          <a:xfrm rot="5400000">
            <a:off x="6812060" y="2727720"/>
            <a:ext cx="1366764" cy="5348"/>
          </a:xfrm>
          <a:prstGeom prst="straightConnector1">
            <a:avLst/>
          </a:prstGeom>
          <a:ln w="25400" cap="flat" cmpd="sng" algn="ctr">
            <a:solidFill>
              <a:srgbClr val="0080FF">
                <a:alpha val="95000"/>
              </a:srgb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492768" y="2613029"/>
            <a:ext cx="334384" cy="369332"/>
          </a:xfrm>
          <a:prstGeom prst="rect">
            <a:avLst/>
          </a:prstGeom>
          <a:noFill/>
        </p:spPr>
        <p:txBody>
          <a:bodyPr wrap="none" rtlCol="0">
            <a:spAutoFit/>
          </a:bodyPr>
          <a:lstStyle/>
          <a:p>
            <a:r>
              <a:rPr lang="en-US" dirty="0" smtClean="0">
                <a:latin typeface="Arial"/>
                <a:cs typeface="Arial"/>
              </a:rPr>
              <a:t>t</a:t>
            </a:r>
            <a:r>
              <a:rPr lang="en-US" baseline="-25000" dirty="0" smtClean="0">
                <a:latin typeface="Arial"/>
                <a:cs typeface="Arial"/>
              </a:rPr>
              <a:t>1</a:t>
            </a:r>
            <a:endParaRPr lang="en-US" dirty="0" smtClean="0">
              <a:latin typeface="Arial"/>
              <a:cs typeface="Arial"/>
            </a:endParaRPr>
          </a:p>
        </p:txBody>
      </p:sp>
      <p:cxnSp>
        <p:nvCxnSpPr>
          <p:cNvPr id="25" name="Straight Arrow Connector 24"/>
          <p:cNvCxnSpPr/>
          <p:nvPr/>
        </p:nvCxnSpPr>
        <p:spPr>
          <a:xfrm rot="5400000">
            <a:off x="6846043" y="4409758"/>
            <a:ext cx="1314855" cy="1588"/>
          </a:xfrm>
          <a:prstGeom prst="straightConnector1">
            <a:avLst/>
          </a:prstGeom>
          <a:ln w="25400" cap="flat" cmpd="sng" algn="ctr">
            <a:solidFill>
              <a:srgbClr val="0080FF">
                <a:alpha val="95000"/>
              </a:srgb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504265" y="4332647"/>
            <a:ext cx="334384" cy="369332"/>
          </a:xfrm>
          <a:prstGeom prst="rect">
            <a:avLst/>
          </a:prstGeom>
          <a:noFill/>
        </p:spPr>
        <p:txBody>
          <a:bodyPr wrap="none" rtlCol="0">
            <a:spAutoFit/>
          </a:bodyPr>
          <a:lstStyle/>
          <a:p>
            <a:r>
              <a:rPr lang="en-US" dirty="0" smtClean="0">
                <a:latin typeface="Arial"/>
                <a:cs typeface="Arial"/>
              </a:rPr>
              <a:t>t</a:t>
            </a:r>
            <a:r>
              <a:rPr lang="en-US" baseline="-25000" dirty="0" smtClean="0">
                <a:latin typeface="Arial"/>
                <a:cs typeface="Arial"/>
              </a:rPr>
              <a:t>2</a:t>
            </a:r>
            <a:endParaRPr lang="en-US" dirty="0" smtClean="0">
              <a:latin typeface="Arial"/>
              <a:cs typeface="Arial"/>
            </a:endParaRPr>
          </a:p>
        </p:txBody>
      </p:sp>
      <p:sp>
        <p:nvSpPr>
          <p:cNvPr id="32" name="TextBox 31"/>
          <p:cNvSpPr txBox="1"/>
          <p:nvPr/>
        </p:nvSpPr>
        <p:spPr>
          <a:xfrm>
            <a:off x="4842774" y="1709307"/>
            <a:ext cx="1518965" cy="338554"/>
          </a:xfrm>
          <a:prstGeom prst="rect">
            <a:avLst/>
          </a:prstGeom>
          <a:noFill/>
        </p:spPr>
        <p:txBody>
          <a:bodyPr wrap="none" rtlCol="0">
            <a:spAutoFit/>
          </a:bodyPr>
          <a:lstStyle/>
          <a:p>
            <a:r>
              <a:rPr lang="en-US" sz="1600" dirty="0" smtClean="0">
                <a:latin typeface="Arial"/>
                <a:cs typeface="Arial"/>
              </a:rPr>
              <a:t>if( </a:t>
            </a:r>
            <a:r>
              <a:rPr lang="en-US" sz="1600" dirty="0" err="1" smtClean="0">
                <a:latin typeface="Arial"/>
                <a:cs typeface="Arial"/>
              </a:rPr>
              <a:t>tid</a:t>
            </a:r>
            <a:r>
              <a:rPr lang="en-US" sz="1600" dirty="0" smtClean="0">
                <a:latin typeface="Arial"/>
                <a:cs typeface="Arial"/>
              </a:rPr>
              <a:t> %2 == 0)</a:t>
            </a:r>
          </a:p>
        </p:txBody>
      </p:sp>
      <p:grpSp>
        <p:nvGrpSpPr>
          <p:cNvPr id="71" name="Group 70"/>
          <p:cNvGrpSpPr/>
          <p:nvPr/>
        </p:nvGrpSpPr>
        <p:grpSpPr>
          <a:xfrm>
            <a:off x="2668829" y="3328880"/>
            <a:ext cx="1729627" cy="583983"/>
            <a:chOff x="2789343" y="1645315"/>
            <a:chExt cx="1729627" cy="1535895"/>
          </a:xfrm>
        </p:grpSpPr>
        <p:grpSp>
          <p:nvGrpSpPr>
            <p:cNvPr id="69" name="Group 68"/>
            <p:cNvGrpSpPr/>
            <p:nvPr/>
          </p:nvGrpSpPr>
          <p:grpSpPr>
            <a:xfrm>
              <a:off x="2976263" y="1863620"/>
              <a:ext cx="1387841" cy="1096944"/>
              <a:chOff x="2976263" y="1863620"/>
              <a:chExt cx="1387841" cy="1096944"/>
            </a:xfrm>
          </p:grpSpPr>
          <p:cxnSp>
            <p:nvCxnSpPr>
              <p:cNvPr id="34" name="Straight Arrow Connector 33"/>
              <p:cNvCxnSpPr/>
              <p:nvPr/>
            </p:nvCxnSpPr>
            <p:spPr>
              <a:xfrm rot="5400000">
                <a:off x="3048751"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3231277" y="2409814"/>
                <a:ext cx="1094310" cy="1922"/>
              </a:xfrm>
              <a:prstGeom prst="straightConnector1">
                <a:avLst/>
              </a:prstGeom>
              <a:ln w="25400" cap="flat" cmpd="sng" algn="ctr">
                <a:solidFill>
                  <a:schemeClr val="accent2">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3453870"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3665510" y="2409814"/>
                <a:ext cx="1094310" cy="1922"/>
              </a:xfrm>
              <a:prstGeom prst="straightConnector1">
                <a:avLst/>
              </a:prstGeom>
              <a:ln w="25400" cap="flat" cmpd="sng" algn="ctr">
                <a:solidFill>
                  <a:schemeClr val="accent2">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2430069" y="2412448"/>
                <a:ext cx="1094310" cy="1922"/>
              </a:xfrm>
              <a:prstGeom prst="straightConnector1">
                <a:avLst/>
              </a:prstGeom>
              <a:ln w="25400" cap="flat" cmpd="sng" algn="ctr">
                <a:solidFill>
                  <a:schemeClr val="accent2">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2612595"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2835189" y="2412448"/>
                <a:ext cx="1094310" cy="1922"/>
              </a:xfrm>
              <a:prstGeom prst="straightConnector1">
                <a:avLst/>
              </a:prstGeom>
              <a:ln w="25400" cap="flat" cmpd="sng" algn="ctr">
                <a:solidFill>
                  <a:schemeClr val="accent2">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3046829"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rot="5400000">
                <a:off x="3815988"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70" name="Rectangle 69"/>
            <p:cNvSpPr/>
            <p:nvPr/>
          </p:nvSpPr>
          <p:spPr>
            <a:xfrm>
              <a:off x="2789343" y="1645315"/>
              <a:ext cx="1729627" cy="1535895"/>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grpSp>
      <p:grpSp>
        <p:nvGrpSpPr>
          <p:cNvPr id="72" name="Group 71"/>
          <p:cNvGrpSpPr/>
          <p:nvPr/>
        </p:nvGrpSpPr>
        <p:grpSpPr>
          <a:xfrm>
            <a:off x="2634477" y="2113990"/>
            <a:ext cx="1729627" cy="998078"/>
            <a:chOff x="2789343" y="1645315"/>
            <a:chExt cx="1729627" cy="1535895"/>
          </a:xfrm>
        </p:grpSpPr>
        <p:grpSp>
          <p:nvGrpSpPr>
            <p:cNvPr id="73" name="Group 68"/>
            <p:cNvGrpSpPr/>
            <p:nvPr/>
          </p:nvGrpSpPr>
          <p:grpSpPr>
            <a:xfrm>
              <a:off x="2976263" y="1863620"/>
              <a:ext cx="1387841" cy="1096944"/>
              <a:chOff x="2976263" y="1863620"/>
              <a:chExt cx="1387841" cy="1096944"/>
            </a:xfrm>
          </p:grpSpPr>
          <p:cxnSp>
            <p:nvCxnSpPr>
              <p:cNvPr id="75" name="Straight Arrow Connector 74"/>
              <p:cNvCxnSpPr/>
              <p:nvPr/>
            </p:nvCxnSpPr>
            <p:spPr>
              <a:xfrm rot="5400000">
                <a:off x="3048751"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5400000">
                <a:off x="3231277" y="2409814"/>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5400000">
                <a:off x="3453870"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5400000">
                <a:off x="3665510" y="2409814"/>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rot="5400000">
                <a:off x="2430069"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rot="5400000">
                <a:off x="2612595"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rot="5400000">
                <a:off x="2835189"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rot="5400000">
                <a:off x="3046829"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rot="5400000">
                <a:off x="3815988"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74" name="Rectangle 73"/>
            <p:cNvSpPr/>
            <p:nvPr/>
          </p:nvSpPr>
          <p:spPr>
            <a:xfrm>
              <a:off x="2789343" y="1645315"/>
              <a:ext cx="1729627" cy="1535895"/>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grpSp>
      <p:grpSp>
        <p:nvGrpSpPr>
          <p:cNvPr id="84" name="Group 83"/>
          <p:cNvGrpSpPr/>
          <p:nvPr/>
        </p:nvGrpSpPr>
        <p:grpSpPr>
          <a:xfrm>
            <a:off x="2634477" y="4232566"/>
            <a:ext cx="1729627" cy="695730"/>
            <a:chOff x="2789343" y="1645315"/>
            <a:chExt cx="1729627" cy="1535895"/>
          </a:xfrm>
        </p:grpSpPr>
        <p:grpSp>
          <p:nvGrpSpPr>
            <p:cNvPr id="85" name="Group 68"/>
            <p:cNvGrpSpPr/>
            <p:nvPr/>
          </p:nvGrpSpPr>
          <p:grpSpPr>
            <a:xfrm>
              <a:off x="2976263" y="1863620"/>
              <a:ext cx="1387841" cy="1096944"/>
              <a:chOff x="2976263" y="1863620"/>
              <a:chExt cx="1387841" cy="1096944"/>
            </a:xfrm>
          </p:grpSpPr>
          <p:cxnSp>
            <p:nvCxnSpPr>
              <p:cNvPr id="87" name="Straight Arrow Connector 86"/>
              <p:cNvCxnSpPr/>
              <p:nvPr/>
            </p:nvCxnSpPr>
            <p:spPr>
              <a:xfrm rot="5400000">
                <a:off x="3048751"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rot="5400000">
                <a:off x="3231277" y="2409814"/>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rot="5400000">
                <a:off x="3453870"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rot="5400000">
                <a:off x="3665510" y="2409814"/>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rot="5400000">
                <a:off x="2430069"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2612595"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rot="5400000">
                <a:off x="2835189"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rot="5400000">
                <a:off x="3046829" y="2411131"/>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rot="5400000">
                <a:off x="3815988" y="2412448"/>
                <a:ext cx="1094310" cy="1922"/>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86" name="Rectangle 85"/>
            <p:cNvSpPr/>
            <p:nvPr/>
          </p:nvSpPr>
          <p:spPr>
            <a:xfrm>
              <a:off x="2789343" y="1645315"/>
              <a:ext cx="1729627" cy="1535895"/>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grpSp>
      <p:sp>
        <p:nvSpPr>
          <p:cNvPr id="96" name="TextBox 95"/>
          <p:cNvSpPr txBox="1"/>
          <p:nvPr/>
        </p:nvSpPr>
        <p:spPr>
          <a:xfrm>
            <a:off x="641350" y="3389643"/>
            <a:ext cx="1993127" cy="523220"/>
          </a:xfrm>
          <a:prstGeom prst="rect">
            <a:avLst/>
          </a:prstGeom>
          <a:noFill/>
        </p:spPr>
        <p:txBody>
          <a:bodyPr wrap="square" rtlCol="0">
            <a:spAutoFit/>
          </a:bodyPr>
          <a:lstStyle/>
          <a:p>
            <a:r>
              <a:rPr lang="en-US" sz="1400" dirty="0" smtClean="0">
                <a:latin typeface="Arial"/>
                <a:cs typeface="Arial"/>
              </a:rPr>
              <a:t>Green colored threads have valid results</a:t>
            </a:r>
          </a:p>
        </p:txBody>
      </p:sp>
      <p:sp>
        <p:nvSpPr>
          <p:cNvPr id="97" name="TextBox 96"/>
          <p:cNvSpPr txBox="1"/>
          <p:nvPr/>
        </p:nvSpPr>
        <p:spPr>
          <a:xfrm>
            <a:off x="4518970" y="5151661"/>
            <a:ext cx="1858926" cy="584776"/>
          </a:xfrm>
          <a:prstGeom prst="rect">
            <a:avLst/>
          </a:prstGeom>
          <a:noFill/>
        </p:spPr>
        <p:txBody>
          <a:bodyPr wrap="square" rtlCol="0">
            <a:spAutoFit/>
          </a:bodyPr>
          <a:lstStyle/>
          <a:p>
            <a:r>
              <a:rPr lang="en-US" sz="1600" dirty="0" smtClean="0">
                <a:latin typeface="Arial"/>
                <a:cs typeface="Arial"/>
              </a:rPr>
              <a:t>Squash invalid results</a:t>
            </a:r>
          </a:p>
        </p:txBody>
      </p:sp>
      <p:grpSp>
        <p:nvGrpSpPr>
          <p:cNvPr id="98" name="Group 97"/>
          <p:cNvGrpSpPr/>
          <p:nvPr/>
        </p:nvGrpSpPr>
        <p:grpSpPr>
          <a:xfrm>
            <a:off x="2668829" y="5152454"/>
            <a:ext cx="1729627" cy="583983"/>
            <a:chOff x="2789343" y="1645315"/>
            <a:chExt cx="1729627" cy="1535895"/>
          </a:xfrm>
        </p:grpSpPr>
        <p:grpSp>
          <p:nvGrpSpPr>
            <p:cNvPr id="99" name="Group 68"/>
            <p:cNvGrpSpPr/>
            <p:nvPr/>
          </p:nvGrpSpPr>
          <p:grpSpPr>
            <a:xfrm>
              <a:off x="2976263" y="1863620"/>
              <a:ext cx="1387841" cy="1096944"/>
              <a:chOff x="2976263" y="1863620"/>
              <a:chExt cx="1387841" cy="1096944"/>
            </a:xfrm>
          </p:grpSpPr>
          <p:cxnSp>
            <p:nvCxnSpPr>
              <p:cNvPr id="101" name="Straight Arrow Connector 100"/>
              <p:cNvCxnSpPr/>
              <p:nvPr/>
            </p:nvCxnSpPr>
            <p:spPr>
              <a:xfrm rot="5400000">
                <a:off x="3048751" y="2411131"/>
                <a:ext cx="1094310" cy="1922"/>
              </a:xfrm>
              <a:prstGeom prst="straightConnector1">
                <a:avLst/>
              </a:prstGeom>
              <a:ln w="25400" cap="flat" cmpd="sng" algn="ctr">
                <a:solidFill>
                  <a:schemeClr val="accent3"/>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rot="5400000">
                <a:off x="3231277" y="2409814"/>
                <a:ext cx="1094310" cy="1922"/>
              </a:xfrm>
              <a:prstGeom prst="straightConnector1">
                <a:avLst/>
              </a:prstGeom>
              <a:ln w="25400" cap="flat" cmpd="sng" algn="ctr">
                <a:solidFill>
                  <a:schemeClr val="accent3"/>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rot="5400000">
                <a:off x="3453870" y="2411131"/>
                <a:ext cx="1094310" cy="1922"/>
              </a:xfrm>
              <a:prstGeom prst="straightConnector1">
                <a:avLst/>
              </a:prstGeom>
              <a:ln w="25400" cap="flat" cmpd="sng" algn="ctr">
                <a:solidFill>
                  <a:schemeClr val="accent2"/>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rot="5400000">
                <a:off x="3665510" y="2409814"/>
                <a:ext cx="1094310" cy="1922"/>
              </a:xfrm>
              <a:prstGeom prst="straightConnector1">
                <a:avLst/>
              </a:prstGeom>
              <a:ln w="25400" cap="flat" cmpd="sng" algn="ctr">
                <a:solidFill>
                  <a:schemeClr val="accent3"/>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rot="5400000">
                <a:off x="2430069" y="2412448"/>
                <a:ext cx="1094310" cy="1922"/>
              </a:xfrm>
              <a:prstGeom prst="straightConnector1">
                <a:avLst/>
              </a:prstGeom>
              <a:ln w="25400" cap="flat" cmpd="sng" algn="ctr">
                <a:solidFill>
                  <a:schemeClr val="accent3"/>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5400000">
                <a:off x="2612595" y="2411131"/>
                <a:ext cx="1094310" cy="1922"/>
              </a:xfrm>
              <a:prstGeom prst="straightConnector1">
                <a:avLst/>
              </a:prstGeom>
              <a:ln w="25400" cap="flat" cmpd="sng" algn="ctr">
                <a:solidFill>
                  <a:schemeClr val="accent2"/>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rot="5400000">
                <a:off x="2835189" y="2412448"/>
                <a:ext cx="1094310" cy="1922"/>
              </a:xfrm>
              <a:prstGeom prst="straightConnector1">
                <a:avLst/>
              </a:prstGeom>
              <a:ln w="25400" cap="flat" cmpd="sng" algn="ctr">
                <a:solidFill>
                  <a:schemeClr val="accent3"/>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rot="5400000">
                <a:off x="3046829" y="2411131"/>
                <a:ext cx="1094310" cy="1922"/>
              </a:xfrm>
              <a:prstGeom prst="straightConnector1">
                <a:avLst/>
              </a:prstGeom>
              <a:ln w="25400" cap="flat" cmpd="sng" algn="ctr">
                <a:solidFill>
                  <a:schemeClr val="accent2"/>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rot="5400000">
                <a:off x="3815988" y="2412448"/>
                <a:ext cx="1094310" cy="1922"/>
              </a:xfrm>
              <a:prstGeom prst="straightConnector1">
                <a:avLst/>
              </a:prstGeom>
              <a:ln w="25400" cap="flat" cmpd="sng" algn="ctr">
                <a:solidFill>
                  <a:schemeClr val="accent2"/>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2789343" y="1645315"/>
              <a:ext cx="1729627" cy="1535895"/>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grpSp>
      <p:sp>
        <p:nvSpPr>
          <p:cNvPr id="110" name="TextBox 109"/>
          <p:cNvSpPr txBox="1"/>
          <p:nvPr/>
        </p:nvSpPr>
        <p:spPr>
          <a:xfrm>
            <a:off x="641350" y="5213217"/>
            <a:ext cx="1993127" cy="523220"/>
          </a:xfrm>
          <a:prstGeom prst="rect">
            <a:avLst/>
          </a:prstGeom>
          <a:noFill/>
        </p:spPr>
        <p:txBody>
          <a:bodyPr wrap="square" rtlCol="0">
            <a:spAutoFit/>
          </a:bodyPr>
          <a:lstStyle/>
          <a:p>
            <a:r>
              <a:rPr lang="en-US" sz="1400" dirty="0" smtClean="0">
                <a:latin typeface="Arial"/>
                <a:cs typeface="Arial"/>
              </a:rPr>
              <a:t>Green colored threads have valid results</a:t>
            </a:r>
          </a:p>
        </p:txBody>
      </p:sp>
      <p:sp>
        <p:nvSpPr>
          <p:cNvPr id="111" name="Slide Number Placeholder 110"/>
          <p:cNvSpPr>
            <a:spLocks noGrp="1"/>
          </p:cNvSpPr>
          <p:nvPr>
            <p:ph type="sldNum" sz="quarter" idx="12"/>
          </p:nvPr>
        </p:nvSpPr>
        <p:spPr/>
        <p:txBody>
          <a:bodyPr/>
          <a:lstStyle/>
          <a:p>
            <a:fld id="{A656E907-7CA4-3643-9788-0B758FF5357F}" type="slidenum">
              <a:rPr lang="en-US" smtClean="0"/>
              <a:pPr/>
              <a:t>14</a:t>
            </a:fld>
            <a:endParaRPr lang="en-US"/>
          </a:p>
        </p:txBody>
      </p:sp>
      <p:sp>
        <p:nvSpPr>
          <p:cNvPr id="112" name="Footer Placeholder 111"/>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 Voting</a:t>
            </a:r>
            <a:endParaRPr lang="en-US" dirty="0"/>
          </a:p>
        </p:txBody>
      </p:sp>
      <p:sp>
        <p:nvSpPr>
          <p:cNvPr id="3" name="Content Placeholder 2"/>
          <p:cNvSpPr>
            <a:spLocks noGrp="1"/>
          </p:cNvSpPr>
          <p:nvPr>
            <p:ph idx="1"/>
          </p:nvPr>
        </p:nvSpPr>
        <p:spPr>
          <a:xfrm>
            <a:off x="618563" y="1284112"/>
            <a:ext cx="4824049" cy="5090178"/>
          </a:xfrm>
        </p:spPr>
        <p:txBody>
          <a:bodyPr>
            <a:noAutofit/>
          </a:bodyPr>
          <a:lstStyle/>
          <a:p>
            <a:r>
              <a:rPr lang="en-US" sz="1800" dirty="0" smtClean="0"/>
              <a:t>Implicit synchronization per instruction allows for techniques like warp voting</a:t>
            </a:r>
          </a:p>
          <a:p>
            <a:pPr lvl="1"/>
            <a:r>
              <a:rPr lang="en-US" sz="1400" dirty="0" smtClean="0"/>
              <a:t>Useful for devices without atomic shared memory operations</a:t>
            </a:r>
          </a:p>
          <a:p>
            <a:pPr lvl="1"/>
            <a:r>
              <a:rPr lang="en-US" sz="1400" dirty="0" smtClean="0"/>
              <a:t>We discuss warp voting with the 256-bin Histogram example</a:t>
            </a:r>
            <a:endParaRPr lang="en-US" sz="1800" dirty="0" smtClean="0"/>
          </a:p>
          <a:p>
            <a:r>
              <a:rPr lang="en-US" sz="1800" dirty="0" smtClean="0"/>
              <a:t>For 64 bin histogram, we build a sub histogram per thread</a:t>
            </a:r>
          </a:p>
          <a:p>
            <a:r>
              <a:rPr lang="en-US" sz="1800" dirty="0" smtClean="0"/>
              <a:t>Local memory per work group for 256 bins</a:t>
            </a:r>
          </a:p>
          <a:p>
            <a:pPr lvl="1"/>
            <a:r>
              <a:rPr lang="en-US" sz="1400" dirty="0" smtClean="0"/>
              <a:t>256 bins * 4Bytes * 64 threads / block =  64KB</a:t>
            </a:r>
          </a:p>
          <a:p>
            <a:pPr lvl="1"/>
            <a:r>
              <a:rPr lang="en-US" sz="1400" dirty="0" smtClean="0"/>
              <a:t>G80 GPUs have only 16KB of shared memory</a:t>
            </a:r>
          </a:p>
          <a:p>
            <a:r>
              <a:rPr lang="en-US" sz="1800" dirty="0" smtClean="0"/>
              <a:t>Alternatively, build per warp </a:t>
            </a:r>
            <a:r>
              <a:rPr lang="en-US" sz="1800" dirty="0" err="1" smtClean="0"/>
              <a:t>subhistogram</a:t>
            </a:r>
            <a:endParaRPr lang="en-US" sz="1800" dirty="0" smtClean="0"/>
          </a:p>
          <a:p>
            <a:r>
              <a:rPr lang="en-US" sz="1800" dirty="0" smtClean="0"/>
              <a:t>Local memory required per work group</a:t>
            </a:r>
          </a:p>
          <a:p>
            <a:pPr lvl="1"/>
            <a:r>
              <a:rPr lang="en-US" sz="1400" dirty="0" smtClean="0"/>
              <a:t>256 bins * 4Bytes * 2 warps / block =  2KB</a:t>
            </a:r>
          </a:p>
        </p:txBody>
      </p:sp>
      <p:sp>
        <p:nvSpPr>
          <p:cNvPr id="5" name="Rectangle 4"/>
          <p:cNvSpPr/>
          <p:nvPr/>
        </p:nvSpPr>
        <p:spPr>
          <a:xfrm>
            <a:off x="5442613" y="3632277"/>
            <a:ext cx="3312764" cy="830997"/>
          </a:xfrm>
          <a:prstGeom prst="rect">
            <a:avLst/>
          </a:prstGeom>
          <a:ln>
            <a:solidFill>
              <a:srgbClr val="0080FF"/>
            </a:solidFill>
          </a:ln>
        </p:spPr>
        <p:txBody>
          <a:bodyPr wrap="square">
            <a:spAutoFit/>
          </a:bodyPr>
          <a:lstStyle/>
          <a:p>
            <a:r>
              <a:rPr lang="en-US" sz="1600" dirty="0" smtClean="0">
                <a:latin typeface="Arial"/>
                <a:cs typeface="Arial"/>
              </a:rPr>
              <a:t>Shared memory write combining on allows </a:t>
            </a:r>
            <a:r>
              <a:rPr lang="en-US" sz="1600" b="1" dirty="0" smtClean="0">
                <a:latin typeface="Arial"/>
                <a:cs typeface="Arial"/>
              </a:rPr>
              <a:t>ONLY</a:t>
            </a:r>
            <a:r>
              <a:rPr lang="en-US" sz="1600" dirty="0" smtClean="0">
                <a:latin typeface="Arial"/>
                <a:cs typeface="Arial"/>
              </a:rPr>
              <a:t> one write from work-items </a:t>
            </a:r>
            <a:r>
              <a:rPr lang="en-US" sz="1600" dirty="0" err="1" smtClean="0">
                <a:latin typeface="Arial"/>
                <a:cs typeface="Arial"/>
              </a:rPr>
              <a:t>i,j</a:t>
            </a:r>
            <a:r>
              <a:rPr lang="en-US" sz="1600" dirty="0" smtClean="0">
                <a:latin typeface="Arial"/>
                <a:cs typeface="Arial"/>
              </a:rPr>
              <a:t> or </a:t>
            </a:r>
            <a:r>
              <a:rPr lang="en-US" sz="1600" dirty="0" err="1" smtClean="0">
                <a:latin typeface="Arial"/>
                <a:cs typeface="Arial"/>
              </a:rPr>
              <a:t>k</a:t>
            </a:r>
            <a:r>
              <a:rPr lang="en-US" sz="1600" dirty="0" smtClean="0">
                <a:latin typeface="Arial"/>
                <a:cs typeface="Arial"/>
              </a:rPr>
              <a:t> to succeed</a:t>
            </a:r>
            <a:endParaRPr lang="en-US" sz="1600" dirty="0">
              <a:latin typeface="Arial"/>
              <a:cs typeface="Arial"/>
            </a:endParaRPr>
          </a:p>
        </p:txBody>
      </p:sp>
      <p:grpSp>
        <p:nvGrpSpPr>
          <p:cNvPr id="60" name="Group 59"/>
          <p:cNvGrpSpPr/>
          <p:nvPr/>
        </p:nvGrpSpPr>
        <p:grpSpPr>
          <a:xfrm>
            <a:off x="5512700" y="1633897"/>
            <a:ext cx="3242676" cy="1782947"/>
            <a:chOff x="5226159" y="1633897"/>
            <a:chExt cx="3535547" cy="1782947"/>
          </a:xfrm>
        </p:grpSpPr>
        <p:grpSp>
          <p:nvGrpSpPr>
            <p:cNvPr id="53" name="Group 52"/>
            <p:cNvGrpSpPr/>
            <p:nvPr/>
          </p:nvGrpSpPr>
          <p:grpSpPr>
            <a:xfrm>
              <a:off x="5372526" y="2757795"/>
              <a:ext cx="3312764" cy="320495"/>
              <a:chOff x="5876400" y="2757795"/>
              <a:chExt cx="2563818" cy="320495"/>
            </a:xfrm>
          </p:grpSpPr>
          <p:sp>
            <p:nvSpPr>
              <p:cNvPr id="28" name="Rectangle 27"/>
              <p:cNvSpPr/>
              <p:nvPr/>
            </p:nvSpPr>
            <p:spPr>
              <a:xfrm>
                <a:off x="5876400" y="2757795"/>
                <a:ext cx="427303" cy="320495"/>
              </a:xfrm>
              <a:prstGeom prst="rect">
                <a:avLst/>
              </a:prstGeom>
              <a:solidFill>
                <a:srgbClr val="008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29" name="Rectangle 28"/>
              <p:cNvSpPr/>
              <p:nvPr/>
            </p:nvSpPr>
            <p:spPr>
              <a:xfrm>
                <a:off x="6303703" y="2757795"/>
                <a:ext cx="427303" cy="320495"/>
              </a:xfrm>
              <a:prstGeom prst="rect">
                <a:avLst/>
              </a:prstGeom>
              <a:solidFill>
                <a:srgbClr val="008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30" name="Rectangle 29"/>
              <p:cNvSpPr/>
              <p:nvPr/>
            </p:nvSpPr>
            <p:spPr>
              <a:xfrm>
                <a:off x="6731006" y="2757795"/>
                <a:ext cx="427303" cy="320495"/>
              </a:xfrm>
              <a:prstGeom prst="rect">
                <a:avLst/>
              </a:prstGeom>
              <a:solidFill>
                <a:srgbClr val="008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31" name="Rectangle 30"/>
              <p:cNvSpPr/>
              <p:nvPr/>
            </p:nvSpPr>
            <p:spPr>
              <a:xfrm>
                <a:off x="7158309" y="2757795"/>
                <a:ext cx="427303" cy="320495"/>
              </a:xfrm>
              <a:prstGeom prst="rect">
                <a:avLst/>
              </a:prstGeom>
              <a:solidFill>
                <a:srgbClr val="008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32" name="Rectangle 31"/>
              <p:cNvSpPr/>
              <p:nvPr/>
            </p:nvSpPr>
            <p:spPr>
              <a:xfrm>
                <a:off x="7585612" y="2757795"/>
                <a:ext cx="427303" cy="320495"/>
              </a:xfrm>
              <a:prstGeom prst="rect">
                <a:avLst/>
              </a:prstGeom>
              <a:solidFill>
                <a:srgbClr val="008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33" name="Rectangle 32"/>
              <p:cNvSpPr/>
              <p:nvPr/>
            </p:nvSpPr>
            <p:spPr>
              <a:xfrm>
                <a:off x="8012915" y="2757795"/>
                <a:ext cx="427303" cy="320495"/>
              </a:xfrm>
              <a:prstGeom prst="rect">
                <a:avLst/>
              </a:prstGeom>
              <a:solidFill>
                <a:srgbClr val="008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grpSp>
        <p:cxnSp>
          <p:nvCxnSpPr>
            <p:cNvPr id="34" name="Straight Arrow Connector 33"/>
            <p:cNvCxnSpPr>
              <a:stCxn id="36" idx="2"/>
              <a:endCxn id="30" idx="0"/>
            </p:cNvCxnSpPr>
            <p:nvPr/>
          </p:nvCxnSpPr>
          <p:spPr>
            <a:xfrm rot="16200000" flipH="1">
              <a:off x="6099666" y="2104615"/>
              <a:ext cx="429913" cy="876445"/>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7" idx="2"/>
              <a:endCxn id="30" idx="0"/>
            </p:cNvCxnSpPr>
            <p:nvPr/>
          </p:nvCxnSpPr>
          <p:spPr>
            <a:xfrm rot="5400000">
              <a:off x="7198095" y="1882631"/>
              <a:ext cx="429915" cy="1320413"/>
            </a:xfrm>
            <a:prstGeom prst="straightConnector1">
              <a:avLst/>
            </a:prstGeom>
            <a:ln w="25400" cap="flat" cmpd="sng" algn="ctr">
              <a:solidFill>
                <a:schemeClr val="accent3">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226159" y="1989328"/>
              <a:ext cx="1300481" cy="338554"/>
            </a:xfrm>
            <a:prstGeom prst="rect">
              <a:avLst/>
            </a:prstGeom>
            <a:noFill/>
          </p:spPr>
          <p:txBody>
            <a:bodyPr wrap="square" rtlCol="0">
              <a:spAutoFit/>
            </a:bodyPr>
            <a:lstStyle/>
            <a:p>
              <a:r>
                <a:rPr lang="en-US" sz="1600" dirty="0" smtClean="0">
                  <a:latin typeface="Arial"/>
                  <a:cs typeface="Arial"/>
                </a:rPr>
                <a:t>work item i</a:t>
              </a:r>
            </a:p>
          </p:txBody>
        </p:sp>
        <p:sp>
          <p:nvSpPr>
            <p:cNvPr id="37" name="TextBox 36"/>
            <p:cNvSpPr txBox="1"/>
            <p:nvPr/>
          </p:nvSpPr>
          <p:spPr>
            <a:xfrm>
              <a:off x="7384808" y="1989326"/>
              <a:ext cx="1376898" cy="338554"/>
            </a:xfrm>
            <a:prstGeom prst="rect">
              <a:avLst/>
            </a:prstGeom>
            <a:noFill/>
          </p:spPr>
          <p:txBody>
            <a:bodyPr wrap="square" rtlCol="0">
              <a:spAutoFit/>
            </a:bodyPr>
            <a:lstStyle/>
            <a:p>
              <a:r>
                <a:rPr lang="en-US" sz="1600" dirty="0" smtClean="0">
                  <a:latin typeface="Arial"/>
                  <a:cs typeface="Arial"/>
                </a:rPr>
                <a:t>work item </a:t>
              </a:r>
              <a:r>
                <a:rPr lang="en-US" sz="1600" dirty="0" err="1" smtClean="0">
                  <a:latin typeface="Arial"/>
                  <a:cs typeface="Arial"/>
                </a:rPr>
                <a:t>k</a:t>
              </a:r>
              <a:endParaRPr lang="en-US" sz="1600" dirty="0" smtClean="0">
                <a:latin typeface="Arial"/>
                <a:cs typeface="Arial"/>
              </a:endParaRPr>
            </a:p>
          </p:txBody>
        </p:sp>
        <p:sp>
          <p:nvSpPr>
            <p:cNvPr id="39" name="TextBox 38"/>
            <p:cNvSpPr txBox="1"/>
            <p:nvPr/>
          </p:nvSpPr>
          <p:spPr>
            <a:xfrm>
              <a:off x="6526640" y="3078290"/>
              <a:ext cx="1975449" cy="338554"/>
            </a:xfrm>
            <a:prstGeom prst="rect">
              <a:avLst/>
            </a:prstGeom>
            <a:noFill/>
          </p:spPr>
          <p:txBody>
            <a:bodyPr wrap="square" rtlCol="0">
              <a:spAutoFit/>
            </a:bodyPr>
            <a:lstStyle/>
            <a:p>
              <a:r>
                <a:rPr lang="en-US" sz="1600" dirty="0" smtClean="0">
                  <a:latin typeface="Arial"/>
                  <a:cs typeface="Arial"/>
                </a:rPr>
                <a:t>Local memory</a:t>
              </a:r>
            </a:p>
          </p:txBody>
        </p:sp>
        <p:cxnSp>
          <p:nvCxnSpPr>
            <p:cNvPr id="44" name="Straight Arrow Connector 43"/>
            <p:cNvCxnSpPr>
              <a:stCxn id="46" idx="2"/>
              <a:endCxn id="30" idx="0"/>
            </p:cNvCxnSpPr>
            <p:nvPr/>
          </p:nvCxnSpPr>
          <p:spPr>
            <a:xfrm rot="5400000">
              <a:off x="6527637" y="2197660"/>
              <a:ext cx="785344" cy="334927"/>
            </a:xfrm>
            <a:prstGeom prst="straightConnector1">
              <a:avLst/>
            </a:prstGeom>
            <a:ln w="25400" cap="flat" cmpd="sng" algn="ctr">
              <a:solidFill>
                <a:schemeClr val="accent3">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437531" y="1633897"/>
              <a:ext cx="1300481" cy="338554"/>
            </a:xfrm>
            <a:prstGeom prst="rect">
              <a:avLst/>
            </a:prstGeom>
            <a:noFill/>
          </p:spPr>
          <p:txBody>
            <a:bodyPr wrap="square" rtlCol="0">
              <a:spAutoFit/>
            </a:bodyPr>
            <a:lstStyle/>
            <a:p>
              <a:r>
                <a:rPr lang="en-US" sz="1600" dirty="0" smtClean="0">
                  <a:latin typeface="Arial"/>
                  <a:cs typeface="Arial"/>
                </a:rPr>
                <a:t>work item </a:t>
              </a:r>
              <a:r>
                <a:rPr lang="en-US" sz="1600" dirty="0" err="1" smtClean="0">
                  <a:latin typeface="Arial"/>
                  <a:cs typeface="Arial"/>
                </a:rPr>
                <a:t>j</a:t>
              </a:r>
              <a:endParaRPr lang="en-US" sz="1600" dirty="0" smtClean="0">
                <a:latin typeface="Arial"/>
                <a:cs typeface="Arial"/>
              </a:endParaRPr>
            </a:p>
          </p:txBody>
        </p:sp>
      </p:grpSp>
      <p:sp>
        <p:nvSpPr>
          <p:cNvPr id="59" name="Rectangle 58"/>
          <p:cNvSpPr/>
          <p:nvPr/>
        </p:nvSpPr>
        <p:spPr>
          <a:xfrm>
            <a:off x="5442613" y="4791105"/>
            <a:ext cx="3312764" cy="1077218"/>
          </a:xfrm>
          <a:prstGeom prst="rect">
            <a:avLst/>
          </a:prstGeom>
          <a:ln>
            <a:solidFill>
              <a:srgbClr val="0080FF"/>
            </a:solidFill>
          </a:ln>
        </p:spPr>
        <p:txBody>
          <a:bodyPr wrap="square">
            <a:spAutoFit/>
          </a:bodyPr>
          <a:lstStyle/>
          <a:p>
            <a:r>
              <a:rPr lang="en-US" sz="1600" dirty="0" smtClean="0">
                <a:latin typeface="Arial"/>
                <a:cs typeface="Arial"/>
              </a:rPr>
              <a:t>By tagging bits in local memory and rechecking the value a work-item could know if its previously attempted write succeeded</a:t>
            </a:r>
            <a:endParaRPr lang="en-US" sz="1600" dirty="0">
              <a:latin typeface="Arial"/>
              <a:cs typeface="Arial"/>
            </a:endParaRPr>
          </a:p>
        </p:txBody>
      </p:sp>
      <p:sp>
        <p:nvSpPr>
          <p:cNvPr id="21" name="Slide Number Placeholder 20"/>
          <p:cNvSpPr>
            <a:spLocks noGrp="1"/>
          </p:cNvSpPr>
          <p:nvPr>
            <p:ph type="sldNum" sz="quarter" idx="12"/>
          </p:nvPr>
        </p:nvSpPr>
        <p:spPr/>
        <p:txBody>
          <a:bodyPr/>
          <a:lstStyle/>
          <a:p>
            <a:fld id="{A656E907-7CA4-3643-9788-0B758FF5357F}" type="slidenum">
              <a:rPr lang="en-US" smtClean="0"/>
              <a:pPr/>
              <a:t>15</a:t>
            </a:fld>
            <a:endParaRPr lang="en-US"/>
          </a:p>
        </p:txBody>
      </p:sp>
      <p:sp>
        <p:nvSpPr>
          <p:cNvPr id="22" name="Footer Placeholder 21"/>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 Voting for Histogram256</a:t>
            </a:r>
            <a:endParaRPr lang="en-US" dirty="0"/>
          </a:p>
        </p:txBody>
      </p:sp>
      <p:sp>
        <p:nvSpPr>
          <p:cNvPr id="3" name="Content Placeholder 2"/>
          <p:cNvSpPr>
            <a:spLocks noGrp="1"/>
          </p:cNvSpPr>
          <p:nvPr>
            <p:ph idx="1"/>
          </p:nvPr>
        </p:nvSpPr>
        <p:spPr>
          <a:xfrm>
            <a:off x="618565" y="1284112"/>
            <a:ext cx="4412925" cy="4955324"/>
          </a:xfrm>
        </p:spPr>
        <p:txBody>
          <a:bodyPr>
            <a:noAutofit/>
          </a:bodyPr>
          <a:lstStyle/>
          <a:p>
            <a:r>
              <a:rPr lang="en-US" sz="1800" dirty="0" smtClean="0"/>
              <a:t>Build per warp </a:t>
            </a:r>
            <a:r>
              <a:rPr lang="en-US" sz="1800" dirty="0" err="1" smtClean="0"/>
              <a:t>subhistogram</a:t>
            </a:r>
            <a:endParaRPr lang="en-US" sz="1800" dirty="0" smtClean="0"/>
          </a:p>
          <a:p>
            <a:pPr lvl="1"/>
            <a:r>
              <a:rPr lang="en-US" sz="1600" dirty="0" smtClean="0"/>
              <a:t>Combine to per work group </a:t>
            </a:r>
            <a:r>
              <a:rPr lang="en-US" sz="1600" dirty="0" err="1" smtClean="0"/>
              <a:t>subhistogram</a:t>
            </a:r>
            <a:endParaRPr lang="en-US" sz="1600" dirty="0" smtClean="0"/>
          </a:p>
          <a:p>
            <a:pPr lvl="1"/>
            <a:r>
              <a:rPr lang="en-US" sz="1600" dirty="0" smtClean="0"/>
              <a:t>Local memory budget in per warp sub histogram technique allows us to have multiple work groups active</a:t>
            </a:r>
          </a:p>
          <a:p>
            <a:r>
              <a:rPr lang="en-US" sz="1800" dirty="0" smtClean="0"/>
              <a:t>Handle conflicting writes by threads within a warp using warp voting</a:t>
            </a:r>
          </a:p>
          <a:p>
            <a:pPr lvl="1"/>
            <a:r>
              <a:rPr lang="en-US" sz="1600" dirty="0" smtClean="0"/>
              <a:t>Tag writes to per warp </a:t>
            </a:r>
            <a:r>
              <a:rPr lang="en-US" sz="1600" dirty="0" err="1" smtClean="0"/>
              <a:t>subhistogram</a:t>
            </a:r>
            <a:r>
              <a:rPr lang="en-US" sz="1600" dirty="0" smtClean="0"/>
              <a:t> with intra-warp thread ID</a:t>
            </a:r>
          </a:p>
          <a:p>
            <a:pPr lvl="1"/>
            <a:r>
              <a:rPr lang="en-US" sz="1600" dirty="0" smtClean="0"/>
              <a:t>This allows the threads to check if their writes were successful in the next iteration of the while loop</a:t>
            </a:r>
          </a:p>
          <a:p>
            <a:r>
              <a:rPr lang="en-US" sz="1800" dirty="0" smtClean="0"/>
              <a:t>Worst case : 32 iterations done when all 32 threads write to the same bin</a:t>
            </a:r>
          </a:p>
        </p:txBody>
      </p:sp>
      <p:sp>
        <p:nvSpPr>
          <p:cNvPr id="4" name="TextBox 3"/>
          <p:cNvSpPr txBox="1"/>
          <p:nvPr/>
        </p:nvSpPr>
        <p:spPr>
          <a:xfrm>
            <a:off x="5031490" y="2746172"/>
            <a:ext cx="3871316" cy="3493264"/>
          </a:xfrm>
          <a:prstGeom prst="rect">
            <a:avLst/>
          </a:prstGeom>
          <a:noFill/>
        </p:spPr>
        <p:txBody>
          <a:bodyPr wrap="square" rtlCol="0">
            <a:spAutoFit/>
          </a:bodyPr>
          <a:lstStyle/>
          <a:p>
            <a:r>
              <a:rPr lang="en-US" sz="1300" b="1" dirty="0" smtClean="0">
                <a:latin typeface="Arial"/>
                <a:cs typeface="Arial"/>
              </a:rPr>
              <a:t>void addData256( </a:t>
            </a:r>
          </a:p>
          <a:p>
            <a:r>
              <a:rPr lang="en-US" sz="1300" dirty="0" smtClean="0">
                <a:latin typeface="Arial"/>
                <a:cs typeface="Arial"/>
              </a:rPr>
              <a:t>	volatile __local </a:t>
            </a:r>
            <a:r>
              <a:rPr lang="en-US" sz="1300" dirty="0" err="1" smtClean="0">
                <a:latin typeface="Arial"/>
                <a:cs typeface="Arial"/>
              </a:rPr>
              <a:t>uint</a:t>
            </a:r>
            <a:r>
              <a:rPr lang="en-US" sz="1300" dirty="0" smtClean="0">
                <a:latin typeface="Arial"/>
                <a:cs typeface="Arial"/>
              </a:rPr>
              <a:t> * </a:t>
            </a:r>
            <a:r>
              <a:rPr lang="en-US" sz="1300" dirty="0" err="1" smtClean="0">
                <a:latin typeface="Arial"/>
                <a:cs typeface="Arial"/>
              </a:rPr>
              <a:t>l_WarpHist</a:t>
            </a:r>
            <a:r>
              <a:rPr lang="en-US" sz="1300" dirty="0" smtClean="0">
                <a:latin typeface="Arial"/>
                <a:cs typeface="Arial"/>
              </a:rPr>
              <a:t>, </a:t>
            </a:r>
          </a:p>
          <a:p>
            <a:r>
              <a:rPr lang="en-US" sz="1300" dirty="0" smtClean="0">
                <a:latin typeface="Arial"/>
                <a:cs typeface="Arial"/>
              </a:rPr>
              <a:t>	</a:t>
            </a:r>
            <a:r>
              <a:rPr lang="en-US" sz="1300" dirty="0" err="1" smtClean="0">
                <a:latin typeface="Arial"/>
                <a:cs typeface="Arial"/>
              </a:rPr>
              <a:t>uint</a:t>
            </a:r>
            <a:r>
              <a:rPr lang="en-US" sz="1300" dirty="0" smtClean="0">
                <a:latin typeface="Arial"/>
                <a:cs typeface="Arial"/>
              </a:rPr>
              <a:t> data, </a:t>
            </a:r>
            <a:r>
              <a:rPr lang="en-US" sz="1300" dirty="0" err="1" smtClean="0">
                <a:latin typeface="Arial"/>
                <a:cs typeface="Arial"/>
              </a:rPr>
              <a:t>uint</a:t>
            </a:r>
            <a:r>
              <a:rPr lang="en-US" sz="1300" dirty="0" smtClean="0">
                <a:latin typeface="Arial"/>
                <a:cs typeface="Arial"/>
              </a:rPr>
              <a:t> </a:t>
            </a:r>
            <a:r>
              <a:rPr lang="en-US" sz="1300" dirty="0" err="1" smtClean="0">
                <a:latin typeface="Arial"/>
                <a:cs typeface="Arial"/>
              </a:rPr>
              <a:t>workitemTag</a:t>
            </a:r>
            <a:r>
              <a:rPr lang="en-US" sz="1300" dirty="0" smtClean="0">
                <a:latin typeface="Arial"/>
                <a:cs typeface="Arial"/>
              </a:rPr>
              <a:t>) {</a:t>
            </a:r>
          </a:p>
          <a:p>
            <a:endParaRPr lang="en-US" sz="1300" dirty="0" smtClean="0">
              <a:latin typeface="Arial"/>
              <a:cs typeface="Arial"/>
            </a:endParaRPr>
          </a:p>
          <a:p>
            <a:r>
              <a:rPr lang="en-US" sz="1300" dirty="0" smtClean="0">
                <a:latin typeface="Arial"/>
                <a:cs typeface="Arial"/>
              </a:rPr>
              <a:t> unsigned </a:t>
            </a:r>
            <a:r>
              <a:rPr lang="en-US" sz="1300" dirty="0" err="1" smtClean="0">
                <a:latin typeface="Arial"/>
                <a:cs typeface="Arial"/>
              </a:rPr>
              <a:t>int</a:t>
            </a:r>
            <a:r>
              <a:rPr lang="en-US" sz="1300" b="1" dirty="0" smtClean="0">
                <a:latin typeface="Arial"/>
                <a:cs typeface="Arial"/>
              </a:rPr>
              <a:t> </a:t>
            </a:r>
            <a:r>
              <a:rPr lang="en-US" sz="1300" dirty="0" smtClean="0">
                <a:latin typeface="Arial"/>
                <a:cs typeface="Arial"/>
              </a:rPr>
              <a:t>count</a:t>
            </a:r>
            <a:r>
              <a:rPr lang="en-US" sz="1300" b="1" dirty="0" smtClean="0">
                <a:latin typeface="Arial"/>
                <a:cs typeface="Arial"/>
              </a:rPr>
              <a:t>;</a:t>
            </a:r>
          </a:p>
          <a:p>
            <a:r>
              <a:rPr lang="en-US" sz="1300" b="1" dirty="0" smtClean="0">
                <a:latin typeface="Arial"/>
                <a:cs typeface="Arial"/>
              </a:rPr>
              <a:t> do{ </a:t>
            </a:r>
          </a:p>
          <a:p>
            <a:r>
              <a:rPr lang="en-US" sz="1300" dirty="0" smtClean="0">
                <a:solidFill>
                  <a:srgbClr val="00FF00"/>
                </a:solidFill>
                <a:latin typeface="Arial"/>
                <a:cs typeface="Arial"/>
              </a:rPr>
              <a:t>	// Read the current value from histogram</a:t>
            </a:r>
          </a:p>
          <a:p>
            <a:r>
              <a:rPr lang="en-US" sz="1300" dirty="0" smtClean="0">
                <a:latin typeface="Arial"/>
                <a:cs typeface="Arial"/>
              </a:rPr>
              <a:t>	count = l_WarpHist[data] &amp; 0x07FFFFFFU; </a:t>
            </a:r>
          </a:p>
          <a:p>
            <a:r>
              <a:rPr lang="en-US" sz="1300" dirty="0" smtClean="0">
                <a:solidFill>
                  <a:srgbClr val="00FF00"/>
                </a:solidFill>
                <a:latin typeface="Arial"/>
                <a:cs typeface="Arial"/>
              </a:rPr>
              <a:t>	// Add the tag and incremented data to</a:t>
            </a:r>
          </a:p>
          <a:p>
            <a:r>
              <a:rPr lang="en-US" sz="1300" dirty="0" smtClean="0">
                <a:solidFill>
                  <a:srgbClr val="00FF00"/>
                </a:solidFill>
                <a:latin typeface="Arial"/>
                <a:cs typeface="Arial"/>
              </a:rPr>
              <a:t>	// the position in the histogram </a:t>
            </a:r>
          </a:p>
          <a:p>
            <a:r>
              <a:rPr lang="en-US" sz="1300" dirty="0" smtClean="0">
                <a:latin typeface="Arial"/>
                <a:cs typeface="Arial"/>
              </a:rPr>
              <a:t>	count = workitemTag | (count + 1);</a:t>
            </a:r>
          </a:p>
          <a:p>
            <a:r>
              <a:rPr lang="en-US" sz="1300" dirty="0" smtClean="0">
                <a:latin typeface="Arial"/>
                <a:cs typeface="Arial"/>
              </a:rPr>
              <a:t>	 </a:t>
            </a:r>
            <a:r>
              <a:rPr lang="en-US" sz="1300" dirty="0" err="1" smtClean="0">
                <a:latin typeface="Arial"/>
                <a:cs typeface="Arial"/>
              </a:rPr>
              <a:t>l_WarpHist[data</a:t>
            </a:r>
            <a:r>
              <a:rPr lang="en-US" sz="1300" dirty="0" smtClean="0">
                <a:latin typeface="Arial"/>
                <a:cs typeface="Arial"/>
              </a:rPr>
              <a:t>] = count;</a:t>
            </a:r>
          </a:p>
          <a:p>
            <a:r>
              <a:rPr lang="en-US" sz="1300" b="1" dirty="0" smtClean="0">
                <a:latin typeface="Arial"/>
                <a:cs typeface="Arial"/>
              </a:rPr>
              <a:t> } </a:t>
            </a:r>
          </a:p>
          <a:p>
            <a:r>
              <a:rPr lang="en-US" sz="1300" dirty="0" smtClean="0">
                <a:solidFill>
                  <a:srgbClr val="00FF00"/>
                </a:solidFill>
                <a:latin typeface="Arial"/>
                <a:cs typeface="Arial"/>
              </a:rPr>
              <a:t> // Check if the value committed to local memory</a:t>
            </a:r>
          </a:p>
          <a:p>
            <a:r>
              <a:rPr lang="en-US" sz="1300" dirty="0" smtClean="0">
                <a:solidFill>
                  <a:srgbClr val="00FF00"/>
                </a:solidFill>
                <a:latin typeface="Arial"/>
                <a:cs typeface="Arial"/>
              </a:rPr>
              <a:t> // If not go back in the loop and try again</a:t>
            </a:r>
          </a:p>
          <a:p>
            <a:r>
              <a:rPr lang="en-US" sz="1300" b="1" dirty="0" smtClean="0">
                <a:latin typeface="Arial"/>
                <a:cs typeface="Arial"/>
              </a:rPr>
              <a:t> </a:t>
            </a:r>
            <a:r>
              <a:rPr lang="en-US" sz="1300" b="1" dirty="0" err="1" smtClean="0">
                <a:latin typeface="Arial"/>
                <a:cs typeface="Arial"/>
              </a:rPr>
              <a:t>while</a:t>
            </a:r>
            <a:r>
              <a:rPr lang="en-US" sz="1300" dirty="0" err="1" smtClean="0">
                <a:latin typeface="Arial"/>
                <a:cs typeface="Arial"/>
              </a:rPr>
              <a:t>(l_WarpHist[data</a:t>
            </a:r>
            <a:r>
              <a:rPr lang="en-US" sz="1300" dirty="0" smtClean="0">
                <a:latin typeface="Arial"/>
                <a:cs typeface="Arial"/>
              </a:rPr>
              <a:t>] != count);</a:t>
            </a:r>
          </a:p>
          <a:p>
            <a:r>
              <a:rPr lang="en-US" sz="1300" b="1" dirty="0" smtClean="0">
                <a:latin typeface="Arial"/>
                <a:cs typeface="Arial"/>
              </a:rPr>
              <a:t>}</a:t>
            </a:r>
            <a:endParaRPr lang="en-US" sz="1300" dirty="0">
              <a:latin typeface="Arial"/>
              <a:cs typeface="Arial"/>
            </a:endParaRPr>
          </a:p>
        </p:txBody>
      </p:sp>
      <p:grpSp>
        <p:nvGrpSpPr>
          <p:cNvPr id="21" name="Group 20"/>
          <p:cNvGrpSpPr/>
          <p:nvPr/>
        </p:nvGrpSpPr>
        <p:grpSpPr>
          <a:xfrm>
            <a:off x="5597950" y="1284112"/>
            <a:ext cx="2532688" cy="1232966"/>
            <a:chOff x="5597950" y="1284112"/>
            <a:chExt cx="2532688" cy="1397363"/>
          </a:xfrm>
        </p:grpSpPr>
        <p:sp>
          <p:nvSpPr>
            <p:cNvPr id="7" name="Rectangle 6"/>
            <p:cNvSpPr/>
            <p:nvPr/>
          </p:nvSpPr>
          <p:spPr>
            <a:xfrm>
              <a:off x="5638033" y="1733047"/>
              <a:ext cx="2492605" cy="356106"/>
            </a:xfrm>
            <a:prstGeom prst="rect">
              <a:avLst/>
            </a:prstGeom>
            <a:noFill/>
            <a:ln w="25400" cap="flat" cmpd="sng" algn="ctr">
              <a:solidFill>
                <a:srgbClr val="0080FF"/>
              </a:solidFill>
              <a:prstDash val="solid"/>
              <a:round/>
              <a:headEnd w="med" len="med"/>
              <a:tailEnd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cs typeface="Arial"/>
              </a:endParaRPr>
            </a:p>
          </p:txBody>
        </p:sp>
        <p:cxnSp>
          <p:nvCxnSpPr>
            <p:cNvPr id="9" name="Straight Arrow Connector 8"/>
            <p:cNvCxnSpPr/>
            <p:nvPr/>
          </p:nvCxnSpPr>
          <p:spPr>
            <a:xfrm>
              <a:off x="5597950" y="1641806"/>
              <a:ext cx="2492605" cy="1588"/>
            </a:xfrm>
            <a:prstGeom prst="straightConnector1">
              <a:avLst/>
            </a:prstGeom>
            <a:ln w="25400" cap="flat" cmpd="sng" algn="ctr">
              <a:solidFill>
                <a:srgbClr val="0080FF">
                  <a:alpha val="95000"/>
                </a:srgb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06360" y="1284112"/>
              <a:ext cx="993018" cy="348814"/>
            </a:xfrm>
            <a:prstGeom prst="rect">
              <a:avLst/>
            </a:prstGeom>
            <a:noFill/>
          </p:spPr>
          <p:txBody>
            <a:bodyPr wrap="square" rtlCol="0">
              <a:spAutoFit/>
            </a:bodyPr>
            <a:lstStyle/>
            <a:p>
              <a:r>
                <a:rPr lang="en-US" sz="1400" dirty="0" smtClean="0">
                  <a:latin typeface="Arial"/>
                  <a:cs typeface="Arial"/>
                </a:rPr>
                <a:t>32 bit </a:t>
              </a:r>
              <a:r>
                <a:rPr lang="en-US" sz="1400" dirty="0" err="1" smtClean="0">
                  <a:latin typeface="Arial"/>
                  <a:cs typeface="Arial"/>
                </a:rPr>
                <a:t>Uint</a:t>
              </a:r>
              <a:endParaRPr lang="en-US" sz="1400" dirty="0" smtClean="0">
                <a:latin typeface="Arial"/>
                <a:cs typeface="Arial"/>
              </a:endParaRPr>
            </a:p>
          </p:txBody>
        </p:sp>
        <p:cxnSp>
          <p:nvCxnSpPr>
            <p:cNvPr id="12" name="Straight Arrow Connector 11"/>
            <p:cNvCxnSpPr/>
            <p:nvPr/>
          </p:nvCxnSpPr>
          <p:spPr>
            <a:xfrm>
              <a:off x="5597950" y="2277488"/>
              <a:ext cx="747782" cy="1588"/>
            </a:xfrm>
            <a:prstGeom prst="straightConnector1">
              <a:avLst/>
            </a:prstGeom>
            <a:ln w="25400" cap="flat" cmpd="sng" algn="ctr">
              <a:solidFill>
                <a:srgbClr val="008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597950" y="2332661"/>
              <a:ext cx="823475" cy="348814"/>
            </a:xfrm>
            <a:prstGeom prst="rect">
              <a:avLst/>
            </a:prstGeom>
            <a:noFill/>
          </p:spPr>
          <p:txBody>
            <a:bodyPr wrap="square" rtlCol="0">
              <a:spAutoFit/>
            </a:bodyPr>
            <a:lstStyle/>
            <a:p>
              <a:r>
                <a:rPr lang="en-US" sz="1400" dirty="0" smtClean="0">
                  <a:latin typeface="Arial"/>
                  <a:cs typeface="Arial"/>
                </a:rPr>
                <a:t>5 bit tag</a:t>
              </a:r>
            </a:p>
          </p:txBody>
        </p:sp>
        <p:cxnSp>
          <p:nvCxnSpPr>
            <p:cNvPr id="18" name="Straight Arrow Connector 17"/>
            <p:cNvCxnSpPr/>
            <p:nvPr/>
          </p:nvCxnSpPr>
          <p:spPr>
            <a:xfrm>
              <a:off x="6345732" y="2275900"/>
              <a:ext cx="1784906" cy="1588"/>
            </a:xfrm>
            <a:prstGeom prst="straightConnector1">
              <a:avLst/>
            </a:prstGeom>
            <a:ln w="25400" cap="flat" cmpd="sng" algn="ctr">
              <a:solidFill>
                <a:srgbClr val="008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989257" y="2332661"/>
              <a:ext cx="923325" cy="348814"/>
            </a:xfrm>
            <a:prstGeom prst="rect">
              <a:avLst/>
            </a:prstGeom>
            <a:noFill/>
          </p:spPr>
          <p:txBody>
            <a:bodyPr wrap="square" rtlCol="0">
              <a:spAutoFit/>
            </a:bodyPr>
            <a:lstStyle/>
            <a:p>
              <a:r>
                <a:rPr lang="en-US" sz="1400" dirty="0" smtClean="0">
                  <a:latin typeface="Arial"/>
                  <a:cs typeface="Arial"/>
                </a:rPr>
                <a:t>27 bit tag</a:t>
              </a:r>
            </a:p>
          </p:txBody>
        </p:sp>
      </p:grpSp>
      <p:sp>
        <p:nvSpPr>
          <p:cNvPr id="27" name="TextBox 26"/>
          <p:cNvSpPr txBox="1"/>
          <p:nvPr/>
        </p:nvSpPr>
        <p:spPr>
          <a:xfrm>
            <a:off x="641350" y="6054770"/>
            <a:ext cx="3966413" cy="307777"/>
          </a:xfrm>
          <a:prstGeom prst="rect">
            <a:avLst/>
          </a:prstGeom>
          <a:noFill/>
        </p:spPr>
        <p:txBody>
          <a:bodyPr wrap="none" rtlCol="0">
            <a:spAutoFit/>
          </a:bodyPr>
          <a:lstStyle/>
          <a:p>
            <a:r>
              <a:rPr lang="en-US" sz="1400" dirty="0" smtClean="0">
                <a:latin typeface="Arial"/>
                <a:cs typeface="Arial"/>
              </a:rPr>
              <a:t>Source: Nvidia GPU Computing SDK Examples</a:t>
            </a:r>
          </a:p>
        </p:txBody>
      </p:sp>
      <p:sp>
        <p:nvSpPr>
          <p:cNvPr id="14" name="Slide Number Placeholder 13"/>
          <p:cNvSpPr>
            <a:spLocks noGrp="1"/>
          </p:cNvSpPr>
          <p:nvPr>
            <p:ph type="sldNum" sz="quarter" idx="12"/>
          </p:nvPr>
        </p:nvSpPr>
        <p:spPr/>
        <p:txBody>
          <a:bodyPr/>
          <a:lstStyle/>
          <a:p>
            <a:fld id="{A656E907-7CA4-3643-9788-0B758FF5357F}" type="slidenum">
              <a:rPr lang="en-US" smtClean="0"/>
              <a:pPr/>
              <a:t>16</a:t>
            </a:fld>
            <a:endParaRPr lang="en-US"/>
          </a:p>
        </p:txBody>
      </p:sp>
      <p:sp>
        <p:nvSpPr>
          <p:cNvPr id="15" name="Footer Placeholder 1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of using Wavefronts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OpenCL specification does not address warps/wavefronts or provide a means to query their size across platforms</a:t>
            </a:r>
          </a:p>
          <a:p>
            <a:pPr lvl="1"/>
            <a:r>
              <a:rPr lang="en-US" sz="1882" dirty="0" smtClean="0"/>
              <a:t>AMD GPUs (5870) have 64 threads per wavefront while NVIDIA has 32 threads per warp</a:t>
            </a:r>
          </a:p>
          <a:p>
            <a:pPr lvl="1"/>
            <a:r>
              <a:rPr lang="en-US" sz="1882" dirty="0" smtClean="0"/>
              <a:t>NVIDIA’s OpenCL extensions (discussed later) return warp size only for Nvidia hardware</a:t>
            </a:r>
          </a:p>
          <a:p>
            <a:r>
              <a:rPr lang="en-US" dirty="0" smtClean="0"/>
              <a:t>Maintaining performance and correctness across devices becomes harder</a:t>
            </a:r>
          </a:p>
          <a:p>
            <a:pPr lvl="1"/>
            <a:r>
              <a:rPr lang="en-US" sz="1882" dirty="0" smtClean="0"/>
              <a:t>Code hardwired to 32 threads per warp when run on AMD hardware 64 threads will waste execution resources</a:t>
            </a:r>
          </a:p>
          <a:p>
            <a:pPr lvl="1"/>
            <a:r>
              <a:rPr lang="en-US" sz="1882" dirty="0" smtClean="0"/>
              <a:t>Code hardwired to 64 threads per warp when run on Nvidia hardware can lead to races and affects the local memory budget</a:t>
            </a:r>
          </a:p>
          <a:p>
            <a:pPr lvl="1"/>
            <a:r>
              <a:rPr lang="en-US" sz="1882" dirty="0" smtClean="0"/>
              <a:t>We have only discussed GPUs, the Cell doesn’t have wavefronts</a:t>
            </a:r>
          </a:p>
          <a:p>
            <a:r>
              <a:rPr lang="en-US" dirty="0" smtClean="0"/>
              <a:t>Maintaining portability – assign warp size at JIT time</a:t>
            </a:r>
          </a:p>
          <a:p>
            <a:pPr lvl="1"/>
            <a:r>
              <a:rPr lang="en-US" sz="1730" dirty="0" smtClean="0"/>
              <a:t>Check if running AMD / Nvidia and add a </a:t>
            </a:r>
            <a:r>
              <a:rPr lang="en-US" sz="1730" dirty="0" smtClean="0">
                <a:latin typeface="Courier New"/>
                <a:cs typeface="Courier New"/>
              </a:rPr>
              <a:t>–DWARP_SIZE </a:t>
            </a:r>
            <a:r>
              <a:rPr lang="en-US" sz="1730" i="1" dirty="0" smtClean="0">
                <a:latin typeface="Courier New"/>
                <a:cs typeface="Courier New"/>
              </a:rPr>
              <a:t>Size</a:t>
            </a:r>
            <a:r>
              <a:rPr lang="en-US" sz="1730" i="1" dirty="0" smtClean="0"/>
              <a:t> </a:t>
            </a:r>
            <a:r>
              <a:rPr lang="en-US" sz="1730" dirty="0" smtClean="0"/>
              <a:t>to build command</a:t>
            </a:r>
            <a:endParaRPr lang="en-US" sz="1730" dirty="0">
              <a:latin typeface="Courier New"/>
              <a:cs typeface="Courier New"/>
            </a:endParaRPr>
          </a:p>
        </p:txBody>
      </p:sp>
      <p:sp>
        <p:nvSpPr>
          <p:cNvPr id="4" name="Slide Number Placeholder 3"/>
          <p:cNvSpPr>
            <a:spLocks noGrp="1"/>
          </p:cNvSpPr>
          <p:nvPr>
            <p:ph type="sldNum" sz="quarter" idx="12"/>
          </p:nvPr>
        </p:nvSpPr>
        <p:spPr/>
        <p:txBody>
          <a:bodyPr/>
          <a:lstStyle/>
          <a:p>
            <a:fld id="{A656E907-7CA4-3643-9788-0B758FF5357F}"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Warp-Based Implementation</a:t>
            </a:r>
            <a:endParaRPr lang="en-US" dirty="0"/>
          </a:p>
        </p:txBody>
      </p:sp>
      <p:sp>
        <p:nvSpPr>
          <p:cNvPr id="3" name="Content Placeholder 2"/>
          <p:cNvSpPr>
            <a:spLocks noGrp="1"/>
          </p:cNvSpPr>
          <p:nvPr>
            <p:ph idx="1"/>
          </p:nvPr>
        </p:nvSpPr>
        <p:spPr>
          <a:xfrm>
            <a:off x="618564" y="1284112"/>
            <a:ext cx="7879323" cy="4955324"/>
          </a:xfrm>
        </p:spPr>
        <p:txBody>
          <a:bodyPr>
            <a:normAutofit/>
          </a:bodyPr>
          <a:lstStyle/>
          <a:p>
            <a:r>
              <a:rPr lang="en-US" sz="2000" dirty="0" smtClean="0"/>
              <a:t>Implicit synchronization in warps at each instruction allows for expression of another thread hierarchy within work group</a:t>
            </a:r>
          </a:p>
          <a:p>
            <a:pPr lvl="1"/>
            <a:r>
              <a:rPr lang="en-US" sz="1800" dirty="0" smtClean="0"/>
              <a:t>Warp specific implementations common in CUDA literature</a:t>
            </a:r>
          </a:p>
          <a:p>
            <a:r>
              <a:rPr lang="en-US" sz="2000" dirty="0" smtClean="0"/>
              <a:t>E.g.: 256 Bin Histogram </a:t>
            </a:r>
          </a:p>
          <a:p>
            <a:pPr lvl="1"/>
            <a:r>
              <a:rPr lang="en-US" sz="1900" dirty="0" smtClean="0"/>
              <a:t>NVIDIA’s implementation allows building histograms in local memory for devices without  atomic operation support and limited shared memory</a:t>
            </a:r>
          </a:p>
          <a:p>
            <a:pPr lvl="1"/>
            <a:r>
              <a:rPr lang="en-US" sz="1900" dirty="0" smtClean="0"/>
              <a:t>Synchronization in warps allows for implementing the voting discussed previously reducing local memory budget from N_THREADS*256 to N_WARPS_PER_BLOCK*256</a:t>
            </a:r>
          </a:p>
          <a:p>
            <a:r>
              <a:rPr lang="en-US" sz="2000" dirty="0" smtClean="0"/>
              <a:t>E.g.: CUDPP: CUDA Data Parallel Primitives</a:t>
            </a:r>
          </a:p>
          <a:p>
            <a:pPr lvl="1"/>
            <a:r>
              <a:rPr lang="en-US" sz="1800" dirty="0" smtClean="0"/>
              <a:t>Utilizes an efficient warp scan to construct a block scan which works on one block in CUDA</a:t>
            </a:r>
          </a:p>
        </p:txBody>
      </p:sp>
      <p:sp>
        <p:nvSpPr>
          <p:cNvPr id="4" name="Slide Number Placeholder 3"/>
          <p:cNvSpPr>
            <a:spLocks noGrp="1"/>
          </p:cNvSpPr>
          <p:nvPr>
            <p:ph type="sldNum" sz="quarter" idx="12"/>
          </p:nvPr>
        </p:nvSpPr>
        <p:spPr/>
        <p:txBody>
          <a:bodyPr/>
          <a:lstStyle/>
          <a:p>
            <a:fld id="{A656E907-7CA4-3643-9788-0B758FF5357F}"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Autofit/>
          </a:bodyPr>
          <a:lstStyle/>
          <a:p>
            <a:r>
              <a:rPr lang="en-US" sz="1800" dirty="0" smtClean="0"/>
              <a:t>Divergence within a work-group should be restricted to a wavefront/warp granularity for performance</a:t>
            </a:r>
          </a:p>
          <a:p>
            <a:r>
              <a:rPr lang="en-US" sz="1800" dirty="0" smtClean="0"/>
              <a:t>A tradeoff between schemes to avoid divergence and simple code which can quickly be predicated </a:t>
            </a:r>
          </a:p>
          <a:p>
            <a:pPr lvl="1"/>
            <a:r>
              <a:rPr lang="en-US" sz="1800" dirty="0" smtClean="0"/>
              <a:t>Branches are usually highly biased and localized which leads to short predicated blocks </a:t>
            </a:r>
          </a:p>
          <a:p>
            <a:r>
              <a:rPr lang="en-US" sz="1800" dirty="0" smtClean="0"/>
              <a:t>The number of wavefronts active at any point in time should be maximized to allow latency hiding</a:t>
            </a:r>
          </a:p>
          <a:p>
            <a:pPr lvl="1"/>
            <a:r>
              <a:rPr lang="en-US" sz="1800" dirty="0" smtClean="0"/>
              <a:t>Number of active wavefronts is determined by the requirements of resources like registers and local memory</a:t>
            </a:r>
          </a:p>
          <a:p>
            <a:r>
              <a:rPr lang="en-US" sz="1800" dirty="0" smtClean="0"/>
              <a:t>Wavefront specific implementations can enable more optimized implementations and enables more algorithms to GPUs</a:t>
            </a:r>
          </a:p>
          <a:p>
            <a:pPr lvl="1"/>
            <a:r>
              <a:rPr lang="en-US" sz="1800" dirty="0" smtClean="0"/>
              <a:t>Maintaining performance and correctness may be hard due to the different wavefront sizes on AMD and NVIDIA hardware</a:t>
            </a:r>
            <a:endParaRPr lang="en-US" sz="1800" dirty="0"/>
          </a:p>
        </p:txBody>
      </p:sp>
      <p:sp>
        <p:nvSpPr>
          <p:cNvPr id="4" name="Slide Number Placeholder 3"/>
          <p:cNvSpPr>
            <a:spLocks noGrp="1"/>
          </p:cNvSpPr>
          <p:nvPr>
            <p:ph type="sldNum" sz="quarter" idx="12"/>
          </p:nvPr>
        </p:nvSpPr>
        <p:spPr/>
        <p:txBody>
          <a:bodyPr/>
          <a:lstStyle/>
          <a:p>
            <a:fld id="{A656E907-7CA4-3643-9788-0B758FF5357F}"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Notes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lecture deals with how work groups are scheduled for execution on the compute units of devices</a:t>
            </a:r>
          </a:p>
          <a:p>
            <a:r>
              <a:rPr lang="en-US" dirty="0" smtClean="0"/>
              <a:t>Also explain the effects of divergence of work items within a group and its negative effect on performance</a:t>
            </a:r>
          </a:p>
          <a:p>
            <a:r>
              <a:rPr lang="en-US" dirty="0" smtClean="0"/>
              <a:t>Reasons why we discuss warps and wavefronts because even though they are not part of the OpenCL specification</a:t>
            </a:r>
          </a:p>
          <a:p>
            <a:pPr lvl="1"/>
            <a:r>
              <a:rPr lang="en-US" dirty="0" smtClean="0"/>
              <a:t>Serve as another hierarchy of threads and their implicit synchronization enables interesting implementations of algorithms on GPUs</a:t>
            </a:r>
          </a:p>
          <a:p>
            <a:pPr lvl="1"/>
            <a:r>
              <a:rPr lang="en-US" dirty="0" smtClean="0"/>
              <a:t>Implicit synchronization and write combining </a:t>
            </a:r>
            <a:r>
              <a:rPr lang="en-US" smtClean="0"/>
              <a:t>property in </a:t>
            </a:r>
            <a:r>
              <a:rPr lang="en-US" dirty="0" smtClean="0"/>
              <a:t>local memory used to implement warp voting</a:t>
            </a:r>
          </a:p>
          <a:p>
            <a:pPr lvl="1"/>
            <a:r>
              <a:rPr lang="en-US" dirty="0" smtClean="0"/>
              <a:t>We discuss how predication is used for divergent work items even though all threads in a warp are issued in lockstep</a:t>
            </a:r>
          </a:p>
          <a:p>
            <a:endParaRPr lang="en-US" dirty="0"/>
          </a:p>
        </p:txBody>
      </p:sp>
      <p:sp>
        <p:nvSpPr>
          <p:cNvPr id="4" name="Slide Number Placeholder 3"/>
          <p:cNvSpPr>
            <a:spLocks noGrp="1"/>
          </p:cNvSpPr>
          <p:nvPr>
            <p:ph type="sldNum" sz="quarter" idx="12"/>
          </p:nvPr>
        </p:nvSpPr>
        <p:spPr/>
        <p:txBody>
          <a:bodyPr/>
          <a:lstStyle/>
          <a:p>
            <a:fld id="{A656E907-7CA4-3643-9788-0B758FF5357F}"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Wavefronts and warps</a:t>
            </a:r>
          </a:p>
          <a:p>
            <a:r>
              <a:rPr lang="en-US" dirty="0" smtClean="0"/>
              <a:t>Thread scheduling for both AMD and NVIDIA </a:t>
            </a:r>
            <a:r>
              <a:rPr lang="en-US" dirty="0" err="1" smtClean="0"/>
              <a:t>GPUs</a:t>
            </a:r>
            <a:endParaRPr lang="en-US" dirty="0" smtClean="0"/>
          </a:p>
          <a:p>
            <a:r>
              <a:rPr lang="en-US" dirty="0" smtClean="0"/>
              <a:t>Predication</a:t>
            </a:r>
          </a:p>
          <a:p>
            <a:r>
              <a:rPr lang="en-US" dirty="0" smtClean="0"/>
              <a:t>Warp voting and synchronization</a:t>
            </a:r>
          </a:p>
          <a:p>
            <a:r>
              <a:rPr lang="en-US" dirty="0" smtClean="0"/>
              <a:t>Pitfalls of wavefront/warp specific implementations</a:t>
            </a:r>
          </a:p>
        </p:txBody>
      </p:sp>
      <p:sp>
        <p:nvSpPr>
          <p:cNvPr id="4" name="Slide Number Placeholder 3"/>
          <p:cNvSpPr>
            <a:spLocks noGrp="1"/>
          </p:cNvSpPr>
          <p:nvPr>
            <p:ph type="sldNum" sz="quarter" idx="12"/>
          </p:nvPr>
        </p:nvSpPr>
        <p:spPr/>
        <p:txBody>
          <a:bodyPr/>
          <a:lstStyle/>
          <a:p>
            <a:fld id="{A656E907-7CA4-3643-9788-0B758FF5357F}"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 Groups to HW Threads</a:t>
            </a:r>
            <a:endParaRPr lang="en-US" dirty="0"/>
          </a:p>
        </p:txBody>
      </p:sp>
      <p:sp>
        <p:nvSpPr>
          <p:cNvPr id="3" name="Content Placeholder 2"/>
          <p:cNvSpPr>
            <a:spLocks noGrp="1"/>
          </p:cNvSpPr>
          <p:nvPr>
            <p:ph sz="half" idx="1"/>
          </p:nvPr>
        </p:nvSpPr>
        <p:spPr>
          <a:xfrm>
            <a:off x="457198" y="1407419"/>
            <a:ext cx="8040690" cy="2249762"/>
          </a:xfrm>
        </p:spPr>
        <p:txBody>
          <a:bodyPr>
            <a:noAutofit/>
          </a:bodyPr>
          <a:lstStyle/>
          <a:p>
            <a:r>
              <a:rPr lang="en-US" sz="1800" dirty="0" smtClean="0"/>
              <a:t>OpenCL kernels are structured into work groups that map to device compute units</a:t>
            </a:r>
          </a:p>
          <a:p>
            <a:r>
              <a:rPr lang="en-US" sz="1800" dirty="0" smtClean="0"/>
              <a:t>Compute units on GPUs consist of SIMT processing elements</a:t>
            </a:r>
          </a:p>
          <a:p>
            <a:r>
              <a:rPr lang="en-US" sz="1800" dirty="0" smtClean="0"/>
              <a:t>Work groups automatically get broken down into hardware schedulable groups of threads for the SIMT hardware</a:t>
            </a:r>
          </a:p>
          <a:p>
            <a:pPr lvl="1"/>
            <a:r>
              <a:rPr lang="en-US" sz="1400" dirty="0" smtClean="0"/>
              <a:t>This “schedulable unit” is known as a warp (NVIDIA) or a wavefront (AMD)</a:t>
            </a:r>
          </a:p>
        </p:txBody>
      </p:sp>
      <p:pic>
        <p:nvPicPr>
          <p:cNvPr id="5" name="Picture 4"/>
          <p:cNvPicPr>
            <a:picLocks noChangeAspect="1"/>
          </p:cNvPicPr>
          <p:nvPr/>
        </p:nvPicPr>
        <p:blipFill>
          <a:blip r:embed="rId3"/>
          <a:stretch>
            <a:fillRect/>
          </a:stretch>
        </p:blipFill>
        <p:spPr>
          <a:xfrm>
            <a:off x="2088147" y="3731464"/>
            <a:ext cx="4818853" cy="2528246"/>
          </a:xfrm>
          <a:prstGeom prst="rect">
            <a:avLst/>
          </a:prstGeom>
        </p:spPr>
      </p:pic>
      <p:sp>
        <p:nvSpPr>
          <p:cNvPr id="6" name="Slide Number Placeholder 5"/>
          <p:cNvSpPr>
            <a:spLocks noGrp="1"/>
          </p:cNvSpPr>
          <p:nvPr>
            <p:ph type="sldNum" sz="quarter" idx="12"/>
          </p:nvPr>
        </p:nvSpPr>
        <p:spPr/>
        <p:txBody>
          <a:bodyPr/>
          <a:lstStyle/>
          <a:p>
            <a:fld id="{036E273D-1215-CB45-896C-9EEE7A79D78D}"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Work-Item Scheduling</a:t>
            </a:r>
            <a:endParaRPr lang="en-US" dirty="0"/>
          </a:p>
        </p:txBody>
      </p:sp>
      <p:sp>
        <p:nvSpPr>
          <p:cNvPr id="3" name="Content Placeholder 2"/>
          <p:cNvSpPr>
            <a:spLocks noGrp="1"/>
          </p:cNvSpPr>
          <p:nvPr>
            <p:ph sz="half" idx="1"/>
          </p:nvPr>
        </p:nvSpPr>
        <p:spPr>
          <a:xfrm>
            <a:off x="457200" y="1600200"/>
            <a:ext cx="4038600" cy="4698068"/>
          </a:xfrm>
        </p:spPr>
        <p:txBody>
          <a:bodyPr>
            <a:noAutofit/>
          </a:bodyPr>
          <a:lstStyle/>
          <a:p>
            <a:r>
              <a:rPr lang="en-US" sz="2000" dirty="0" smtClean="0"/>
              <a:t>Hardware creates wavefronts by grouping threads of a work group</a:t>
            </a:r>
          </a:p>
          <a:p>
            <a:pPr lvl="1"/>
            <a:r>
              <a:rPr lang="en-US" sz="1600" dirty="0" smtClean="0"/>
              <a:t>Along the X dimension first</a:t>
            </a:r>
          </a:p>
          <a:p>
            <a:r>
              <a:rPr lang="en-US" sz="2000" dirty="0" smtClean="0"/>
              <a:t>All threads in a wavefront execute the same instruction</a:t>
            </a:r>
          </a:p>
          <a:p>
            <a:pPr lvl="1"/>
            <a:r>
              <a:rPr lang="en-US" sz="2000" dirty="0" smtClean="0"/>
              <a:t>Threads within a wavefront move in lockstep</a:t>
            </a:r>
          </a:p>
          <a:p>
            <a:r>
              <a:rPr lang="en-US" sz="2000" dirty="0" smtClean="0"/>
              <a:t>Threads have their own register state and are free to execute different control paths</a:t>
            </a:r>
          </a:p>
          <a:p>
            <a:pPr lvl="1"/>
            <a:r>
              <a:rPr lang="en-US" sz="1600" dirty="0" smtClean="0"/>
              <a:t>Thread masking used by HW</a:t>
            </a:r>
          </a:p>
          <a:p>
            <a:pPr lvl="1"/>
            <a:r>
              <a:rPr lang="en-US" sz="1600" dirty="0" smtClean="0"/>
              <a:t>Predication can be set by compiler</a:t>
            </a:r>
          </a:p>
        </p:txBody>
      </p:sp>
      <p:grpSp>
        <p:nvGrpSpPr>
          <p:cNvPr id="5" name="Group 4"/>
          <p:cNvGrpSpPr/>
          <p:nvPr/>
        </p:nvGrpSpPr>
        <p:grpSpPr>
          <a:xfrm>
            <a:off x="4724174" y="1801854"/>
            <a:ext cx="3773714" cy="3967350"/>
            <a:chOff x="5188857" y="2201333"/>
            <a:chExt cx="3773714" cy="3967350"/>
          </a:xfrm>
        </p:grpSpPr>
        <p:sp>
          <p:nvSpPr>
            <p:cNvPr id="6" name="Rectangle 5"/>
            <p:cNvSpPr/>
            <p:nvPr/>
          </p:nvSpPr>
          <p:spPr>
            <a:xfrm>
              <a:off x="5358189" y="250371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0,0</a:t>
              </a:r>
              <a:endParaRPr lang="en-US" sz="1400" dirty="0">
                <a:latin typeface="Arial"/>
                <a:cs typeface="Arial"/>
              </a:endParaRPr>
            </a:p>
          </p:txBody>
        </p:sp>
        <p:sp>
          <p:nvSpPr>
            <p:cNvPr id="7" name="Rectangle 6"/>
            <p:cNvSpPr/>
            <p:nvPr/>
          </p:nvSpPr>
          <p:spPr>
            <a:xfrm>
              <a:off x="5975046" y="250371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0,1</a:t>
              </a:r>
              <a:endParaRPr lang="en-US" sz="1400" dirty="0">
                <a:latin typeface="Arial"/>
                <a:cs typeface="Arial"/>
              </a:endParaRPr>
            </a:p>
          </p:txBody>
        </p:sp>
        <p:sp>
          <p:nvSpPr>
            <p:cNvPr id="8" name="Rectangle 7"/>
            <p:cNvSpPr/>
            <p:nvPr/>
          </p:nvSpPr>
          <p:spPr>
            <a:xfrm>
              <a:off x="7572602" y="250371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0,14</a:t>
              </a:r>
              <a:endParaRPr lang="en-US" sz="1400" dirty="0">
                <a:latin typeface="Arial"/>
                <a:cs typeface="Arial"/>
              </a:endParaRPr>
            </a:p>
          </p:txBody>
        </p:sp>
        <p:sp>
          <p:nvSpPr>
            <p:cNvPr id="9" name="Rectangle 8"/>
            <p:cNvSpPr/>
            <p:nvPr/>
          </p:nvSpPr>
          <p:spPr>
            <a:xfrm>
              <a:off x="8189459" y="250371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0,15</a:t>
              </a:r>
              <a:endParaRPr lang="en-US" sz="1400" dirty="0">
                <a:latin typeface="Arial"/>
                <a:cs typeface="Arial"/>
              </a:endParaRPr>
            </a:p>
          </p:txBody>
        </p:sp>
        <p:sp>
          <p:nvSpPr>
            <p:cNvPr id="10" name="Rectangle 9"/>
            <p:cNvSpPr/>
            <p:nvPr/>
          </p:nvSpPr>
          <p:spPr>
            <a:xfrm>
              <a:off x="5358189" y="2794000"/>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1,0</a:t>
              </a:r>
              <a:endParaRPr lang="en-US" sz="1400" dirty="0">
                <a:latin typeface="Arial"/>
                <a:cs typeface="Arial"/>
              </a:endParaRPr>
            </a:p>
          </p:txBody>
        </p:sp>
        <p:sp>
          <p:nvSpPr>
            <p:cNvPr id="11" name="Rectangle 10"/>
            <p:cNvSpPr/>
            <p:nvPr/>
          </p:nvSpPr>
          <p:spPr>
            <a:xfrm>
              <a:off x="5975046" y="2794000"/>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1,1</a:t>
              </a:r>
              <a:endParaRPr lang="en-US" sz="1400" dirty="0">
                <a:latin typeface="Arial"/>
                <a:cs typeface="Arial"/>
              </a:endParaRPr>
            </a:p>
          </p:txBody>
        </p:sp>
        <p:sp>
          <p:nvSpPr>
            <p:cNvPr id="12" name="Rectangle 11"/>
            <p:cNvSpPr/>
            <p:nvPr/>
          </p:nvSpPr>
          <p:spPr>
            <a:xfrm>
              <a:off x="7572602" y="2794000"/>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1,14</a:t>
              </a:r>
              <a:endParaRPr lang="en-US" sz="1400" dirty="0">
                <a:latin typeface="Arial"/>
                <a:cs typeface="Arial"/>
              </a:endParaRPr>
            </a:p>
          </p:txBody>
        </p:sp>
        <p:sp>
          <p:nvSpPr>
            <p:cNvPr id="13" name="Rectangle 12"/>
            <p:cNvSpPr/>
            <p:nvPr/>
          </p:nvSpPr>
          <p:spPr>
            <a:xfrm>
              <a:off x="8189459" y="2794000"/>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1,15</a:t>
              </a:r>
              <a:endParaRPr lang="en-US" sz="1400" dirty="0">
                <a:latin typeface="Arial"/>
                <a:cs typeface="Arial"/>
              </a:endParaRPr>
            </a:p>
          </p:txBody>
        </p:sp>
        <p:sp>
          <p:nvSpPr>
            <p:cNvPr id="14" name="Rectangle 13"/>
            <p:cNvSpPr/>
            <p:nvPr/>
          </p:nvSpPr>
          <p:spPr>
            <a:xfrm>
              <a:off x="5358189" y="3108476"/>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2,0</a:t>
              </a:r>
              <a:endParaRPr lang="en-US" sz="1400" dirty="0">
                <a:latin typeface="Arial"/>
                <a:cs typeface="Arial"/>
              </a:endParaRPr>
            </a:p>
          </p:txBody>
        </p:sp>
        <p:sp>
          <p:nvSpPr>
            <p:cNvPr id="15" name="Rectangle 14"/>
            <p:cNvSpPr/>
            <p:nvPr/>
          </p:nvSpPr>
          <p:spPr>
            <a:xfrm>
              <a:off x="5975046" y="3108476"/>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2,1</a:t>
              </a:r>
              <a:endParaRPr lang="en-US" sz="1400" dirty="0">
                <a:latin typeface="Arial"/>
                <a:cs typeface="Arial"/>
              </a:endParaRPr>
            </a:p>
          </p:txBody>
        </p:sp>
        <p:sp>
          <p:nvSpPr>
            <p:cNvPr id="16" name="Rectangle 15"/>
            <p:cNvSpPr/>
            <p:nvPr/>
          </p:nvSpPr>
          <p:spPr>
            <a:xfrm>
              <a:off x="7572602" y="3108476"/>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2,14</a:t>
              </a:r>
              <a:endParaRPr lang="en-US" sz="1400" dirty="0">
                <a:latin typeface="Arial"/>
                <a:cs typeface="Arial"/>
              </a:endParaRPr>
            </a:p>
          </p:txBody>
        </p:sp>
        <p:sp>
          <p:nvSpPr>
            <p:cNvPr id="17" name="Rectangle 16"/>
            <p:cNvSpPr/>
            <p:nvPr/>
          </p:nvSpPr>
          <p:spPr>
            <a:xfrm>
              <a:off x="8189459" y="3108476"/>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2,15</a:t>
              </a:r>
              <a:endParaRPr lang="en-US" sz="1400" dirty="0">
                <a:latin typeface="Arial"/>
                <a:cs typeface="Arial"/>
              </a:endParaRPr>
            </a:p>
          </p:txBody>
        </p:sp>
        <p:sp>
          <p:nvSpPr>
            <p:cNvPr id="18" name="Rectangle 17"/>
            <p:cNvSpPr/>
            <p:nvPr/>
          </p:nvSpPr>
          <p:spPr>
            <a:xfrm>
              <a:off x="5358189" y="3422952"/>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3,0</a:t>
              </a:r>
              <a:endParaRPr lang="en-US" sz="1400" dirty="0">
                <a:latin typeface="Arial"/>
                <a:cs typeface="Arial"/>
              </a:endParaRPr>
            </a:p>
          </p:txBody>
        </p:sp>
        <p:sp>
          <p:nvSpPr>
            <p:cNvPr id="19" name="Rectangle 18"/>
            <p:cNvSpPr/>
            <p:nvPr/>
          </p:nvSpPr>
          <p:spPr>
            <a:xfrm>
              <a:off x="5975046" y="3422952"/>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3,1</a:t>
              </a:r>
              <a:endParaRPr lang="en-US" sz="1400" dirty="0">
                <a:latin typeface="Arial"/>
                <a:cs typeface="Arial"/>
              </a:endParaRPr>
            </a:p>
          </p:txBody>
        </p:sp>
        <p:sp>
          <p:nvSpPr>
            <p:cNvPr id="20" name="Rectangle 19"/>
            <p:cNvSpPr/>
            <p:nvPr/>
          </p:nvSpPr>
          <p:spPr>
            <a:xfrm>
              <a:off x="7572602" y="3422952"/>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3,14</a:t>
              </a:r>
              <a:endParaRPr lang="en-US" sz="1400" dirty="0">
                <a:latin typeface="Arial"/>
                <a:cs typeface="Arial"/>
              </a:endParaRPr>
            </a:p>
          </p:txBody>
        </p:sp>
        <p:sp>
          <p:nvSpPr>
            <p:cNvPr id="21" name="Rectangle 20"/>
            <p:cNvSpPr/>
            <p:nvPr/>
          </p:nvSpPr>
          <p:spPr>
            <a:xfrm>
              <a:off x="8189459" y="3422952"/>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3,15</a:t>
              </a:r>
              <a:endParaRPr lang="en-US" sz="1400" dirty="0">
                <a:latin typeface="Arial"/>
                <a:cs typeface="Arial"/>
              </a:endParaRPr>
            </a:p>
          </p:txBody>
        </p:sp>
        <p:cxnSp>
          <p:nvCxnSpPr>
            <p:cNvPr id="22" name="Straight Connector 21"/>
            <p:cNvCxnSpPr>
              <a:stCxn id="7" idx="3"/>
              <a:endCxn id="8" idx="1"/>
            </p:cNvCxnSpPr>
            <p:nvPr/>
          </p:nvCxnSpPr>
          <p:spPr>
            <a:xfrm>
              <a:off x="6591903" y="2648857"/>
              <a:ext cx="98069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1" idx="3"/>
              <a:endCxn id="12" idx="1"/>
            </p:cNvCxnSpPr>
            <p:nvPr/>
          </p:nvCxnSpPr>
          <p:spPr>
            <a:xfrm>
              <a:off x="6591903" y="2939143"/>
              <a:ext cx="98069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5" idx="3"/>
              <a:endCxn id="16" idx="1"/>
            </p:cNvCxnSpPr>
            <p:nvPr/>
          </p:nvCxnSpPr>
          <p:spPr>
            <a:xfrm>
              <a:off x="6591903" y="3253619"/>
              <a:ext cx="98069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3"/>
              <a:endCxn id="20" idx="1"/>
            </p:cNvCxnSpPr>
            <p:nvPr/>
          </p:nvCxnSpPr>
          <p:spPr>
            <a:xfrm>
              <a:off x="6591903" y="3568095"/>
              <a:ext cx="98069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188857" y="2201333"/>
              <a:ext cx="3773714" cy="1657048"/>
            </a:xfrm>
            <a:prstGeom prst="rect">
              <a:avLst/>
            </a:prstGeom>
            <a:noFill/>
            <a:ln>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27" name="TextBox 26"/>
            <p:cNvSpPr txBox="1"/>
            <p:nvPr/>
          </p:nvSpPr>
          <p:spPr>
            <a:xfrm>
              <a:off x="6591903" y="2201333"/>
              <a:ext cx="1283224" cy="338554"/>
            </a:xfrm>
            <a:prstGeom prst="rect">
              <a:avLst/>
            </a:prstGeom>
            <a:noFill/>
          </p:spPr>
          <p:txBody>
            <a:bodyPr wrap="none" rtlCol="0">
              <a:spAutoFit/>
            </a:bodyPr>
            <a:lstStyle/>
            <a:p>
              <a:r>
                <a:rPr lang="en-US" sz="1600" dirty="0" smtClean="0">
                  <a:latin typeface="Arial"/>
                  <a:cs typeface="Arial"/>
                </a:rPr>
                <a:t>Wavefront 0</a:t>
              </a:r>
            </a:p>
          </p:txBody>
        </p:sp>
        <p:sp>
          <p:nvSpPr>
            <p:cNvPr id="28" name="Rectangle 27"/>
            <p:cNvSpPr/>
            <p:nvPr/>
          </p:nvSpPr>
          <p:spPr>
            <a:xfrm>
              <a:off x="5188857" y="3918745"/>
              <a:ext cx="3773714" cy="1524000"/>
            </a:xfrm>
            <a:prstGeom prst="rect">
              <a:avLst/>
            </a:prstGeom>
            <a:noFill/>
            <a:ln>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29" name="TextBox 28"/>
            <p:cNvSpPr txBox="1"/>
            <p:nvPr/>
          </p:nvSpPr>
          <p:spPr>
            <a:xfrm>
              <a:off x="6591903" y="3918745"/>
              <a:ext cx="1283224" cy="338554"/>
            </a:xfrm>
            <a:prstGeom prst="rect">
              <a:avLst/>
            </a:prstGeom>
            <a:noFill/>
          </p:spPr>
          <p:txBody>
            <a:bodyPr wrap="none" rtlCol="0">
              <a:spAutoFit/>
            </a:bodyPr>
            <a:lstStyle/>
            <a:p>
              <a:r>
                <a:rPr lang="en-US" sz="1600" dirty="0" smtClean="0">
                  <a:latin typeface="Arial"/>
                  <a:cs typeface="Arial"/>
                </a:rPr>
                <a:t>Wavefront 1</a:t>
              </a:r>
            </a:p>
          </p:txBody>
        </p:sp>
        <p:sp>
          <p:nvSpPr>
            <p:cNvPr id="30" name="Rectangle 29"/>
            <p:cNvSpPr/>
            <p:nvPr/>
          </p:nvSpPr>
          <p:spPr>
            <a:xfrm>
              <a:off x="5358189" y="4390459"/>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4,0</a:t>
              </a:r>
              <a:endParaRPr lang="en-US" sz="1400" dirty="0">
                <a:latin typeface="Arial"/>
                <a:cs typeface="Arial"/>
              </a:endParaRPr>
            </a:p>
          </p:txBody>
        </p:sp>
        <p:sp>
          <p:nvSpPr>
            <p:cNvPr id="31" name="Rectangle 30"/>
            <p:cNvSpPr/>
            <p:nvPr/>
          </p:nvSpPr>
          <p:spPr>
            <a:xfrm>
              <a:off x="5975046" y="4390459"/>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4,1</a:t>
              </a:r>
              <a:endParaRPr lang="en-US" sz="1400" dirty="0">
                <a:latin typeface="Arial"/>
                <a:cs typeface="Arial"/>
              </a:endParaRPr>
            </a:p>
          </p:txBody>
        </p:sp>
        <p:sp>
          <p:nvSpPr>
            <p:cNvPr id="32" name="Rectangle 31"/>
            <p:cNvSpPr/>
            <p:nvPr/>
          </p:nvSpPr>
          <p:spPr>
            <a:xfrm>
              <a:off x="7572602" y="4390459"/>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4,14</a:t>
              </a:r>
              <a:endParaRPr lang="en-US" sz="1400" dirty="0">
                <a:latin typeface="Arial"/>
                <a:cs typeface="Arial"/>
              </a:endParaRPr>
            </a:p>
          </p:txBody>
        </p:sp>
        <p:sp>
          <p:nvSpPr>
            <p:cNvPr id="33" name="Rectangle 32"/>
            <p:cNvSpPr/>
            <p:nvPr/>
          </p:nvSpPr>
          <p:spPr>
            <a:xfrm>
              <a:off x="8189459" y="4390459"/>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4,15</a:t>
              </a:r>
              <a:endParaRPr lang="en-US" sz="1400" dirty="0">
                <a:latin typeface="Arial"/>
                <a:cs typeface="Arial"/>
              </a:endParaRPr>
            </a:p>
          </p:txBody>
        </p:sp>
        <p:cxnSp>
          <p:nvCxnSpPr>
            <p:cNvPr id="34" name="Straight Connector 33"/>
            <p:cNvCxnSpPr>
              <a:stCxn id="31" idx="3"/>
              <a:endCxn id="32" idx="1"/>
            </p:cNvCxnSpPr>
            <p:nvPr/>
          </p:nvCxnSpPr>
          <p:spPr>
            <a:xfrm>
              <a:off x="6591903" y="4535602"/>
              <a:ext cx="98069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358189" y="501952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7,0</a:t>
              </a:r>
              <a:endParaRPr lang="en-US" sz="1400" dirty="0">
                <a:latin typeface="Arial"/>
                <a:cs typeface="Arial"/>
              </a:endParaRPr>
            </a:p>
          </p:txBody>
        </p:sp>
        <p:sp>
          <p:nvSpPr>
            <p:cNvPr id="36" name="Rectangle 35"/>
            <p:cNvSpPr/>
            <p:nvPr/>
          </p:nvSpPr>
          <p:spPr>
            <a:xfrm>
              <a:off x="5975047" y="501952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7,1</a:t>
              </a:r>
              <a:endParaRPr lang="en-US" sz="1400" dirty="0">
                <a:latin typeface="Arial"/>
                <a:cs typeface="Arial"/>
              </a:endParaRPr>
            </a:p>
          </p:txBody>
        </p:sp>
        <p:sp>
          <p:nvSpPr>
            <p:cNvPr id="37" name="Rectangle 36"/>
            <p:cNvSpPr/>
            <p:nvPr/>
          </p:nvSpPr>
          <p:spPr>
            <a:xfrm>
              <a:off x="7573397" y="5019523"/>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7,14</a:t>
              </a:r>
              <a:endParaRPr lang="en-US" sz="1400" dirty="0">
                <a:latin typeface="Arial"/>
                <a:cs typeface="Arial"/>
              </a:endParaRPr>
            </a:p>
          </p:txBody>
        </p:sp>
        <p:sp>
          <p:nvSpPr>
            <p:cNvPr id="38" name="Rectangle 37"/>
            <p:cNvSpPr/>
            <p:nvPr/>
          </p:nvSpPr>
          <p:spPr>
            <a:xfrm>
              <a:off x="8189459" y="5019524"/>
              <a:ext cx="616857" cy="290286"/>
            </a:xfrm>
            <a:prstGeom prst="rect">
              <a:avLst/>
            </a:prstGeom>
            <a:noFill/>
            <a:ln w="25400" cap="flat" cmpd="sng" algn="ctr">
              <a:solidFill>
                <a:schemeClr val="accent3"/>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7,15</a:t>
              </a:r>
              <a:endParaRPr lang="en-US" sz="1400" dirty="0">
                <a:latin typeface="Arial"/>
                <a:cs typeface="Arial"/>
              </a:endParaRPr>
            </a:p>
          </p:txBody>
        </p:sp>
        <p:cxnSp>
          <p:nvCxnSpPr>
            <p:cNvPr id="39" name="Straight Connector 38"/>
            <p:cNvCxnSpPr>
              <a:stCxn id="36" idx="3"/>
              <a:endCxn id="37" idx="1"/>
            </p:cNvCxnSpPr>
            <p:nvPr/>
          </p:nvCxnSpPr>
          <p:spPr>
            <a:xfrm flipV="1">
              <a:off x="6591904" y="5164666"/>
              <a:ext cx="981493" cy="1"/>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0" idx="2"/>
              <a:endCxn id="35" idx="0"/>
            </p:cNvCxnSpPr>
            <p:nvPr/>
          </p:nvCxnSpPr>
          <p:spPr>
            <a:xfrm rot="5400000">
              <a:off x="5497229" y="4850134"/>
              <a:ext cx="33877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1" idx="2"/>
              <a:endCxn id="36" idx="0"/>
            </p:cNvCxnSpPr>
            <p:nvPr/>
          </p:nvCxnSpPr>
          <p:spPr>
            <a:xfrm rot="16200000" flipH="1">
              <a:off x="6114086" y="4850133"/>
              <a:ext cx="338779" cy="1"/>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2" idx="2"/>
              <a:endCxn id="37" idx="0"/>
            </p:cNvCxnSpPr>
            <p:nvPr/>
          </p:nvCxnSpPr>
          <p:spPr>
            <a:xfrm rot="16200000" flipH="1">
              <a:off x="7712039" y="4849736"/>
              <a:ext cx="338778" cy="795"/>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2"/>
              <a:endCxn id="38" idx="0"/>
            </p:cNvCxnSpPr>
            <p:nvPr/>
          </p:nvCxnSpPr>
          <p:spPr>
            <a:xfrm rot="5400000">
              <a:off x="8328499" y="4850134"/>
              <a:ext cx="338779" cy="1588"/>
            </a:xfrm>
            <a:prstGeom prst="line">
              <a:avLst/>
            </a:prstGeom>
            <a:ln w="25400" cap="flat" cmpd="sng" algn="ctr">
              <a:solidFill>
                <a:schemeClr val="accent3"/>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188857" y="5442745"/>
              <a:ext cx="3773714" cy="362969"/>
            </a:xfrm>
            <a:prstGeom prst="rect">
              <a:avLst/>
            </a:prstGeom>
            <a:noFill/>
            <a:ln>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45" name="TextBox 44"/>
            <p:cNvSpPr txBox="1"/>
            <p:nvPr/>
          </p:nvSpPr>
          <p:spPr>
            <a:xfrm>
              <a:off x="6598602" y="5467160"/>
              <a:ext cx="1283224" cy="338554"/>
            </a:xfrm>
            <a:prstGeom prst="rect">
              <a:avLst/>
            </a:prstGeom>
            <a:noFill/>
          </p:spPr>
          <p:txBody>
            <a:bodyPr wrap="none" rtlCol="0">
              <a:spAutoFit/>
            </a:bodyPr>
            <a:lstStyle/>
            <a:p>
              <a:r>
                <a:rPr lang="en-US" sz="1600" dirty="0" smtClean="0">
                  <a:latin typeface="Arial"/>
                  <a:cs typeface="Arial"/>
                </a:rPr>
                <a:t>Wavefront 2</a:t>
              </a:r>
            </a:p>
          </p:txBody>
        </p:sp>
        <p:sp>
          <p:nvSpPr>
            <p:cNvPr id="46" name="Rectangle 45"/>
            <p:cNvSpPr/>
            <p:nvPr/>
          </p:nvSpPr>
          <p:spPr>
            <a:xfrm>
              <a:off x="5188857" y="5805714"/>
              <a:ext cx="3773714" cy="362969"/>
            </a:xfrm>
            <a:prstGeom prst="rect">
              <a:avLst/>
            </a:prstGeom>
            <a:noFill/>
            <a:ln>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latin typeface="Arial"/>
                <a:cs typeface="Arial"/>
              </a:endParaRPr>
            </a:p>
          </p:txBody>
        </p:sp>
        <p:sp>
          <p:nvSpPr>
            <p:cNvPr id="47" name="TextBox 46"/>
            <p:cNvSpPr txBox="1"/>
            <p:nvPr/>
          </p:nvSpPr>
          <p:spPr>
            <a:xfrm>
              <a:off x="6598602" y="5830129"/>
              <a:ext cx="1283224" cy="338554"/>
            </a:xfrm>
            <a:prstGeom prst="rect">
              <a:avLst/>
            </a:prstGeom>
            <a:noFill/>
          </p:spPr>
          <p:txBody>
            <a:bodyPr wrap="none" rtlCol="0">
              <a:spAutoFit/>
            </a:bodyPr>
            <a:lstStyle/>
            <a:p>
              <a:r>
                <a:rPr lang="en-US" sz="1600" dirty="0" smtClean="0">
                  <a:latin typeface="Arial"/>
                  <a:cs typeface="Arial"/>
                </a:rPr>
                <a:t>Wavefront 3</a:t>
              </a:r>
            </a:p>
          </p:txBody>
        </p:sp>
      </p:grpSp>
      <p:sp>
        <p:nvSpPr>
          <p:cNvPr id="48" name="TextBox 47"/>
          <p:cNvSpPr txBox="1"/>
          <p:nvPr/>
        </p:nvSpPr>
        <p:spPr>
          <a:xfrm>
            <a:off x="4724174" y="5959714"/>
            <a:ext cx="3773714" cy="338554"/>
          </a:xfrm>
          <a:prstGeom prst="rect">
            <a:avLst/>
          </a:prstGeom>
          <a:noFill/>
        </p:spPr>
        <p:txBody>
          <a:bodyPr wrap="square" rtlCol="0">
            <a:spAutoFit/>
          </a:bodyPr>
          <a:lstStyle/>
          <a:p>
            <a:r>
              <a:rPr lang="en-US" sz="1600" dirty="0" smtClean="0">
                <a:latin typeface="Arial"/>
                <a:cs typeface="Arial"/>
              </a:rPr>
              <a:t>Grouping of work-group into </a:t>
            </a:r>
            <a:r>
              <a:rPr lang="en-US" sz="1600" dirty="0" err="1" smtClean="0">
                <a:latin typeface="Arial"/>
                <a:cs typeface="Arial"/>
              </a:rPr>
              <a:t>wavefronts</a:t>
            </a:r>
            <a:endParaRPr lang="en-US" sz="1600" dirty="0" smtClean="0">
              <a:latin typeface="Arial"/>
              <a:cs typeface="Arial"/>
            </a:endParaRPr>
          </a:p>
        </p:txBody>
      </p:sp>
      <p:sp>
        <p:nvSpPr>
          <p:cNvPr id="49" name="Slide Number Placeholder 48"/>
          <p:cNvSpPr>
            <a:spLocks noGrp="1"/>
          </p:cNvSpPr>
          <p:nvPr>
            <p:ph type="sldNum" sz="quarter" idx="12"/>
          </p:nvPr>
        </p:nvSpPr>
        <p:spPr/>
        <p:txBody>
          <a:bodyPr/>
          <a:lstStyle/>
          <a:p>
            <a:fld id="{036E273D-1215-CB45-896C-9EEE7A79D78D}" type="slidenum">
              <a:rPr lang="en-US" smtClean="0"/>
              <a:pPr/>
              <a:t>5</a:t>
            </a:fld>
            <a:endParaRPr lang="en-US"/>
          </a:p>
        </p:txBody>
      </p:sp>
      <p:sp>
        <p:nvSpPr>
          <p:cNvPr id="50" name="Footer Placeholder 49"/>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Wavefront Scheduling - AMD</a:t>
            </a:r>
            <a:endParaRPr lang="en-US" sz="3600" dirty="0"/>
          </a:p>
        </p:txBody>
      </p:sp>
      <p:sp>
        <p:nvSpPr>
          <p:cNvPr id="121" name="Content Placeholder 120"/>
          <p:cNvSpPr>
            <a:spLocks noGrp="1"/>
          </p:cNvSpPr>
          <p:nvPr>
            <p:ph idx="1"/>
          </p:nvPr>
        </p:nvSpPr>
        <p:spPr>
          <a:xfrm>
            <a:off x="618565" y="1284112"/>
            <a:ext cx="4749860" cy="4955324"/>
          </a:xfrm>
        </p:spPr>
        <p:txBody>
          <a:bodyPr>
            <a:normAutofit/>
          </a:bodyPr>
          <a:lstStyle/>
          <a:p>
            <a:r>
              <a:rPr lang="en-US" sz="2000" dirty="0" smtClean="0"/>
              <a:t>Wavefront size is 64 threads </a:t>
            </a:r>
          </a:p>
          <a:p>
            <a:pPr lvl="1"/>
            <a:r>
              <a:rPr lang="en-US" sz="1800" dirty="0" smtClean="0"/>
              <a:t>Each thread executes a 5 way VLIW instruction issued by the common issue unit</a:t>
            </a:r>
          </a:p>
          <a:p>
            <a:r>
              <a:rPr lang="en-US" sz="2000" dirty="0" smtClean="0"/>
              <a:t>A Stream Core (SC) executes one VLIW instruction</a:t>
            </a:r>
          </a:p>
          <a:p>
            <a:pPr lvl="1"/>
            <a:r>
              <a:rPr lang="en-US" sz="1800" dirty="0" smtClean="0"/>
              <a:t>16 stream cores execute 16 VLIW instructions on each cycle </a:t>
            </a:r>
          </a:p>
          <a:p>
            <a:r>
              <a:rPr lang="en-US" sz="2000" dirty="0" smtClean="0"/>
              <a:t>A quarter wavefront is executed on each cycle, the entire wavefront is executed in four consecutive cycles</a:t>
            </a:r>
          </a:p>
        </p:txBody>
      </p:sp>
      <p:grpSp>
        <p:nvGrpSpPr>
          <p:cNvPr id="29" name="Group 28"/>
          <p:cNvGrpSpPr/>
          <p:nvPr/>
        </p:nvGrpSpPr>
        <p:grpSpPr>
          <a:xfrm>
            <a:off x="5368425" y="1776172"/>
            <a:ext cx="3274832" cy="4456142"/>
            <a:chOff x="5368425" y="1776172"/>
            <a:chExt cx="3274832" cy="4456142"/>
          </a:xfrm>
        </p:grpSpPr>
        <p:grpSp>
          <p:nvGrpSpPr>
            <p:cNvPr id="119" name="Group 118"/>
            <p:cNvGrpSpPr/>
            <p:nvPr/>
          </p:nvGrpSpPr>
          <p:grpSpPr>
            <a:xfrm>
              <a:off x="5581953" y="1911144"/>
              <a:ext cx="2834154" cy="4024226"/>
              <a:chOff x="5350910" y="1284111"/>
              <a:chExt cx="2819738" cy="4729236"/>
            </a:xfrm>
          </p:grpSpPr>
          <p:sp>
            <p:nvSpPr>
              <p:cNvPr id="5" name="Rectangle 4"/>
              <p:cNvSpPr/>
              <p:nvPr/>
            </p:nvSpPr>
            <p:spPr>
              <a:xfrm>
                <a:off x="6446764" y="1990525"/>
                <a:ext cx="756735" cy="346301"/>
              </a:xfrm>
              <a:prstGeom prst="rect">
                <a:avLst/>
              </a:prstGeom>
              <a:ln w="25400" cap="flat" cmpd="sng" algn="ctr">
                <a:solidFill/>
                <a:prstDash val="solid"/>
                <a:round/>
                <a:headEnd type="none"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SC 0</a:t>
                </a:r>
              </a:p>
            </p:txBody>
          </p:sp>
          <p:sp>
            <p:nvSpPr>
              <p:cNvPr id="6" name="Rectangle 5"/>
              <p:cNvSpPr/>
              <p:nvPr/>
            </p:nvSpPr>
            <p:spPr>
              <a:xfrm>
                <a:off x="6446764" y="3107315"/>
                <a:ext cx="756735" cy="346302"/>
              </a:xfrm>
              <a:prstGeom prst="rect">
                <a:avLst/>
              </a:prstGeom>
              <a:ln w="25400" cap="flat" cmpd="sng" algn="ctr">
                <a:solidFill/>
                <a:prstDash val="solid"/>
                <a:round/>
                <a:headEnd type="none"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SC 2</a:t>
                </a:r>
              </a:p>
            </p:txBody>
          </p:sp>
          <p:sp>
            <p:nvSpPr>
              <p:cNvPr id="9" name="Rectangle 8"/>
              <p:cNvSpPr/>
              <p:nvPr/>
            </p:nvSpPr>
            <p:spPr>
              <a:xfrm>
                <a:off x="6446763" y="2548920"/>
                <a:ext cx="756735" cy="346302"/>
              </a:xfrm>
              <a:prstGeom prst="rect">
                <a:avLst/>
              </a:prstGeom>
              <a:ln w="25400" cap="flat" cmpd="sng" algn="ctr">
                <a:solidFill/>
                <a:prstDash val="solid"/>
                <a:round/>
                <a:headEnd type="none"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SC 1</a:t>
                </a:r>
              </a:p>
            </p:txBody>
          </p:sp>
          <p:sp>
            <p:nvSpPr>
              <p:cNvPr id="10" name="Rectangle 9"/>
              <p:cNvSpPr/>
              <p:nvPr/>
            </p:nvSpPr>
            <p:spPr>
              <a:xfrm>
                <a:off x="6446763" y="3743903"/>
                <a:ext cx="756735" cy="346302"/>
              </a:xfrm>
              <a:prstGeom prst="rect">
                <a:avLst/>
              </a:prstGeom>
              <a:ln w="25400" cap="flat" cmpd="sng" algn="ctr">
                <a:solidFill/>
                <a:prstDash val="solid"/>
                <a:round/>
                <a:headEnd type="none"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SC 3</a:t>
                </a:r>
              </a:p>
            </p:txBody>
          </p:sp>
          <p:sp>
            <p:nvSpPr>
              <p:cNvPr id="11" name="Rectangle 10"/>
              <p:cNvSpPr/>
              <p:nvPr/>
            </p:nvSpPr>
            <p:spPr>
              <a:xfrm>
                <a:off x="6446763" y="4397044"/>
                <a:ext cx="756735" cy="346302"/>
              </a:xfrm>
              <a:prstGeom prst="rect">
                <a:avLst/>
              </a:prstGeom>
              <a:ln w="25400" cap="flat" cmpd="sng" algn="ctr">
                <a:solidFill/>
                <a:prstDash val="solid"/>
                <a:round/>
                <a:headEnd type="none"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SC 4</a:t>
                </a:r>
              </a:p>
            </p:txBody>
          </p:sp>
          <p:sp>
            <p:nvSpPr>
              <p:cNvPr id="13" name="Rectangle 12"/>
              <p:cNvSpPr/>
              <p:nvPr/>
            </p:nvSpPr>
            <p:spPr>
              <a:xfrm>
                <a:off x="6446763" y="5667045"/>
                <a:ext cx="756735" cy="346302"/>
              </a:xfrm>
              <a:prstGeom prst="rect">
                <a:avLst/>
              </a:prstGeom>
              <a:ln w="25400" cap="flat" cmpd="sng" algn="ctr">
                <a:solidFill/>
                <a:prstDash val="solid"/>
                <a:round/>
                <a:headEnd type="none"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SC 15</a:t>
                </a:r>
              </a:p>
            </p:txBody>
          </p:sp>
          <p:cxnSp>
            <p:nvCxnSpPr>
              <p:cNvPr id="25" name="Shape 24"/>
              <p:cNvCxnSpPr>
                <a:endCxn id="5" idx="3"/>
              </p:cNvCxnSpPr>
              <p:nvPr/>
            </p:nvCxnSpPr>
            <p:spPr>
              <a:xfrm rot="5400000">
                <a:off x="7225969" y="1648691"/>
                <a:ext cx="492516" cy="537455"/>
              </a:xfrm>
              <a:prstGeom prst="bentConnector2">
                <a:avLst/>
              </a:prstGeom>
              <a:ln w="25400" cap="flat" cmpd="sng" algn="ct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hape 26"/>
              <p:cNvCxnSpPr>
                <a:endCxn id="9" idx="3"/>
              </p:cNvCxnSpPr>
              <p:nvPr/>
            </p:nvCxnSpPr>
            <p:spPr>
              <a:xfrm rot="5400000">
                <a:off x="6946771" y="1927887"/>
                <a:ext cx="1050911" cy="537456"/>
              </a:xfrm>
              <a:prstGeom prst="bentConnector2">
                <a:avLst/>
              </a:prstGeom>
              <a:ln w="25400" cap="flat" cmpd="sng" algn="ct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10" idx="3"/>
              </p:cNvCxnSpPr>
              <p:nvPr/>
            </p:nvCxnSpPr>
            <p:spPr>
              <a:xfrm rot="5400000">
                <a:off x="6349279" y="2525379"/>
                <a:ext cx="2245894" cy="537456"/>
              </a:xfrm>
              <a:prstGeom prst="bentConnector2">
                <a:avLst/>
              </a:prstGeom>
              <a:ln w="25400" cap="flat" cmpd="sng" algn="ct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11" idx="3"/>
              </p:cNvCxnSpPr>
              <p:nvPr/>
            </p:nvCxnSpPr>
            <p:spPr>
              <a:xfrm rot="5400000">
                <a:off x="6022709" y="2851949"/>
                <a:ext cx="2899035" cy="537456"/>
              </a:xfrm>
              <a:prstGeom prst="bentConnector2">
                <a:avLst/>
              </a:prstGeom>
              <a:ln w="25400" cap="flat" cmpd="sng" algn="ct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8" name="Elbow Connector 57"/>
              <p:cNvCxnSpPr>
                <a:endCxn id="13" idx="3"/>
              </p:cNvCxnSpPr>
              <p:nvPr/>
            </p:nvCxnSpPr>
            <p:spPr>
              <a:xfrm rot="5400000">
                <a:off x="5387708" y="3486950"/>
                <a:ext cx="4169036" cy="537456"/>
              </a:xfrm>
              <a:prstGeom prst="bentConnector2">
                <a:avLst/>
              </a:prstGeom>
              <a:ln w="25400" cap="flat" cmpd="sng" algn="ct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1" name="Shape 90"/>
              <p:cNvCxnSpPr>
                <a:endCxn id="6" idx="3"/>
              </p:cNvCxnSpPr>
              <p:nvPr/>
            </p:nvCxnSpPr>
            <p:spPr>
              <a:xfrm rot="5400000">
                <a:off x="6667574" y="2207086"/>
                <a:ext cx="1609306" cy="537455"/>
              </a:xfrm>
              <a:prstGeom prst="bentConnector2">
                <a:avLst/>
              </a:prstGeom>
              <a:ln w="25400" cap="flat" cmpd="sng" algn="ct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350910" y="1284111"/>
                <a:ext cx="2819738" cy="387048"/>
              </a:xfrm>
              <a:prstGeom prst="rect">
                <a:avLst/>
              </a:prstGeom>
              <a:ln w="25400" cap="flat" cmpd="sng" algn="ctr">
                <a:solidFill/>
                <a:round/>
                <a:headEnd w="med" len="med"/>
                <a:tailEnd w="med" len="med"/>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latin typeface="Arial"/>
                    <a:cs typeface="Arial"/>
                  </a:rPr>
                  <a:t>Issue and Branch Control Unit</a:t>
                </a:r>
              </a:p>
            </p:txBody>
          </p:sp>
          <p:sp>
            <p:nvSpPr>
              <p:cNvPr id="106" name="Rectangle 105"/>
              <p:cNvSpPr/>
              <p:nvPr/>
            </p:nvSpPr>
            <p:spPr>
              <a:xfrm rot="16200000">
                <a:off x="3606387" y="3710427"/>
                <a:ext cx="4047444" cy="558396"/>
              </a:xfrm>
              <a:prstGeom prst="rect">
                <a:avLst/>
              </a:prstGeom>
              <a:ln w="25400" cap="flat" cmpd="sng" algn="ctr">
                <a:solidFill/>
                <a:round/>
                <a:headEnd w="med" len="med"/>
                <a:tailEnd w="med" len="med"/>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latin typeface="Arial"/>
                    <a:cs typeface="Arial"/>
                  </a:rPr>
                  <a:t>Local Data Share</a:t>
                </a:r>
              </a:p>
            </p:txBody>
          </p:sp>
          <p:cxnSp>
            <p:nvCxnSpPr>
              <p:cNvPr id="108" name="Straight Connector 107"/>
              <p:cNvCxnSpPr/>
              <p:nvPr/>
            </p:nvCxnSpPr>
            <p:spPr>
              <a:xfrm rot="16200000" flipH="1">
                <a:off x="6528037" y="5224747"/>
                <a:ext cx="587042" cy="794"/>
              </a:xfrm>
              <a:prstGeom prst="line">
                <a:avLst/>
              </a:prstGeom>
              <a:ln w="25400" cap="flat" cmpd="sng" algn="ctr">
                <a:solidFill>
                  <a:schemeClr val="accent1">
                    <a:alpha val="95000"/>
                  </a:schemeClr>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5" idx="1"/>
              </p:cNvCxnSpPr>
              <p:nvPr/>
            </p:nvCxnSpPr>
            <p:spPr>
              <a:xfrm rot="10800000" flipV="1">
                <a:off x="5909308" y="2163675"/>
                <a:ext cx="537457" cy="1"/>
              </a:xfrm>
              <a:prstGeom prst="straightConnector1">
                <a:avLst/>
              </a:prstGeom>
              <a:ln w="25400" cap="flat" cmpd="sng" algn="ctr">
                <a:solidFill/>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rot="10800000" flipV="1">
                <a:off x="5909308" y="2722071"/>
                <a:ext cx="537457" cy="1"/>
              </a:xfrm>
              <a:prstGeom prst="straightConnector1">
                <a:avLst/>
              </a:prstGeom>
              <a:ln w="25400" cap="flat" cmpd="sng" algn="ctr">
                <a:solidFill/>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10800000" flipV="1">
                <a:off x="5909308" y="3280466"/>
                <a:ext cx="537457" cy="1"/>
              </a:xfrm>
              <a:prstGeom prst="straightConnector1">
                <a:avLst/>
              </a:prstGeom>
              <a:ln w="25400" cap="flat" cmpd="sng" algn="ctr">
                <a:solidFill/>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rot="10800000" flipV="1">
                <a:off x="5909306" y="3917054"/>
                <a:ext cx="537457" cy="1"/>
              </a:xfrm>
              <a:prstGeom prst="straightConnector1">
                <a:avLst/>
              </a:prstGeom>
              <a:ln w="25400" cap="flat" cmpd="sng" algn="ctr">
                <a:solidFill/>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rot="10800000" flipV="1">
                <a:off x="5909308" y="4570194"/>
                <a:ext cx="537457" cy="1"/>
              </a:xfrm>
              <a:prstGeom prst="straightConnector1">
                <a:avLst/>
              </a:prstGeom>
              <a:ln w="25400" cap="flat" cmpd="sng" algn="ctr">
                <a:solidFill/>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rot="10800000" flipV="1">
                <a:off x="5909305" y="5840195"/>
                <a:ext cx="537457" cy="1"/>
              </a:xfrm>
              <a:prstGeom prst="straightConnector1">
                <a:avLst/>
              </a:prstGeom>
              <a:ln w="25400" cap="flat" cmpd="sng" algn="ctr">
                <a:solidFill/>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6" name="Rectangle 25"/>
            <p:cNvSpPr/>
            <p:nvPr/>
          </p:nvSpPr>
          <p:spPr>
            <a:xfrm>
              <a:off x="5368425" y="1776172"/>
              <a:ext cx="3274832" cy="4456142"/>
            </a:xfrm>
            <a:prstGeom prst="rect">
              <a:avLst/>
            </a:prstGeom>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latin typeface="Arial"/>
                <a:cs typeface="Arial"/>
              </a:endParaRPr>
            </a:p>
          </p:txBody>
        </p:sp>
      </p:grpSp>
      <p:sp>
        <p:nvSpPr>
          <p:cNvPr id="28" name="TextBox 27"/>
          <p:cNvSpPr txBox="1"/>
          <p:nvPr/>
        </p:nvSpPr>
        <p:spPr>
          <a:xfrm>
            <a:off x="6288200" y="1406840"/>
            <a:ext cx="1393531" cy="338554"/>
          </a:xfrm>
          <a:prstGeom prst="rect">
            <a:avLst/>
          </a:prstGeom>
          <a:noFill/>
        </p:spPr>
        <p:txBody>
          <a:bodyPr wrap="none" rtlCol="0">
            <a:spAutoFit/>
          </a:bodyPr>
          <a:lstStyle/>
          <a:p>
            <a:r>
              <a:rPr lang="en-US" sz="1600" dirty="0" smtClean="0">
                <a:latin typeface="Arial"/>
                <a:cs typeface="Arial"/>
              </a:rPr>
              <a:t>SIMD Engine</a:t>
            </a:r>
          </a:p>
        </p:txBody>
      </p:sp>
      <p:sp>
        <p:nvSpPr>
          <p:cNvPr id="30" name="Slide Number Placeholder 29"/>
          <p:cNvSpPr>
            <a:spLocks noGrp="1"/>
          </p:cNvSpPr>
          <p:nvPr>
            <p:ph type="sldNum" sz="quarter" idx="12"/>
          </p:nvPr>
        </p:nvSpPr>
        <p:spPr/>
        <p:txBody>
          <a:bodyPr/>
          <a:lstStyle/>
          <a:p>
            <a:fld id="{A656E907-7CA4-3643-9788-0B758FF5357F}" type="slidenum">
              <a:rPr lang="en-US" smtClean="0"/>
              <a:pPr/>
              <a:t>6</a:t>
            </a:fld>
            <a:endParaRPr lang="en-US"/>
          </a:p>
        </p:txBody>
      </p:sp>
      <p:sp>
        <p:nvSpPr>
          <p:cNvPr id="31" name="Footer Placeholder 30"/>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Wavefront Scheduling - AMD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case of Read-After-Write (RAW) hazard, one wavefront will stall for four extra cycles</a:t>
            </a:r>
          </a:p>
          <a:p>
            <a:pPr lvl="1"/>
            <a:r>
              <a:rPr lang="en-US" dirty="0" smtClean="0"/>
              <a:t>If another wavefront is available it can be scheduled to hide latency</a:t>
            </a:r>
          </a:p>
          <a:p>
            <a:pPr lvl="1"/>
            <a:r>
              <a:rPr lang="en-US" dirty="0" smtClean="0"/>
              <a:t>After eight total cycles have elapsed, the ALU result from the first wavefront is ready, so the first wavefront can continue execution</a:t>
            </a:r>
          </a:p>
          <a:p>
            <a:r>
              <a:rPr lang="en-US" dirty="0" smtClean="0"/>
              <a:t>Two wavefronts (128 threads) completely hide a RAW latency</a:t>
            </a:r>
          </a:p>
          <a:p>
            <a:pPr lvl="1"/>
            <a:r>
              <a:rPr lang="en-US" dirty="0" smtClean="0"/>
              <a:t>The first wavefront executes for four cycles</a:t>
            </a:r>
          </a:p>
          <a:p>
            <a:pPr lvl="1"/>
            <a:r>
              <a:rPr lang="en-US" dirty="0" smtClean="0"/>
              <a:t>Another wavefront is scheduled for the next four cycles</a:t>
            </a:r>
          </a:p>
          <a:p>
            <a:pPr lvl="1"/>
            <a:r>
              <a:rPr lang="en-US" dirty="0" smtClean="0"/>
              <a:t>The first wavefront can then run again</a:t>
            </a:r>
          </a:p>
          <a:p>
            <a:r>
              <a:rPr lang="en-US" dirty="0" smtClean="0"/>
              <a:t>Note that two wavefronts are needed just to hide RAW latency, the latency to global memory is much greater</a:t>
            </a:r>
          </a:p>
          <a:p>
            <a:pPr lvl="1"/>
            <a:r>
              <a:rPr lang="en-US" dirty="0" smtClean="0"/>
              <a:t>During this time, the compute unit can process other independent wavefronts, if they are available</a:t>
            </a:r>
          </a:p>
        </p:txBody>
      </p:sp>
      <p:sp>
        <p:nvSpPr>
          <p:cNvPr id="4" name="Slide Number Placeholder 3"/>
          <p:cNvSpPr>
            <a:spLocks noGrp="1"/>
          </p:cNvSpPr>
          <p:nvPr>
            <p:ph type="sldNum" sz="quarter" idx="12"/>
          </p:nvPr>
        </p:nvSpPr>
        <p:spPr/>
        <p:txBody>
          <a:bodyPr/>
          <a:lstStyle/>
          <a:p>
            <a:fld id="{A656E907-7CA4-3643-9788-0B758FF5357F}"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 Scheduling - Nvidia</a:t>
            </a:r>
            <a:endParaRPr lang="en-US" dirty="0"/>
          </a:p>
        </p:txBody>
      </p:sp>
      <p:sp>
        <p:nvSpPr>
          <p:cNvPr id="3" name="Content Placeholder 2"/>
          <p:cNvSpPr>
            <a:spLocks noGrp="1"/>
          </p:cNvSpPr>
          <p:nvPr>
            <p:ph sz="half" idx="1"/>
          </p:nvPr>
        </p:nvSpPr>
        <p:spPr>
          <a:xfrm>
            <a:off x="457199" y="1600200"/>
            <a:ext cx="4416444" cy="4525963"/>
          </a:xfrm>
        </p:spPr>
        <p:txBody>
          <a:bodyPr>
            <a:noAutofit/>
          </a:bodyPr>
          <a:lstStyle/>
          <a:p>
            <a:r>
              <a:rPr lang="en-US" sz="1800" dirty="0" smtClean="0"/>
              <a:t>Work groups are divided into 32-thread warps which are scheduled by a SM</a:t>
            </a:r>
          </a:p>
          <a:p>
            <a:r>
              <a:rPr lang="en-US" sz="1800" dirty="0" smtClean="0"/>
              <a:t>On Nvidia GPUs half warps are issued each time and they interleave their execution through the pipeline </a:t>
            </a:r>
          </a:p>
          <a:p>
            <a:r>
              <a:rPr lang="en-US" sz="1800" dirty="0" smtClean="0"/>
              <a:t>The number of warps available for scheduling is dependent on the resources used by each  block</a:t>
            </a:r>
          </a:p>
          <a:p>
            <a:r>
              <a:rPr lang="en-US" sz="1800" dirty="0" smtClean="0"/>
              <a:t>Similar to wavefronts in AMD hardware except for size differences</a:t>
            </a:r>
          </a:p>
          <a:p>
            <a:pPr>
              <a:buNone/>
            </a:pPr>
            <a:endParaRPr lang="en-US" sz="1800" dirty="0" smtClean="0"/>
          </a:p>
        </p:txBody>
      </p:sp>
      <p:sp>
        <p:nvSpPr>
          <p:cNvPr id="36" name="Rectangle 243"/>
          <p:cNvSpPr>
            <a:spLocks noChangeArrowheads="1"/>
          </p:cNvSpPr>
          <p:nvPr/>
        </p:nvSpPr>
        <p:spPr bwMode="auto">
          <a:xfrm>
            <a:off x="5856183" y="3899214"/>
            <a:ext cx="2218556" cy="215444"/>
          </a:xfrm>
          <a:prstGeom prst="rect">
            <a:avLst/>
          </a:prstGeom>
          <a:noFill/>
          <a:ln w="9525">
            <a:noFill/>
            <a:miter lim="800000"/>
            <a:headEnd/>
            <a:tailEnd/>
          </a:ln>
        </p:spPr>
        <p:txBody>
          <a:bodyPr wrap="none" lIns="0" tIns="0" rIns="0" bIns="0">
            <a:prstTxWarp prst="textNoShape">
              <a:avLst/>
            </a:prstTxWarp>
            <a:spAutoFit/>
          </a:bodyPr>
          <a:lstStyle/>
          <a:p>
            <a:r>
              <a:rPr lang="en-US" sz="1400" b="1" dirty="0">
                <a:latin typeface="Arial"/>
                <a:cs typeface="Arial"/>
              </a:rPr>
              <a:t>Streaming Multiprocessor</a:t>
            </a:r>
            <a:endParaRPr lang="en-US" sz="1400" dirty="0">
              <a:latin typeface="Arial"/>
              <a:cs typeface="Arial"/>
            </a:endParaRPr>
          </a:p>
        </p:txBody>
      </p:sp>
      <p:grpSp>
        <p:nvGrpSpPr>
          <p:cNvPr id="16" name="Group 15"/>
          <p:cNvGrpSpPr/>
          <p:nvPr/>
        </p:nvGrpSpPr>
        <p:grpSpPr>
          <a:xfrm>
            <a:off x="5291418" y="3899214"/>
            <a:ext cx="3223022" cy="2226949"/>
            <a:chOff x="4488119" y="2088356"/>
            <a:chExt cx="4452682" cy="2979786"/>
          </a:xfrm>
        </p:grpSpPr>
        <p:sp>
          <p:nvSpPr>
            <p:cNvPr id="6" name="Rectangle 216"/>
            <p:cNvSpPr>
              <a:spLocks noChangeArrowheads="1"/>
            </p:cNvSpPr>
            <p:nvPr/>
          </p:nvSpPr>
          <p:spPr bwMode="auto">
            <a:xfrm>
              <a:off x="4488119" y="2088356"/>
              <a:ext cx="4452682" cy="2979786"/>
            </a:xfrm>
            <a:prstGeom prst="rect">
              <a:avLst/>
            </a:prstGeom>
            <a:noFill/>
            <a:ln>
              <a:headEnd/>
              <a:tailEnd/>
            </a:ln>
          </p:spPr>
          <p:style>
            <a:lnRef idx="1">
              <a:schemeClr val="accent3"/>
            </a:lnRef>
            <a:fillRef idx="3">
              <a:schemeClr val="accent3"/>
            </a:fillRef>
            <a:effectRef idx="2">
              <a:schemeClr val="accent3"/>
            </a:effectRef>
            <a:fontRef idx="minor">
              <a:schemeClr val="lt1"/>
            </a:fontRef>
          </p:style>
          <p:txBody>
            <a:bodyPr>
              <a:prstTxWarp prst="textNoShape">
                <a:avLst/>
              </a:prstTxWarp>
            </a:bodyPr>
            <a:lstStyle/>
            <a:p>
              <a:endParaRPr lang="en-US" sz="1200">
                <a:latin typeface="Arial"/>
                <a:cs typeface="Arial"/>
              </a:endParaRPr>
            </a:p>
          </p:txBody>
        </p:sp>
        <p:sp>
          <p:nvSpPr>
            <p:cNvPr id="9" name="Rectangle 219"/>
            <p:cNvSpPr>
              <a:spLocks noChangeArrowheads="1"/>
            </p:cNvSpPr>
            <p:nvPr/>
          </p:nvSpPr>
          <p:spPr bwMode="auto">
            <a:xfrm>
              <a:off x="4902968" y="3176589"/>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11" name="Rectangle 221"/>
            <p:cNvSpPr>
              <a:spLocks noChangeArrowheads="1"/>
            </p:cNvSpPr>
            <p:nvPr/>
          </p:nvSpPr>
          <p:spPr bwMode="auto">
            <a:xfrm>
              <a:off x="4854575" y="3708587"/>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13" name="Rectangle 223"/>
            <p:cNvSpPr>
              <a:spLocks noChangeArrowheads="1"/>
            </p:cNvSpPr>
            <p:nvPr/>
          </p:nvSpPr>
          <p:spPr bwMode="auto">
            <a:xfrm>
              <a:off x="5907856" y="3176589"/>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19" name="Rectangle 229"/>
            <p:cNvSpPr>
              <a:spLocks noChangeArrowheads="1"/>
            </p:cNvSpPr>
            <p:nvPr/>
          </p:nvSpPr>
          <p:spPr bwMode="auto">
            <a:xfrm>
              <a:off x="5907856" y="3708587"/>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27" name="Rectangle 237"/>
            <p:cNvSpPr>
              <a:spLocks noChangeArrowheads="1"/>
            </p:cNvSpPr>
            <p:nvPr/>
          </p:nvSpPr>
          <p:spPr bwMode="auto">
            <a:xfrm>
              <a:off x="4902969" y="2428875"/>
              <a:ext cx="3643313" cy="48604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400" dirty="0" smtClean="0">
                  <a:solidFill>
                    <a:srgbClr val="FFFFFF"/>
                  </a:solidFill>
                  <a:latin typeface="Arial"/>
                  <a:cs typeface="Arial"/>
                </a:rPr>
                <a:t>Instruction Fetch/Dispatch</a:t>
              </a:r>
              <a:endParaRPr lang="en-US" sz="1400" dirty="0">
                <a:solidFill>
                  <a:srgbClr val="FFFFFF"/>
                </a:solidFill>
                <a:latin typeface="Arial"/>
                <a:cs typeface="Arial"/>
              </a:endParaRPr>
            </a:p>
          </p:txBody>
        </p:sp>
        <p:sp>
          <p:nvSpPr>
            <p:cNvPr id="34" name="Rectangle 244"/>
            <p:cNvSpPr>
              <a:spLocks noChangeArrowheads="1"/>
            </p:cNvSpPr>
            <p:nvPr/>
          </p:nvSpPr>
          <p:spPr bwMode="auto">
            <a:xfrm>
              <a:off x="5423297" y="4372381"/>
              <a:ext cx="2755106" cy="58458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400" dirty="0" smtClean="0">
                  <a:latin typeface="Arial"/>
                  <a:cs typeface="Arial"/>
                </a:rPr>
                <a:t>Shared Memory</a:t>
              </a:r>
              <a:endParaRPr lang="en-US" sz="1400" dirty="0">
                <a:latin typeface="Arial"/>
                <a:cs typeface="Arial"/>
              </a:endParaRPr>
            </a:p>
          </p:txBody>
        </p:sp>
        <p:sp>
          <p:nvSpPr>
            <p:cNvPr id="37" name="Rectangle 219"/>
            <p:cNvSpPr>
              <a:spLocks noChangeArrowheads="1"/>
            </p:cNvSpPr>
            <p:nvPr/>
          </p:nvSpPr>
          <p:spPr bwMode="auto">
            <a:xfrm>
              <a:off x="6849243" y="3176589"/>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38" name="Rectangle 221"/>
            <p:cNvSpPr>
              <a:spLocks noChangeArrowheads="1"/>
            </p:cNvSpPr>
            <p:nvPr/>
          </p:nvSpPr>
          <p:spPr bwMode="auto">
            <a:xfrm>
              <a:off x="6800850" y="3708587"/>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39" name="Rectangle 223"/>
            <p:cNvSpPr>
              <a:spLocks noChangeArrowheads="1"/>
            </p:cNvSpPr>
            <p:nvPr/>
          </p:nvSpPr>
          <p:spPr bwMode="auto">
            <a:xfrm>
              <a:off x="7854131" y="3176589"/>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sp>
          <p:nvSpPr>
            <p:cNvPr id="40" name="Rectangle 229"/>
            <p:cNvSpPr>
              <a:spLocks noChangeArrowheads="1"/>
            </p:cNvSpPr>
            <p:nvPr/>
          </p:nvSpPr>
          <p:spPr bwMode="auto">
            <a:xfrm>
              <a:off x="7854131" y="3708587"/>
              <a:ext cx="692150" cy="2587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sz="1200" dirty="0" smtClean="0">
                  <a:latin typeface="Arial"/>
                  <a:cs typeface="Arial"/>
                </a:rPr>
                <a:t>SP</a:t>
              </a:r>
              <a:endParaRPr lang="en-US" sz="1200" dirty="0">
                <a:latin typeface="Arial"/>
                <a:cs typeface="Arial"/>
              </a:endParaRPr>
            </a:p>
          </p:txBody>
        </p:sp>
      </p:grpSp>
      <p:grpSp>
        <p:nvGrpSpPr>
          <p:cNvPr id="70" name="Group 69"/>
          <p:cNvGrpSpPr/>
          <p:nvPr/>
        </p:nvGrpSpPr>
        <p:grpSpPr>
          <a:xfrm>
            <a:off x="4890195" y="1655725"/>
            <a:ext cx="3951921" cy="1578979"/>
            <a:chOff x="4581644" y="1401237"/>
            <a:chExt cx="4562355" cy="1578979"/>
          </a:xfrm>
        </p:grpSpPr>
        <p:sp>
          <p:nvSpPr>
            <p:cNvPr id="21" name="Rectangle 20"/>
            <p:cNvSpPr/>
            <p:nvPr/>
          </p:nvSpPr>
          <p:spPr>
            <a:xfrm>
              <a:off x="4581644" y="1401237"/>
              <a:ext cx="4562355" cy="1578979"/>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cs typeface="Arial"/>
              </a:endParaRPr>
            </a:p>
          </p:txBody>
        </p:sp>
        <p:sp>
          <p:nvSpPr>
            <p:cNvPr id="22" name="Rectangle 21"/>
            <p:cNvSpPr/>
            <p:nvPr/>
          </p:nvSpPr>
          <p:spPr>
            <a:xfrm>
              <a:off x="4914713" y="1770570"/>
              <a:ext cx="1104771" cy="591596"/>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cs typeface="Arial"/>
              </a:endParaRPr>
            </a:p>
          </p:txBody>
        </p:sp>
        <p:sp>
          <p:nvSpPr>
            <p:cNvPr id="23" name="TextBox 22"/>
            <p:cNvSpPr txBox="1"/>
            <p:nvPr/>
          </p:nvSpPr>
          <p:spPr>
            <a:xfrm>
              <a:off x="4895553" y="1448163"/>
              <a:ext cx="968871" cy="307777"/>
            </a:xfrm>
            <a:prstGeom prst="rect">
              <a:avLst/>
            </a:prstGeom>
            <a:noFill/>
            <a:ln>
              <a:noFill/>
            </a:ln>
          </p:spPr>
          <p:txBody>
            <a:bodyPr wrap="square" rtlCol="0">
              <a:spAutoFit/>
            </a:bodyPr>
            <a:lstStyle/>
            <a:p>
              <a:r>
                <a:rPr lang="en-US" sz="1400" dirty="0" smtClean="0">
                  <a:latin typeface="Arial"/>
                  <a:cs typeface="Arial"/>
                </a:rPr>
                <a:t>Warp 0</a:t>
              </a:r>
            </a:p>
          </p:txBody>
        </p:sp>
        <p:sp>
          <p:nvSpPr>
            <p:cNvPr id="24" name="Rectangle 23"/>
            <p:cNvSpPr/>
            <p:nvPr/>
          </p:nvSpPr>
          <p:spPr>
            <a:xfrm>
              <a:off x="6221533" y="1770569"/>
              <a:ext cx="1049166" cy="591597"/>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cs typeface="Arial"/>
              </a:endParaRPr>
            </a:p>
          </p:txBody>
        </p:sp>
        <p:sp>
          <p:nvSpPr>
            <p:cNvPr id="25" name="TextBox 24"/>
            <p:cNvSpPr txBox="1"/>
            <p:nvPr/>
          </p:nvSpPr>
          <p:spPr>
            <a:xfrm>
              <a:off x="6301828" y="1448163"/>
              <a:ext cx="968871" cy="307777"/>
            </a:xfrm>
            <a:prstGeom prst="rect">
              <a:avLst/>
            </a:prstGeom>
            <a:noFill/>
            <a:ln>
              <a:noFill/>
            </a:ln>
          </p:spPr>
          <p:txBody>
            <a:bodyPr wrap="square" rtlCol="0">
              <a:spAutoFit/>
            </a:bodyPr>
            <a:lstStyle/>
            <a:p>
              <a:r>
                <a:rPr lang="en-US" sz="1400" dirty="0" smtClean="0">
                  <a:latin typeface="Arial"/>
                  <a:cs typeface="Arial"/>
                </a:rPr>
                <a:t>Warp 1</a:t>
              </a:r>
            </a:p>
          </p:txBody>
        </p:sp>
        <p:sp>
          <p:nvSpPr>
            <p:cNvPr id="26" name="Rectangle 25"/>
            <p:cNvSpPr/>
            <p:nvPr/>
          </p:nvSpPr>
          <p:spPr>
            <a:xfrm>
              <a:off x="7761778" y="1770569"/>
              <a:ext cx="1049166" cy="591597"/>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cs typeface="Arial"/>
              </a:endParaRPr>
            </a:p>
          </p:txBody>
        </p:sp>
        <p:sp>
          <p:nvSpPr>
            <p:cNvPr id="28" name="TextBox 27"/>
            <p:cNvSpPr txBox="1"/>
            <p:nvPr/>
          </p:nvSpPr>
          <p:spPr>
            <a:xfrm>
              <a:off x="7856693" y="1401237"/>
              <a:ext cx="968871" cy="307777"/>
            </a:xfrm>
            <a:prstGeom prst="rect">
              <a:avLst/>
            </a:prstGeom>
            <a:noFill/>
            <a:ln>
              <a:noFill/>
            </a:ln>
          </p:spPr>
          <p:txBody>
            <a:bodyPr wrap="square" rtlCol="0">
              <a:spAutoFit/>
            </a:bodyPr>
            <a:lstStyle/>
            <a:p>
              <a:r>
                <a:rPr lang="en-US" sz="1400" dirty="0" smtClean="0">
                  <a:latin typeface="Arial"/>
                  <a:cs typeface="Arial"/>
                </a:rPr>
                <a:t>Warp 2</a:t>
              </a:r>
            </a:p>
          </p:txBody>
        </p:sp>
        <p:cxnSp>
          <p:nvCxnSpPr>
            <p:cNvPr id="30" name="Straight Arrow Connector 29"/>
            <p:cNvCxnSpPr/>
            <p:nvPr/>
          </p:nvCxnSpPr>
          <p:spPr>
            <a:xfrm>
              <a:off x="4895553" y="2587701"/>
              <a:ext cx="1123931" cy="1"/>
            </a:xfrm>
            <a:prstGeom prst="straightConnector1">
              <a:avLst/>
            </a:prstGeom>
            <a:ln w="25400" cap="flat" cmpd="sng" algn="ctr">
              <a:solidFill>
                <a:schemeClr val="accent3"/>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957568" y="2612472"/>
              <a:ext cx="852962" cy="307777"/>
            </a:xfrm>
            <a:prstGeom prst="rect">
              <a:avLst/>
            </a:prstGeom>
            <a:noFill/>
            <a:ln>
              <a:noFill/>
            </a:ln>
          </p:spPr>
          <p:txBody>
            <a:bodyPr wrap="square" rtlCol="0">
              <a:spAutoFit/>
            </a:bodyPr>
            <a:lstStyle/>
            <a:p>
              <a:r>
                <a:rPr lang="en-US" sz="1400" dirty="0" smtClean="0">
                  <a:latin typeface="Arial"/>
                  <a:cs typeface="Arial"/>
                </a:rPr>
                <a:t>t</a:t>
              </a:r>
              <a:r>
                <a:rPr lang="en-US" sz="1400" baseline="-25000" dirty="0" smtClean="0">
                  <a:latin typeface="Arial"/>
                  <a:cs typeface="Arial"/>
                </a:rPr>
                <a:t>0</a:t>
              </a:r>
              <a:r>
                <a:rPr lang="en-US" sz="1400" dirty="0" smtClean="0">
                  <a:latin typeface="Arial"/>
                  <a:cs typeface="Arial"/>
                </a:rPr>
                <a:t> – t</a:t>
              </a:r>
              <a:r>
                <a:rPr lang="en-US" sz="1400" baseline="-25000" dirty="0" smtClean="0">
                  <a:latin typeface="Arial"/>
                  <a:cs typeface="Arial"/>
                </a:rPr>
                <a:t>31</a:t>
              </a:r>
            </a:p>
          </p:txBody>
        </p:sp>
        <p:sp>
          <p:nvSpPr>
            <p:cNvPr id="32" name="TextBox 31"/>
            <p:cNvSpPr txBox="1"/>
            <p:nvPr/>
          </p:nvSpPr>
          <p:spPr>
            <a:xfrm>
              <a:off x="6221533" y="2610884"/>
              <a:ext cx="1049166" cy="307777"/>
            </a:xfrm>
            <a:prstGeom prst="rect">
              <a:avLst/>
            </a:prstGeom>
            <a:noFill/>
            <a:ln>
              <a:noFill/>
            </a:ln>
          </p:spPr>
          <p:txBody>
            <a:bodyPr wrap="square" rtlCol="0">
              <a:spAutoFit/>
            </a:bodyPr>
            <a:lstStyle/>
            <a:p>
              <a:r>
                <a:rPr lang="en-US" sz="1400" dirty="0" smtClean="0">
                  <a:latin typeface="Arial"/>
                  <a:cs typeface="Arial"/>
                </a:rPr>
                <a:t>t</a:t>
              </a:r>
              <a:r>
                <a:rPr lang="en-US" sz="1400" baseline="-25000" dirty="0" smtClean="0">
                  <a:latin typeface="Arial"/>
                  <a:cs typeface="Arial"/>
                </a:rPr>
                <a:t>32</a:t>
              </a:r>
              <a:r>
                <a:rPr lang="en-US" sz="1400" dirty="0" smtClean="0">
                  <a:latin typeface="Arial"/>
                  <a:cs typeface="Arial"/>
                </a:rPr>
                <a:t> – t</a:t>
              </a:r>
              <a:r>
                <a:rPr lang="en-US" sz="1400" baseline="-25000" dirty="0" smtClean="0">
                  <a:latin typeface="Arial"/>
                  <a:cs typeface="Arial"/>
                </a:rPr>
                <a:t>63</a:t>
              </a:r>
            </a:p>
          </p:txBody>
        </p:sp>
        <p:sp>
          <p:nvSpPr>
            <p:cNvPr id="33" name="TextBox 32"/>
            <p:cNvSpPr txBox="1"/>
            <p:nvPr/>
          </p:nvSpPr>
          <p:spPr>
            <a:xfrm>
              <a:off x="7783461" y="2610884"/>
              <a:ext cx="947099" cy="307777"/>
            </a:xfrm>
            <a:prstGeom prst="rect">
              <a:avLst/>
            </a:prstGeom>
            <a:noFill/>
            <a:ln>
              <a:noFill/>
            </a:ln>
          </p:spPr>
          <p:txBody>
            <a:bodyPr wrap="square" rtlCol="0">
              <a:spAutoFit/>
            </a:bodyPr>
            <a:lstStyle/>
            <a:p>
              <a:r>
                <a:rPr lang="en-US" sz="1400" dirty="0" smtClean="0">
                  <a:latin typeface="Arial"/>
                  <a:cs typeface="Arial"/>
                </a:rPr>
                <a:t>t</a:t>
              </a:r>
              <a:r>
                <a:rPr lang="en-US" sz="1400" baseline="-25000" dirty="0" smtClean="0">
                  <a:latin typeface="Arial"/>
                  <a:cs typeface="Arial"/>
                </a:rPr>
                <a:t>64</a:t>
              </a:r>
              <a:r>
                <a:rPr lang="en-US" sz="1400" dirty="0" smtClean="0">
                  <a:latin typeface="Arial"/>
                  <a:cs typeface="Arial"/>
                </a:rPr>
                <a:t> – t</a:t>
              </a:r>
              <a:r>
                <a:rPr lang="en-US" sz="1400" baseline="-25000" dirty="0" smtClean="0">
                  <a:latin typeface="Arial"/>
                  <a:cs typeface="Arial"/>
                </a:rPr>
                <a:t>95</a:t>
              </a:r>
            </a:p>
          </p:txBody>
        </p:sp>
        <p:cxnSp>
          <p:nvCxnSpPr>
            <p:cNvPr id="35" name="Straight Arrow Connector 34"/>
            <p:cNvCxnSpPr/>
            <p:nvPr/>
          </p:nvCxnSpPr>
          <p:spPr>
            <a:xfrm>
              <a:off x="6221533" y="2610884"/>
              <a:ext cx="947099" cy="1588"/>
            </a:xfrm>
            <a:prstGeom prst="straightConnector1">
              <a:avLst/>
            </a:prstGeom>
            <a:ln w="25400" cap="flat" cmpd="sng" algn="ctr">
              <a:solidFill>
                <a:schemeClr val="accent3"/>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7761777" y="2587701"/>
              <a:ext cx="1063787" cy="11312"/>
            </a:xfrm>
            <a:prstGeom prst="straightConnector1">
              <a:avLst/>
            </a:prstGeom>
            <a:ln w="25400" cap="flat" cmpd="sng" algn="ctr">
              <a:solidFill>
                <a:schemeClr val="accent3"/>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4895553" y="177057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59" name="Freeform 58"/>
            <p:cNvSpPr/>
            <p:nvPr/>
          </p:nvSpPr>
          <p:spPr>
            <a:xfrm>
              <a:off x="5139801" y="177057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0" name="Freeform 59"/>
            <p:cNvSpPr/>
            <p:nvPr/>
          </p:nvSpPr>
          <p:spPr>
            <a:xfrm>
              <a:off x="5354156" y="175594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1" name="Freeform 60"/>
            <p:cNvSpPr/>
            <p:nvPr/>
          </p:nvSpPr>
          <p:spPr>
            <a:xfrm>
              <a:off x="5598404" y="175594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2" name="Freeform 61"/>
            <p:cNvSpPr/>
            <p:nvPr/>
          </p:nvSpPr>
          <p:spPr>
            <a:xfrm>
              <a:off x="6221533" y="178520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3" name="Freeform 62"/>
            <p:cNvSpPr/>
            <p:nvPr/>
          </p:nvSpPr>
          <p:spPr>
            <a:xfrm>
              <a:off x="6465781" y="178520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4" name="Freeform 63"/>
            <p:cNvSpPr/>
            <p:nvPr/>
          </p:nvSpPr>
          <p:spPr>
            <a:xfrm>
              <a:off x="6680136" y="177057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5" name="Freeform 64"/>
            <p:cNvSpPr/>
            <p:nvPr/>
          </p:nvSpPr>
          <p:spPr>
            <a:xfrm>
              <a:off x="6924384" y="177057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6" name="Freeform 65"/>
            <p:cNvSpPr/>
            <p:nvPr/>
          </p:nvSpPr>
          <p:spPr>
            <a:xfrm>
              <a:off x="7783462" y="177057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7" name="Freeform 66"/>
            <p:cNvSpPr/>
            <p:nvPr/>
          </p:nvSpPr>
          <p:spPr>
            <a:xfrm>
              <a:off x="8027710" y="177057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8" name="Freeform 67"/>
            <p:cNvSpPr/>
            <p:nvPr/>
          </p:nvSpPr>
          <p:spPr>
            <a:xfrm>
              <a:off x="8242065" y="175594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69" name="Freeform 68"/>
            <p:cNvSpPr/>
            <p:nvPr/>
          </p:nvSpPr>
          <p:spPr>
            <a:xfrm>
              <a:off x="8486313" y="1755940"/>
              <a:ext cx="244248" cy="591596"/>
            </a:xfrm>
            <a:custGeom>
              <a:avLst/>
              <a:gdLst>
                <a:gd name="connsiteX0" fmla="*/ 63097 w 244248"/>
                <a:gd name="connsiteY0" fmla="*/ 0 h 913790"/>
                <a:gd name="connsiteX1" fmla="*/ 221858 w 244248"/>
                <a:gd name="connsiteY1" fmla="*/ 329697 h 913790"/>
                <a:gd name="connsiteX2" fmla="*/ 2035 w 244248"/>
                <a:gd name="connsiteY2" fmla="*/ 561706 h 913790"/>
                <a:gd name="connsiteX3" fmla="*/ 209646 w 244248"/>
                <a:gd name="connsiteY3" fmla="*/ 866981 h 913790"/>
                <a:gd name="connsiteX4" fmla="*/ 209646 w 244248"/>
                <a:gd name="connsiteY4" fmla="*/ 842559 h 913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248" h="913790">
                  <a:moveTo>
                    <a:pt x="63097" y="0"/>
                  </a:moveTo>
                  <a:cubicBezTo>
                    <a:pt x="147566" y="118039"/>
                    <a:pt x="232035" y="236079"/>
                    <a:pt x="221858" y="329697"/>
                  </a:cubicBezTo>
                  <a:cubicBezTo>
                    <a:pt x="211681" y="423315"/>
                    <a:pt x="4070" y="472159"/>
                    <a:pt x="2035" y="561706"/>
                  </a:cubicBezTo>
                  <a:cubicBezTo>
                    <a:pt x="0" y="651253"/>
                    <a:pt x="175044" y="820172"/>
                    <a:pt x="209646" y="866981"/>
                  </a:cubicBezTo>
                  <a:cubicBezTo>
                    <a:pt x="244248" y="913790"/>
                    <a:pt x="209646" y="842559"/>
                    <a:pt x="209646" y="842559"/>
                  </a:cubicBezTo>
                </a:path>
              </a:pathLst>
            </a:custGeom>
            <a:ln w="25400" cap="flat" cmpd="sng" algn="ctr">
              <a:solidFill>
                <a:schemeClr val="accent3"/>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grpSp>
      <p:cxnSp>
        <p:nvCxnSpPr>
          <p:cNvPr id="44" name="Straight Arrow Connector 43"/>
          <p:cNvCxnSpPr/>
          <p:nvPr/>
        </p:nvCxnSpPr>
        <p:spPr>
          <a:xfrm rot="16200000" flipH="1">
            <a:off x="4729535" y="3509564"/>
            <a:ext cx="804799" cy="483475"/>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rot="5400000">
            <a:off x="8057872" y="3665281"/>
            <a:ext cx="1100620" cy="467867"/>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380222" y="3234705"/>
            <a:ext cx="1011365" cy="276999"/>
          </a:xfrm>
          <a:prstGeom prst="rect">
            <a:avLst/>
          </a:prstGeom>
          <a:noFill/>
        </p:spPr>
        <p:txBody>
          <a:bodyPr wrap="none" rtlCol="0">
            <a:spAutoFit/>
          </a:bodyPr>
          <a:lstStyle/>
          <a:p>
            <a:r>
              <a:rPr lang="en-US" sz="1200" dirty="0" smtClean="0">
                <a:latin typeface="Arial"/>
                <a:cs typeface="Arial"/>
              </a:rPr>
              <a:t>Work Group</a:t>
            </a:r>
          </a:p>
        </p:txBody>
      </p:sp>
      <p:sp>
        <p:nvSpPr>
          <p:cNvPr id="47" name="Slide Number Placeholder 46"/>
          <p:cNvSpPr>
            <a:spLocks noGrp="1"/>
          </p:cNvSpPr>
          <p:nvPr>
            <p:ph type="sldNum" sz="quarter" idx="12"/>
          </p:nvPr>
        </p:nvSpPr>
        <p:spPr/>
        <p:txBody>
          <a:bodyPr/>
          <a:lstStyle/>
          <a:p>
            <a:fld id="{036E273D-1215-CB45-896C-9EEE7A79D78D}" type="slidenum">
              <a:rPr lang="en-US" smtClean="0"/>
              <a:pPr/>
              <a:t>8</a:t>
            </a:fld>
            <a:endParaRPr lang="en-US"/>
          </a:p>
        </p:txBody>
      </p:sp>
      <p:sp>
        <p:nvSpPr>
          <p:cNvPr id="48" name="Footer Placeholder 47"/>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Occupancy - Tradeoffs</a:t>
            </a:r>
            <a:endParaRPr lang="en-US" dirty="0"/>
          </a:p>
        </p:txBody>
      </p:sp>
      <p:sp>
        <p:nvSpPr>
          <p:cNvPr id="3" name="Content Placeholder 2"/>
          <p:cNvSpPr>
            <a:spLocks noGrp="1"/>
          </p:cNvSpPr>
          <p:nvPr>
            <p:ph idx="1"/>
          </p:nvPr>
        </p:nvSpPr>
        <p:spPr/>
        <p:txBody>
          <a:bodyPr>
            <a:normAutofit/>
          </a:bodyPr>
          <a:lstStyle/>
          <a:p>
            <a:r>
              <a:rPr lang="en-US" sz="2000" dirty="0" smtClean="0"/>
              <a:t>Local memory and registers are persistent within compute unit when other work groups execute</a:t>
            </a:r>
          </a:p>
          <a:p>
            <a:pPr lvl="1"/>
            <a:r>
              <a:rPr lang="en-US" sz="2000" dirty="0" smtClean="0"/>
              <a:t>Allows for lower overhead context switch</a:t>
            </a:r>
          </a:p>
          <a:p>
            <a:r>
              <a:rPr lang="en-US" sz="2000" dirty="0" smtClean="0"/>
              <a:t>The number of active wavefronts that can be supported per compute unit is limited</a:t>
            </a:r>
          </a:p>
          <a:p>
            <a:pPr lvl="1"/>
            <a:r>
              <a:rPr lang="en-US" sz="2000" dirty="0" smtClean="0"/>
              <a:t>Decided by the local memory required per workgroup and register usage per thread</a:t>
            </a:r>
          </a:p>
          <a:p>
            <a:r>
              <a:rPr lang="en-US" sz="2000" dirty="0" smtClean="0"/>
              <a:t>The number of active wavefronts possible on a compute unit can be expressed using a metric called occupancy</a:t>
            </a:r>
          </a:p>
          <a:p>
            <a:r>
              <a:rPr lang="en-US" sz="2000" dirty="0" smtClean="0"/>
              <a:t>Larger numbers of active wavefronts allow for better latency hiding on both AMD and NVIDIA hardware</a:t>
            </a:r>
          </a:p>
          <a:p>
            <a:r>
              <a:rPr lang="en-US" sz="2000" dirty="0" smtClean="0"/>
              <a:t>Occupancy will be discussed in detail in Lecture 08</a:t>
            </a:r>
          </a:p>
        </p:txBody>
      </p:sp>
      <p:sp>
        <p:nvSpPr>
          <p:cNvPr id="4" name="Slide Number Placeholder 3"/>
          <p:cNvSpPr>
            <a:spLocks noGrp="1"/>
          </p:cNvSpPr>
          <p:nvPr>
            <p:ph type="sldNum" sz="quarter" idx="12"/>
          </p:nvPr>
        </p:nvSpPr>
        <p:spPr/>
        <p:txBody>
          <a:bodyPr/>
          <a:lstStyle/>
          <a:p>
            <a:fld id="{A656E907-7CA4-3643-9788-0B758FF5357F}"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hibit">
  <a:themeElements>
    <a:clrScheme name="Custom 3">
      <a:dk1>
        <a:sysClr val="windowText" lastClr="000000"/>
      </a:dk1>
      <a:lt1>
        <a:sysClr val="window" lastClr="FFFFFF"/>
      </a:lt1>
      <a:dk2>
        <a:srgbClr val="1C3264"/>
      </a:dk2>
      <a:lt2>
        <a:srgbClr val="CCCCCC"/>
      </a:lt2>
      <a:accent1>
        <a:srgbClr val="66FFFF"/>
      </a:accent1>
      <a:accent2>
        <a:srgbClr val="00FF00"/>
      </a:accent2>
      <a:accent3>
        <a:srgbClr val="0080FF"/>
      </a:accent3>
      <a:accent4>
        <a:srgbClr val="66FFFF"/>
      </a:accent4>
      <a:accent5>
        <a:srgbClr val="66FFFF"/>
      </a:accent5>
      <a:accent6>
        <a:srgbClr val="66FFFF"/>
      </a:accent6>
      <a:hlink>
        <a:srgbClr val="6699FF"/>
      </a:hlink>
      <a:folHlink>
        <a:srgbClr val="66FFCC"/>
      </a:folHlink>
    </a:clrScheme>
    <a:fontScheme name="Exhibit">
      <a:majorFont>
        <a:latin typeface="Corbel"/>
        <a:ea typeface=""/>
        <a:cs typeface=""/>
        <a:font script="Jpan" typeface="ＭＳ Ｐゴシック"/>
      </a:majorFont>
      <a:minorFont>
        <a:latin typeface="Corbel"/>
        <a:ea typeface=""/>
        <a:cs typeface=""/>
        <a:font script="Jpan" typeface="ＭＳ Ｐゴシック"/>
      </a:minorFont>
    </a:fontScheme>
    <a:fmtScheme name="Exhibit">
      <a:fillStyleLst>
        <a:solidFill>
          <a:schemeClr val="phClr"/>
        </a:solidFill>
        <a:gradFill rotWithShape="1">
          <a:gsLst>
            <a:gs pos="0">
              <a:schemeClr val="phClr">
                <a:tint val="100000"/>
                <a:shade val="50000"/>
                <a:satMod val="110000"/>
                <a:lumMod val="70000"/>
              </a:schemeClr>
            </a:gs>
            <a:gs pos="50000">
              <a:schemeClr val="phClr">
                <a:tint val="80000"/>
                <a:satMod val="135000"/>
              </a:schemeClr>
            </a:gs>
            <a:gs pos="100000">
              <a:schemeClr val="phClr">
                <a:tint val="30000"/>
                <a:satMod val="150000"/>
              </a:schemeClr>
            </a:gs>
          </a:gsLst>
          <a:lin ang="16200000" scaled="1"/>
        </a:gradFill>
        <a:gradFill rotWithShape="1">
          <a:gsLst>
            <a:gs pos="0">
              <a:schemeClr val="phClr">
                <a:shade val="50000"/>
                <a:satMod val="110000"/>
                <a:lumMod val="70000"/>
              </a:schemeClr>
            </a:gs>
            <a:gs pos="65000">
              <a:schemeClr val="phClr">
                <a:shade val="90000"/>
                <a:satMod val="200000"/>
                <a:lumMod val="110000"/>
              </a:schemeClr>
            </a:gs>
            <a:gs pos="100000">
              <a:schemeClr val="phClr">
                <a:tint val="90000"/>
                <a:shade val="100000"/>
                <a:satMod val="250000"/>
                <a:lumMod val="150000"/>
              </a:schemeClr>
            </a:gs>
          </a:gsLst>
          <a:lin ang="16200000" scaled="1"/>
        </a:gradFill>
      </a:fillStyleLst>
      <a:lnStyleLst>
        <a:ln w="31750" cap="flat" cmpd="sng" algn="ctr">
          <a:solidFill>
            <a:schemeClr val="phClr">
              <a:satMod val="105000"/>
            </a:schemeClr>
          </a:solidFill>
          <a:prstDash val="solid"/>
        </a:ln>
        <a:ln w="50800" cap="flat" cmpd="sng" algn="ctr">
          <a:solidFill>
            <a:schemeClr val="phClr">
              <a:alpha val="95000"/>
            </a:schemeClr>
          </a:solidFill>
          <a:prstDash val="solid"/>
        </a:ln>
        <a:ln w="50800" cap="flat" cmpd="sng" algn="ctr">
          <a:solidFill>
            <a:schemeClr val="phClr">
              <a:alpha val="90000"/>
            </a:schemeClr>
          </a:solidFill>
          <a:prstDash val="solid"/>
        </a:ln>
      </a:lnStyleLst>
      <a:effectStyleLst>
        <a:effectStyle>
          <a:effectLst/>
        </a:effectStyle>
        <a:effectStyle>
          <a:effectLst>
            <a:reflection blurRad="12700" stA="25000" endPos="15000" dist="50800" dir="5400000" sy="-100000" rotWithShape="0"/>
          </a:effectLst>
        </a:effectStyle>
        <a:effectStyle>
          <a:effectLst>
            <a:innerShdw blurRad="76200" dist="25400" dir="5400000">
              <a:srgbClr val="FFFFFF">
                <a:alpha val="50000"/>
              </a:srgbClr>
            </a:innerShdw>
            <a:outerShdw blurRad="254000" dist="254000" dir="5400000" sx="90000" sy="-30000" rotWithShape="0">
              <a:srgbClr val="000000">
                <a:alpha val="25000"/>
              </a:srgbClr>
            </a:outerShdw>
          </a:effectLst>
          <a:scene3d>
            <a:camera prst="orthographicFront">
              <a:rot lat="0" lon="0" rev="0"/>
            </a:camera>
            <a:lightRig rig="twoPt" dir="t">
              <a:rot lat="0" lon="0" rev="54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20000"/>
                <a:lumMod val="30000"/>
              </a:schemeClr>
              <a:schemeClr val="phClr">
                <a:tint val="70000"/>
                <a:satMod val="500000"/>
                <a:lumMod val="500000"/>
              </a:schemeClr>
            </a:duotone>
          </a:blip>
          <a:stretch/>
        </a:blipFill>
      </a:bgFillStyleLst>
    </a:fmtScheme>
  </a:themeElements>
  <a:objectDefaults>
    <a:spDef>
      <a:spPr/>
      <a:bodyPr rtlCol="0" anchor="ctr"/>
      <a:lstStyle>
        <a:defPPr algn="ctr">
          <a:defRPr sz="1600" dirty="0"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7685</TotalTime>
  <Words>2340</Words>
  <Application>Microsoft Office PowerPoint</Application>
  <PresentationFormat>On-screen Show (4:3)</PresentationFormat>
  <Paragraphs>331</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Exhibit</vt:lpstr>
      <vt:lpstr>GPU Threads and Scheduling</vt:lpstr>
      <vt:lpstr>Instructor Notes</vt:lpstr>
      <vt:lpstr>Topics</vt:lpstr>
      <vt:lpstr>Work Groups to HW Threads</vt:lpstr>
      <vt:lpstr>Work-Item Scheduling</vt:lpstr>
      <vt:lpstr>Wavefront Scheduling - AMD</vt:lpstr>
      <vt:lpstr>Wavefront Scheduling - AMD</vt:lpstr>
      <vt:lpstr>Warp Scheduling - Nvidia</vt:lpstr>
      <vt:lpstr>Occupancy - Tradeoffs</vt:lpstr>
      <vt:lpstr>Divergent Control Flow</vt:lpstr>
      <vt:lpstr>Predication and Control Flow</vt:lpstr>
      <vt:lpstr>Predication for GPUs</vt:lpstr>
      <vt:lpstr>Divergent Control Flow</vt:lpstr>
      <vt:lpstr>Effect of Predication on Performance</vt:lpstr>
      <vt:lpstr>Warp Voting</vt:lpstr>
      <vt:lpstr>Warp Voting for Histogram256</vt:lpstr>
      <vt:lpstr>Pitfalls of using Wavefronts</vt:lpstr>
      <vt:lpstr>Warp-Based Implementation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Hardware</dc:title>
  <dc:creator>Dana Schaa</dc:creator>
  <cp:lastModifiedBy>BaoHuong Phan</cp:lastModifiedBy>
  <cp:revision>510</cp:revision>
  <dcterms:created xsi:type="dcterms:W3CDTF">2010-12-21T09:00:56Z</dcterms:created>
  <dcterms:modified xsi:type="dcterms:W3CDTF">2011-01-20T02:09:02Z</dcterms:modified>
</cp:coreProperties>
</file>