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8"/>
  </p:notesMasterIdLst>
  <p:sldIdLst>
    <p:sldId id="256" r:id="rId2"/>
    <p:sldId id="284" r:id="rId3"/>
    <p:sldId id="257" r:id="rId4"/>
    <p:sldId id="258" r:id="rId5"/>
    <p:sldId id="279" r:id="rId6"/>
    <p:sldId id="259" r:id="rId7"/>
    <p:sldId id="260" r:id="rId8"/>
    <p:sldId id="261" r:id="rId9"/>
    <p:sldId id="262" r:id="rId10"/>
    <p:sldId id="263" r:id="rId11"/>
    <p:sldId id="264" r:id="rId12"/>
    <p:sldId id="265" r:id="rId13"/>
    <p:sldId id="266" r:id="rId14"/>
    <p:sldId id="267" r:id="rId15"/>
    <p:sldId id="269" r:id="rId16"/>
    <p:sldId id="270" r:id="rId17"/>
    <p:sldId id="272" r:id="rId18"/>
    <p:sldId id="280" r:id="rId19"/>
    <p:sldId id="273" r:id="rId20"/>
    <p:sldId id="281" r:id="rId21"/>
    <p:sldId id="274" r:id="rId22"/>
    <p:sldId id="275" r:id="rId23"/>
    <p:sldId id="276" r:id="rId24"/>
    <p:sldId id="282" r:id="rId25"/>
    <p:sldId id="277"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1" autoAdjust="0"/>
    <p:restoredTop sz="94660"/>
  </p:normalViewPr>
  <p:slideViewPr>
    <p:cSldViewPr snapToGrid="0" snapToObjects="1">
      <p:cViewPr varScale="1">
        <p:scale>
          <a:sx n="57" d="100"/>
          <a:sy n="57" d="100"/>
        </p:scale>
        <p:origin x="-5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Naive</c:v>
                </c:pt>
              </c:strCache>
            </c:strRef>
          </c:tx>
          <c:cat>
            <c:numRef>
              <c:f>Sheet1!$A$2:$A$5</c:f>
              <c:numCache>
                <c:formatCode>General</c:formatCode>
                <c:ptCount val="4"/>
                <c:pt idx="0">
                  <c:v>1024</c:v>
                </c:pt>
                <c:pt idx="1">
                  <c:v>2048</c:v>
                </c:pt>
                <c:pt idx="2">
                  <c:v>3072</c:v>
                </c:pt>
                <c:pt idx="3">
                  <c:v>4096</c:v>
                </c:pt>
              </c:numCache>
            </c:numRef>
          </c:cat>
          <c:val>
            <c:numRef>
              <c:f>Sheet1!$B$2:$B$5</c:f>
              <c:numCache>
                <c:formatCode>General</c:formatCode>
                <c:ptCount val="4"/>
                <c:pt idx="0">
                  <c:v>8.9600000000000042E-4</c:v>
                </c:pt>
                <c:pt idx="1">
                  <c:v>5.6300000000000013E-3</c:v>
                </c:pt>
                <c:pt idx="2">
                  <c:v>7.6800000000000019E-3</c:v>
                </c:pt>
                <c:pt idx="3">
                  <c:v>3.7800000000000014E-2</c:v>
                </c:pt>
              </c:numCache>
            </c:numRef>
          </c:val>
        </c:ser>
        <c:ser>
          <c:idx val="1"/>
          <c:order val="1"/>
          <c:tx>
            <c:strRef>
              <c:f>Sheet1!$C$1</c:f>
              <c:strCache>
                <c:ptCount val="1"/>
                <c:pt idx="0">
                  <c:v>Optimized</c:v>
                </c:pt>
              </c:strCache>
            </c:strRef>
          </c:tx>
          <c:cat>
            <c:numRef>
              <c:f>Sheet1!$A$2:$A$5</c:f>
              <c:numCache>
                <c:formatCode>General</c:formatCode>
                <c:ptCount val="4"/>
                <c:pt idx="0">
                  <c:v>1024</c:v>
                </c:pt>
                <c:pt idx="1">
                  <c:v>2048</c:v>
                </c:pt>
                <c:pt idx="2">
                  <c:v>3072</c:v>
                </c:pt>
                <c:pt idx="3">
                  <c:v>4096</c:v>
                </c:pt>
              </c:numCache>
            </c:numRef>
          </c:cat>
          <c:val>
            <c:numRef>
              <c:f>Sheet1!$C$2:$C$5</c:f>
              <c:numCache>
                <c:formatCode>General</c:formatCode>
                <c:ptCount val="4"/>
                <c:pt idx="0">
                  <c:v>8.0000000000000034E-5</c:v>
                </c:pt>
                <c:pt idx="1">
                  <c:v>4.700000000000002E-4</c:v>
                </c:pt>
                <c:pt idx="2">
                  <c:v>8.550000000000004E-4</c:v>
                </c:pt>
                <c:pt idx="3">
                  <c:v>2.7800000000000017E-3</c:v>
                </c:pt>
              </c:numCache>
            </c:numRef>
          </c:val>
        </c:ser>
        <c:axId val="89811584"/>
        <c:axId val="89834240"/>
      </c:barChart>
      <c:catAx>
        <c:axId val="89811584"/>
        <c:scaling>
          <c:orientation val="minMax"/>
        </c:scaling>
        <c:axPos val="b"/>
        <c:title>
          <c:tx>
            <c:rich>
              <a:bodyPr/>
              <a:lstStyle/>
              <a:p>
                <a:pPr>
                  <a:defRPr/>
                </a:pPr>
                <a:r>
                  <a:rPr lang="en-US"/>
                  <a:t>Matrix Order</a:t>
                </a:r>
              </a:p>
            </c:rich>
          </c:tx>
          <c:layout/>
        </c:title>
        <c:numFmt formatCode="General" sourceLinked="1"/>
        <c:tickLblPos val="nextTo"/>
        <c:crossAx val="89834240"/>
        <c:crosses val="autoZero"/>
        <c:auto val="1"/>
        <c:lblAlgn val="ctr"/>
        <c:lblOffset val="100"/>
      </c:catAx>
      <c:valAx>
        <c:axId val="89834240"/>
        <c:scaling>
          <c:orientation val="minMax"/>
        </c:scaling>
        <c:axPos val="l"/>
        <c:majorGridlines/>
        <c:title>
          <c:tx>
            <c:rich>
              <a:bodyPr/>
              <a:lstStyle/>
              <a:p>
                <a:pPr>
                  <a:defRPr/>
                </a:pPr>
                <a:r>
                  <a:rPr lang="en-US"/>
                  <a:t>Time (s)</a:t>
                </a:r>
              </a:p>
            </c:rich>
          </c:tx>
          <c:layout/>
        </c:title>
        <c:numFmt formatCode="General" sourceLinked="1"/>
        <c:tickLblPos val="nextTo"/>
        <c:crossAx val="89811584"/>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FF523-2EF0-C34A-A0D7-64ADE4905DA5}" type="datetimeFigureOut">
              <a:rPr lang="en-US" smtClean="0"/>
              <a:pPr/>
              <a:t>1/19/2011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A39D79-292D-CA4B-AA68-DCD35897C6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compiler will attempt to pack the VLIW instruction</a:t>
            </a:r>
            <a:r>
              <a:rPr lang="en-US" baseline="0" dirty="0" smtClean="0"/>
              <a:t> if vector data types are not used.</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Assuming</a:t>
            </a:r>
            <a:r>
              <a:rPr lang="en-US" baseline="0" dirty="0" smtClean="0"/>
              <a:t> that our thread structure will match the dimensions of our output matrix, t</a:t>
            </a:r>
            <a:r>
              <a:rPr lang="en-US" dirty="0" smtClean="0"/>
              <a:t>he</a:t>
            </a:r>
            <a:r>
              <a:rPr lang="en-US" baseline="0" dirty="0" smtClean="0"/>
              <a:t> question here is whether the outer loop of the algorithm should be mapped to the X or the Y dimension of the thread structure.  Same for the middle loop.  The next slide will help clarify.</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results from</a:t>
            </a:r>
            <a:r>
              <a:rPr lang="en-US" baseline="0" dirty="0" smtClean="0"/>
              <a:t> Jang, et al.</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Either</a:t>
            </a:r>
            <a:r>
              <a:rPr lang="en-US" baseline="0" dirty="0" smtClean="0"/>
              <a:t> approach causes horrible performance on the GPU.</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a:t>
            </a:r>
            <a:r>
              <a:rPr lang="en-US" baseline="0" dirty="0" smtClean="0"/>
              <a:t> reading the data to local memory, new indexes are computed that allow consecutive threads to write to consecutive memory locations.</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a:t>
            </a:r>
            <a:r>
              <a:rPr lang="en-US" baseline="0" dirty="0" smtClean="0"/>
              <a:t> of the hardware schedulable unit of threads (i.e. </a:t>
            </a:r>
            <a:r>
              <a:rPr lang="en-US" baseline="0" dirty="0" err="1" smtClean="0"/>
              <a:t>wavefronts</a:t>
            </a:r>
            <a:r>
              <a:rPr lang="en-US" baseline="0" dirty="0" smtClean="0"/>
              <a:t> or warps), we usually try to create workgroups that are a power of two in size, or at least a multiple of the schedulable unit</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a:t>
            </a:r>
            <a:r>
              <a:rPr lang="en-US" baseline="0" dirty="0" smtClean="0"/>
              <a:t> workgroups are units that must be scheduled all at once, reducing register pressure by a small amount could allow many more threads to be active.  </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impact of occupancy</a:t>
            </a:r>
            <a:r>
              <a:rPr lang="en-US" baseline="0" dirty="0" smtClean="0"/>
              <a:t> is latency hiding, so the real benefit of having as many active threads possible is completely dependent on the degree of memory latency present in the program (compute-bound kernels will see minimal benefit from more active threads).</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NVIDIA </a:t>
            </a:r>
            <a:r>
              <a:rPr lang="en-US" dirty="0" err="1" smtClean="0"/>
              <a:t>GPUs</a:t>
            </a:r>
            <a:r>
              <a:rPr lang="en-US" dirty="0" smtClean="0"/>
              <a:t> do</a:t>
            </a:r>
            <a:r>
              <a:rPr lang="en-US" baseline="0" dirty="0" smtClean="0"/>
              <a:t> not have vector-based </a:t>
            </a:r>
            <a:r>
              <a:rPr lang="en-US" baseline="0" dirty="0" err="1" smtClean="0"/>
              <a:t>PEs</a:t>
            </a:r>
            <a:endParaRPr lang="en-US" dirty="0"/>
          </a:p>
        </p:txBody>
      </p:sp>
      <p:sp>
        <p:nvSpPr>
          <p:cNvPr id="4" name="Slide Number Placeholder 3"/>
          <p:cNvSpPr>
            <a:spLocks noGrp="1"/>
          </p:cNvSpPr>
          <p:nvPr>
            <p:ph type="sldNum" sz="quarter" idx="10"/>
          </p:nvPr>
        </p:nvSpPr>
        <p:spPr/>
        <p:txBody>
          <a:bodyPr/>
          <a:lstStyle/>
          <a:p>
            <a:fld id="{4FA39D79-292D-CA4B-AA68-DCD35897C61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646113" y="1447800"/>
            <a:ext cx="7851775" cy="3200400"/>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a:latin typeface="Arial"/>
              <a:cs typeface="Arial"/>
            </a:endParaRPr>
          </a:p>
        </p:txBody>
      </p:sp>
      <p:sp>
        <p:nvSpPr>
          <p:cNvPr id="2" name="Title 1"/>
          <p:cNvSpPr>
            <a:spLocks noGrp="1"/>
          </p:cNvSpPr>
          <p:nvPr>
            <p:ph type="ctrTitle"/>
          </p:nvPr>
        </p:nvSpPr>
        <p:spPr>
          <a:xfrm>
            <a:off x="658813" y="1537447"/>
            <a:ext cx="7826281" cy="1627093"/>
          </a:xfrm>
        </p:spPr>
        <p:txBody>
          <a:bodyPr vert="horz" lIns="91440" tIns="45720" rIns="91440" bIns="45720" rtlCol="0" anchor="b" anchorCtr="0">
            <a:noAutofit/>
          </a:bodyPr>
          <a:lstStyle>
            <a:lvl1pPr algn="ctr" defTabSz="914400" rtl="0" eaLnBrk="1" latinLnBrk="0" hangingPunct="1">
              <a:spcBef>
                <a:spcPct val="0"/>
              </a:spcBef>
              <a:buNone/>
              <a:defRPr sz="4800" kern="1200">
                <a:gradFill>
                  <a:gsLst>
                    <a:gs pos="0">
                      <a:schemeClr val="tx1">
                        <a:lumMod val="85000"/>
                      </a:schemeClr>
                    </a:gs>
                    <a:gs pos="100000">
                      <a:schemeClr val="tx1"/>
                    </a:gs>
                  </a:gsLst>
                  <a:lin ang="16200000" scaled="1"/>
                </a:gradFill>
                <a:latin typeface="Arial"/>
                <a:ea typeface="+mj-ea"/>
                <a:cs typeface="Arial"/>
              </a:defRPr>
            </a:lvl1pPr>
          </a:lstStyle>
          <a:p>
            <a:r>
              <a:rPr lang="en-US" smtClean="0"/>
              <a:t>Click to edit Master title style</a:t>
            </a:r>
            <a:endParaRPr dirty="0"/>
          </a:p>
        </p:txBody>
      </p:sp>
      <p:sp>
        <p:nvSpPr>
          <p:cNvPr id="3" name="Subtitle 2"/>
          <p:cNvSpPr>
            <a:spLocks noGrp="1"/>
          </p:cNvSpPr>
          <p:nvPr>
            <p:ph type="subTitle" idx="1"/>
          </p:nvPr>
        </p:nvSpPr>
        <p:spPr>
          <a:xfrm>
            <a:off x="658813" y="3218329"/>
            <a:ext cx="7826281" cy="860611"/>
          </a:xfrm>
        </p:spPr>
        <p:txBody>
          <a:bodyPr vert="horz" lIns="91440" tIns="45720" rIns="91440" bIns="45720" rtlCol="0">
            <a:normAutofit/>
          </a:bodyPr>
          <a:lstStyle>
            <a:lvl1pPr marL="0" indent="0" algn="ctr" defTabSz="914400" rtl="0" eaLnBrk="1" latinLnBrk="0" hangingPunct="1">
              <a:lnSpc>
                <a:spcPct val="100000"/>
              </a:lnSpc>
              <a:spcBef>
                <a:spcPts val="300"/>
              </a:spcBef>
              <a:buFont typeface="Wingdings 2" pitchFamily="18" charset="2"/>
              <a:buNone/>
              <a:defRPr sz="1800" kern="1200">
                <a:gradFill>
                  <a:gsLst>
                    <a:gs pos="0">
                      <a:schemeClr val="tx1">
                        <a:lumMod val="85000"/>
                      </a:schemeClr>
                    </a:gs>
                    <a:gs pos="100000">
                      <a:schemeClr val="tx1"/>
                    </a:gs>
                  </a:gsLst>
                  <a:lin ang="16200000" scaled="1"/>
                </a:gra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latin typeface="Arial"/>
                <a:cs typeface="Arial"/>
              </a:defRPr>
            </a:lvl1pPr>
          </a:lstStyle>
          <a:p>
            <a:fld id="{789CBC55-335B-4886-9A9D-09839F1E3012}" type="datetime1">
              <a:rPr lang="en-US" smtClean="0"/>
              <a:pPr/>
              <a:t>1/19/2011</a:t>
            </a:fld>
            <a:endParaRPr lang="en-US"/>
          </a:p>
        </p:txBody>
      </p:sp>
      <p:sp>
        <p:nvSpPr>
          <p:cNvPr id="5" name="Footer Placeholder 4"/>
          <p:cNvSpPr>
            <a:spLocks noGrp="1"/>
          </p:cNvSpPr>
          <p:nvPr>
            <p:ph type="ftr" sz="quarter" idx="11"/>
          </p:nvPr>
        </p:nvSpPr>
        <p:spPr/>
        <p:txBody>
          <a:bodyPr/>
          <a:lstStyle>
            <a:lvl1pPr>
              <a:defRPr>
                <a:latin typeface="Arial"/>
                <a:cs typeface="Arial"/>
              </a:defRPr>
            </a:lvl1pPr>
          </a:lstStyle>
          <a:p>
            <a:r>
              <a:rPr lang="en-US" smtClean="0"/>
              <a:t>A Collaboration Between David Kaeli, Northeastern University and Benedict R. Gaster, AMD   © 2011</a:t>
            </a:r>
            <a:endParaRPr lang="en-US"/>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DA0F240B-57BF-D649-8391-237432DD11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spcBef>
                <a:spcPts val="2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24034ED-FAB9-40F8-AA14-3DAFD0DA95D7}" type="datetime1">
              <a:rPr lang="en-US" smtClean="0"/>
              <a:pPr/>
              <a:t>1/19/2011</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
        <p:nvSpPr>
          <p:cNvPr id="6" name="Slide Number Placeholder 5"/>
          <p:cNvSpPr>
            <a:spLocks noGrp="1"/>
          </p:cNvSpPr>
          <p:nvPr>
            <p:ph type="sldNum" sz="quarter" idx="12"/>
          </p:nvPr>
        </p:nvSpPr>
        <p:spPr/>
        <p:txBody>
          <a:bodyPr/>
          <a:lstStyle/>
          <a:p>
            <a:fld id="{DA0F240B-57BF-D649-8391-237432DD1172}" type="slidenum">
              <a:rPr lang="en-US" smtClean="0"/>
              <a:pPr/>
              <a:t>‹#›</a:t>
            </a:fld>
            <a:endParaRPr lang="en-US"/>
          </a:p>
        </p:txBody>
      </p:sp>
      <p:sp>
        <p:nvSpPr>
          <p:cNvPr id="19" name="Freeform 18"/>
          <p:cNvSpPr/>
          <p:nvPr/>
        </p:nvSpPr>
        <p:spPr>
          <a:xfrm>
            <a:off x="280416" y="1199444"/>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20" name="Freeform 1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1350" y="107576"/>
            <a:ext cx="7856538" cy="1007202"/>
          </a:xfrm>
          <a:prstGeom prst="rect">
            <a:avLst/>
          </a:prstGeom>
        </p:spPr>
        <p:txBody>
          <a:bodyPr vert="horz" lIns="91440" tIns="45720" rIns="91440" bIns="45720" rtlCol="0" anchor="b"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18565" y="1284112"/>
            <a:ext cx="7878788" cy="49553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505200" y="6356350"/>
            <a:ext cx="2133600" cy="365125"/>
          </a:xfrm>
          <a:prstGeom prst="rect">
            <a:avLst/>
          </a:prstGeom>
        </p:spPr>
        <p:txBody>
          <a:bodyPr vert="horz" lIns="0" tIns="45720" rIns="0" bIns="45720" rtlCol="0" anchor="ctr"/>
          <a:lstStyle>
            <a:lvl1pPr algn="ctr">
              <a:defRPr sz="1100">
                <a:solidFill>
                  <a:schemeClr val="tx1">
                    <a:lumMod val="75000"/>
                  </a:schemeClr>
                </a:solidFill>
                <a:latin typeface="Arial"/>
                <a:cs typeface="Arial"/>
              </a:defRPr>
            </a:lvl1pPr>
          </a:lstStyle>
          <a:p>
            <a:fld id="{983A9009-8024-407D-B7CD-F6D733E7C2AE}" type="datetime1">
              <a:rPr lang="en-US" smtClean="0"/>
              <a:pPr/>
              <a:t>1/19/2011</a:t>
            </a:fld>
            <a:endParaRPr lang="en-US"/>
          </a:p>
        </p:txBody>
      </p:sp>
      <p:sp>
        <p:nvSpPr>
          <p:cNvPr id="5" name="Footer Placeholder 4"/>
          <p:cNvSpPr>
            <a:spLocks noGrp="1"/>
          </p:cNvSpPr>
          <p:nvPr>
            <p:ph type="ftr" sz="quarter" idx="3"/>
          </p:nvPr>
        </p:nvSpPr>
        <p:spPr>
          <a:xfrm>
            <a:off x="280416" y="6356350"/>
            <a:ext cx="2895600" cy="365125"/>
          </a:xfrm>
          <a:prstGeom prst="rect">
            <a:avLst/>
          </a:prstGeom>
        </p:spPr>
        <p:txBody>
          <a:bodyPr vert="horz" lIns="0" tIns="45720" rIns="0" bIns="45720" rtlCol="0" anchor="ctr"/>
          <a:lstStyle>
            <a:lvl1pPr algn="l">
              <a:defRPr sz="800">
                <a:solidFill>
                  <a:schemeClr val="tx1">
                    <a:lumMod val="75000"/>
                  </a:schemeClr>
                </a:solidFill>
                <a:latin typeface="Arial"/>
                <a:cs typeface="Arial"/>
              </a:defRPr>
            </a:lvl1p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6" name="Slide Number Placeholder 5"/>
          <p:cNvSpPr>
            <a:spLocks noGrp="1"/>
          </p:cNvSpPr>
          <p:nvPr>
            <p:ph type="sldNum" sz="quarter" idx="4"/>
          </p:nvPr>
        </p:nvSpPr>
        <p:spPr>
          <a:xfrm>
            <a:off x="8077200" y="6356350"/>
            <a:ext cx="762000" cy="365125"/>
          </a:xfrm>
          <a:prstGeom prst="rect">
            <a:avLst/>
          </a:prstGeom>
        </p:spPr>
        <p:txBody>
          <a:bodyPr vert="horz" lIns="0" tIns="45720" rIns="0" bIns="45720" rtlCol="0" anchor="ctr"/>
          <a:lstStyle>
            <a:lvl1pPr algn="r">
              <a:defRPr sz="1100">
                <a:solidFill>
                  <a:schemeClr val="tx1">
                    <a:lumMod val="75000"/>
                  </a:schemeClr>
                </a:solidFill>
                <a:latin typeface="Arial"/>
                <a:cs typeface="Arial"/>
              </a:defRPr>
            </a:lvl1pPr>
          </a:lstStyle>
          <a:p>
            <a:fld id="{DA0F240B-57BF-D649-8391-237432DD117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Lst>
  <p:hf hdr="0" dt="0"/>
  <p:txStyles>
    <p:titleStyle>
      <a:lvl1pPr algn="ctr" defTabSz="914400" rtl="0" eaLnBrk="1" latinLnBrk="0" hangingPunct="1">
        <a:spcBef>
          <a:spcPct val="0"/>
        </a:spcBef>
        <a:buNone/>
        <a:defRPr sz="4400" kern="1200">
          <a:solidFill>
            <a:schemeClr val="tx1"/>
          </a:solidFill>
          <a:latin typeface="Arial"/>
          <a:ea typeface="+mj-ea"/>
          <a:cs typeface="Arial"/>
        </a:defRPr>
      </a:lvl1pPr>
    </p:titleStyle>
    <p:bodyStyle>
      <a:lvl1pPr marL="349250" indent="-349250" algn="l" defTabSz="914400" rtl="0" eaLnBrk="1" latinLnBrk="0" hangingPunct="1">
        <a:spcBef>
          <a:spcPts val="2000"/>
        </a:spcBef>
        <a:buFont typeface="Wingdings 2" pitchFamily="18" charset="2"/>
        <a:buChar char=""/>
        <a:defRPr sz="2400" kern="1200">
          <a:solidFill>
            <a:schemeClr val="tx1"/>
          </a:solidFill>
          <a:latin typeface="Arial"/>
          <a:ea typeface="+mn-ea"/>
          <a:cs typeface="Arial"/>
        </a:defRPr>
      </a:lvl1pPr>
      <a:lvl2pPr marL="685800" indent="-336550" algn="l" defTabSz="914400" rtl="0" eaLnBrk="1" latinLnBrk="0" hangingPunct="1">
        <a:spcBef>
          <a:spcPts val="600"/>
        </a:spcBef>
        <a:buClr>
          <a:schemeClr val="tx1">
            <a:lumMod val="65000"/>
          </a:schemeClr>
        </a:buClr>
        <a:buFont typeface="Wingdings 2" pitchFamily="18" charset="2"/>
        <a:buChar char=""/>
        <a:defRPr sz="2200" kern="1200">
          <a:solidFill>
            <a:schemeClr val="tx1"/>
          </a:solidFill>
          <a:latin typeface="Arial"/>
          <a:ea typeface="+mn-ea"/>
          <a:cs typeface="Arial"/>
        </a:defRPr>
      </a:lvl2pPr>
      <a:lvl3pPr marL="968375" indent="-282575" algn="l" defTabSz="914400" rtl="0" eaLnBrk="1" latinLnBrk="0" hangingPunct="1">
        <a:spcBef>
          <a:spcPts val="600"/>
        </a:spcBef>
        <a:buFont typeface="Wingdings 2" pitchFamily="18" charset="2"/>
        <a:buChar char=""/>
        <a:defRPr sz="2000" kern="1200">
          <a:solidFill>
            <a:schemeClr val="tx1"/>
          </a:solidFill>
          <a:latin typeface="Arial"/>
          <a:ea typeface="+mn-ea"/>
          <a:cs typeface="Arial"/>
        </a:defRPr>
      </a:lvl3pPr>
      <a:lvl4pPr marL="1263650" indent="-295275" algn="l" defTabSz="914400" rtl="0" eaLnBrk="1" latinLnBrk="0" hangingPunct="1">
        <a:spcBef>
          <a:spcPts val="600"/>
        </a:spcBef>
        <a:buClr>
          <a:schemeClr val="tx1">
            <a:lumMod val="65000"/>
          </a:schemeClr>
        </a:buClr>
        <a:buFont typeface="Wingdings 2" pitchFamily="18" charset="2"/>
        <a:buChar char=""/>
        <a:defRPr sz="1800" kern="1200">
          <a:solidFill>
            <a:schemeClr val="tx1"/>
          </a:solidFill>
          <a:latin typeface="Arial"/>
          <a:ea typeface="+mn-ea"/>
          <a:cs typeface="Arial"/>
        </a:defRPr>
      </a:lvl4pPr>
      <a:lvl5pPr marL="1546225" indent="-282575" algn="l" defTabSz="914400" rtl="0" eaLnBrk="1" latinLnBrk="0" hangingPunct="1">
        <a:spcBef>
          <a:spcPts val="600"/>
        </a:spcBef>
        <a:buFont typeface="Wingdings 2" pitchFamily="18" charset="2"/>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Optimizing Performance</a:t>
            </a:r>
            <a:endParaRPr lang="en-US" dirty="0"/>
          </a:p>
        </p:txBody>
      </p:sp>
      <p:sp>
        <p:nvSpPr>
          <p:cNvPr id="4" name="Subtitle 2"/>
          <p:cNvSpPr>
            <a:spLocks noGrp="1"/>
          </p:cNvSpPr>
          <p:nvPr>
            <p:ph type="subTitle" idx="1"/>
          </p:nvPr>
        </p:nvSpPr>
        <p:spPr>
          <a:xfrm>
            <a:off x="658814" y="5357312"/>
            <a:ext cx="7826281" cy="860611"/>
          </a:xfrm>
        </p:spPr>
        <p:txBody>
          <a:bodyPr>
            <a:normAutofit fontScale="70000" lnSpcReduction="20000"/>
          </a:bodyPr>
          <a:lstStyle/>
          <a:p>
            <a:r>
              <a:rPr lang="en-US" dirty="0" smtClean="0"/>
              <a:t>A Collaboration Between</a:t>
            </a:r>
          </a:p>
          <a:p>
            <a:r>
              <a:rPr lang="en-US" dirty="0" smtClean="0"/>
              <a:t>David Kaeli, Northeastern University</a:t>
            </a:r>
          </a:p>
          <a:p>
            <a:r>
              <a:rPr lang="en-US" dirty="0" smtClean="0"/>
              <a:t>Benedict R. Gaster, AMD</a:t>
            </a:r>
          </a:p>
          <a:p>
            <a:r>
              <a:rPr lang="en-US" dirty="0" smtClean="0"/>
              <a:t>©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a:xfrm>
            <a:off x="618565" y="1284112"/>
            <a:ext cx="7878788" cy="5027108"/>
          </a:xfrm>
        </p:spPr>
        <p:txBody>
          <a:bodyPr>
            <a:normAutofit/>
          </a:bodyPr>
          <a:lstStyle/>
          <a:p>
            <a:r>
              <a:rPr lang="en-US" dirty="0" smtClean="0"/>
              <a:t>In mapping 1, consecutive threads (</a:t>
            </a:r>
            <a:r>
              <a:rPr lang="en-US" i="1" dirty="0" err="1" smtClean="0"/>
              <a:t>tx</a:t>
            </a:r>
            <a:r>
              <a:rPr lang="en-US" dirty="0" smtClean="0"/>
              <a:t>) are mapped to different rows of Matrix C, and non-consecutive threads (</a:t>
            </a:r>
            <a:r>
              <a:rPr lang="en-US" i="1" dirty="0" err="1" smtClean="0"/>
              <a:t>ty</a:t>
            </a:r>
            <a:r>
              <a:rPr lang="en-US" dirty="0" smtClean="0"/>
              <a:t>) are mapped to columns of Matrix B</a:t>
            </a:r>
          </a:p>
          <a:p>
            <a:pPr lvl="1"/>
            <a:r>
              <a:rPr lang="en-US" dirty="0" smtClean="0"/>
              <a:t>The mapping causes inefficient memory accesses</a:t>
            </a:r>
          </a:p>
          <a:p>
            <a:pPr lvl="1"/>
            <a:endParaRPr lang="en-US" dirty="0" smtClean="0"/>
          </a:p>
          <a:p>
            <a:pPr lvl="1"/>
            <a:endParaRPr lang="en-US" dirty="0" smtClean="0"/>
          </a:p>
          <a:p>
            <a:pPr lvl="1"/>
            <a:endParaRPr lang="en-US" dirty="0" smtClean="0"/>
          </a:p>
        </p:txBody>
      </p:sp>
      <p:pic>
        <p:nvPicPr>
          <p:cNvPr id="4" name="Picture 3" descr="list1.png"/>
          <p:cNvPicPr>
            <a:picLocks noChangeAspect="1"/>
          </p:cNvPicPr>
          <p:nvPr/>
        </p:nvPicPr>
        <p:blipFill>
          <a:blip r:embed="rId2"/>
          <a:stretch>
            <a:fillRect/>
          </a:stretch>
        </p:blipFill>
        <p:spPr>
          <a:xfrm>
            <a:off x="1738091" y="3464304"/>
            <a:ext cx="5693301" cy="1326460"/>
          </a:xfrm>
          <a:prstGeom prst="rect">
            <a:avLst/>
          </a:prstGeom>
        </p:spPr>
      </p:pic>
      <p:sp>
        <p:nvSpPr>
          <p:cNvPr id="5" name="Slide Number Placeholder 4"/>
          <p:cNvSpPr>
            <a:spLocks noGrp="1"/>
          </p:cNvSpPr>
          <p:nvPr>
            <p:ph type="sldNum" sz="quarter" idx="12"/>
          </p:nvPr>
        </p:nvSpPr>
        <p:spPr/>
        <p:txBody>
          <a:bodyPr/>
          <a:lstStyle/>
          <a:p>
            <a:fld id="{DA0F240B-57BF-D649-8391-237432DD1172}"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a:xfrm>
            <a:off x="618565" y="1284112"/>
            <a:ext cx="7878788" cy="4809037"/>
          </a:xfrm>
        </p:spPr>
        <p:txBody>
          <a:bodyPr>
            <a:normAutofit/>
          </a:bodyPr>
          <a:lstStyle/>
          <a:p>
            <a:r>
              <a:rPr lang="en-US" dirty="0" smtClean="0"/>
              <a:t>In mapping 2, consecutive threads (</a:t>
            </a:r>
            <a:r>
              <a:rPr lang="en-US" i="1" dirty="0" err="1" smtClean="0"/>
              <a:t>tx</a:t>
            </a:r>
            <a:r>
              <a:rPr lang="en-US" dirty="0" smtClean="0"/>
              <a:t>) are mapped to consecutive elements in Matrices B and C</a:t>
            </a:r>
          </a:p>
          <a:p>
            <a:pPr lvl="1"/>
            <a:r>
              <a:rPr lang="en-US" dirty="0" smtClean="0"/>
              <a:t>Accesses to both of these matrices will be coalesced </a:t>
            </a:r>
          </a:p>
          <a:p>
            <a:pPr lvl="2"/>
            <a:r>
              <a:rPr lang="en-US" dirty="0" smtClean="0"/>
              <a:t>Degree of coalescence depends on the workgroup and data sizes</a:t>
            </a:r>
          </a:p>
          <a:p>
            <a:pPr lvl="1"/>
            <a:endParaRPr lang="en-US" dirty="0" smtClean="0"/>
          </a:p>
          <a:p>
            <a:pPr lvl="1"/>
            <a:endParaRPr lang="en-US" dirty="0" smtClean="0"/>
          </a:p>
          <a:p>
            <a:pPr lvl="1"/>
            <a:endParaRPr lang="en-US" dirty="0" smtClean="0"/>
          </a:p>
        </p:txBody>
      </p:sp>
      <p:pic>
        <p:nvPicPr>
          <p:cNvPr id="5" name="Picture 4" descr="list2.png"/>
          <p:cNvPicPr>
            <a:picLocks noChangeAspect="1"/>
          </p:cNvPicPr>
          <p:nvPr/>
        </p:nvPicPr>
        <p:blipFill>
          <a:blip r:embed="rId2"/>
          <a:stretch>
            <a:fillRect/>
          </a:stretch>
        </p:blipFill>
        <p:spPr>
          <a:xfrm>
            <a:off x="1738091" y="3455326"/>
            <a:ext cx="5693301" cy="1316575"/>
          </a:xfrm>
          <a:prstGeom prst="rect">
            <a:avLst/>
          </a:prstGeom>
        </p:spPr>
      </p:pic>
      <p:sp>
        <p:nvSpPr>
          <p:cNvPr id="6" name="Slide Number Placeholder 5"/>
          <p:cNvSpPr>
            <a:spLocks noGrp="1"/>
          </p:cNvSpPr>
          <p:nvPr>
            <p:ph type="sldNum" sz="quarter" idx="12"/>
          </p:nvPr>
        </p:nvSpPr>
        <p:spPr/>
        <p:txBody>
          <a:bodyPr/>
          <a:lstStyle/>
          <a:p>
            <a:fld id="{DA0F240B-57BF-D649-8391-237432DD1172}"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a:xfrm>
            <a:off x="618565" y="1284112"/>
            <a:ext cx="7878788" cy="4809037"/>
          </a:xfrm>
        </p:spPr>
        <p:txBody>
          <a:bodyPr>
            <a:normAutofit/>
          </a:bodyPr>
          <a:lstStyle/>
          <a:p>
            <a:r>
              <a:rPr lang="en-US" dirty="0" smtClean="0"/>
              <a:t>In general, threads can be created and mapped to any data element by manipulating the values returned by the thread identifier functions</a:t>
            </a:r>
          </a:p>
          <a:p>
            <a:r>
              <a:rPr lang="en-US" dirty="0" smtClean="0"/>
              <a:t>The following matrix transpose example will show how thread IDs can be modified to achieve efficient memory accesses</a:t>
            </a:r>
          </a:p>
          <a:p>
            <a:pPr lvl="1"/>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A0F240B-57BF-D649-8391-237432DD117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Transpose</a:t>
            </a:r>
            <a:endParaRPr lang="en-US" dirty="0"/>
          </a:p>
        </p:txBody>
      </p:sp>
      <p:sp>
        <p:nvSpPr>
          <p:cNvPr id="3" name="Content Placeholder 2"/>
          <p:cNvSpPr>
            <a:spLocks noGrp="1"/>
          </p:cNvSpPr>
          <p:nvPr>
            <p:ph idx="1"/>
          </p:nvPr>
        </p:nvSpPr>
        <p:spPr>
          <a:xfrm>
            <a:off x="618565" y="1284113"/>
            <a:ext cx="7878788" cy="2346121"/>
          </a:xfrm>
        </p:spPr>
        <p:txBody>
          <a:bodyPr>
            <a:normAutofit fontScale="85000" lnSpcReduction="20000"/>
          </a:bodyPr>
          <a:lstStyle/>
          <a:p>
            <a:r>
              <a:rPr lang="en-US" dirty="0" smtClean="0"/>
              <a:t>A matrix transpose is a straightforward technique</a:t>
            </a:r>
          </a:p>
          <a:p>
            <a:pPr lvl="1"/>
            <a:r>
              <a:rPr lang="en-US" dirty="0" err="1" smtClean="0"/>
              <a:t>Out(x,y</a:t>
            </a:r>
            <a:r>
              <a:rPr lang="en-US" dirty="0" smtClean="0"/>
              <a:t>) = </a:t>
            </a:r>
            <a:r>
              <a:rPr lang="en-US" dirty="0" err="1" smtClean="0"/>
              <a:t>In(y,x</a:t>
            </a:r>
            <a:r>
              <a:rPr lang="en-US" dirty="0" smtClean="0"/>
              <a:t>)</a:t>
            </a:r>
          </a:p>
          <a:p>
            <a:r>
              <a:rPr lang="en-US" dirty="0" smtClean="0"/>
              <a:t>No matter which thread mapping is chosen, one operation (read/write) will produce coalesced accesses while the other (write/read) produces </a:t>
            </a:r>
            <a:r>
              <a:rPr lang="en-US" dirty="0" err="1" smtClean="0"/>
              <a:t>uncoalesced</a:t>
            </a:r>
            <a:r>
              <a:rPr lang="en-US" dirty="0" smtClean="0"/>
              <a:t> accesses</a:t>
            </a:r>
          </a:p>
          <a:p>
            <a:pPr lvl="1"/>
            <a:r>
              <a:rPr lang="en-US" dirty="0" smtClean="0"/>
              <a:t>Note that data must be read to a temporary location (such as a register) before being written to a new location</a:t>
            </a:r>
          </a:p>
          <a:p>
            <a:pPr lvl="1"/>
            <a:endParaRPr lang="en-US" dirty="0" smtClean="0"/>
          </a:p>
        </p:txBody>
      </p:sp>
      <p:grpSp>
        <p:nvGrpSpPr>
          <p:cNvPr id="21" name="Group 20"/>
          <p:cNvGrpSpPr/>
          <p:nvPr/>
        </p:nvGrpSpPr>
        <p:grpSpPr>
          <a:xfrm>
            <a:off x="5239292" y="4263821"/>
            <a:ext cx="1477214" cy="1039219"/>
            <a:chOff x="5976386" y="4148362"/>
            <a:chExt cx="1477214" cy="1039219"/>
          </a:xfrm>
        </p:grpSpPr>
        <p:sp>
          <p:nvSpPr>
            <p:cNvPr id="5" name="Rectangle 4"/>
            <p:cNvSpPr/>
            <p:nvPr/>
          </p:nvSpPr>
          <p:spPr>
            <a:xfrm>
              <a:off x="5976386"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 name="Rectangle 5"/>
            <p:cNvSpPr/>
            <p:nvPr/>
          </p:nvSpPr>
          <p:spPr>
            <a:xfrm>
              <a:off x="6333464"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7" name="Rectangle 6"/>
            <p:cNvSpPr/>
            <p:nvPr/>
          </p:nvSpPr>
          <p:spPr>
            <a:xfrm>
              <a:off x="670734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8" name="Rectangle 7"/>
            <p:cNvSpPr/>
            <p:nvPr/>
          </p:nvSpPr>
          <p:spPr>
            <a:xfrm>
              <a:off x="707971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9" name="Rectangle 8"/>
            <p:cNvSpPr/>
            <p:nvPr/>
          </p:nvSpPr>
          <p:spPr>
            <a:xfrm>
              <a:off x="5976386"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0" name="Rectangle 9"/>
            <p:cNvSpPr/>
            <p:nvPr/>
          </p:nvSpPr>
          <p:spPr>
            <a:xfrm>
              <a:off x="6333464"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1" name="Rectangle 10"/>
            <p:cNvSpPr/>
            <p:nvPr/>
          </p:nvSpPr>
          <p:spPr>
            <a:xfrm>
              <a:off x="670734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2" name="Rectangle 11"/>
            <p:cNvSpPr/>
            <p:nvPr/>
          </p:nvSpPr>
          <p:spPr>
            <a:xfrm>
              <a:off x="707971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3" name="Rectangle 12"/>
            <p:cNvSpPr/>
            <p:nvPr/>
          </p:nvSpPr>
          <p:spPr>
            <a:xfrm>
              <a:off x="5976386"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4" name="Rectangle 13"/>
            <p:cNvSpPr/>
            <p:nvPr/>
          </p:nvSpPr>
          <p:spPr>
            <a:xfrm>
              <a:off x="6333464"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5" name="Rectangle 14"/>
            <p:cNvSpPr/>
            <p:nvPr/>
          </p:nvSpPr>
          <p:spPr>
            <a:xfrm>
              <a:off x="670734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6" name="Rectangle 15"/>
            <p:cNvSpPr/>
            <p:nvPr/>
          </p:nvSpPr>
          <p:spPr>
            <a:xfrm>
              <a:off x="707971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7" name="Rectangle 16"/>
            <p:cNvSpPr/>
            <p:nvPr/>
          </p:nvSpPr>
          <p:spPr>
            <a:xfrm>
              <a:off x="5976386"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8" name="Rectangle 17"/>
            <p:cNvSpPr/>
            <p:nvPr/>
          </p:nvSpPr>
          <p:spPr>
            <a:xfrm>
              <a:off x="6333464"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9" name="Rectangle 18"/>
            <p:cNvSpPr/>
            <p:nvPr/>
          </p:nvSpPr>
          <p:spPr>
            <a:xfrm>
              <a:off x="670734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20" name="Rectangle 19"/>
            <p:cNvSpPr/>
            <p:nvPr/>
          </p:nvSpPr>
          <p:spPr>
            <a:xfrm>
              <a:off x="707971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grpSp>
      <p:grpSp>
        <p:nvGrpSpPr>
          <p:cNvPr id="22" name="Group 21"/>
          <p:cNvGrpSpPr/>
          <p:nvPr/>
        </p:nvGrpSpPr>
        <p:grpSpPr>
          <a:xfrm>
            <a:off x="7029833" y="4263820"/>
            <a:ext cx="1477214" cy="1039219"/>
            <a:chOff x="5976386" y="4148362"/>
            <a:chExt cx="1477214" cy="1039219"/>
          </a:xfrm>
        </p:grpSpPr>
        <p:sp>
          <p:nvSpPr>
            <p:cNvPr id="23" name="Rectangle 22"/>
            <p:cNvSpPr/>
            <p:nvPr/>
          </p:nvSpPr>
          <p:spPr>
            <a:xfrm>
              <a:off x="5976386"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24" name="Rectangle 23"/>
            <p:cNvSpPr/>
            <p:nvPr/>
          </p:nvSpPr>
          <p:spPr>
            <a:xfrm>
              <a:off x="6333464"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25" name="Rectangle 24"/>
            <p:cNvSpPr/>
            <p:nvPr/>
          </p:nvSpPr>
          <p:spPr>
            <a:xfrm>
              <a:off x="670734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26" name="Rectangle 25"/>
            <p:cNvSpPr/>
            <p:nvPr/>
          </p:nvSpPr>
          <p:spPr>
            <a:xfrm>
              <a:off x="707971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27" name="Rectangle 26"/>
            <p:cNvSpPr/>
            <p:nvPr/>
          </p:nvSpPr>
          <p:spPr>
            <a:xfrm>
              <a:off x="5976386"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28" name="Rectangle 27"/>
            <p:cNvSpPr/>
            <p:nvPr/>
          </p:nvSpPr>
          <p:spPr>
            <a:xfrm>
              <a:off x="6333464"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29" name="Rectangle 28"/>
            <p:cNvSpPr/>
            <p:nvPr/>
          </p:nvSpPr>
          <p:spPr>
            <a:xfrm>
              <a:off x="670734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0" name="Rectangle 29"/>
            <p:cNvSpPr/>
            <p:nvPr/>
          </p:nvSpPr>
          <p:spPr>
            <a:xfrm>
              <a:off x="707971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1" name="Rectangle 30"/>
            <p:cNvSpPr/>
            <p:nvPr/>
          </p:nvSpPr>
          <p:spPr>
            <a:xfrm>
              <a:off x="5976386"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2" name="Rectangle 31"/>
            <p:cNvSpPr/>
            <p:nvPr/>
          </p:nvSpPr>
          <p:spPr>
            <a:xfrm>
              <a:off x="6333464"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3" name="Rectangle 32"/>
            <p:cNvSpPr/>
            <p:nvPr/>
          </p:nvSpPr>
          <p:spPr>
            <a:xfrm>
              <a:off x="670734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4" name="Rectangle 33"/>
            <p:cNvSpPr/>
            <p:nvPr/>
          </p:nvSpPr>
          <p:spPr>
            <a:xfrm>
              <a:off x="707971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5" name="Rectangle 34"/>
            <p:cNvSpPr/>
            <p:nvPr/>
          </p:nvSpPr>
          <p:spPr>
            <a:xfrm>
              <a:off x="5976386"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6" name="Rectangle 35"/>
            <p:cNvSpPr/>
            <p:nvPr/>
          </p:nvSpPr>
          <p:spPr>
            <a:xfrm>
              <a:off x="6333464"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7" name="Rectangle 36"/>
            <p:cNvSpPr/>
            <p:nvPr/>
          </p:nvSpPr>
          <p:spPr>
            <a:xfrm>
              <a:off x="670734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38" name="Rectangle 37"/>
            <p:cNvSpPr/>
            <p:nvPr/>
          </p:nvSpPr>
          <p:spPr>
            <a:xfrm>
              <a:off x="707971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grpSp>
      <p:grpSp>
        <p:nvGrpSpPr>
          <p:cNvPr id="83" name="Group 82"/>
          <p:cNvGrpSpPr/>
          <p:nvPr/>
        </p:nvGrpSpPr>
        <p:grpSpPr>
          <a:xfrm>
            <a:off x="929187" y="4263816"/>
            <a:ext cx="1477214" cy="1039219"/>
            <a:chOff x="929187" y="4263816"/>
            <a:chExt cx="1477214" cy="1039219"/>
          </a:xfrm>
        </p:grpSpPr>
        <p:sp>
          <p:nvSpPr>
            <p:cNvPr id="40" name="Rectangle 39"/>
            <p:cNvSpPr/>
            <p:nvPr/>
          </p:nvSpPr>
          <p:spPr>
            <a:xfrm>
              <a:off x="929187"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1" name="Rectangle 40"/>
            <p:cNvSpPr/>
            <p:nvPr/>
          </p:nvSpPr>
          <p:spPr>
            <a:xfrm>
              <a:off x="1286265"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2" name="Rectangle 41"/>
            <p:cNvSpPr/>
            <p:nvPr/>
          </p:nvSpPr>
          <p:spPr>
            <a:xfrm>
              <a:off x="1660148"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3" name="Rectangle 42"/>
            <p:cNvSpPr/>
            <p:nvPr/>
          </p:nvSpPr>
          <p:spPr>
            <a:xfrm>
              <a:off x="2032518"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4" name="Rectangle 43"/>
            <p:cNvSpPr/>
            <p:nvPr/>
          </p:nvSpPr>
          <p:spPr>
            <a:xfrm>
              <a:off x="929187"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5" name="Rectangle 44"/>
            <p:cNvSpPr/>
            <p:nvPr/>
          </p:nvSpPr>
          <p:spPr>
            <a:xfrm>
              <a:off x="1286265"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6" name="Rectangle 45"/>
            <p:cNvSpPr/>
            <p:nvPr/>
          </p:nvSpPr>
          <p:spPr>
            <a:xfrm>
              <a:off x="1660148"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7" name="Rectangle 46"/>
            <p:cNvSpPr/>
            <p:nvPr/>
          </p:nvSpPr>
          <p:spPr>
            <a:xfrm>
              <a:off x="2032518"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8" name="Rectangle 47"/>
            <p:cNvSpPr/>
            <p:nvPr/>
          </p:nvSpPr>
          <p:spPr>
            <a:xfrm>
              <a:off x="929187"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9" name="Rectangle 48"/>
            <p:cNvSpPr/>
            <p:nvPr/>
          </p:nvSpPr>
          <p:spPr>
            <a:xfrm>
              <a:off x="1286265"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0" name="Rectangle 49"/>
            <p:cNvSpPr/>
            <p:nvPr/>
          </p:nvSpPr>
          <p:spPr>
            <a:xfrm>
              <a:off x="1660148"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1" name="Rectangle 50"/>
            <p:cNvSpPr/>
            <p:nvPr/>
          </p:nvSpPr>
          <p:spPr>
            <a:xfrm>
              <a:off x="2032518"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2" name="Rectangle 51"/>
            <p:cNvSpPr/>
            <p:nvPr/>
          </p:nvSpPr>
          <p:spPr>
            <a:xfrm>
              <a:off x="929187"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3" name="Rectangle 52"/>
            <p:cNvSpPr/>
            <p:nvPr/>
          </p:nvSpPr>
          <p:spPr>
            <a:xfrm>
              <a:off x="1286265"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4" name="Rectangle 53"/>
            <p:cNvSpPr/>
            <p:nvPr/>
          </p:nvSpPr>
          <p:spPr>
            <a:xfrm>
              <a:off x="1660148"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5" name="Rectangle 54"/>
            <p:cNvSpPr/>
            <p:nvPr/>
          </p:nvSpPr>
          <p:spPr>
            <a:xfrm>
              <a:off x="2032518"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grpSp>
      <p:grpSp>
        <p:nvGrpSpPr>
          <p:cNvPr id="56" name="Group 55"/>
          <p:cNvGrpSpPr/>
          <p:nvPr/>
        </p:nvGrpSpPr>
        <p:grpSpPr>
          <a:xfrm>
            <a:off x="2719728" y="4263815"/>
            <a:ext cx="1477214" cy="1039219"/>
            <a:chOff x="5976386" y="4148362"/>
            <a:chExt cx="1477214" cy="1039219"/>
          </a:xfrm>
        </p:grpSpPr>
        <p:sp>
          <p:nvSpPr>
            <p:cNvPr id="57" name="Rectangle 56"/>
            <p:cNvSpPr/>
            <p:nvPr/>
          </p:nvSpPr>
          <p:spPr>
            <a:xfrm>
              <a:off x="5976386"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8" name="Rectangle 57"/>
            <p:cNvSpPr/>
            <p:nvPr/>
          </p:nvSpPr>
          <p:spPr>
            <a:xfrm>
              <a:off x="6333464"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9" name="Rectangle 58"/>
            <p:cNvSpPr/>
            <p:nvPr/>
          </p:nvSpPr>
          <p:spPr>
            <a:xfrm>
              <a:off x="670734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0" name="Rectangle 59"/>
            <p:cNvSpPr/>
            <p:nvPr/>
          </p:nvSpPr>
          <p:spPr>
            <a:xfrm>
              <a:off x="707971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1" name="Rectangle 60"/>
            <p:cNvSpPr/>
            <p:nvPr/>
          </p:nvSpPr>
          <p:spPr>
            <a:xfrm>
              <a:off x="5976386"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2" name="Rectangle 61"/>
            <p:cNvSpPr/>
            <p:nvPr/>
          </p:nvSpPr>
          <p:spPr>
            <a:xfrm>
              <a:off x="6333464"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3" name="Rectangle 62"/>
            <p:cNvSpPr/>
            <p:nvPr/>
          </p:nvSpPr>
          <p:spPr>
            <a:xfrm>
              <a:off x="670734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4" name="Rectangle 63"/>
            <p:cNvSpPr/>
            <p:nvPr/>
          </p:nvSpPr>
          <p:spPr>
            <a:xfrm>
              <a:off x="707971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5" name="Rectangle 64"/>
            <p:cNvSpPr/>
            <p:nvPr/>
          </p:nvSpPr>
          <p:spPr>
            <a:xfrm>
              <a:off x="5976386"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6" name="Rectangle 65"/>
            <p:cNvSpPr/>
            <p:nvPr/>
          </p:nvSpPr>
          <p:spPr>
            <a:xfrm>
              <a:off x="6333464"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7" name="Rectangle 66"/>
            <p:cNvSpPr/>
            <p:nvPr/>
          </p:nvSpPr>
          <p:spPr>
            <a:xfrm>
              <a:off x="670734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8" name="Rectangle 67"/>
            <p:cNvSpPr/>
            <p:nvPr/>
          </p:nvSpPr>
          <p:spPr>
            <a:xfrm>
              <a:off x="707971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9" name="Rectangle 68"/>
            <p:cNvSpPr/>
            <p:nvPr/>
          </p:nvSpPr>
          <p:spPr>
            <a:xfrm>
              <a:off x="5976386"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70" name="Rectangle 69"/>
            <p:cNvSpPr/>
            <p:nvPr/>
          </p:nvSpPr>
          <p:spPr>
            <a:xfrm>
              <a:off x="6333464"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71" name="Rectangle 70"/>
            <p:cNvSpPr/>
            <p:nvPr/>
          </p:nvSpPr>
          <p:spPr>
            <a:xfrm>
              <a:off x="670734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72" name="Rectangle 71"/>
            <p:cNvSpPr/>
            <p:nvPr/>
          </p:nvSpPr>
          <p:spPr>
            <a:xfrm>
              <a:off x="707971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grpSp>
      <p:sp>
        <p:nvSpPr>
          <p:cNvPr id="73" name="TextBox 72"/>
          <p:cNvSpPr txBox="1"/>
          <p:nvPr/>
        </p:nvSpPr>
        <p:spPr>
          <a:xfrm>
            <a:off x="1471559" y="3894486"/>
            <a:ext cx="377177" cy="369332"/>
          </a:xfrm>
          <a:prstGeom prst="rect">
            <a:avLst/>
          </a:prstGeom>
          <a:noFill/>
        </p:spPr>
        <p:txBody>
          <a:bodyPr wrap="none" rtlCol="0">
            <a:spAutoFit/>
          </a:bodyPr>
          <a:lstStyle/>
          <a:p>
            <a:r>
              <a:rPr lang="en-US" dirty="0" smtClean="0">
                <a:latin typeface="Arial"/>
                <a:cs typeface="Arial"/>
              </a:rPr>
              <a:t>In</a:t>
            </a:r>
          </a:p>
        </p:txBody>
      </p:sp>
      <p:sp>
        <p:nvSpPr>
          <p:cNvPr id="74" name="TextBox 73"/>
          <p:cNvSpPr txBox="1"/>
          <p:nvPr/>
        </p:nvSpPr>
        <p:spPr>
          <a:xfrm>
            <a:off x="3172326" y="3894483"/>
            <a:ext cx="556725" cy="369332"/>
          </a:xfrm>
          <a:prstGeom prst="rect">
            <a:avLst/>
          </a:prstGeom>
          <a:noFill/>
        </p:spPr>
        <p:txBody>
          <a:bodyPr wrap="none" rtlCol="0">
            <a:spAutoFit/>
          </a:bodyPr>
          <a:lstStyle/>
          <a:p>
            <a:r>
              <a:rPr lang="en-US" dirty="0" smtClean="0">
                <a:latin typeface="Arial"/>
                <a:cs typeface="Arial"/>
              </a:rPr>
              <a:t>Out</a:t>
            </a:r>
          </a:p>
        </p:txBody>
      </p:sp>
      <p:sp>
        <p:nvSpPr>
          <p:cNvPr id="75" name="TextBox 74"/>
          <p:cNvSpPr txBox="1"/>
          <p:nvPr/>
        </p:nvSpPr>
        <p:spPr>
          <a:xfrm>
            <a:off x="5781664" y="3862223"/>
            <a:ext cx="377177" cy="369332"/>
          </a:xfrm>
          <a:prstGeom prst="rect">
            <a:avLst/>
          </a:prstGeom>
          <a:noFill/>
        </p:spPr>
        <p:txBody>
          <a:bodyPr wrap="none" rtlCol="0">
            <a:spAutoFit/>
          </a:bodyPr>
          <a:lstStyle/>
          <a:p>
            <a:r>
              <a:rPr lang="en-US" dirty="0" smtClean="0">
                <a:latin typeface="Arial"/>
                <a:cs typeface="Arial"/>
              </a:rPr>
              <a:t>In</a:t>
            </a:r>
          </a:p>
        </p:txBody>
      </p:sp>
      <p:sp>
        <p:nvSpPr>
          <p:cNvPr id="76" name="TextBox 75"/>
          <p:cNvSpPr txBox="1"/>
          <p:nvPr/>
        </p:nvSpPr>
        <p:spPr>
          <a:xfrm>
            <a:off x="7482431" y="3862220"/>
            <a:ext cx="556725" cy="369332"/>
          </a:xfrm>
          <a:prstGeom prst="rect">
            <a:avLst/>
          </a:prstGeom>
          <a:noFill/>
        </p:spPr>
        <p:txBody>
          <a:bodyPr wrap="none" rtlCol="0">
            <a:spAutoFit/>
          </a:bodyPr>
          <a:lstStyle/>
          <a:p>
            <a:r>
              <a:rPr lang="en-US" dirty="0" smtClean="0">
                <a:latin typeface="Arial"/>
                <a:cs typeface="Arial"/>
              </a:rPr>
              <a:t>Out</a:t>
            </a:r>
          </a:p>
        </p:txBody>
      </p:sp>
      <p:sp>
        <p:nvSpPr>
          <p:cNvPr id="84" name="Rectangle 83"/>
          <p:cNvSpPr/>
          <p:nvPr/>
        </p:nvSpPr>
        <p:spPr>
          <a:xfrm>
            <a:off x="5590037" y="59192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85" name="Rectangle 84"/>
          <p:cNvSpPr/>
          <p:nvPr/>
        </p:nvSpPr>
        <p:spPr>
          <a:xfrm>
            <a:off x="5947115" y="59192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86" name="Rectangle 85"/>
          <p:cNvSpPr/>
          <p:nvPr/>
        </p:nvSpPr>
        <p:spPr>
          <a:xfrm>
            <a:off x="6320998" y="59192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87" name="Rectangle 86"/>
          <p:cNvSpPr/>
          <p:nvPr/>
        </p:nvSpPr>
        <p:spPr>
          <a:xfrm>
            <a:off x="6693368" y="59192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sp>
        <p:nvSpPr>
          <p:cNvPr id="119" name="TextBox 118"/>
          <p:cNvSpPr txBox="1"/>
          <p:nvPr/>
        </p:nvSpPr>
        <p:spPr>
          <a:xfrm>
            <a:off x="374814" y="5410735"/>
            <a:ext cx="993105" cy="307777"/>
          </a:xfrm>
          <a:prstGeom prst="rect">
            <a:avLst/>
          </a:prstGeom>
          <a:noFill/>
        </p:spPr>
        <p:txBody>
          <a:bodyPr wrap="none" rtlCol="0">
            <a:spAutoFit/>
          </a:bodyPr>
          <a:lstStyle/>
          <a:p>
            <a:r>
              <a:rPr lang="en-US" sz="1400" dirty="0" smtClean="0">
                <a:latin typeface="Arial"/>
                <a:cs typeface="Arial"/>
              </a:rPr>
              <a:t>coalesced</a:t>
            </a:r>
          </a:p>
        </p:txBody>
      </p:sp>
      <p:sp>
        <p:nvSpPr>
          <p:cNvPr id="120" name="TextBox 119"/>
          <p:cNvSpPr txBox="1"/>
          <p:nvPr/>
        </p:nvSpPr>
        <p:spPr>
          <a:xfrm>
            <a:off x="2706182" y="5410735"/>
            <a:ext cx="1192805" cy="307777"/>
          </a:xfrm>
          <a:prstGeom prst="rect">
            <a:avLst/>
          </a:prstGeom>
          <a:noFill/>
        </p:spPr>
        <p:txBody>
          <a:bodyPr wrap="none" rtlCol="0">
            <a:spAutoFit/>
          </a:bodyPr>
          <a:lstStyle/>
          <a:p>
            <a:r>
              <a:rPr lang="en-US" sz="1400" dirty="0" err="1" smtClean="0">
                <a:latin typeface="Arial"/>
                <a:cs typeface="Arial"/>
              </a:rPr>
              <a:t>uncoalesced</a:t>
            </a:r>
            <a:endParaRPr lang="en-US" sz="1400" dirty="0" smtClean="0">
              <a:latin typeface="Arial"/>
              <a:cs typeface="Arial"/>
            </a:endParaRPr>
          </a:p>
        </p:txBody>
      </p:sp>
      <p:cxnSp>
        <p:nvCxnSpPr>
          <p:cNvPr id="131" name="Straight Arrow Connector 130"/>
          <p:cNvCxnSpPr>
            <a:endCxn id="84" idx="0"/>
          </p:cNvCxnSpPr>
          <p:nvPr/>
        </p:nvCxnSpPr>
        <p:spPr>
          <a:xfrm rot="16200000" flipH="1">
            <a:off x="4847444" y="4989673"/>
            <a:ext cx="1525487" cy="333583"/>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a:endCxn id="85" idx="0"/>
          </p:cNvCxnSpPr>
          <p:nvPr/>
        </p:nvCxnSpPr>
        <p:spPr>
          <a:xfrm rot="16200000" flipH="1">
            <a:off x="5155884" y="4941035"/>
            <a:ext cx="1265685" cy="690661"/>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endCxn id="86" idx="0"/>
          </p:cNvCxnSpPr>
          <p:nvPr/>
        </p:nvCxnSpPr>
        <p:spPr>
          <a:xfrm>
            <a:off x="5443399" y="4913330"/>
            <a:ext cx="1064541" cy="1005879"/>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endCxn id="87" idx="0"/>
          </p:cNvCxnSpPr>
          <p:nvPr/>
        </p:nvCxnSpPr>
        <p:spPr>
          <a:xfrm>
            <a:off x="5443398" y="5173135"/>
            <a:ext cx="1436912" cy="746074"/>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84" idx="0"/>
          </p:cNvCxnSpPr>
          <p:nvPr/>
        </p:nvCxnSpPr>
        <p:spPr>
          <a:xfrm rot="5400000" flipH="1" flipV="1">
            <a:off x="5740355" y="4430345"/>
            <a:ext cx="1525489" cy="145224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6" name="Straight Arrow Connector 135"/>
          <p:cNvCxnSpPr>
            <a:stCxn id="85" idx="0"/>
          </p:cNvCxnSpPr>
          <p:nvPr/>
        </p:nvCxnSpPr>
        <p:spPr>
          <a:xfrm rot="5400000" flipH="1" flipV="1">
            <a:off x="6094854" y="4432928"/>
            <a:ext cx="1525485" cy="144707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7" name="Straight Arrow Connector 136"/>
          <p:cNvCxnSpPr>
            <a:stCxn id="86" idx="0"/>
          </p:cNvCxnSpPr>
          <p:nvPr/>
        </p:nvCxnSpPr>
        <p:spPr>
          <a:xfrm rot="5400000" flipH="1" flipV="1">
            <a:off x="6465943" y="4435718"/>
            <a:ext cx="1525488" cy="144149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8" name="Straight Arrow Connector 137"/>
          <p:cNvCxnSpPr>
            <a:stCxn id="87" idx="0"/>
          </p:cNvCxnSpPr>
          <p:nvPr/>
        </p:nvCxnSpPr>
        <p:spPr>
          <a:xfrm rot="5400000" flipH="1" flipV="1">
            <a:off x="6837466" y="4436569"/>
            <a:ext cx="1525485" cy="143979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9" name="Rectangle 138"/>
          <p:cNvSpPr/>
          <p:nvPr/>
        </p:nvSpPr>
        <p:spPr>
          <a:xfrm>
            <a:off x="1280938" y="5919205"/>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40" name="Rectangle 139"/>
          <p:cNvSpPr/>
          <p:nvPr/>
        </p:nvSpPr>
        <p:spPr>
          <a:xfrm>
            <a:off x="1638016" y="5919205"/>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41" name="Rectangle 140"/>
          <p:cNvSpPr/>
          <p:nvPr/>
        </p:nvSpPr>
        <p:spPr>
          <a:xfrm>
            <a:off x="2011899" y="5919205"/>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42" name="Rectangle 141"/>
          <p:cNvSpPr/>
          <p:nvPr/>
        </p:nvSpPr>
        <p:spPr>
          <a:xfrm>
            <a:off x="2384269" y="5919205"/>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cxnSp>
        <p:nvCxnSpPr>
          <p:cNvPr id="143" name="Straight Arrow Connector 142"/>
          <p:cNvCxnSpPr>
            <a:endCxn id="139" idx="0"/>
          </p:cNvCxnSpPr>
          <p:nvPr/>
        </p:nvCxnSpPr>
        <p:spPr>
          <a:xfrm rot="16200000" flipH="1">
            <a:off x="538345" y="4989669"/>
            <a:ext cx="1525487" cy="33358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4" name="Straight Arrow Connector 143"/>
          <p:cNvCxnSpPr>
            <a:endCxn id="140" idx="0"/>
          </p:cNvCxnSpPr>
          <p:nvPr/>
        </p:nvCxnSpPr>
        <p:spPr>
          <a:xfrm rot="16200000" flipH="1">
            <a:off x="894599" y="4988845"/>
            <a:ext cx="1525487" cy="33523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5" name="Straight Arrow Connector 144"/>
          <p:cNvCxnSpPr>
            <a:endCxn id="141" idx="0"/>
          </p:cNvCxnSpPr>
          <p:nvPr/>
        </p:nvCxnSpPr>
        <p:spPr>
          <a:xfrm rot="16200000" flipH="1">
            <a:off x="1269305" y="4989668"/>
            <a:ext cx="1525487" cy="33358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6" name="Straight Arrow Connector 145"/>
          <p:cNvCxnSpPr>
            <a:endCxn id="142" idx="0"/>
          </p:cNvCxnSpPr>
          <p:nvPr/>
        </p:nvCxnSpPr>
        <p:spPr>
          <a:xfrm rot="16200000" flipH="1">
            <a:off x="1641675" y="4989668"/>
            <a:ext cx="1525487" cy="33358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7" name="Straight Arrow Connector 146"/>
          <p:cNvCxnSpPr>
            <a:stCxn id="139" idx="0"/>
          </p:cNvCxnSpPr>
          <p:nvPr/>
        </p:nvCxnSpPr>
        <p:spPr>
          <a:xfrm rot="5400000" flipH="1" flipV="1">
            <a:off x="1431257" y="4430342"/>
            <a:ext cx="1525487" cy="1452241"/>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a:stCxn id="140" idx="0"/>
          </p:cNvCxnSpPr>
          <p:nvPr/>
        </p:nvCxnSpPr>
        <p:spPr>
          <a:xfrm rot="5400000" flipH="1" flipV="1">
            <a:off x="1739698" y="4738781"/>
            <a:ext cx="1265685" cy="1095165"/>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41" idx="0"/>
          </p:cNvCxnSpPr>
          <p:nvPr/>
        </p:nvCxnSpPr>
        <p:spPr>
          <a:xfrm rot="5400000" flipH="1" flipV="1">
            <a:off x="2056541" y="5055627"/>
            <a:ext cx="1005878" cy="721279"/>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a:stCxn id="142" idx="0"/>
          </p:cNvCxnSpPr>
          <p:nvPr/>
        </p:nvCxnSpPr>
        <p:spPr>
          <a:xfrm rot="5400000" flipH="1" flipV="1">
            <a:off x="2372628" y="5371714"/>
            <a:ext cx="746074" cy="348909"/>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4544369" y="5410738"/>
            <a:ext cx="1192805" cy="307777"/>
          </a:xfrm>
          <a:prstGeom prst="rect">
            <a:avLst/>
          </a:prstGeom>
          <a:noFill/>
        </p:spPr>
        <p:txBody>
          <a:bodyPr wrap="none" rtlCol="0">
            <a:spAutoFit/>
          </a:bodyPr>
          <a:lstStyle/>
          <a:p>
            <a:r>
              <a:rPr lang="en-US" sz="1400" dirty="0" err="1" smtClean="0">
                <a:latin typeface="Arial"/>
                <a:cs typeface="Arial"/>
              </a:rPr>
              <a:t>uncoalesced</a:t>
            </a:r>
            <a:endParaRPr lang="en-US" sz="1400" dirty="0" smtClean="0">
              <a:latin typeface="Arial"/>
              <a:cs typeface="Arial"/>
            </a:endParaRPr>
          </a:p>
        </p:txBody>
      </p:sp>
      <p:sp>
        <p:nvSpPr>
          <p:cNvPr id="162" name="TextBox 161"/>
          <p:cNvSpPr txBox="1"/>
          <p:nvPr/>
        </p:nvSpPr>
        <p:spPr>
          <a:xfrm>
            <a:off x="7386911" y="5410738"/>
            <a:ext cx="993105" cy="307777"/>
          </a:xfrm>
          <a:prstGeom prst="rect">
            <a:avLst/>
          </a:prstGeom>
          <a:noFill/>
        </p:spPr>
        <p:txBody>
          <a:bodyPr wrap="none" rtlCol="0">
            <a:spAutoFit/>
          </a:bodyPr>
          <a:lstStyle/>
          <a:p>
            <a:r>
              <a:rPr lang="en-US" sz="1400" dirty="0" smtClean="0">
                <a:latin typeface="Arial"/>
                <a:cs typeface="Arial"/>
              </a:rPr>
              <a:t>coalesced</a:t>
            </a:r>
          </a:p>
        </p:txBody>
      </p:sp>
      <p:sp>
        <p:nvSpPr>
          <p:cNvPr id="181" name="TextBox 180"/>
          <p:cNvSpPr txBox="1"/>
          <p:nvPr/>
        </p:nvSpPr>
        <p:spPr>
          <a:xfrm>
            <a:off x="215730" y="5848166"/>
            <a:ext cx="1031465" cy="369332"/>
          </a:xfrm>
          <a:prstGeom prst="rect">
            <a:avLst/>
          </a:prstGeom>
          <a:noFill/>
        </p:spPr>
        <p:txBody>
          <a:bodyPr wrap="none" rtlCol="0">
            <a:spAutoFit/>
          </a:bodyPr>
          <a:lstStyle/>
          <a:p>
            <a:r>
              <a:rPr lang="en-US" dirty="0" smtClean="0">
                <a:latin typeface="Arial"/>
                <a:cs typeface="Arial"/>
              </a:rPr>
              <a:t>Threads</a:t>
            </a:r>
          </a:p>
        </p:txBody>
      </p:sp>
      <p:sp>
        <p:nvSpPr>
          <p:cNvPr id="105" name="Slide Number Placeholder 104"/>
          <p:cNvSpPr>
            <a:spLocks noGrp="1"/>
          </p:cNvSpPr>
          <p:nvPr>
            <p:ph type="sldNum" sz="quarter" idx="12"/>
          </p:nvPr>
        </p:nvSpPr>
        <p:spPr/>
        <p:txBody>
          <a:bodyPr/>
          <a:lstStyle/>
          <a:p>
            <a:fld id="{DA0F240B-57BF-D649-8391-237432DD1172}" type="slidenum">
              <a:rPr lang="en-US" smtClean="0"/>
              <a:pPr/>
              <a:t>13</a:t>
            </a:fld>
            <a:endParaRPr lang="en-US"/>
          </a:p>
        </p:txBody>
      </p:sp>
      <p:sp>
        <p:nvSpPr>
          <p:cNvPr id="106" name="Footer Placeholder 105"/>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p:cNvGrpSpPr/>
          <p:nvPr/>
        </p:nvGrpSpPr>
        <p:grpSpPr>
          <a:xfrm>
            <a:off x="4017542" y="4226114"/>
            <a:ext cx="1477214" cy="1039219"/>
            <a:chOff x="3819122" y="4054124"/>
            <a:chExt cx="1477214" cy="1039219"/>
          </a:xfrm>
        </p:grpSpPr>
        <p:sp>
          <p:nvSpPr>
            <p:cNvPr id="105" name="Rectangle 104"/>
            <p:cNvSpPr/>
            <p:nvPr/>
          </p:nvSpPr>
          <p:spPr>
            <a:xfrm>
              <a:off x="3819122" y="405412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06" name="Rectangle 105"/>
            <p:cNvSpPr/>
            <p:nvPr/>
          </p:nvSpPr>
          <p:spPr>
            <a:xfrm>
              <a:off x="4176200" y="405412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07" name="Rectangle 106"/>
            <p:cNvSpPr/>
            <p:nvPr/>
          </p:nvSpPr>
          <p:spPr>
            <a:xfrm>
              <a:off x="4550083" y="405412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08" name="Rectangle 107"/>
            <p:cNvSpPr/>
            <p:nvPr/>
          </p:nvSpPr>
          <p:spPr>
            <a:xfrm>
              <a:off x="4922453" y="405412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sp>
          <p:nvSpPr>
            <p:cNvPr id="109" name="Rectangle 108"/>
            <p:cNvSpPr/>
            <p:nvPr/>
          </p:nvSpPr>
          <p:spPr>
            <a:xfrm>
              <a:off x="3819122" y="431392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4</a:t>
              </a:r>
              <a:endParaRPr lang="en-US" sz="1200" b="1" dirty="0">
                <a:solidFill>
                  <a:schemeClr val="tx1"/>
                </a:solidFill>
                <a:latin typeface="Arial"/>
                <a:cs typeface="Arial"/>
              </a:endParaRPr>
            </a:p>
          </p:txBody>
        </p:sp>
        <p:sp>
          <p:nvSpPr>
            <p:cNvPr id="110" name="Rectangle 109"/>
            <p:cNvSpPr/>
            <p:nvPr/>
          </p:nvSpPr>
          <p:spPr>
            <a:xfrm>
              <a:off x="4176200" y="431392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5</a:t>
              </a:r>
              <a:endParaRPr lang="en-US" sz="1200" b="1" dirty="0">
                <a:solidFill>
                  <a:schemeClr val="tx1"/>
                </a:solidFill>
                <a:latin typeface="Arial"/>
                <a:cs typeface="Arial"/>
              </a:endParaRPr>
            </a:p>
          </p:txBody>
        </p:sp>
        <p:sp>
          <p:nvSpPr>
            <p:cNvPr id="111" name="Rectangle 110"/>
            <p:cNvSpPr/>
            <p:nvPr/>
          </p:nvSpPr>
          <p:spPr>
            <a:xfrm>
              <a:off x="4550083" y="431392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6</a:t>
              </a:r>
              <a:endParaRPr lang="en-US" sz="1200" b="1" dirty="0">
                <a:solidFill>
                  <a:schemeClr val="tx1"/>
                </a:solidFill>
                <a:latin typeface="Arial"/>
                <a:cs typeface="Arial"/>
              </a:endParaRPr>
            </a:p>
          </p:txBody>
        </p:sp>
        <p:sp>
          <p:nvSpPr>
            <p:cNvPr id="112" name="Rectangle 111"/>
            <p:cNvSpPr/>
            <p:nvPr/>
          </p:nvSpPr>
          <p:spPr>
            <a:xfrm>
              <a:off x="4922453" y="431392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7</a:t>
              </a:r>
              <a:endParaRPr lang="en-US" sz="1200" b="1" dirty="0">
                <a:solidFill>
                  <a:schemeClr val="tx1"/>
                </a:solidFill>
                <a:latin typeface="Arial"/>
                <a:cs typeface="Arial"/>
              </a:endParaRPr>
            </a:p>
          </p:txBody>
        </p:sp>
        <p:sp>
          <p:nvSpPr>
            <p:cNvPr id="113" name="Rectangle 112"/>
            <p:cNvSpPr/>
            <p:nvPr/>
          </p:nvSpPr>
          <p:spPr>
            <a:xfrm>
              <a:off x="3819122" y="457373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8</a:t>
              </a:r>
              <a:endParaRPr lang="en-US" sz="1200" b="1" dirty="0">
                <a:solidFill>
                  <a:schemeClr val="tx1"/>
                </a:solidFill>
                <a:latin typeface="Arial"/>
                <a:cs typeface="Arial"/>
              </a:endParaRPr>
            </a:p>
          </p:txBody>
        </p:sp>
        <p:sp>
          <p:nvSpPr>
            <p:cNvPr id="114" name="Rectangle 113"/>
            <p:cNvSpPr/>
            <p:nvPr/>
          </p:nvSpPr>
          <p:spPr>
            <a:xfrm>
              <a:off x="4176200" y="457373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9</a:t>
              </a:r>
              <a:endParaRPr lang="en-US" sz="1200" b="1" dirty="0">
                <a:solidFill>
                  <a:schemeClr val="tx1"/>
                </a:solidFill>
                <a:latin typeface="Arial"/>
                <a:cs typeface="Arial"/>
              </a:endParaRPr>
            </a:p>
          </p:txBody>
        </p:sp>
        <p:sp>
          <p:nvSpPr>
            <p:cNvPr id="115" name="Rectangle 114"/>
            <p:cNvSpPr/>
            <p:nvPr/>
          </p:nvSpPr>
          <p:spPr>
            <a:xfrm>
              <a:off x="4550083" y="457373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10</a:t>
              </a:r>
              <a:endParaRPr lang="en-US" sz="1200" b="1" dirty="0">
                <a:solidFill>
                  <a:schemeClr val="tx1"/>
                </a:solidFill>
                <a:latin typeface="Arial"/>
                <a:cs typeface="Arial"/>
              </a:endParaRPr>
            </a:p>
          </p:txBody>
        </p:sp>
        <p:sp>
          <p:nvSpPr>
            <p:cNvPr id="116" name="Rectangle 115"/>
            <p:cNvSpPr/>
            <p:nvPr/>
          </p:nvSpPr>
          <p:spPr>
            <a:xfrm>
              <a:off x="4922453" y="4573734"/>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11</a:t>
              </a:r>
              <a:endParaRPr lang="en-US" sz="1200" b="1" dirty="0">
                <a:solidFill>
                  <a:schemeClr val="tx1"/>
                </a:solidFill>
                <a:latin typeface="Arial"/>
                <a:cs typeface="Arial"/>
              </a:endParaRPr>
            </a:p>
          </p:txBody>
        </p:sp>
        <p:sp>
          <p:nvSpPr>
            <p:cNvPr id="117" name="Rectangle 116"/>
            <p:cNvSpPr/>
            <p:nvPr/>
          </p:nvSpPr>
          <p:spPr>
            <a:xfrm>
              <a:off x="3819122" y="483353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12</a:t>
              </a:r>
              <a:endParaRPr lang="en-US" sz="1200" b="1" dirty="0">
                <a:solidFill>
                  <a:schemeClr val="tx1"/>
                </a:solidFill>
                <a:latin typeface="Arial"/>
                <a:cs typeface="Arial"/>
              </a:endParaRPr>
            </a:p>
          </p:txBody>
        </p:sp>
        <p:sp>
          <p:nvSpPr>
            <p:cNvPr id="118" name="Rectangle 117"/>
            <p:cNvSpPr/>
            <p:nvPr/>
          </p:nvSpPr>
          <p:spPr>
            <a:xfrm>
              <a:off x="4176200" y="483353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13</a:t>
              </a:r>
              <a:endParaRPr lang="en-US" sz="1200" b="1" dirty="0">
                <a:solidFill>
                  <a:schemeClr val="tx1"/>
                </a:solidFill>
                <a:latin typeface="Arial"/>
                <a:cs typeface="Arial"/>
              </a:endParaRPr>
            </a:p>
          </p:txBody>
        </p:sp>
        <p:sp>
          <p:nvSpPr>
            <p:cNvPr id="121" name="Rectangle 120"/>
            <p:cNvSpPr/>
            <p:nvPr/>
          </p:nvSpPr>
          <p:spPr>
            <a:xfrm>
              <a:off x="4550083" y="483353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14</a:t>
              </a:r>
              <a:endParaRPr lang="en-US" sz="1200" b="1" dirty="0">
                <a:solidFill>
                  <a:schemeClr val="tx1"/>
                </a:solidFill>
                <a:latin typeface="Arial"/>
                <a:cs typeface="Arial"/>
              </a:endParaRPr>
            </a:p>
          </p:txBody>
        </p:sp>
        <p:sp>
          <p:nvSpPr>
            <p:cNvPr id="122" name="Rectangle 121"/>
            <p:cNvSpPr/>
            <p:nvPr/>
          </p:nvSpPr>
          <p:spPr>
            <a:xfrm>
              <a:off x="4922453" y="483353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chemeClr val="tx1"/>
                  </a:solidFill>
                  <a:latin typeface="Arial"/>
                  <a:cs typeface="Arial"/>
                </a:rPr>
                <a:t>15</a:t>
              </a:r>
              <a:endParaRPr lang="en-US" sz="1200" b="1" dirty="0">
                <a:solidFill>
                  <a:schemeClr val="tx1"/>
                </a:solidFill>
                <a:latin typeface="Arial"/>
                <a:cs typeface="Arial"/>
              </a:endParaRPr>
            </a:p>
          </p:txBody>
        </p:sp>
      </p:grpSp>
      <p:sp>
        <p:nvSpPr>
          <p:cNvPr id="2" name="Title 1"/>
          <p:cNvSpPr>
            <a:spLocks noGrp="1"/>
          </p:cNvSpPr>
          <p:nvPr>
            <p:ph type="title"/>
          </p:nvPr>
        </p:nvSpPr>
        <p:spPr/>
        <p:txBody>
          <a:bodyPr/>
          <a:lstStyle/>
          <a:p>
            <a:r>
              <a:rPr lang="en-US" dirty="0" smtClean="0"/>
              <a:t>Matrix Transpose</a:t>
            </a:r>
            <a:endParaRPr lang="en-US" dirty="0"/>
          </a:p>
        </p:txBody>
      </p:sp>
      <p:sp>
        <p:nvSpPr>
          <p:cNvPr id="3" name="Content Placeholder 2"/>
          <p:cNvSpPr>
            <a:spLocks noGrp="1"/>
          </p:cNvSpPr>
          <p:nvPr>
            <p:ph idx="1"/>
          </p:nvPr>
        </p:nvSpPr>
        <p:spPr>
          <a:xfrm>
            <a:off x="618565" y="1284113"/>
            <a:ext cx="7878788" cy="1216319"/>
          </a:xfrm>
        </p:spPr>
        <p:txBody>
          <a:bodyPr>
            <a:normAutofit fontScale="85000" lnSpcReduction="20000"/>
          </a:bodyPr>
          <a:lstStyle/>
          <a:p>
            <a:r>
              <a:rPr lang="en-US" dirty="0" smtClean="0"/>
              <a:t>If local memory is used to buffer the data between reading and writing, we can rearrange the thread mapping to provide coalesced accesses in both directions</a:t>
            </a:r>
          </a:p>
          <a:p>
            <a:pPr lvl="1"/>
            <a:r>
              <a:rPr lang="en-US" dirty="0" smtClean="0"/>
              <a:t>Note that the work group must be square</a:t>
            </a:r>
          </a:p>
        </p:txBody>
      </p:sp>
      <p:grpSp>
        <p:nvGrpSpPr>
          <p:cNvPr id="22" name="Group 82"/>
          <p:cNvGrpSpPr/>
          <p:nvPr/>
        </p:nvGrpSpPr>
        <p:grpSpPr>
          <a:xfrm>
            <a:off x="3121770" y="2858246"/>
            <a:ext cx="1477214" cy="1039219"/>
            <a:chOff x="929187" y="4263816"/>
            <a:chExt cx="1477214" cy="1039219"/>
          </a:xfrm>
        </p:grpSpPr>
        <p:sp>
          <p:nvSpPr>
            <p:cNvPr id="40" name="Rectangle 39"/>
            <p:cNvSpPr/>
            <p:nvPr/>
          </p:nvSpPr>
          <p:spPr>
            <a:xfrm>
              <a:off x="929187"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1" name="Rectangle 40"/>
            <p:cNvSpPr/>
            <p:nvPr/>
          </p:nvSpPr>
          <p:spPr>
            <a:xfrm>
              <a:off x="1286265"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2" name="Rectangle 41"/>
            <p:cNvSpPr/>
            <p:nvPr/>
          </p:nvSpPr>
          <p:spPr>
            <a:xfrm>
              <a:off x="1660148"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3" name="Rectangle 42"/>
            <p:cNvSpPr/>
            <p:nvPr/>
          </p:nvSpPr>
          <p:spPr>
            <a:xfrm>
              <a:off x="2032518" y="426381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4" name="Rectangle 43"/>
            <p:cNvSpPr/>
            <p:nvPr/>
          </p:nvSpPr>
          <p:spPr>
            <a:xfrm>
              <a:off x="929187"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5" name="Rectangle 44"/>
            <p:cNvSpPr/>
            <p:nvPr/>
          </p:nvSpPr>
          <p:spPr>
            <a:xfrm>
              <a:off x="1286265"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6" name="Rectangle 45"/>
            <p:cNvSpPr/>
            <p:nvPr/>
          </p:nvSpPr>
          <p:spPr>
            <a:xfrm>
              <a:off x="1660148"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7" name="Rectangle 46"/>
            <p:cNvSpPr/>
            <p:nvPr/>
          </p:nvSpPr>
          <p:spPr>
            <a:xfrm>
              <a:off x="2032518" y="452362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8" name="Rectangle 47"/>
            <p:cNvSpPr/>
            <p:nvPr/>
          </p:nvSpPr>
          <p:spPr>
            <a:xfrm>
              <a:off x="929187"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49" name="Rectangle 48"/>
            <p:cNvSpPr/>
            <p:nvPr/>
          </p:nvSpPr>
          <p:spPr>
            <a:xfrm>
              <a:off x="1286265"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0" name="Rectangle 49"/>
            <p:cNvSpPr/>
            <p:nvPr/>
          </p:nvSpPr>
          <p:spPr>
            <a:xfrm>
              <a:off x="1660148"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1" name="Rectangle 50"/>
            <p:cNvSpPr/>
            <p:nvPr/>
          </p:nvSpPr>
          <p:spPr>
            <a:xfrm>
              <a:off x="2032518" y="478342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2" name="Rectangle 51"/>
            <p:cNvSpPr/>
            <p:nvPr/>
          </p:nvSpPr>
          <p:spPr>
            <a:xfrm>
              <a:off x="929187"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3" name="Rectangle 52"/>
            <p:cNvSpPr/>
            <p:nvPr/>
          </p:nvSpPr>
          <p:spPr>
            <a:xfrm>
              <a:off x="1286265"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4" name="Rectangle 53"/>
            <p:cNvSpPr/>
            <p:nvPr/>
          </p:nvSpPr>
          <p:spPr>
            <a:xfrm>
              <a:off x="1660148"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5" name="Rectangle 54"/>
            <p:cNvSpPr/>
            <p:nvPr/>
          </p:nvSpPr>
          <p:spPr>
            <a:xfrm>
              <a:off x="2032518" y="504323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grpSp>
      <p:grpSp>
        <p:nvGrpSpPr>
          <p:cNvPr id="39" name="Group 55"/>
          <p:cNvGrpSpPr/>
          <p:nvPr/>
        </p:nvGrpSpPr>
        <p:grpSpPr>
          <a:xfrm>
            <a:off x="5112025" y="2858246"/>
            <a:ext cx="1477214" cy="1039219"/>
            <a:chOff x="5976386" y="4148362"/>
            <a:chExt cx="1477214" cy="1039219"/>
          </a:xfrm>
        </p:grpSpPr>
        <p:sp>
          <p:nvSpPr>
            <p:cNvPr id="57" name="Rectangle 56"/>
            <p:cNvSpPr/>
            <p:nvPr/>
          </p:nvSpPr>
          <p:spPr>
            <a:xfrm>
              <a:off x="5976386"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8" name="Rectangle 57"/>
            <p:cNvSpPr/>
            <p:nvPr/>
          </p:nvSpPr>
          <p:spPr>
            <a:xfrm>
              <a:off x="6333464"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59" name="Rectangle 58"/>
            <p:cNvSpPr/>
            <p:nvPr/>
          </p:nvSpPr>
          <p:spPr>
            <a:xfrm>
              <a:off x="670734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0" name="Rectangle 59"/>
            <p:cNvSpPr/>
            <p:nvPr/>
          </p:nvSpPr>
          <p:spPr>
            <a:xfrm>
              <a:off x="7079717" y="414836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1" name="Rectangle 60"/>
            <p:cNvSpPr/>
            <p:nvPr/>
          </p:nvSpPr>
          <p:spPr>
            <a:xfrm>
              <a:off x="5976386"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2" name="Rectangle 61"/>
            <p:cNvSpPr/>
            <p:nvPr/>
          </p:nvSpPr>
          <p:spPr>
            <a:xfrm>
              <a:off x="6333464"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3" name="Rectangle 62"/>
            <p:cNvSpPr/>
            <p:nvPr/>
          </p:nvSpPr>
          <p:spPr>
            <a:xfrm>
              <a:off x="670734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4" name="Rectangle 63"/>
            <p:cNvSpPr/>
            <p:nvPr/>
          </p:nvSpPr>
          <p:spPr>
            <a:xfrm>
              <a:off x="7079717" y="440816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5" name="Rectangle 64"/>
            <p:cNvSpPr/>
            <p:nvPr/>
          </p:nvSpPr>
          <p:spPr>
            <a:xfrm>
              <a:off x="5976386"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6" name="Rectangle 65"/>
            <p:cNvSpPr/>
            <p:nvPr/>
          </p:nvSpPr>
          <p:spPr>
            <a:xfrm>
              <a:off x="6333464"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7" name="Rectangle 66"/>
            <p:cNvSpPr/>
            <p:nvPr/>
          </p:nvSpPr>
          <p:spPr>
            <a:xfrm>
              <a:off x="670734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8" name="Rectangle 67"/>
            <p:cNvSpPr/>
            <p:nvPr/>
          </p:nvSpPr>
          <p:spPr>
            <a:xfrm>
              <a:off x="7079717" y="4667972"/>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69" name="Rectangle 68"/>
            <p:cNvSpPr/>
            <p:nvPr/>
          </p:nvSpPr>
          <p:spPr>
            <a:xfrm>
              <a:off x="5976386"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70" name="Rectangle 69"/>
            <p:cNvSpPr/>
            <p:nvPr/>
          </p:nvSpPr>
          <p:spPr>
            <a:xfrm>
              <a:off x="6333464"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71" name="Rectangle 70"/>
            <p:cNvSpPr/>
            <p:nvPr/>
          </p:nvSpPr>
          <p:spPr>
            <a:xfrm>
              <a:off x="670734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72" name="Rectangle 71"/>
            <p:cNvSpPr/>
            <p:nvPr/>
          </p:nvSpPr>
          <p:spPr>
            <a:xfrm>
              <a:off x="7079717" y="492777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grpSp>
      <p:sp>
        <p:nvSpPr>
          <p:cNvPr id="73" name="TextBox 72"/>
          <p:cNvSpPr txBox="1"/>
          <p:nvPr/>
        </p:nvSpPr>
        <p:spPr>
          <a:xfrm>
            <a:off x="3664142" y="2488916"/>
            <a:ext cx="377177" cy="369332"/>
          </a:xfrm>
          <a:prstGeom prst="rect">
            <a:avLst/>
          </a:prstGeom>
          <a:noFill/>
        </p:spPr>
        <p:txBody>
          <a:bodyPr wrap="none" rtlCol="0">
            <a:spAutoFit/>
          </a:bodyPr>
          <a:lstStyle/>
          <a:p>
            <a:r>
              <a:rPr lang="en-US" dirty="0" smtClean="0">
                <a:latin typeface="Arial"/>
                <a:cs typeface="Arial"/>
              </a:rPr>
              <a:t>In</a:t>
            </a:r>
          </a:p>
        </p:txBody>
      </p:sp>
      <p:sp>
        <p:nvSpPr>
          <p:cNvPr id="74" name="TextBox 73"/>
          <p:cNvSpPr txBox="1"/>
          <p:nvPr/>
        </p:nvSpPr>
        <p:spPr>
          <a:xfrm>
            <a:off x="5564623" y="2488914"/>
            <a:ext cx="556725" cy="369332"/>
          </a:xfrm>
          <a:prstGeom prst="rect">
            <a:avLst/>
          </a:prstGeom>
          <a:noFill/>
        </p:spPr>
        <p:txBody>
          <a:bodyPr wrap="none" rtlCol="0">
            <a:spAutoFit/>
          </a:bodyPr>
          <a:lstStyle/>
          <a:p>
            <a:r>
              <a:rPr lang="en-US" dirty="0" smtClean="0">
                <a:latin typeface="Arial"/>
                <a:cs typeface="Arial"/>
              </a:rPr>
              <a:t>Out</a:t>
            </a:r>
          </a:p>
        </p:txBody>
      </p:sp>
      <p:sp>
        <p:nvSpPr>
          <p:cNvPr id="119" name="TextBox 118"/>
          <p:cNvSpPr txBox="1"/>
          <p:nvPr/>
        </p:nvSpPr>
        <p:spPr>
          <a:xfrm>
            <a:off x="2746904" y="4072226"/>
            <a:ext cx="993105" cy="307777"/>
          </a:xfrm>
          <a:prstGeom prst="rect">
            <a:avLst/>
          </a:prstGeom>
          <a:noFill/>
        </p:spPr>
        <p:txBody>
          <a:bodyPr wrap="none" rtlCol="0">
            <a:spAutoFit/>
          </a:bodyPr>
          <a:lstStyle/>
          <a:p>
            <a:r>
              <a:rPr lang="en-US" sz="1400" dirty="0" smtClean="0">
                <a:latin typeface="Arial"/>
                <a:cs typeface="Arial"/>
              </a:rPr>
              <a:t>coalesced</a:t>
            </a:r>
          </a:p>
        </p:txBody>
      </p:sp>
      <p:cxnSp>
        <p:nvCxnSpPr>
          <p:cNvPr id="135" name="Straight Arrow Connector 134"/>
          <p:cNvCxnSpPr/>
          <p:nvPr/>
        </p:nvCxnSpPr>
        <p:spPr>
          <a:xfrm rot="10800000" flipH="1">
            <a:off x="4374619" y="2960431"/>
            <a:ext cx="1094483" cy="139558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6" name="Straight Arrow Connector 135"/>
          <p:cNvCxnSpPr/>
          <p:nvPr/>
        </p:nvCxnSpPr>
        <p:spPr>
          <a:xfrm rot="10800000" flipH="1">
            <a:off x="4374619" y="2960435"/>
            <a:ext cx="1446399" cy="16553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7" name="Straight Arrow Connector 136"/>
          <p:cNvCxnSpPr/>
          <p:nvPr/>
        </p:nvCxnSpPr>
        <p:spPr>
          <a:xfrm rot="10800000" flipH="1">
            <a:off x="4374619" y="2960431"/>
            <a:ext cx="1814697" cy="19151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8" name="Straight Arrow Connector 137"/>
          <p:cNvCxnSpPr/>
          <p:nvPr/>
        </p:nvCxnSpPr>
        <p:spPr>
          <a:xfrm rot="10800000" flipH="1">
            <a:off x="4374620" y="2960435"/>
            <a:ext cx="2185370" cy="21749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9" name="Rectangle 138"/>
          <p:cNvSpPr/>
          <p:nvPr/>
        </p:nvSpPr>
        <p:spPr>
          <a:xfrm>
            <a:off x="3009048"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40" name="Rectangle 139"/>
          <p:cNvSpPr/>
          <p:nvPr/>
        </p:nvSpPr>
        <p:spPr>
          <a:xfrm>
            <a:off x="3366126"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41" name="Rectangle 140"/>
          <p:cNvSpPr/>
          <p:nvPr/>
        </p:nvSpPr>
        <p:spPr>
          <a:xfrm>
            <a:off x="3740009"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42" name="Rectangle 141"/>
          <p:cNvSpPr/>
          <p:nvPr/>
        </p:nvSpPr>
        <p:spPr>
          <a:xfrm>
            <a:off x="4112379"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cxnSp>
        <p:nvCxnSpPr>
          <p:cNvPr id="143" name="Straight Arrow Connector 142"/>
          <p:cNvCxnSpPr/>
          <p:nvPr/>
        </p:nvCxnSpPr>
        <p:spPr>
          <a:xfrm rot="16200000" flipH="1">
            <a:off x="3123758" y="3145387"/>
            <a:ext cx="1265679" cy="89577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4" name="Straight Arrow Connector 143"/>
          <p:cNvCxnSpPr/>
          <p:nvPr/>
        </p:nvCxnSpPr>
        <p:spPr>
          <a:xfrm rot="16200000" flipH="1">
            <a:off x="3480015" y="3144566"/>
            <a:ext cx="1265677" cy="89741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5" name="Straight Arrow Connector 144"/>
          <p:cNvCxnSpPr/>
          <p:nvPr/>
        </p:nvCxnSpPr>
        <p:spPr>
          <a:xfrm rot="16200000" flipH="1">
            <a:off x="3855545" y="3146214"/>
            <a:ext cx="1265676" cy="89412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6" name="Straight Arrow Connector 145"/>
          <p:cNvCxnSpPr/>
          <p:nvPr/>
        </p:nvCxnSpPr>
        <p:spPr>
          <a:xfrm rot="16200000" flipH="1">
            <a:off x="4216783" y="3135082"/>
            <a:ext cx="1265674" cy="91639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62" name="TextBox 161"/>
          <p:cNvSpPr txBox="1"/>
          <p:nvPr/>
        </p:nvSpPr>
        <p:spPr>
          <a:xfrm>
            <a:off x="5821018" y="4072226"/>
            <a:ext cx="993105" cy="307777"/>
          </a:xfrm>
          <a:prstGeom prst="rect">
            <a:avLst/>
          </a:prstGeom>
          <a:noFill/>
        </p:spPr>
        <p:txBody>
          <a:bodyPr wrap="none" rtlCol="0">
            <a:spAutoFit/>
          </a:bodyPr>
          <a:lstStyle/>
          <a:p>
            <a:r>
              <a:rPr lang="en-US" sz="1400" dirty="0" smtClean="0">
                <a:latin typeface="Arial"/>
                <a:cs typeface="Arial"/>
              </a:rPr>
              <a:t>coalesced</a:t>
            </a:r>
          </a:p>
        </p:txBody>
      </p:sp>
      <p:grpSp>
        <p:nvGrpSpPr>
          <p:cNvPr id="160" name="Group 159"/>
          <p:cNvGrpSpPr/>
          <p:nvPr/>
        </p:nvGrpSpPr>
        <p:grpSpPr>
          <a:xfrm>
            <a:off x="3009048" y="5750899"/>
            <a:ext cx="1477214" cy="259805"/>
            <a:chOff x="2810628" y="5853523"/>
            <a:chExt cx="1477214" cy="259805"/>
          </a:xfrm>
        </p:grpSpPr>
        <p:sp>
          <p:nvSpPr>
            <p:cNvPr id="151" name="Rectangle 150"/>
            <p:cNvSpPr/>
            <p:nvPr/>
          </p:nvSpPr>
          <p:spPr>
            <a:xfrm>
              <a:off x="2810628"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52" name="Rectangle 151"/>
            <p:cNvSpPr/>
            <p:nvPr/>
          </p:nvSpPr>
          <p:spPr>
            <a:xfrm>
              <a:off x="3167706"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53" name="Rectangle 152"/>
            <p:cNvSpPr/>
            <p:nvPr/>
          </p:nvSpPr>
          <p:spPr>
            <a:xfrm>
              <a:off x="354158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54" name="Rectangle 153"/>
            <p:cNvSpPr/>
            <p:nvPr/>
          </p:nvSpPr>
          <p:spPr>
            <a:xfrm>
              <a:off x="391395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grpSp>
      <p:grpSp>
        <p:nvGrpSpPr>
          <p:cNvPr id="163" name="Group 162"/>
          <p:cNvGrpSpPr/>
          <p:nvPr/>
        </p:nvGrpSpPr>
        <p:grpSpPr>
          <a:xfrm>
            <a:off x="3009048" y="6025154"/>
            <a:ext cx="1477214" cy="259805"/>
            <a:chOff x="2810628" y="5853523"/>
            <a:chExt cx="1477214" cy="259805"/>
          </a:xfrm>
        </p:grpSpPr>
        <p:sp>
          <p:nvSpPr>
            <p:cNvPr id="164" name="Rectangle 163"/>
            <p:cNvSpPr/>
            <p:nvPr/>
          </p:nvSpPr>
          <p:spPr>
            <a:xfrm>
              <a:off x="2810628"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65" name="Rectangle 164"/>
            <p:cNvSpPr/>
            <p:nvPr/>
          </p:nvSpPr>
          <p:spPr>
            <a:xfrm>
              <a:off x="3167706"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66" name="Rectangle 165"/>
            <p:cNvSpPr/>
            <p:nvPr/>
          </p:nvSpPr>
          <p:spPr>
            <a:xfrm>
              <a:off x="354158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67" name="Rectangle 166"/>
            <p:cNvSpPr/>
            <p:nvPr/>
          </p:nvSpPr>
          <p:spPr>
            <a:xfrm>
              <a:off x="391395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grpSp>
      <p:sp>
        <p:nvSpPr>
          <p:cNvPr id="168" name="TextBox 167"/>
          <p:cNvSpPr txBox="1"/>
          <p:nvPr/>
        </p:nvSpPr>
        <p:spPr>
          <a:xfrm>
            <a:off x="1799702" y="5381567"/>
            <a:ext cx="1031465" cy="369332"/>
          </a:xfrm>
          <a:prstGeom prst="rect">
            <a:avLst/>
          </a:prstGeom>
          <a:noFill/>
        </p:spPr>
        <p:txBody>
          <a:bodyPr wrap="none" rtlCol="0">
            <a:spAutoFit/>
          </a:bodyPr>
          <a:lstStyle/>
          <a:p>
            <a:r>
              <a:rPr lang="en-US" dirty="0" smtClean="0">
                <a:latin typeface="Arial"/>
                <a:cs typeface="Arial"/>
              </a:rPr>
              <a:t>Threads</a:t>
            </a:r>
          </a:p>
        </p:txBody>
      </p:sp>
      <p:sp>
        <p:nvSpPr>
          <p:cNvPr id="169" name="TextBox 168"/>
          <p:cNvSpPr txBox="1"/>
          <p:nvPr/>
        </p:nvSpPr>
        <p:spPr>
          <a:xfrm>
            <a:off x="1239403" y="5750899"/>
            <a:ext cx="1591764" cy="307777"/>
          </a:xfrm>
          <a:prstGeom prst="rect">
            <a:avLst/>
          </a:prstGeom>
          <a:noFill/>
        </p:spPr>
        <p:txBody>
          <a:bodyPr wrap="none" rtlCol="0">
            <a:spAutoFit/>
          </a:bodyPr>
          <a:lstStyle/>
          <a:p>
            <a:r>
              <a:rPr lang="en-US" sz="1400" dirty="0" smtClean="0">
                <a:latin typeface="Arial"/>
                <a:cs typeface="Arial"/>
              </a:rPr>
              <a:t>global </a:t>
            </a:r>
            <a:r>
              <a:rPr lang="en-US" sz="1400" dirty="0" err="1" smtClean="0">
                <a:latin typeface="Arial"/>
                <a:cs typeface="Arial"/>
              </a:rPr>
              <a:t>mem</a:t>
            </a:r>
            <a:r>
              <a:rPr lang="en-US" sz="1400" dirty="0" smtClean="0">
                <a:latin typeface="Arial"/>
                <a:cs typeface="Arial"/>
              </a:rPr>
              <a:t> index</a:t>
            </a:r>
          </a:p>
        </p:txBody>
      </p:sp>
      <p:sp>
        <p:nvSpPr>
          <p:cNvPr id="170" name="TextBox 169"/>
          <p:cNvSpPr txBox="1"/>
          <p:nvPr/>
        </p:nvSpPr>
        <p:spPr>
          <a:xfrm>
            <a:off x="1336505" y="6007364"/>
            <a:ext cx="1481833" cy="307777"/>
          </a:xfrm>
          <a:prstGeom prst="rect">
            <a:avLst/>
          </a:prstGeom>
          <a:noFill/>
        </p:spPr>
        <p:txBody>
          <a:bodyPr wrap="none" rtlCol="0">
            <a:spAutoFit/>
          </a:bodyPr>
          <a:lstStyle/>
          <a:p>
            <a:r>
              <a:rPr lang="en-US" sz="1400" dirty="0" smtClean="0">
                <a:latin typeface="Arial"/>
                <a:cs typeface="Arial"/>
              </a:rPr>
              <a:t>local </a:t>
            </a:r>
            <a:r>
              <a:rPr lang="en-US" sz="1400" dirty="0" err="1" smtClean="0">
                <a:latin typeface="Arial"/>
                <a:cs typeface="Arial"/>
              </a:rPr>
              <a:t>mem</a:t>
            </a:r>
            <a:r>
              <a:rPr lang="en-US" sz="1400" dirty="0" smtClean="0">
                <a:latin typeface="Arial"/>
                <a:cs typeface="Arial"/>
              </a:rPr>
              <a:t> index</a:t>
            </a:r>
          </a:p>
        </p:txBody>
      </p:sp>
      <p:sp>
        <p:nvSpPr>
          <p:cNvPr id="171" name="Rectangle 170"/>
          <p:cNvSpPr/>
          <p:nvPr/>
        </p:nvSpPr>
        <p:spPr>
          <a:xfrm>
            <a:off x="5122386"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72" name="Rectangle 171"/>
          <p:cNvSpPr/>
          <p:nvPr/>
        </p:nvSpPr>
        <p:spPr>
          <a:xfrm>
            <a:off x="5479464"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73" name="Rectangle 172"/>
          <p:cNvSpPr/>
          <p:nvPr/>
        </p:nvSpPr>
        <p:spPr>
          <a:xfrm>
            <a:off x="5853347"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74" name="Rectangle 173"/>
          <p:cNvSpPr/>
          <p:nvPr/>
        </p:nvSpPr>
        <p:spPr>
          <a:xfrm>
            <a:off x="6225717"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grpSp>
        <p:nvGrpSpPr>
          <p:cNvPr id="175" name="Group 174"/>
          <p:cNvGrpSpPr/>
          <p:nvPr/>
        </p:nvGrpSpPr>
        <p:grpSpPr>
          <a:xfrm>
            <a:off x="5122386" y="5750899"/>
            <a:ext cx="1477214" cy="259805"/>
            <a:chOff x="2810628" y="5853523"/>
            <a:chExt cx="1477214" cy="259805"/>
          </a:xfrm>
        </p:grpSpPr>
        <p:sp>
          <p:nvSpPr>
            <p:cNvPr id="176" name="Rectangle 175"/>
            <p:cNvSpPr/>
            <p:nvPr/>
          </p:nvSpPr>
          <p:spPr>
            <a:xfrm>
              <a:off x="2810628"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77" name="Rectangle 176"/>
            <p:cNvSpPr/>
            <p:nvPr/>
          </p:nvSpPr>
          <p:spPr>
            <a:xfrm>
              <a:off x="3167706"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78" name="Rectangle 177"/>
            <p:cNvSpPr/>
            <p:nvPr/>
          </p:nvSpPr>
          <p:spPr>
            <a:xfrm>
              <a:off x="354158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79" name="Rectangle 178"/>
            <p:cNvSpPr/>
            <p:nvPr/>
          </p:nvSpPr>
          <p:spPr>
            <a:xfrm>
              <a:off x="391395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grpSp>
      <p:grpSp>
        <p:nvGrpSpPr>
          <p:cNvPr id="180" name="Group 179"/>
          <p:cNvGrpSpPr/>
          <p:nvPr/>
        </p:nvGrpSpPr>
        <p:grpSpPr>
          <a:xfrm>
            <a:off x="5122386" y="6025154"/>
            <a:ext cx="1477214" cy="259805"/>
            <a:chOff x="2810628" y="5853523"/>
            <a:chExt cx="1477214" cy="259805"/>
          </a:xfrm>
        </p:grpSpPr>
        <p:sp>
          <p:nvSpPr>
            <p:cNvPr id="181" name="Rectangle 180"/>
            <p:cNvSpPr/>
            <p:nvPr/>
          </p:nvSpPr>
          <p:spPr>
            <a:xfrm>
              <a:off x="2810628"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82" name="Rectangle 181"/>
            <p:cNvSpPr/>
            <p:nvPr/>
          </p:nvSpPr>
          <p:spPr>
            <a:xfrm>
              <a:off x="3167706"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4</a:t>
              </a:r>
              <a:endParaRPr lang="en-US" sz="1200" b="1" dirty="0">
                <a:solidFill>
                  <a:schemeClr val="tx1"/>
                </a:solidFill>
                <a:latin typeface="Arial"/>
                <a:cs typeface="Arial"/>
              </a:endParaRPr>
            </a:p>
          </p:txBody>
        </p:sp>
        <p:sp>
          <p:nvSpPr>
            <p:cNvPr id="183" name="Rectangle 182"/>
            <p:cNvSpPr/>
            <p:nvPr/>
          </p:nvSpPr>
          <p:spPr>
            <a:xfrm>
              <a:off x="354158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8</a:t>
              </a:r>
              <a:endParaRPr lang="en-US" sz="1200" b="1" dirty="0">
                <a:solidFill>
                  <a:schemeClr val="tx1"/>
                </a:solidFill>
                <a:latin typeface="Arial"/>
                <a:cs typeface="Arial"/>
              </a:endParaRPr>
            </a:p>
          </p:txBody>
        </p:sp>
        <p:sp>
          <p:nvSpPr>
            <p:cNvPr id="184" name="Rectangle 183"/>
            <p:cNvSpPr/>
            <p:nvPr/>
          </p:nvSpPr>
          <p:spPr>
            <a:xfrm>
              <a:off x="3913959" y="5853523"/>
              <a:ext cx="373883" cy="259805"/>
            </a:xfrm>
            <a:prstGeom prst="rect">
              <a:avLst/>
            </a:prstGeom>
            <a:noFill/>
            <a:ln w="12700">
              <a:no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12</a:t>
              </a:r>
              <a:endParaRPr lang="en-US" sz="1200" b="1" dirty="0">
                <a:solidFill>
                  <a:schemeClr val="tx1"/>
                </a:solidFill>
                <a:latin typeface="Arial"/>
                <a:cs typeface="Arial"/>
              </a:endParaRPr>
            </a:p>
          </p:txBody>
        </p:sp>
      </p:grpSp>
      <p:sp>
        <p:nvSpPr>
          <p:cNvPr id="198" name="Right Arrow 197"/>
          <p:cNvSpPr/>
          <p:nvPr/>
        </p:nvSpPr>
        <p:spPr>
          <a:xfrm>
            <a:off x="4665124" y="5571543"/>
            <a:ext cx="336461" cy="583836"/>
          </a:xfrm>
          <a:prstGeom prst="rightArrow">
            <a:avLst/>
          </a:prstGeom>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99" name="TextBox 98"/>
          <p:cNvSpPr txBox="1"/>
          <p:nvPr/>
        </p:nvSpPr>
        <p:spPr>
          <a:xfrm>
            <a:off x="1239403" y="4615823"/>
            <a:ext cx="1634244" cy="369332"/>
          </a:xfrm>
          <a:prstGeom prst="rect">
            <a:avLst/>
          </a:prstGeom>
          <a:noFill/>
        </p:spPr>
        <p:txBody>
          <a:bodyPr wrap="none" rtlCol="0">
            <a:spAutoFit/>
          </a:bodyPr>
          <a:lstStyle/>
          <a:p>
            <a:r>
              <a:rPr lang="en-US" dirty="0" smtClean="0">
                <a:latin typeface="Arial"/>
                <a:cs typeface="Arial"/>
              </a:rPr>
              <a:t>Local memory</a:t>
            </a:r>
          </a:p>
        </p:txBody>
      </p:sp>
      <p:cxnSp>
        <p:nvCxnSpPr>
          <p:cNvPr id="101" name="Straight Arrow Connector 100"/>
          <p:cNvCxnSpPr>
            <a:stCxn id="99" idx="3"/>
          </p:cNvCxnSpPr>
          <p:nvPr/>
        </p:nvCxnSpPr>
        <p:spPr>
          <a:xfrm>
            <a:off x="2873647" y="4800489"/>
            <a:ext cx="979084" cy="75139"/>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2" name="Slide Number Placeholder 101"/>
          <p:cNvSpPr>
            <a:spLocks noGrp="1"/>
          </p:cNvSpPr>
          <p:nvPr>
            <p:ph type="sldNum" sz="quarter" idx="12"/>
          </p:nvPr>
        </p:nvSpPr>
        <p:spPr/>
        <p:txBody>
          <a:bodyPr/>
          <a:lstStyle/>
          <a:p>
            <a:fld id="{DA0F240B-57BF-D649-8391-237432DD1172}" type="slidenum">
              <a:rPr lang="en-US" smtClean="0"/>
              <a:pPr/>
              <a:t>14</a:t>
            </a:fld>
            <a:endParaRPr lang="en-US"/>
          </a:p>
        </p:txBody>
      </p:sp>
      <p:sp>
        <p:nvSpPr>
          <p:cNvPr id="103" name="Footer Placeholder 102"/>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Transpose</a:t>
            </a:r>
            <a:endParaRPr lang="en-US" dirty="0"/>
          </a:p>
        </p:txBody>
      </p:sp>
      <p:sp>
        <p:nvSpPr>
          <p:cNvPr id="3" name="Content Placeholder 2"/>
          <p:cNvSpPr>
            <a:spLocks noGrp="1"/>
          </p:cNvSpPr>
          <p:nvPr>
            <p:ph idx="1"/>
          </p:nvPr>
        </p:nvSpPr>
        <p:spPr>
          <a:xfrm>
            <a:off x="618565" y="1284113"/>
            <a:ext cx="7878788" cy="1240684"/>
          </a:xfrm>
        </p:spPr>
        <p:txBody>
          <a:bodyPr>
            <a:normAutofit fontScale="92500" lnSpcReduction="20000"/>
          </a:bodyPr>
          <a:lstStyle/>
          <a:p>
            <a:r>
              <a:rPr lang="en-US" dirty="0" smtClean="0"/>
              <a:t>The following figure shows a performance comparison of the two transpose kernels for matrices of size </a:t>
            </a:r>
            <a:r>
              <a:rPr lang="en-US" dirty="0" err="1" smtClean="0"/>
              <a:t>NxM</a:t>
            </a:r>
            <a:r>
              <a:rPr lang="en-US" dirty="0" smtClean="0"/>
              <a:t> on an AMD 5870 GPU</a:t>
            </a:r>
          </a:p>
          <a:p>
            <a:pPr lvl="1"/>
            <a:r>
              <a:rPr lang="en-US" dirty="0" smtClean="0"/>
              <a:t>“Optimized” uses local memory and thread remapping</a:t>
            </a:r>
          </a:p>
          <a:p>
            <a:pPr lvl="1"/>
            <a:endParaRPr lang="en-US" dirty="0" smtClean="0"/>
          </a:p>
          <a:p>
            <a:pPr lvl="1"/>
            <a:endParaRPr lang="en-US" dirty="0" smtClean="0"/>
          </a:p>
          <a:p>
            <a:pPr lvl="1"/>
            <a:endParaRPr lang="en-US" dirty="0" smtClean="0"/>
          </a:p>
        </p:txBody>
      </p:sp>
      <p:graphicFrame>
        <p:nvGraphicFramePr>
          <p:cNvPr id="4" name="Chart 3"/>
          <p:cNvGraphicFramePr/>
          <p:nvPr/>
        </p:nvGraphicFramePr>
        <p:xfrm>
          <a:off x="1524000" y="2524796"/>
          <a:ext cx="6669396" cy="4027285"/>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p:cNvCxnSpPr/>
          <p:nvPr/>
        </p:nvCxnSpPr>
        <p:spPr>
          <a:xfrm rot="5400000" flipH="1" flipV="1">
            <a:off x="2478635" y="4905522"/>
            <a:ext cx="937119" cy="1588"/>
          </a:xfrm>
          <a:prstGeom prst="line">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312642" y="4438550"/>
            <a:ext cx="1149055" cy="936326"/>
          </a:xfrm>
          <a:prstGeom prst="line">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3"/>
          <a:stretch>
            <a:fillRect/>
          </a:stretch>
        </p:blipFill>
        <p:spPr>
          <a:xfrm>
            <a:off x="2971800" y="3402606"/>
            <a:ext cx="1489897" cy="1035944"/>
          </a:xfrm>
          <a:prstGeom prst="rect">
            <a:avLst/>
          </a:prstGeom>
          <a:ln w="53975">
            <a:solidFill>
              <a:schemeClr val="tx1"/>
            </a:solidFill>
          </a:ln>
        </p:spPr>
      </p:pic>
      <p:sp>
        <p:nvSpPr>
          <p:cNvPr id="8" name="Slide Number Placeholder 7"/>
          <p:cNvSpPr>
            <a:spLocks noGrp="1"/>
          </p:cNvSpPr>
          <p:nvPr>
            <p:ph type="sldNum" sz="quarter" idx="12"/>
          </p:nvPr>
        </p:nvSpPr>
        <p:spPr/>
        <p:txBody>
          <a:bodyPr/>
          <a:lstStyle/>
          <a:p>
            <a:fld id="{DA0F240B-57BF-D649-8391-237432DD1172}" type="slidenum">
              <a:rPr lang="en-US" smtClean="0"/>
              <a:pPr/>
              <a:t>15</a:t>
            </a:fld>
            <a:endParaRPr lang="en-US"/>
          </a:p>
        </p:txBody>
      </p:sp>
      <p:sp>
        <p:nvSpPr>
          <p:cNvPr id="10" name="Footer Placeholder 9"/>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Occupancy</a:t>
            </a:r>
            <a:endParaRPr lang="en-US" dirty="0"/>
          </a:p>
        </p:txBody>
      </p:sp>
      <p:sp>
        <p:nvSpPr>
          <p:cNvPr id="3" name="Content Placeholder 2"/>
          <p:cNvSpPr>
            <a:spLocks noGrp="1"/>
          </p:cNvSpPr>
          <p:nvPr>
            <p:ph idx="1"/>
          </p:nvPr>
        </p:nvSpPr>
        <p:spPr>
          <a:xfrm>
            <a:off x="618565" y="1284112"/>
            <a:ext cx="7878788" cy="5014280"/>
          </a:xfrm>
        </p:spPr>
        <p:txBody>
          <a:bodyPr>
            <a:normAutofit fontScale="92500" lnSpcReduction="20000"/>
          </a:bodyPr>
          <a:lstStyle/>
          <a:p>
            <a:r>
              <a:rPr lang="en-US" dirty="0" smtClean="0"/>
              <a:t>On current </a:t>
            </a:r>
            <a:r>
              <a:rPr lang="en-US" dirty="0" err="1" smtClean="0"/>
              <a:t>GPUs</a:t>
            </a:r>
            <a:r>
              <a:rPr lang="en-US" dirty="0" smtClean="0"/>
              <a:t>, work groups get mapped to compute units</a:t>
            </a:r>
          </a:p>
          <a:p>
            <a:pPr lvl="1"/>
            <a:r>
              <a:rPr lang="en-US" dirty="0" smtClean="0"/>
              <a:t>When a work group is mapped to a compute unit, it cannot be swapped off until all of its threads complete their execution</a:t>
            </a:r>
          </a:p>
          <a:p>
            <a:r>
              <a:rPr lang="en-US" dirty="0" smtClean="0"/>
              <a:t>If there are enough resources available, multiple work groups can be mapped to the same compute unit at the same time </a:t>
            </a:r>
          </a:p>
          <a:p>
            <a:pPr lvl="1"/>
            <a:r>
              <a:rPr lang="en-US" dirty="0" err="1" smtClean="0"/>
              <a:t>Wavefronts</a:t>
            </a:r>
            <a:r>
              <a:rPr lang="en-US" dirty="0" smtClean="0"/>
              <a:t> from another work group can be swapped in to hide latency</a:t>
            </a:r>
          </a:p>
          <a:p>
            <a:r>
              <a:rPr lang="en-US" dirty="0" smtClean="0"/>
              <a:t>Resources are fixed per compute unit (number of registers, local memory size, maximum number of threads)</a:t>
            </a:r>
          </a:p>
          <a:p>
            <a:pPr lvl="1"/>
            <a:r>
              <a:rPr lang="en-US" dirty="0" smtClean="0"/>
              <a:t>Any one of these resource constraints may limit the number of work groups on a compute unit</a:t>
            </a:r>
          </a:p>
          <a:p>
            <a:r>
              <a:rPr lang="en-US" dirty="0" smtClean="0"/>
              <a:t>The term </a:t>
            </a:r>
            <a:r>
              <a:rPr lang="en-US" i="1" dirty="0" smtClean="0"/>
              <a:t>occupancy</a:t>
            </a:r>
            <a:r>
              <a:rPr lang="en-US" dirty="0" smtClean="0"/>
              <a:t> is used to describe how well the resources of the compute unit are being utilized</a:t>
            </a:r>
          </a:p>
          <a:p>
            <a:pPr lvl="1"/>
            <a:endParaRPr lang="en-US" dirty="0" smtClean="0"/>
          </a:p>
        </p:txBody>
      </p:sp>
      <p:sp>
        <p:nvSpPr>
          <p:cNvPr id="4" name="Slide Number Placeholder 3"/>
          <p:cNvSpPr>
            <a:spLocks noGrp="1"/>
          </p:cNvSpPr>
          <p:nvPr>
            <p:ph type="sldNum" sz="quarter" idx="12"/>
          </p:nvPr>
        </p:nvSpPr>
        <p:spPr/>
        <p:txBody>
          <a:bodyPr/>
          <a:lstStyle/>
          <a:p>
            <a:fld id="{DA0F240B-57BF-D649-8391-237432DD117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Occupancy – Registers</a:t>
            </a:r>
            <a:endParaRPr lang="en-US" dirty="0"/>
          </a:p>
        </p:txBody>
      </p:sp>
      <p:sp>
        <p:nvSpPr>
          <p:cNvPr id="3" name="Content Placeholder 2"/>
          <p:cNvSpPr>
            <a:spLocks noGrp="1"/>
          </p:cNvSpPr>
          <p:nvPr>
            <p:ph idx="1"/>
          </p:nvPr>
        </p:nvSpPr>
        <p:spPr>
          <a:xfrm>
            <a:off x="618565" y="1284112"/>
            <a:ext cx="7878788" cy="5014280"/>
          </a:xfrm>
        </p:spPr>
        <p:txBody>
          <a:bodyPr>
            <a:normAutofit lnSpcReduction="10000"/>
          </a:bodyPr>
          <a:lstStyle/>
          <a:p>
            <a:r>
              <a:rPr lang="en-US" dirty="0" smtClean="0"/>
              <a:t>The availability of registers is one of the major limiting factor for larger kernels</a:t>
            </a:r>
          </a:p>
          <a:p>
            <a:r>
              <a:rPr lang="en-US" dirty="0" smtClean="0"/>
              <a:t>The maximum number of registers required by a kernel must be available for all threads of a workgroup</a:t>
            </a:r>
          </a:p>
          <a:p>
            <a:pPr lvl="1"/>
            <a:r>
              <a:rPr lang="en-US" dirty="0" smtClean="0"/>
              <a:t>Example: Consider a GPU with 16384 registers per compute unit running a kernel that requires 35 registers per thread </a:t>
            </a:r>
          </a:p>
          <a:p>
            <a:pPr lvl="2"/>
            <a:r>
              <a:rPr lang="en-US" dirty="0" smtClean="0"/>
              <a:t>Each compute unit can execute at most 468 threads</a:t>
            </a:r>
          </a:p>
          <a:p>
            <a:pPr lvl="2"/>
            <a:r>
              <a:rPr lang="en-US" dirty="0" smtClean="0"/>
              <a:t>This affects the choice of workgroup size</a:t>
            </a:r>
          </a:p>
          <a:p>
            <a:pPr lvl="3"/>
            <a:r>
              <a:rPr lang="en-US" dirty="0" smtClean="0"/>
              <a:t>A workgroup of 512 is not possible</a:t>
            </a:r>
          </a:p>
          <a:p>
            <a:pPr lvl="3"/>
            <a:r>
              <a:rPr lang="en-US" dirty="0" smtClean="0"/>
              <a:t>Only 1 workgroup of 256 threads is allowed at a time, even though 212 more threads could be running</a:t>
            </a:r>
          </a:p>
          <a:p>
            <a:pPr lvl="3"/>
            <a:r>
              <a:rPr lang="en-US" dirty="0" smtClean="0"/>
              <a:t>3 workgroups of 128 threads are allowed, providing 384 threads to be scheduled, etc.</a:t>
            </a:r>
          </a:p>
          <a:p>
            <a:pPr lvl="3"/>
            <a:endParaRPr lang="en-US" dirty="0" smtClean="0"/>
          </a:p>
        </p:txBody>
      </p:sp>
      <p:sp>
        <p:nvSpPr>
          <p:cNvPr id="4" name="Slide Number Placeholder 3"/>
          <p:cNvSpPr>
            <a:spLocks noGrp="1"/>
          </p:cNvSpPr>
          <p:nvPr>
            <p:ph type="sldNum" sz="quarter" idx="12"/>
          </p:nvPr>
        </p:nvSpPr>
        <p:spPr/>
        <p:txBody>
          <a:bodyPr/>
          <a:lstStyle/>
          <a:p>
            <a:fld id="{DA0F240B-57BF-D649-8391-237432DD117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Occupancy – Registers</a:t>
            </a:r>
            <a:endParaRPr lang="en-US" dirty="0"/>
          </a:p>
        </p:txBody>
      </p:sp>
      <p:sp>
        <p:nvSpPr>
          <p:cNvPr id="3" name="Content Placeholder 2"/>
          <p:cNvSpPr>
            <a:spLocks noGrp="1"/>
          </p:cNvSpPr>
          <p:nvPr>
            <p:ph idx="1"/>
          </p:nvPr>
        </p:nvSpPr>
        <p:spPr>
          <a:xfrm>
            <a:off x="618565" y="1284112"/>
            <a:ext cx="7878788" cy="5014280"/>
          </a:xfrm>
        </p:spPr>
        <p:txBody>
          <a:bodyPr>
            <a:normAutofit/>
          </a:bodyPr>
          <a:lstStyle/>
          <a:p>
            <a:r>
              <a:rPr lang="en-US" dirty="0" smtClean="0"/>
              <a:t>Consider another example: </a:t>
            </a:r>
          </a:p>
          <a:p>
            <a:pPr lvl="1"/>
            <a:r>
              <a:rPr lang="en-US" dirty="0" smtClean="0"/>
              <a:t>A GPU has 16384 registers per compute unit</a:t>
            </a:r>
          </a:p>
          <a:p>
            <a:pPr lvl="1"/>
            <a:r>
              <a:rPr lang="en-US" dirty="0" smtClean="0"/>
              <a:t>The work group size of a kernel is fixed at 256 threads</a:t>
            </a:r>
          </a:p>
          <a:p>
            <a:pPr lvl="1"/>
            <a:r>
              <a:rPr lang="en-US" dirty="0" smtClean="0"/>
              <a:t>The kernel currently requires 17 registers per thread</a:t>
            </a:r>
          </a:p>
          <a:p>
            <a:r>
              <a:rPr lang="en-US" dirty="0" smtClean="0"/>
              <a:t>Given the information, each work group requires 4352 registers</a:t>
            </a:r>
          </a:p>
          <a:p>
            <a:pPr lvl="1"/>
            <a:r>
              <a:rPr lang="en-US" dirty="0" smtClean="0"/>
              <a:t>This allows for 3 active work groups if registers are the only limiting factor</a:t>
            </a:r>
          </a:p>
          <a:p>
            <a:r>
              <a:rPr lang="en-US" dirty="0" smtClean="0"/>
              <a:t>If the code can be restructured to only use 16 registers, then 4 active work groups would be possible</a:t>
            </a:r>
          </a:p>
          <a:p>
            <a:pPr lvl="3"/>
            <a:endParaRPr lang="en-US" dirty="0" smtClean="0"/>
          </a:p>
        </p:txBody>
      </p:sp>
      <p:sp>
        <p:nvSpPr>
          <p:cNvPr id="4" name="Slide Number Placeholder 3"/>
          <p:cNvSpPr>
            <a:spLocks noGrp="1"/>
          </p:cNvSpPr>
          <p:nvPr>
            <p:ph type="sldNum" sz="quarter" idx="12"/>
          </p:nvPr>
        </p:nvSpPr>
        <p:spPr/>
        <p:txBody>
          <a:bodyPr/>
          <a:lstStyle/>
          <a:p>
            <a:fld id="{DA0F240B-57BF-D649-8391-237432DD117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Occupancy – Local Memory</a:t>
            </a:r>
            <a:endParaRPr lang="en-US" dirty="0"/>
          </a:p>
        </p:txBody>
      </p:sp>
      <p:sp>
        <p:nvSpPr>
          <p:cNvPr id="3" name="Content Placeholder 2"/>
          <p:cNvSpPr>
            <a:spLocks noGrp="1"/>
          </p:cNvSpPr>
          <p:nvPr>
            <p:ph idx="1"/>
          </p:nvPr>
        </p:nvSpPr>
        <p:spPr>
          <a:xfrm>
            <a:off x="618565" y="1284112"/>
            <a:ext cx="7878788" cy="5014280"/>
          </a:xfrm>
        </p:spPr>
        <p:txBody>
          <a:bodyPr>
            <a:normAutofit/>
          </a:bodyPr>
          <a:lstStyle/>
          <a:p>
            <a:r>
              <a:rPr lang="en-US" dirty="0" err="1" smtClean="0"/>
              <a:t>GPUs</a:t>
            </a:r>
            <a:r>
              <a:rPr lang="en-US" dirty="0" smtClean="0"/>
              <a:t> have a limited amount of local memory on each compute unit</a:t>
            </a:r>
          </a:p>
          <a:p>
            <a:pPr lvl="1"/>
            <a:r>
              <a:rPr lang="en-US" dirty="0" smtClean="0"/>
              <a:t>32KB of local memory on AMD </a:t>
            </a:r>
            <a:r>
              <a:rPr lang="en-US" dirty="0" err="1" smtClean="0"/>
              <a:t>GPUs</a:t>
            </a:r>
            <a:endParaRPr lang="en-US" dirty="0" smtClean="0"/>
          </a:p>
          <a:p>
            <a:pPr lvl="1"/>
            <a:r>
              <a:rPr lang="en-US" dirty="0" smtClean="0"/>
              <a:t>32-48KB of local memory on NVIDIA </a:t>
            </a:r>
            <a:r>
              <a:rPr lang="en-US" dirty="0" err="1" smtClean="0"/>
              <a:t>GPUs</a:t>
            </a:r>
            <a:endParaRPr lang="en-US" dirty="0" smtClean="0"/>
          </a:p>
          <a:p>
            <a:r>
              <a:rPr lang="en-US" dirty="0" smtClean="0"/>
              <a:t>Local memory limits the number of active work groups per compute unit</a:t>
            </a:r>
          </a:p>
          <a:p>
            <a:r>
              <a:rPr lang="en-US" dirty="0" smtClean="0"/>
              <a:t>Depending on the kernel, the data per workgroup may be fixed regardless of number of threads (e.g., histograms), or may vary based on the number of threads (e.g., matrix multiplication, convolution)</a:t>
            </a:r>
          </a:p>
          <a:p>
            <a:endParaRPr lang="en-US" dirty="0" smtClean="0"/>
          </a:p>
        </p:txBody>
      </p:sp>
      <p:sp>
        <p:nvSpPr>
          <p:cNvPr id="4" name="Slide Number Placeholder 3"/>
          <p:cNvSpPr>
            <a:spLocks noGrp="1"/>
          </p:cNvSpPr>
          <p:nvPr>
            <p:ph type="sldNum" sz="quarter" idx="12"/>
          </p:nvPr>
        </p:nvSpPr>
        <p:spPr/>
        <p:txBody>
          <a:bodyPr/>
          <a:lstStyle/>
          <a:p>
            <a:fld id="{DA0F240B-57BF-D649-8391-237432DD1172}"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Notes</a:t>
            </a:r>
            <a:endParaRPr lang="en-US" dirty="0"/>
          </a:p>
        </p:txBody>
      </p:sp>
      <p:sp>
        <p:nvSpPr>
          <p:cNvPr id="3" name="Content Placeholder 2"/>
          <p:cNvSpPr>
            <a:spLocks noGrp="1"/>
          </p:cNvSpPr>
          <p:nvPr>
            <p:ph idx="1"/>
          </p:nvPr>
        </p:nvSpPr>
        <p:spPr/>
        <p:txBody>
          <a:bodyPr>
            <a:normAutofit/>
          </a:bodyPr>
          <a:lstStyle/>
          <a:p>
            <a:r>
              <a:rPr lang="en-US" dirty="0" smtClean="0"/>
              <a:t>This lecture discusses three important optimizations</a:t>
            </a:r>
          </a:p>
          <a:p>
            <a:r>
              <a:rPr lang="en-US" dirty="0" smtClean="0"/>
              <a:t>The performance impact of mapping threads to data on the GPU is subtle but extremely important. Examples are shown (including a detailed matrix transpose) along with actual empirical results</a:t>
            </a:r>
          </a:p>
          <a:p>
            <a:r>
              <a:rPr lang="en-US" dirty="0" smtClean="0"/>
              <a:t>The number of threads that are active on the GPU can also play a large part in achieving good performance, and so the subtleties of GPU </a:t>
            </a:r>
            <a:r>
              <a:rPr lang="en-US" i="1" dirty="0" smtClean="0"/>
              <a:t>occupancy</a:t>
            </a:r>
            <a:r>
              <a:rPr lang="en-US" dirty="0" smtClean="0"/>
              <a:t> are discussed</a:t>
            </a:r>
          </a:p>
          <a:p>
            <a:r>
              <a:rPr lang="en-US" dirty="0" err="1" smtClean="0"/>
              <a:t>Vectorization</a:t>
            </a:r>
            <a:r>
              <a:rPr lang="en-US" dirty="0" smtClean="0"/>
              <a:t> is particularly important for AMD GPUs and is briefly discussed as well</a:t>
            </a:r>
          </a:p>
        </p:txBody>
      </p:sp>
      <p:sp>
        <p:nvSpPr>
          <p:cNvPr id="4" name="Slide Number Placeholder 3"/>
          <p:cNvSpPr>
            <a:spLocks noGrp="1"/>
          </p:cNvSpPr>
          <p:nvPr>
            <p:ph type="sldNum" sz="quarter" idx="12"/>
          </p:nvPr>
        </p:nvSpPr>
        <p:spPr/>
        <p:txBody>
          <a:bodyPr/>
          <a:lstStyle/>
          <a:p>
            <a:fld id="{DA0F240B-57BF-D649-8391-237432DD117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Occupancy – Threads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GPUs</a:t>
            </a:r>
            <a:r>
              <a:rPr lang="en-US" dirty="0" smtClean="0"/>
              <a:t> have hardware limitations on the maximum number of threads per work group</a:t>
            </a:r>
          </a:p>
          <a:p>
            <a:pPr lvl="1"/>
            <a:r>
              <a:rPr lang="en-US" dirty="0" smtClean="0"/>
              <a:t>256 threads per WG on AMD </a:t>
            </a:r>
            <a:r>
              <a:rPr lang="en-US" dirty="0" err="1" smtClean="0"/>
              <a:t>GPUs</a:t>
            </a:r>
            <a:endParaRPr lang="en-US" dirty="0" smtClean="0"/>
          </a:p>
          <a:p>
            <a:pPr lvl="1"/>
            <a:r>
              <a:rPr lang="en-US" dirty="0" smtClean="0"/>
              <a:t>512 threads per WG on NVIDIA </a:t>
            </a:r>
            <a:r>
              <a:rPr lang="en-US" dirty="0" err="1" smtClean="0"/>
              <a:t>GPUs</a:t>
            </a:r>
            <a:endParaRPr lang="en-US" dirty="0" smtClean="0"/>
          </a:p>
          <a:p>
            <a:r>
              <a:rPr lang="en-US" dirty="0" smtClean="0"/>
              <a:t>NVIDIA </a:t>
            </a:r>
            <a:r>
              <a:rPr lang="en-US" dirty="0" err="1" smtClean="0"/>
              <a:t>GPUs</a:t>
            </a:r>
            <a:r>
              <a:rPr lang="en-US" dirty="0" smtClean="0"/>
              <a:t> have per-compute-unit limits on the number of active threads and work groups (depending on the GPU model)</a:t>
            </a:r>
          </a:p>
          <a:p>
            <a:pPr lvl="1"/>
            <a:r>
              <a:rPr lang="en-US" dirty="0" smtClean="0"/>
              <a:t>768 or 1024 threads per compute unit</a:t>
            </a:r>
          </a:p>
          <a:p>
            <a:pPr lvl="1"/>
            <a:r>
              <a:rPr lang="en-US" dirty="0" smtClean="0"/>
              <a:t>8 or 16 warps per compute unit</a:t>
            </a:r>
          </a:p>
          <a:p>
            <a:r>
              <a:rPr lang="en-US" dirty="0" smtClean="0"/>
              <a:t>AMD </a:t>
            </a:r>
            <a:r>
              <a:rPr lang="en-US" dirty="0" err="1" smtClean="0"/>
              <a:t>GPUs</a:t>
            </a:r>
            <a:r>
              <a:rPr lang="en-US" dirty="0" smtClean="0"/>
              <a:t> have GPU-wide limits on the number of </a:t>
            </a:r>
            <a:r>
              <a:rPr lang="en-US" dirty="0" err="1" smtClean="0"/>
              <a:t>wavefronts</a:t>
            </a:r>
            <a:endParaRPr lang="en-US" dirty="0" smtClean="0"/>
          </a:p>
          <a:p>
            <a:pPr lvl="1"/>
            <a:r>
              <a:rPr lang="en-US" dirty="0" smtClean="0"/>
              <a:t>496 </a:t>
            </a:r>
            <a:r>
              <a:rPr lang="en-US" dirty="0" err="1" smtClean="0"/>
              <a:t>wavefronts</a:t>
            </a:r>
            <a:r>
              <a:rPr lang="en-US" dirty="0" smtClean="0"/>
              <a:t> on the 5870 GPU (~25 </a:t>
            </a:r>
            <a:r>
              <a:rPr lang="en-US" dirty="0" err="1" smtClean="0"/>
              <a:t>wavefronts</a:t>
            </a:r>
            <a:r>
              <a:rPr lang="en-US" dirty="0" smtClean="0"/>
              <a:t> or ~1600 threads per compute unit)</a:t>
            </a:r>
            <a:endParaRPr lang="en-US" dirty="0"/>
          </a:p>
        </p:txBody>
      </p:sp>
      <p:sp>
        <p:nvSpPr>
          <p:cNvPr id="4" name="Slide Number Placeholder 3"/>
          <p:cNvSpPr>
            <a:spLocks noGrp="1"/>
          </p:cNvSpPr>
          <p:nvPr>
            <p:ph type="sldNum" sz="quarter" idx="12"/>
          </p:nvPr>
        </p:nvSpPr>
        <p:spPr/>
        <p:txBody>
          <a:bodyPr/>
          <a:lstStyle/>
          <a:p>
            <a:fld id="{DA0F240B-57BF-D649-8391-237432DD117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Occupancy – Limiting Factors</a:t>
            </a:r>
            <a:endParaRPr lang="en-US" dirty="0"/>
          </a:p>
        </p:txBody>
      </p:sp>
      <p:sp>
        <p:nvSpPr>
          <p:cNvPr id="3" name="Content Placeholder 2"/>
          <p:cNvSpPr>
            <a:spLocks noGrp="1"/>
          </p:cNvSpPr>
          <p:nvPr>
            <p:ph idx="1"/>
          </p:nvPr>
        </p:nvSpPr>
        <p:spPr>
          <a:xfrm>
            <a:off x="618565" y="1284112"/>
            <a:ext cx="7878788" cy="5014280"/>
          </a:xfrm>
        </p:spPr>
        <p:txBody>
          <a:bodyPr>
            <a:normAutofit lnSpcReduction="10000"/>
          </a:bodyPr>
          <a:lstStyle/>
          <a:p>
            <a:r>
              <a:rPr lang="en-US" dirty="0" smtClean="0"/>
              <a:t>The minimum of these three factors is what limits the active number of threads (or occupancy) of a compute unit </a:t>
            </a:r>
          </a:p>
          <a:p>
            <a:r>
              <a:rPr lang="en-US" dirty="0" smtClean="0"/>
              <a:t>The interactions between the factors are complex</a:t>
            </a:r>
          </a:p>
          <a:p>
            <a:pPr lvl="1"/>
            <a:r>
              <a:rPr lang="en-US" dirty="0" smtClean="0"/>
              <a:t>The limiting factor may have either thread or </a:t>
            </a:r>
            <a:r>
              <a:rPr lang="en-US" dirty="0" err="1" smtClean="0"/>
              <a:t>wavefront</a:t>
            </a:r>
            <a:r>
              <a:rPr lang="en-US" dirty="0" smtClean="0"/>
              <a:t> granularity</a:t>
            </a:r>
          </a:p>
          <a:p>
            <a:pPr lvl="1"/>
            <a:r>
              <a:rPr lang="en-US" dirty="0" smtClean="0"/>
              <a:t>Changing work group size may affect register or shared memory usage</a:t>
            </a:r>
          </a:p>
          <a:p>
            <a:pPr lvl="1"/>
            <a:r>
              <a:rPr lang="en-US" dirty="0" smtClean="0"/>
              <a:t>Reducing any factor (such as register usage) slightly may have allow another work group to be active</a:t>
            </a:r>
          </a:p>
          <a:p>
            <a:r>
              <a:rPr lang="en-US" dirty="0" smtClean="0"/>
              <a:t>The CUDA occupancy calculator from NVIDIA plots these factors visually allowing the tradeoffs to be visualized</a:t>
            </a:r>
          </a:p>
        </p:txBody>
      </p:sp>
      <p:sp>
        <p:nvSpPr>
          <p:cNvPr id="4" name="Slide Number Placeholder 3"/>
          <p:cNvSpPr>
            <a:spLocks noGrp="1"/>
          </p:cNvSpPr>
          <p:nvPr>
            <p:ph type="sldNum" sz="quarter" idx="12"/>
          </p:nvPr>
        </p:nvSpPr>
        <p:spPr/>
        <p:txBody>
          <a:bodyPr/>
          <a:lstStyle/>
          <a:p>
            <a:fld id="{DA0F240B-57BF-D649-8391-237432DD1172}"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Occupancy Calculator</a:t>
            </a:r>
            <a:endParaRPr lang="en-US" dirty="0"/>
          </a:p>
        </p:txBody>
      </p:sp>
      <p:sp>
        <p:nvSpPr>
          <p:cNvPr id="3" name="Content Placeholder 2"/>
          <p:cNvSpPr>
            <a:spLocks noGrp="1"/>
          </p:cNvSpPr>
          <p:nvPr>
            <p:ph idx="1"/>
          </p:nvPr>
        </p:nvSpPr>
        <p:spPr>
          <a:xfrm>
            <a:off x="618565" y="1284112"/>
            <a:ext cx="7878788" cy="555918"/>
          </a:xfrm>
        </p:spPr>
        <p:txBody>
          <a:bodyPr>
            <a:normAutofit/>
          </a:bodyPr>
          <a:lstStyle/>
          <a:p>
            <a:r>
              <a:rPr lang="en-US" dirty="0" smtClean="0"/>
              <a:t>CUDA occupancy calculator:</a:t>
            </a:r>
          </a:p>
        </p:txBody>
      </p:sp>
      <p:pic>
        <p:nvPicPr>
          <p:cNvPr id="4" name="Picture 3"/>
          <p:cNvPicPr>
            <a:picLocks noChangeAspect="1"/>
          </p:cNvPicPr>
          <p:nvPr/>
        </p:nvPicPr>
        <p:blipFill>
          <a:blip r:embed="rId2"/>
          <a:stretch>
            <a:fillRect/>
          </a:stretch>
        </p:blipFill>
        <p:spPr>
          <a:xfrm>
            <a:off x="336927" y="2332433"/>
            <a:ext cx="3773395" cy="844569"/>
          </a:xfrm>
          <a:prstGeom prst="rect">
            <a:avLst/>
          </a:prstGeom>
        </p:spPr>
      </p:pic>
      <p:sp>
        <p:nvSpPr>
          <p:cNvPr id="5" name="TextBox 4"/>
          <p:cNvSpPr txBox="1"/>
          <p:nvPr/>
        </p:nvSpPr>
        <p:spPr>
          <a:xfrm>
            <a:off x="244594" y="1963101"/>
            <a:ext cx="4701126" cy="338554"/>
          </a:xfrm>
          <a:prstGeom prst="rect">
            <a:avLst/>
          </a:prstGeom>
          <a:noFill/>
        </p:spPr>
        <p:txBody>
          <a:bodyPr wrap="none" rtlCol="0">
            <a:spAutoFit/>
          </a:bodyPr>
          <a:lstStyle/>
          <a:p>
            <a:r>
              <a:rPr lang="en-US" sz="1600" dirty="0" smtClean="0">
                <a:latin typeface="Arial"/>
                <a:cs typeface="Arial"/>
              </a:rPr>
              <a:t>1. Enter hardware model and kernel requirements</a:t>
            </a:r>
          </a:p>
        </p:txBody>
      </p:sp>
      <p:pic>
        <p:nvPicPr>
          <p:cNvPr id="6" name="Picture 5"/>
          <p:cNvPicPr>
            <a:picLocks noChangeAspect="1"/>
          </p:cNvPicPr>
          <p:nvPr/>
        </p:nvPicPr>
        <p:blipFill>
          <a:blip r:embed="rId3"/>
          <a:stretch>
            <a:fillRect/>
          </a:stretch>
        </p:blipFill>
        <p:spPr>
          <a:xfrm>
            <a:off x="4110322" y="3498818"/>
            <a:ext cx="4659190" cy="1587531"/>
          </a:xfrm>
          <a:prstGeom prst="rect">
            <a:avLst/>
          </a:prstGeom>
        </p:spPr>
      </p:pic>
      <p:sp>
        <p:nvSpPr>
          <p:cNvPr id="7" name="TextBox 6"/>
          <p:cNvSpPr txBox="1"/>
          <p:nvPr/>
        </p:nvSpPr>
        <p:spPr>
          <a:xfrm>
            <a:off x="4110322" y="3121916"/>
            <a:ext cx="4952097" cy="338554"/>
          </a:xfrm>
          <a:prstGeom prst="rect">
            <a:avLst/>
          </a:prstGeom>
          <a:noFill/>
        </p:spPr>
        <p:txBody>
          <a:bodyPr wrap="none" rtlCol="0">
            <a:spAutoFit/>
          </a:bodyPr>
          <a:lstStyle/>
          <a:p>
            <a:r>
              <a:rPr lang="en-US" sz="1600" dirty="0" smtClean="0">
                <a:latin typeface="Arial"/>
                <a:cs typeface="Arial"/>
              </a:rPr>
              <a:t>2. Resource usage and limiting factors are displayed</a:t>
            </a:r>
          </a:p>
        </p:txBody>
      </p:sp>
      <p:sp>
        <p:nvSpPr>
          <p:cNvPr id="8" name="TextBox 7"/>
          <p:cNvSpPr txBox="1"/>
          <p:nvPr/>
        </p:nvSpPr>
        <p:spPr>
          <a:xfrm>
            <a:off x="244594" y="3498818"/>
            <a:ext cx="3707817" cy="584776"/>
          </a:xfrm>
          <a:prstGeom prst="rect">
            <a:avLst/>
          </a:prstGeom>
          <a:noFill/>
        </p:spPr>
        <p:txBody>
          <a:bodyPr wrap="square" rtlCol="0">
            <a:spAutoFit/>
          </a:bodyPr>
          <a:lstStyle/>
          <a:p>
            <a:r>
              <a:rPr lang="en-US" sz="1600" dirty="0" smtClean="0">
                <a:latin typeface="Arial"/>
                <a:cs typeface="Arial"/>
              </a:rPr>
              <a:t>3. Graphs are shown to visualize limiting factors</a:t>
            </a:r>
          </a:p>
        </p:txBody>
      </p:sp>
      <p:pic>
        <p:nvPicPr>
          <p:cNvPr id="9" name="Picture 8"/>
          <p:cNvPicPr>
            <a:picLocks noChangeAspect="1"/>
          </p:cNvPicPr>
          <p:nvPr/>
        </p:nvPicPr>
        <p:blipFill>
          <a:blip r:embed="rId4"/>
          <a:stretch>
            <a:fillRect/>
          </a:stretch>
        </p:blipFill>
        <p:spPr>
          <a:xfrm>
            <a:off x="618565" y="4083594"/>
            <a:ext cx="3102608" cy="2273198"/>
          </a:xfrm>
          <a:prstGeom prst="rect">
            <a:avLst/>
          </a:prstGeom>
        </p:spPr>
      </p:pic>
      <p:sp>
        <p:nvSpPr>
          <p:cNvPr id="10" name="Slide Number Placeholder 9"/>
          <p:cNvSpPr>
            <a:spLocks noGrp="1"/>
          </p:cNvSpPr>
          <p:nvPr>
            <p:ph type="sldNum" sz="quarter" idx="12"/>
          </p:nvPr>
        </p:nvSpPr>
        <p:spPr/>
        <p:txBody>
          <a:bodyPr/>
          <a:lstStyle/>
          <a:p>
            <a:fld id="{DA0F240B-57BF-D649-8391-237432DD1172}" type="slidenum">
              <a:rPr lang="en-US" smtClean="0"/>
              <a:pPr/>
              <a:t>22</a:t>
            </a:fld>
            <a:endParaRPr lang="en-US"/>
          </a:p>
        </p:txBody>
      </p:sp>
      <p:sp>
        <p:nvSpPr>
          <p:cNvPr id="11" name="Footer Placeholder 10"/>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350" y="3252448"/>
            <a:ext cx="4357585" cy="172340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5" name="TextBox 4"/>
          <p:cNvSpPr txBox="1"/>
          <p:nvPr/>
        </p:nvSpPr>
        <p:spPr>
          <a:xfrm>
            <a:off x="641350" y="3278364"/>
            <a:ext cx="1287532" cy="307777"/>
          </a:xfrm>
          <a:prstGeom prst="rect">
            <a:avLst/>
          </a:prstGeom>
          <a:noFill/>
        </p:spPr>
        <p:txBody>
          <a:bodyPr wrap="none" rtlCol="0">
            <a:spAutoFit/>
          </a:bodyPr>
          <a:lstStyle/>
          <a:p>
            <a:r>
              <a:rPr lang="en-US" sz="1400" dirty="0" smtClean="0">
                <a:latin typeface="Arial"/>
                <a:cs typeface="Arial"/>
              </a:rPr>
              <a:t>Compute Unit</a:t>
            </a:r>
          </a:p>
        </p:txBody>
      </p:sp>
      <p:sp>
        <p:nvSpPr>
          <p:cNvPr id="6" name="Rounded Rectangle 5"/>
          <p:cNvSpPr/>
          <p:nvPr/>
        </p:nvSpPr>
        <p:spPr>
          <a:xfrm>
            <a:off x="855274" y="3783724"/>
            <a:ext cx="738647" cy="673814"/>
          </a:xfrm>
          <a:prstGeom prst="roundRect">
            <a:avLst/>
          </a:prstGeom>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PE</a:t>
            </a:r>
            <a:r>
              <a:rPr lang="en-US" sz="1600" baseline="-25000" dirty="0" smtClean="0">
                <a:solidFill>
                  <a:schemeClr val="tx1"/>
                </a:solidFill>
                <a:latin typeface="Arial"/>
                <a:cs typeface="Arial"/>
              </a:rPr>
              <a:t>0</a:t>
            </a:r>
          </a:p>
        </p:txBody>
      </p:sp>
      <p:sp>
        <p:nvSpPr>
          <p:cNvPr id="7" name="Rounded Rectangle 6"/>
          <p:cNvSpPr/>
          <p:nvPr/>
        </p:nvSpPr>
        <p:spPr>
          <a:xfrm>
            <a:off x="1642649" y="3783724"/>
            <a:ext cx="738647" cy="673814"/>
          </a:xfrm>
          <a:prstGeom prst="roundRect">
            <a:avLst/>
          </a:prstGeom>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PE</a:t>
            </a:r>
            <a:r>
              <a:rPr lang="en-US" sz="1600" baseline="-25000" dirty="0" smtClean="0">
                <a:solidFill>
                  <a:schemeClr val="tx1"/>
                </a:solidFill>
                <a:latin typeface="Arial"/>
                <a:cs typeface="Arial"/>
              </a:rPr>
              <a:t>1</a:t>
            </a:r>
          </a:p>
        </p:txBody>
      </p:sp>
      <p:sp>
        <p:nvSpPr>
          <p:cNvPr id="8" name="Rounded Rectangle 7"/>
          <p:cNvSpPr/>
          <p:nvPr/>
        </p:nvSpPr>
        <p:spPr>
          <a:xfrm>
            <a:off x="3910433" y="3783724"/>
            <a:ext cx="738647" cy="673814"/>
          </a:xfrm>
          <a:prstGeom prst="roundRect">
            <a:avLst/>
          </a:prstGeom>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PE</a:t>
            </a:r>
            <a:r>
              <a:rPr lang="en-US" sz="1600" baseline="-25000" dirty="0" smtClean="0">
                <a:solidFill>
                  <a:schemeClr val="tx1"/>
                </a:solidFill>
                <a:latin typeface="Arial"/>
                <a:cs typeface="Arial"/>
              </a:rPr>
              <a:t>n-1</a:t>
            </a:r>
          </a:p>
        </p:txBody>
      </p:sp>
      <p:sp>
        <p:nvSpPr>
          <p:cNvPr id="9" name="TextBox 8"/>
          <p:cNvSpPr txBox="1"/>
          <p:nvPr/>
        </p:nvSpPr>
        <p:spPr>
          <a:xfrm>
            <a:off x="3258862" y="3586141"/>
            <a:ext cx="612217" cy="707886"/>
          </a:xfrm>
          <a:prstGeom prst="rect">
            <a:avLst/>
          </a:prstGeom>
          <a:noFill/>
        </p:spPr>
        <p:txBody>
          <a:bodyPr wrap="none" rtlCol="0">
            <a:spAutoFit/>
          </a:bodyPr>
          <a:lstStyle/>
          <a:p>
            <a:pPr algn="ctr"/>
            <a:r>
              <a:rPr lang="en-US" sz="4000" dirty="0" smtClean="0">
                <a:latin typeface="Arial"/>
                <a:cs typeface="Arial"/>
              </a:rPr>
              <a:t>...</a:t>
            </a:r>
          </a:p>
        </p:txBody>
      </p:sp>
      <p:sp>
        <p:nvSpPr>
          <p:cNvPr id="10" name="Rounded Rectangle 9"/>
          <p:cNvSpPr/>
          <p:nvPr/>
        </p:nvSpPr>
        <p:spPr>
          <a:xfrm>
            <a:off x="2420173" y="3783724"/>
            <a:ext cx="738647" cy="673814"/>
          </a:xfrm>
          <a:prstGeom prst="roundRect">
            <a:avLst/>
          </a:prstGeom>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PE</a:t>
            </a:r>
            <a:r>
              <a:rPr lang="en-US" sz="1600" baseline="-25000" dirty="0" smtClean="0">
                <a:solidFill>
                  <a:schemeClr val="tx1"/>
                </a:solidFill>
                <a:latin typeface="Arial"/>
                <a:cs typeface="Arial"/>
              </a:rPr>
              <a:t>2</a:t>
            </a:r>
          </a:p>
        </p:txBody>
      </p:sp>
      <p:cxnSp>
        <p:nvCxnSpPr>
          <p:cNvPr id="43" name="Straight Connector 42"/>
          <p:cNvCxnSpPr>
            <a:stCxn id="8" idx="0"/>
          </p:cNvCxnSpPr>
          <p:nvPr/>
        </p:nvCxnSpPr>
        <p:spPr>
          <a:xfrm rot="5400000" flipH="1" flipV="1">
            <a:off x="4983111" y="2575010"/>
            <a:ext cx="505360" cy="1912069"/>
          </a:xfrm>
          <a:prstGeom prst="line">
            <a:avLst/>
          </a:prstGeom>
          <a:ln w="25400">
            <a:solidFill>
              <a:srgbClr val="000000"/>
            </a:solidFill>
            <a:tailEnd type="non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8" idx="2"/>
          </p:cNvCxnSpPr>
          <p:nvPr/>
        </p:nvCxnSpPr>
        <p:spPr>
          <a:xfrm rot="16200000" flipH="1">
            <a:off x="4509493" y="4227802"/>
            <a:ext cx="1221266" cy="1680738"/>
          </a:xfrm>
          <a:prstGeom prst="line">
            <a:avLst/>
          </a:prstGeom>
          <a:ln w="25400">
            <a:solidFill>
              <a:srgbClr val="000000"/>
            </a:solidFill>
            <a:tailEnd type="non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Vectorization</a:t>
            </a:r>
            <a:endParaRPr lang="en-US" dirty="0"/>
          </a:p>
        </p:txBody>
      </p:sp>
      <p:sp>
        <p:nvSpPr>
          <p:cNvPr id="3" name="Content Placeholder 2"/>
          <p:cNvSpPr>
            <a:spLocks noGrp="1"/>
          </p:cNvSpPr>
          <p:nvPr>
            <p:ph idx="1"/>
          </p:nvPr>
        </p:nvSpPr>
        <p:spPr>
          <a:xfrm>
            <a:off x="618565" y="1284112"/>
            <a:ext cx="7878788" cy="1968336"/>
          </a:xfrm>
        </p:spPr>
        <p:txBody>
          <a:bodyPr>
            <a:normAutofit/>
          </a:bodyPr>
          <a:lstStyle/>
          <a:p>
            <a:r>
              <a:rPr lang="en-US" dirty="0" smtClean="0"/>
              <a:t>On AMD </a:t>
            </a:r>
            <a:r>
              <a:rPr lang="en-US" dirty="0" err="1" smtClean="0"/>
              <a:t>GPUs</a:t>
            </a:r>
            <a:r>
              <a:rPr lang="en-US" dirty="0" smtClean="0"/>
              <a:t>, each processing element executes a 5-way VLIW instruction</a:t>
            </a:r>
          </a:p>
          <a:p>
            <a:pPr lvl="1"/>
            <a:r>
              <a:rPr lang="en-US" dirty="0" smtClean="0"/>
              <a:t>5 scalar operations or</a:t>
            </a:r>
          </a:p>
          <a:p>
            <a:pPr lvl="1"/>
            <a:r>
              <a:rPr lang="en-US" dirty="0" smtClean="0"/>
              <a:t>4 scalar operations + 1 transcendental operation </a:t>
            </a:r>
          </a:p>
        </p:txBody>
      </p:sp>
      <p:sp>
        <p:nvSpPr>
          <p:cNvPr id="11" name="Rounded Rectangle 10"/>
          <p:cNvSpPr/>
          <p:nvPr/>
        </p:nvSpPr>
        <p:spPr>
          <a:xfrm>
            <a:off x="5739638" y="3278364"/>
            <a:ext cx="3071218" cy="2526802"/>
          </a:xfrm>
          <a:prstGeom prst="roundRect">
            <a:avLst/>
          </a:prstGeom>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12" name="Rectangle 11"/>
          <p:cNvSpPr/>
          <p:nvPr/>
        </p:nvSpPr>
        <p:spPr>
          <a:xfrm>
            <a:off x="5854700" y="4133589"/>
            <a:ext cx="585265" cy="66085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13" name="Rectangle 12"/>
          <p:cNvSpPr/>
          <p:nvPr/>
        </p:nvSpPr>
        <p:spPr>
          <a:xfrm>
            <a:off x="6501911" y="4133589"/>
            <a:ext cx="327072" cy="66085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17" name="Rectangle 16"/>
          <p:cNvSpPr/>
          <p:nvPr/>
        </p:nvSpPr>
        <p:spPr>
          <a:xfrm>
            <a:off x="6890929" y="4127110"/>
            <a:ext cx="327072" cy="66085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18" name="Rectangle 17"/>
          <p:cNvSpPr/>
          <p:nvPr/>
        </p:nvSpPr>
        <p:spPr>
          <a:xfrm>
            <a:off x="7279688" y="4127110"/>
            <a:ext cx="327072" cy="66085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19" name="Rectangle 18"/>
          <p:cNvSpPr/>
          <p:nvPr/>
        </p:nvSpPr>
        <p:spPr>
          <a:xfrm>
            <a:off x="8162574" y="3938070"/>
            <a:ext cx="327072" cy="336907"/>
          </a:xfrm>
          <a:prstGeom prst="rect">
            <a:avLst/>
          </a:prstGeom>
          <a:gradFill flip="none" rotWithShape="1">
            <a:gsLst>
              <a:gs pos="58000">
                <a:srgbClr val="FF0000"/>
              </a:gs>
              <a:gs pos="100000">
                <a:srgbClr val="FFFFFF"/>
              </a:gs>
            </a:gsLst>
            <a:lin ang="16200000" scaled="0"/>
            <a:tileRect/>
          </a:gradFill>
          <a:ln>
            <a:solidFill>
              <a:srgbClr val="FF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rgbClr val="000000"/>
              </a:solidFill>
              <a:latin typeface="Arial"/>
              <a:cs typeface="Arial"/>
            </a:endParaRPr>
          </a:p>
        </p:txBody>
      </p:sp>
      <p:sp>
        <p:nvSpPr>
          <p:cNvPr id="20" name="Rectangle 19"/>
          <p:cNvSpPr/>
          <p:nvPr/>
        </p:nvSpPr>
        <p:spPr>
          <a:xfrm>
            <a:off x="7668447" y="4120631"/>
            <a:ext cx="327072" cy="66085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rgbClr val="000000"/>
              </a:solidFill>
              <a:latin typeface="Arial"/>
              <a:cs typeface="Arial"/>
            </a:endParaRPr>
          </a:p>
        </p:txBody>
      </p:sp>
      <p:cxnSp>
        <p:nvCxnSpPr>
          <p:cNvPr id="22" name="Shape 21"/>
          <p:cNvCxnSpPr>
            <a:endCxn id="12" idx="0"/>
          </p:cNvCxnSpPr>
          <p:nvPr/>
        </p:nvCxnSpPr>
        <p:spPr>
          <a:xfrm rot="10800000" flipV="1">
            <a:off x="6147334" y="3586141"/>
            <a:ext cx="2907771" cy="547448"/>
          </a:xfrm>
          <a:prstGeom prst="bentConnector2">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13" idx="0"/>
          </p:cNvCxnSpPr>
          <p:nvPr/>
        </p:nvCxnSpPr>
        <p:spPr>
          <a:xfrm rot="5400000">
            <a:off x="6395925" y="3855664"/>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6798028" y="3855665"/>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164274" y="3855666"/>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7561592" y="3855665"/>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6387521" y="5063967"/>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6789624" y="5063968"/>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5400000">
            <a:off x="7155870" y="5063969"/>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7553188" y="5063968"/>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5922304" y="5051010"/>
            <a:ext cx="547448" cy="8403"/>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8161000" y="3752049"/>
            <a:ext cx="331808" cy="1588"/>
          </a:xfrm>
          <a:prstGeom prst="straightConnector1">
            <a:avLst/>
          </a:prstGeom>
          <a:ln w="254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6045200" y="5341895"/>
            <a:ext cx="1941046" cy="336907"/>
          </a:xfrm>
          <a:prstGeom prst="rect">
            <a:avLst/>
          </a:prstGeom>
          <a:gradFill flip="none" rotWithShape="1">
            <a:gsLst>
              <a:gs pos="40000">
                <a:srgbClr val="FF6600"/>
              </a:gs>
              <a:gs pos="100000">
                <a:srgbClr val="FFFFFF"/>
              </a:gs>
            </a:gsLst>
            <a:lin ang="16200000" scaled="0"/>
            <a:tileRect/>
          </a:gradFill>
          <a:ln>
            <a:solidFill>
              <a:srgbClr val="FF66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rgbClr val="FFFFFF"/>
                </a:solidFill>
                <a:latin typeface="Arial"/>
                <a:cs typeface="Arial"/>
              </a:rPr>
              <a:t>Registers</a:t>
            </a:r>
          </a:p>
        </p:txBody>
      </p:sp>
      <p:sp>
        <p:nvSpPr>
          <p:cNvPr id="51" name="TextBox 50"/>
          <p:cNvSpPr txBox="1"/>
          <p:nvPr/>
        </p:nvSpPr>
        <p:spPr>
          <a:xfrm>
            <a:off x="5409441" y="6186679"/>
            <a:ext cx="533920" cy="307777"/>
          </a:xfrm>
          <a:prstGeom prst="rect">
            <a:avLst/>
          </a:prstGeom>
          <a:noFill/>
        </p:spPr>
        <p:txBody>
          <a:bodyPr wrap="none" rtlCol="0">
            <a:spAutoFit/>
          </a:bodyPr>
          <a:lstStyle/>
          <a:p>
            <a:r>
              <a:rPr lang="en-US" sz="1400" dirty="0" smtClean="0">
                <a:latin typeface="Arial"/>
                <a:cs typeface="Arial"/>
              </a:rPr>
              <a:t>ALU</a:t>
            </a:r>
          </a:p>
        </p:txBody>
      </p:sp>
      <p:sp>
        <p:nvSpPr>
          <p:cNvPr id="52" name="TextBox 51"/>
          <p:cNvSpPr txBox="1"/>
          <p:nvPr/>
        </p:nvSpPr>
        <p:spPr>
          <a:xfrm>
            <a:off x="4115160" y="5678802"/>
            <a:ext cx="1184940" cy="307777"/>
          </a:xfrm>
          <a:prstGeom prst="rect">
            <a:avLst/>
          </a:prstGeom>
          <a:noFill/>
        </p:spPr>
        <p:txBody>
          <a:bodyPr wrap="none" rtlCol="0">
            <a:spAutoFit/>
          </a:bodyPr>
          <a:lstStyle/>
          <a:p>
            <a:r>
              <a:rPr lang="en-US" sz="1400" dirty="0" smtClean="0">
                <a:latin typeface="Arial"/>
                <a:cs typeface="Arial"/>
              </a:rPr>
              <a:t>ALU + T-unit</a:t>
            </a:r>
          </a:p>
        </p:txBody>
      </p:sp>
      <p:cxnSp>
        <p:nvCxnSpPr>
          <p:cNvPr id="54" name="Straight Arrow Connector 53"/>
          <p:cNvCxnSpPr>
            <a:stCxn id="52" idx="0"/>
          </p:cNvCxnSpPr>
          <p:nvPr/>
        </p:nvCxnSpPr>
        <p:spPr>
          <a:xfrm rot="5400000" flipH="1" flipV="1">
            <a:off x="4839096" y="4326072"/>
            <a:ext cx="1221264" cy="1484196"/>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51" idx="0"/>
          </p:cNvCxnSpPr>
          <p:nvPr/>
        </p:nvCxnSpPr>
        <p:spPr>
          <a:xfrm rot="5400000" flipH="1" flipV="1">
            <a:off x="5306356" y="4827586"/>
            <a:ext cx="1729139" cy="989048"/>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935741" y="5925070"/>
            <a:ext cx="1012917" cy="523220"/>
          </a:xfrm>
          <a:prstGeom prst="rect">
            <a:avLst/>
          </a:prstGeom>
          <a:noFill/>
        </p:spPr>
        <p:txBody>
          <a:bodyPr wrap="none" rtlCol="0">
            <a:spAutoFit/>
          </a:bodyPr>
          <a:lstStyle/>
          <a:p>
            <a:r>
              <a:rPr lang="en-US" sz="1400" dirty="0" smtClean="0">
                <a:latin typeface="Arial"/>
                <a:cs typeface="Arial"/>
              </a:rPr>
              <a:t>Incoming</a:t>
            </a:r>
          </a:p>
          <a:p>
            <a:r>
              <a:rPr lang="en-US" sz="1400" dirty="0" smtClean="0">
                <a:latin typeface="Arial"/>
                <a:cs typeface="Arial"/>
              </a:rPr>
              <a:t>Instruction</a:t>
            </a:r>
          </a:p>
        </p:txBody>
      </p:sp>
      <p:cxnSp>
        <p:nvCxnSpPr>
          <p:cNvPr id="60" name="Straight Arrow Connector 59"/>
          <p:cNvCxnSpPr>
            <a:stCxn id="59" idx="0"/>
          </p:cNvCxnSpPr>
          <p:nvPr/>
        </p:nvCxnSpPr>
        <p:spPr>
          <a:xfrm rot="5400000" flipH="1" flipV="1">
            <a:off x="6386258" y="4642882"/>
            <a:ext cx="2338131" cy="226247"/>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8021327" y="5925071"/>
            <a:ext cx="1122673" cy="307777"/>
          </a:xfrm>
          <a:prstGeom prst="rect">
            <a:avLst/>
          </a:prstGeom>
          <a:noFill/>
        </p:spPr>
        <p:txBody>
          <a:bodyPr wrap="none" rtlCol="0">
            <a:spAutoFit/>
          </a:bodyPr>
          <a:lstStyle/>
          <a:p>
            <a:r>
              <a:rPr lang="en-US" sz="1400" dirty="0" smtClean="0">
                <a:latin typeface="Arial"/>
                <a:cs typeface="Arial"/>
              </a:rPr>
              <a:t>Branch Unit</a:t>
            </a:r>
          </a:p>
        </p:txBody>
      </p:sp>
      <p:cxnSp>
        <p:nvCxnSpPr>
          <p:cNvPr id="64" name="Straight Arrow Connector 63"/>
          <p:cNvCxnSpPr>
            <a:stCxn id="63" idx="0"/>
          </p:cNvCxnSpPr>
          <p:nvPr/>
        </p:nvCxnSpPr>
        <p:spPr>
          <a:xfrm rot="16200000" flipV="1">
            <a:off x="7552962" y="4895369"/>
            <a:ext cx="1804440" cy="254964"/>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Slide Number Placeholder 40"/>
          <p:cNvSpPr>
            <a:spLocks noGrp="1"/>
          </p:cNvSpPr>
          <p:nvPr>
            <p:ph type="sldNum" sz="quarter" idx="12"/>
          </p:nvPr>
        </p:nvSpPr>
        <p:spPr/>
        <p:txBody>
          <a:bodyPr/>
          <a:lstStyle/>
          <a:p>
            <a:fld id="{DA0F240B-57BF-D649-8391-237432DD1172}" type="slidenum">
              <a:rPr lang="en-US" smtClean="0"/>
              <a:pPr/>
              <a:t>23</a:t>
            </a:fld>
            <a:endParaRPr lang="en-US"/>
          </a:p>
        </p:txBody>
      </p:sp>
      <p:sp>
        <p:nvSpPr>
          <p:cNvPr id="42" name="Footer Placeholder 41"/>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endParaRPr lang="en-US" dirty="0"/>
          </a:p>
        </p:txBody>
      </p:sp>
      <p:sp>
        <p:nvSpPr>
          <p:cNvPr id="3" name="Content Placeholder 2"/>
          <p:cNvSpPr>
            <a:spLocks noGrp="1"/>
          </p:cNvSpPr>
          <p:nvPr>
            <p:ph idx="1"/>
          </p:nvPr>
        </p:nvSpPr>
        <p:spPr>
          <a:xfrm>
            <a:off x="618565" y="1284112"/>
            <a:ext cx="7878788" cy="5014280"/>
          </a:xfrm>
        </p:spPr>
        <p:txBody>
          <a:bodyPr>
            <a:normAutofit/>
          </a:bodyPr>
          <a:lstStyle/>
          <a:p>
            <a:r>
              <a:rPr lang="en-US" dirty="0" err="1" smtClean="0"/>
              <a:t>Vectorization</a:t>
            </a:r>
            <a:r>
              <a:rPr lang="en-US" dirty="0" smtClean="0"/>
              <a:t> allows a single thread to perform multiple operations at once</a:t>
            </a:r>
          </a:p>
          <a:p>
            <a:r>
              <a:rPr lang="en-US" dirty="0" smtClean="0"/>
              <a:t>Explicit </a:t>
            </a:r>
            <a:r>
              <a:rPr lang="en-US" dirty="0" err="1" smtClean="0"/>
              <a:t>vectorization</a:t>
            </a:r>
            <a:r>
              <a:rPr lang="en-US" dirty="0" smtClean="0"/>
              <a:t> is achieved by using vector </a:t>
            </a:r>
            <a:r>
              <a:rPr lang="en-US" dirty="0" err="1" smtClean="0"/>
              <a:t>datatypes</a:t>
            </a:r>
            <a:r>
              <a:rPr lang="en-US" dirty="0" smtClean="0"/>
              <a:t> (such as </a:t>
            </a:r>
            <a:r>
              <a:rPr lang="en-US" dirty="0" smtClean="0">
                <a:latin typeface="Courier New"/>
                <a:cs typeface="Courier New"/>
              </a:rPr>
              <a:t>float4</a:t>
            </a:r>
            <a:r>
              <a:rPr lang="en-US" dirty="0" smtClean="0"/>
              <a:t>) in the source program</a:t>
            </a:r>
          </a:p>
          <a:p>
            <a:pPr lvl="1"/>
            <a:r>
              <a:rPr lang="en-US" dirty="0" smtClean="0"/>
              <a:t>When a number is appended to a </a:t>
            </a:r>
            <a:r>
              <a:rPr lang="en-US" dirty="0" err="1" smtClean="0"/>
              <a:t>datatype</a:t>
            </a:r>
            <a:r>
              <a:rPr lang="en-US" dirty="0" smtClean="0"/>
              <a:t>, the </a:t>
            </a:r>
            <a:r>
              <a:rPr lang="en-US" dirty="0" err="1" smtClean="0"/>
              <a:t>datatype</a:t>
            </a:r>
            <a:r>
              <a:rPr lang="en-US" dirty="0" smtClean="0"/>
              <a:t> becomes an array of that length</a:t>
            </a:r>
          </a:p>
          <a:p>
            <a:pPr lvl="1"/>
            <a:r>
              <a:rPr lang="en-US" dirty="0" smtClean="0"/>
              <a:t>Operations can be performed on vector </a:t>
            </a:r>
            <a:r>
              <a:rPr lang="en-US" dirty="0" err="1" smtClean="0"/>
              <a:t>datatypes</a:t>
            </a:r>
            <a:r>
              <a:rPr lang="en-US" dirty="0" smtClean="0"/>
              <a:t> just like regular </a:t>
            </a:r>
            <a:r>
              <a:rPr lang="en-US" dirty="0" err="1" smtClean="0"/>
              <a:t>datatypes</a:t>
            </a:r>
            <a:r>
              <a:rPr lang="en-US" dirty="0" smtClean="0"/>
              <a:t> </a:t>
            </a:r>
          </a:p>
          <a:p>
            <a:pPr lvl="2"/>
            <a:r>
              <a:rPr lang="en-US" dirty="0" smtClean="0"/>
              <a:t>Each ALU will operate on different element of the float4 data</a:t>
            </a:r>
          </a:p>
          <a:p>
            <a:endParaRPr lang="en-US" dirty="0" smtClean="0"/>
          </a:p>
        </p:txBody>
      </p:sp>
      <p:sp>
        <p:nvSpPr>
          <p:cNvPr id="4" name="Slide Number Placeholder 3"/>
          <p:cNvSpPr>
            <a:spLocks noGrp="1"/>
          </p:cNvSpPr>
          <p:nvPr>
            <p:ph type="sldNum" sz="quarter" idx="12"/>
          </p:nvPr>
        </p:nvSpPr>
        <p:spPr/>
        <p:txBody>
          <a:bodyPr/>
          <a:lstStyle/>
          <a:p>
            <a:fld id="{DA0F240B-57BF-D649-8391-237432DD117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endParaRPr lang="en-US" dirty="0"/>
          </a:p>
        </p:txBody>
      </p:sp>
      <p:sp>
        <p:nvSpPr>
          <p:cNvPr id="3" name="Content Placeholder 2"/>
          <p:cNvSpPr>
            <a:spLocks noGrp="1"/>
          </p:cNvSpPr>
          <p:nvPr>
            <p:ph idx="1"/>
          </p:nvPr>
        </p:nvSpPr>
        <p:spPr>
          <a:xfrm>
            <a:off x="618565" y="1284112"/>
            <a:ext cx="7878788" cy="5014280"/>
          </a:xfrm>
        </p:spPr>
        <p:txBody>
          <a:bodyPr>
            <a:normAutofit/>
          </a:bodyPr>
          <a:lstStyle/>
          <a:p>
            <a:r>
              <a:rPr lang="en-US" dirty="0" err="1" smtClean="0"/>
              <a:t>Vectorization</a:t>
            </a:r>
            <a:r>
              <a:rPr lang="en-US" dirty="0" smtClean="0"/>
              <a:t> improves memory performance on AMD </a:t>
            </a:r>
            <a:r>
              <a:rPr lang="en-US" dirty="0" err="1" smtClean="0"/>
              <a:t>GPUs</a:t>
            </a:r>
            <a:endParaRPr lang="en-US" dirty="0" smtClean="0"/>
          </a:p>
          <a:p>
            <a:pPr lvl="1"/>
            <a:r>
              <a:rPr lang="en-US" dirty="0" smtClean="0"/>
              <a:t>The </a:t>
            </a:r>
            <a:r>
              <a:rPr lang="en-US" i="1" dirty="0" smtClean="0"/>
              <a:t>AMD </a:t>
            </a:r>
            <a:r>
              <a:rPr lang="en-US" i="1" dirty="0" smtClean="0"/>
              <a:t>Accelerated Parallel Processing OpenCL </a:t>
            </a:r>
            <a:r>
              <a:rPr lang="en-US" i="1" dirty="0" smtClean="0"/>
              <a:t>Programming Guide </a:t>
            </a:r>
            <a:r>
              <a:rPr lang="en-US" dirty="0" smtClean="0"/>
              <a:t>compares </a:t>
            </a:r>
            <a:r>
              <a:rPr lang="en-US" dirty="0" smtClean="0">
                <a:latin typeface="Courier New"/>
                <a:cs typeface="Courier New"/>
              </a:rPr>
              <a:t>float </a:t>
            </a:r>
            <a:r>
              <a:rPr lang="en-US" dirty="0" smtClean="0"/>
              <a:t>to </a:t>
            </a:r>
            <a:r>
              <a:rPr lang="en-US" dirty="0" smtClean="0"/>
              <a:t> </a:t>
            </a:r>
            <a:r>
              <a:rPr lang="en-US" dirty="0" smtClean="0">
                <a:latin typeface="Courier New"/>
                <a:cs typeface="Courier New"/>
              </a:rPr>
              <a:t>float4</a:t>
            </a:r>
            <a:r>
              <a:rPr lang="en-US" dirty="0" smtClean="0"/>
              <a:t> </a:t>
            </a:r>
            <a:r>
              <a:rPr lang="en-US" dirty="0" smtClean="0"/>
              <a:t>memory bandwidth</a:t>
            </a:r>
          </a:p>
        </p:txBody>
      </p:sp>
      <p:pic>
        <p:nvPicPr>
          <p:cNvPr id="4" name="Picture 3"/>
          <p:cNvPicPr>
            <a:picLocks noChangeAspect="1"/>
          </p:cNvPicPr>
          <p:nvPr/>
        </p:nvPicPr>
        <p:blipFill>
          <a:blip r:embed="rId2"/>
          <a:stretch>
            <a:fillRect/>
          </a:stretch>
        </p:blipFill>
        <p:spPr>
          <a:xfrm>
            <a:off x="1307354" y="3311759"/>
            <a:ext cx="2888703" cy="2403886"/>
          </a:xfrm>
          <a:prstGeom prst="rect">
            <a:avLst/>
          </a:prstGeom>
        </p:spPr>
      </p:pic>
      <p:pic>
        <p:nvPicPr>
          <p:cNvPr id="5" name="Picture 4"/>
          <p:cNvPicPr>
            <a:picLocks noChangeAspect="1"/>
          </p:cNvPicPr>
          <p:nvPr/>
        </p:nvPicPr>
        <p:blipFill>
          <a:blip r:embed="rId3"/>
          <a:stretch>
            <a:fillRect/>
          </a:stretch>
        </p:blipFill>
        <p:spPr>
          <a:xfrm>
            <a:off x="4445454" y="2980752"/>
            <a:ext cx="3580945" cy="3317640"/>
          </a:xfrm>
          <a:prstGeom prst="rect">
            <a:avLst/>
          </a:prstGeom>
        </p:spPr>
      </p:pic>
      <p:sp>
        <p:nvSpPr>
          <p:cNvPr id="6" name="Slide Number Placeholder 5"/>
          <p:cNvSpPr>
            <a:spLocks noGrp="1"/>
          </p:cNvSpPr>
          <p:nvPr>
            <p:ph type="sldNum" sz="quarter" idx="12"/>
          </p:nvPr>
        </p:nvSpPr>
        <p:spPr/>
        <p:txBody>
          <a:bodyPr/>
          <a:lstStyle/>
          <a:p>
            <a:fld id="{DA0F240B-57BF-D649-8391-237432DD1172}"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18565" y="1284112"/>
            <a:ext cx="7878788" cy="5014280"/>
          </a:xfrm>
        </p:spPr>
        <p:txBody>
          <a:bodyPr>
            <a:normAutofit lnSpcReduction="10000"/>
          </a:bodyPr>
          <a:lstStyle/>
          <a:p>
            <a:r>
              <a:rPr lang="en-US" dirty="0" smtClean="0"/>
              <a:t>Although writing a simple </a:t>
            </a:r>
            <a:r>
              <a:rPr lang="en-US" dirty="0" err="1" smtClean="0"/>
              <a:t>OpenCL</a:t>
            </a:r>
            <a:r>
              <a:rPr lang="en-US" dirty="0" smtClean="0"/>
              <a:t> program is relatively easy, optimizing code can be very difficult</a:t>
            </a:r>
          </a:p>
          <a:p>
            <a:pPr lvl="1"/>
            <a:r>
              <a:rPr lang="en-US" dirty="0" smtClean="0"/>
              <a:t>Improperly mapping loop iterations to </a:t>
            </a:r>
            <a:r>
              <a:rPr lang="en-US" dirty="0" err="1" smtClean="0"/>
              <a:t>OpenCL</a:t>
            </a:r>
            <a:r>
              <a:rPr lang="en-US" dirty="0" smtClean="0"/>
              <a:t> threads can significantly degrade performance</a:t>
            </a:r>
          </a:p>
          <a:p>
            <a:r>
              <a:rPr lang="en-US" dirty="0" smtClean="0"/>
              <a:t>When creating work groups, hardware limitations (number of registers, size of local memory, etc.) need to be considered</a:t>
            </a:r>
          </a:p>
          <a:p>
            <a:pPr lvl="1"/>
            <a:r>
              <a:rPr lang="en-US" dirty="0" smtClean="0"/>
              <a:t>Work groups must be sized appropriately to maximize the number of active threads and properly hide latencies</a:t>
            </a:r>
          </a:p>
          <a:p>
            <a:r>
              <a:rPr lang="en-US" dirty="0" err="1" smtClean="0"/>
              <a:t>Vectorization</a:t>
            </a:r>
            <a:r>
              <a:rPr lang="en-US" dirty="0" smtClean="0"/>
              <a:t> is an important optimization for AMD GPU hardware</a:t>
            </a:r>
          </a:p>
          <a:p>
            <a:pPr lvl="1"/>
            <a:r>
              <a:rPr lang="en-US" dirty="0" smtClean="0"/>
              <a:t>Though not covered here, </a:t>
            </a:r>
            <a:r>
              <a:rPr lang="en-US" dirty="0" err="1" smtClean="0"/>
              <a:t>vectorization</a:t>
            </a:r>
            <a:r>
              <a:rPr lang="en-US" dirty="0" smtClean="0"/>
              <a:t> may also help performance when targeting CPUs</a:t>
            </a:r>
          </a:p>
        </p:txBody>
      </p:sp>
      <p:sp>
        <p:nvSpPr>
          <p:cNvPr id="4" name="Slide Number Placeholder 3"/>
          <p:cNvSpPr>
            <a:spLocks noGrp="1"/>
          </p:cNvSpPr>
          <p:nvPr>
            <p:ph type="sldNum" sz="quarter" idx="12"/>
          </p:nvPr>
        </p:nvSpPr>
        <p:spPr/>
        <p:txBody>
          <a:bodyPr/>
          <a:lstStyle/>
          <a:p>
            <a:fld id="{DA0F240B-57BF-D649-8391-237432DD117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Thread mapping</a:t>
            </a:r>
          </a:p>
          <a:p>
            <a:pPr lvl="1"/>
            <a:r>
              <a:rPr lang="en-US" dirty="0" smtClean="0"/>
              <a:t>Choosing a proper mapping</a:t>
            </a:r>
          </a:p>
          <a:p>
            <a:pPr lvl="1"/>
            <a:r>
              <a:rPr lang="en-US" dirty="0" smtClean="0"/>
              <a:t>Optimizing with local memory</a:t>
            </a:r>
          </a:p>
          <a:p>
            <a:r>
              <a:rPr lang="en-US" dirty="0" smtClean="0"/>
              <a:t>Device occupancy</a:t>
            </a:r>
          </a:p>
          <a:p>
            <a:r>
              <a:rPr lang="en-US" dirty="0" err="1" smtClean="0"/>
              <a:t>Vectorization</a:t>
            </a:r>
            <a:endParaRPr lang="en-US" dirty="0" smtClean="0"/>
          </a:p>
        </p:txBody>
      </p:sp>
      <p:sp>
        <p:nvSpPr>
          <p:cNvPr id="4" name="Slide Number Placeholder 3"/>
          <p:cNvSpPr>
            <a:spLocks noGrp="1"/>
          </p:cNvSpPr>
          <p:nvPr>
            <p:ph type="sldNum" sz="quarter" idx="12"/>
          </p:nvPr>
        </p:nvSpPr>
        <p:spPr/>
        <p:txBody>
          <a:bodyPr/>
          <a:lstStyle/>
          <a:p>
            <a:fld id="{DA0F240B-57BF-D649-8391-237432DD117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p:txBody>
          <a:bodyPr/>
          <a:lstStyle/>
          <a:p>
            <a:r>
              <a:rPr lang="en-US" dirty="0" smtClean="0"/>
              <a:t>Thread mapping determines which threads will access which data</a:t>
            </a:r>
          </a:p>
          <a:p>
            <a:pPr lvl="1"/>
            <a:r>
              <a:rPr lang="en-US" dirty="0" smtClean="0"/>
              <a:t>Proper mappings can align with hardware and provide large performance benefits</a:t>
            </a:r>
          </a:p>
          <a:p>
            <a:pPr lvl="1"/>
            <a:r>
              <a:rPr lang="en-US" dirty="0" smtClean="0"/>
              <a:t>Improper mappings can be disastrous to performance</a:t>
            </a:r>
          </a:p>
          <a:p>
            <a:r>
              <a:rPr lang="en-US" dirty="0" smtClean="0"/>
              <a:t>The paper </a:t>
            </a:r>
            <a:r>
              <a:rPr lang="en-US" i="1" dirty="0" smtClean="0"/>
              <a:t>Static Memory Access Pattern Analysis on a Massively Parallel GPU</a:t>
            </a:r>
            <a:r>
              <a:rPr lang="en-US" dirty="0" smtClean="0"/>
              <a:t> by Jang, et. al focuses on the task of effectively mapping threads to the data access patterns of an algorithm</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A0F240B-57BF-D649-8391-237432DD117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a:xfrm>
            <a:off x="618565" y="1284113"/>
            <a:ext cx="7878788" cy="1566638"/>
          </a:xfrm>
        </p:spPr>
        <p:txBody>
          <a:bodyPr>
            <a:normAutofit fontScale="92500" lnSpcReduction="20000"/>
          </a:bodyPr>
          <a:lstStyle/>
          <a:p>
            <a:r>
              <a:rPr lang="en-US" dirty="0" smtClean="0"/>
              <a:t>By using different mappings, the same thread can be assigned to access different data elements</a:t>
            </a:r>
          </a:p>
          <a:p>
            <a:pPr lvl="1"/>
            <a:r>
              <a:rPr lang="en-US" dirty="0" smtClean="0"/>
              <a:t>The examples below show three different possible mappings of threads to data (assuming the thread id is used to access an element)</a:t>
            </a:r>
            <a:endParaRPr lang="en-US" dirty="0"/>
          </a:p>
        </p:txBody>
      </p:sp>
      <p:grpSp>
        <p:nvGrpSpPr>
          <p:cNvPr id="41" name="Group 40"/>
          <p:cNvGrpSpPr/>
          <p:nvPr/>
        </p:nvGrpSpPr>
        <p:grpSpPr>
          <a:xfrm>
            <a:off x="1825568" y="5132551"/>
            <a:ext cx="1477214" cy="1035801"/>
            <a:chOff x="3009048" y="5441318"/>
            <a:chExt cx="1477214" cy="1035801"/>
          </a:xfrm>
        </p:grpSpPr>
        <p:sp>
          <p:nvSpPr>
            <p:cNvPr id="22" name="Rectangle 21"/>
            <p:cNvSpPr/>
            <p:nvPr/>
          </p:nvSpPr>
          <p:spPr>
            <a:xfrm>
              <a:off x="3009048"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23" name="Rectangle 22"/>
            <p:cNvSpPr/>
            <p:nvPr/>
          </p:nvSpPr>
          <p:spPr>
            <a:xfrm>
              <a:off x="3366126"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24" name="Rectangle 23"/>
            <p:cNvSpPr/>
            <p:nvPr/>
          </p:nvSpPr>
          <p:spPr>
            <a:xfrm>
              <a:off x="3740009"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25" name="Rectangle 24"/>
            <p:cNvSpPr/>
            <p:nvPr/>
          </p:nvSpPr>
          <p:spPr>
            <a:xfrm>
              <a:off x="4112379"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sp>
          <p:nvSpPr>
            <p:cNvPr id="28" name="Rectangle 27"/>
            <p:cNvSpPr/>
            <p:nvPr/>
          </p:nvSpPr>
          <p:spPr>
            <a:xfrm>
              <a:off x="3009048"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4</a:t>
              </a:r>
              <a:endParaRPr lang="en-US" sz="1200" b="1" dirty="0">
                <a:solidFill>
                  <a:schemeClr val="tx1"/>
                </a:solidFill>
                <a:latin typeface="Arial"/>
                <a:cs typeface="Arial"/>
              </a:endParaRPr>
            </a:p>
          </p:txBody>
        </p:sp>
        <p:sp>
          <p:nvSpPr>
            <p:cNvPr id="29" name="Rectangle 28"/>
            <p:cNvSpPr/>
            <p:nvPr/>
          </p:nvSpPr>
          <p:spPr>
            <a:xfrm>
              <a:off x="3366126"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5</a:t>
              </a:r>
              <a:endParaRPr lang="en-US" sz="1200" b="1" dirty="0">
                <a:solidFill>
                  <a:schemeClr val="tx1"/>
                </a:solidFill>
                <a:latin typeface="Arial"/>
                <a:cs typeface="Arial"/>
              </a:endParaRPr>
            </a:p>
          </p:txBody>
        </p:sp>
        <p:sp>
          <p:nvSpPr>
            <p:cNvPr id="30" name="Rectangle 29"/>
            <p:cNvSpPr/>
            <p:nvPr/>
          </p:nvSpPr>
          <p:spPr>
            <a:xfrm>
              <a:off x="3740009"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6</a:t>
              </a:r>
              <a:endParaRPr lang="en-US" sz="1200" b="1" dirty="0">
                <a:solidFill>
                  <a:schemeClr val="tx1"/>
                </a:solidFill>
                <a:latin typeface="Arial"/>
                <a:cs typeface="Arial"/>
              </a:endParaRPr>
            </a:p>
          </p:txBody>
        </p:sp>
        <p:sp>
          <p:nvSpPr>
            <p:cNvPr id="31" name="Rectangle 30"/>
            <p:cNvSpPr/>
            <p:nvPr/>
          </p:nvSpPr>
          <p:spPr>
            <a:xfrm>
              <a:off x="4112379"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7</a:t>
              </a:r>
              <a:endParaRPr lang="en-US" sz="1200" b="1" dirty="0">
                <a:solidFill>
                  <a:schemeClr val="tx1"/>
                </a:solidFill>
                <a:latin typeface="Arial"/>
                <a:cs typeface="Arial"/>
              </a:endParaRPr>
            </a:p>
          </p:txBody>
        </p:sp>
        <p:sp>
          <p:nvSpPr>
            <p:cNvPr id="32" name="Rectangle 31"/>
            <p:cNvSpPr/>
            <p:nvPr/>
          </p:nvSpPr>
          <p:spPr>
            <a:xfrm>
              <a:off x="3009048"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8</a:t>
              </a:r>
              <a:endParaRPr lang="en-US" sz="1200" b="1" dirty="0">
                <a:solidFill>
                  <a:schemeClr val="tx1"/>
                </a:solidFill>
                <a:latin typeface="Arial"/>
                <a:cs typeface="Arial"/>
              </a:endParaRPr>
            </a:p>
          </p:txBody>
        </p:sp>
        <p:sp>
          <p:nvSpPr>
            <p:cNvPr id="33" name="Rectangle 32"/>
            <p:cNvSpPr/>
            <p:nvPr/>
          </p:nvSpPr>
          <p:spPr>
            <a:xfrm>
              <a:off x="3366126"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9</a:t>
              </a:r>
              <a:endParaRPr lang="en-US" sz="1200" b="1" dirty="0">
                <a:solidFill>
                  <a:schemeClr val="tx1"/>
                </a:solidFill>
                <a:latin typeface="Arial"/>
                <a:cs typeface="Arial"/>
              </a:endParaRPr>
            </a:p>
          </p:txBody>
        </p:sp>
        <p:sp>
          <p:nvSpPr>
            <p:cNvPr id="34" name="Rectangle 33"/>
            <p:cNvSpPr/>
            <p:nvPr/>
          </p:nvSpPr>
          <p:spPr>
            <a:xfrm>
              <a:off x="3740009"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10</a:t>
              </a:r>
              <a:endParaRPr lang="en-US" sz="1200" b="1" dirty="0">
                <a:solidFill>
                  <a:schemeClr val="tx1"/>
                </a:solidFill>
                <a:latin typeface="Arial"/>
                <a:cs typeface="Arial"/>
              </a:endParaRPr>
            </a:p>
          </p:txBody>
        </p:sp>
        <p:sp>
          <p:nvSpPr>
            <p:cNvPr id="35" name="Rectangle 34"/>
            <p:cNvSpPr/>
            <p:nvPr/>
          </p:nvSpPr>
          <p:spPr>
            <a:xfrm>
              <a:off x="4112379"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11</a:t>
              </a:r>
              <a:endParaRPr lang="en-US" sz="1200" b="1" dirty="0">
                <a:solidFill>
                  <a:schemeClr val="tx1"/>
                </a:solidFill>
                <a:latin typeface="Arial"/>
                <a:cs typeface="Arial"/>
              </a:endParaRPr>
            </a:p>
          </p:txBody>
        </p:sp>
        <p:sp>
          <p:nvSpPr>
            <p:cNvPr id="36" name="Rectangle 35"/>
            <p:cNvSpPr/>
            <p:nvPr/>
          </p:nvSpPr>
          <p:spPr>
            <a:xfrm>
              <a:off x="3009048"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12</a:t>
              </a:r>
              <a:endParaRPr lang="en-US" sz="1200" b="1" dirty="0">
                <a:solidFill>
                  <a:schemeClr val="tx1"/>
                </a:solidFill>
                <a:latin typeface="Arial"/>
                <a:cs typeface="Arial"/>
              </a:endParaRPr>
            </a:p>
          </p:txBody>
        </p:sp>
        <p:sp>
          <p:nvSpPr>
            <p:cNvPr id="37" name="Rectangle 36"/>
            <p:cNvSpPr/>
            <p:nvPr/>
          </p:nvSpPr>
          <p:spPr>
            <a:xfrm>
              <a:off x="3366126"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13</a:t>
              </a:r>
              <a:endParaRPr lang="en-US" sz="1200" b="1" dirty="0">
                <a:solidFill>
                  <a:schemeClr val="tx1"/>
                </a:solidFill>
                <a:latin typeface="Arial"/>
                <a:cs typeface="Arial"/>
              </a:endParaRPr>
            </a:p>
          </p:txBody>
        </p:sp>
        <p:sp>
          <p:nvSpPr>
            <p:cNvPr id="38" name="Rectangle 37"/>
            <p:cNvSpPr/>
            <p:nvPr/>
          </p:nvSpPr>
          <p:spPr>
            <a:xfrm>
              <a:off x="3740009"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14</a:t>
              </a:r>
              <a:endParaRPr lang="en-US" sz="1200" b="1" dirty="0">
                <a:solidFill>
                  <a:schemeClr val="tx1"/>
                </a:solidFill>
                <a:latin typeface="Arial"/>
                <a:cs typeface="Arial"/>
              </a:endParaRPr>
            </a:p>
          </p:txBody>
        </p:sp>
        <p:sp>
          <p:nvSpPr>
            <p:cNvPr id="39" name="Rectangle 38"/>
            <p:cNvSpPr/>
            <p:nvPr/>
          </p:nvSpPr>
          <p:spPr>
            <a:xfrm>
              <a:off x="4112379"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15</a:t>
              </a:r>
              <a:endParaRPr lang="en-US" sz="1200" b="1" dirty="0">
                <a:solidFill>
                  <a:schemeClr val="tx1"/>
                </a:solidFill>
                <a:latin typeface="Arial"/>
                <a:cs typeface="Arial"/>
              </a:endParaRPr>
            </a:p>
          </p:txBody>
        </p:sp>
      </p:grpSp>
      <p:sp>
        <p:nvSpPr>
          <p:cNvPr id="43" name="TextBox 42"/>
          <p:cNvSpPr txBox="1"/>
          <p:nvPr/>
        </p:nvSpPr>
        <p:spPr>
          <a:xfrm>
            <a:off x="238109" y="5282826"/>
            <a:ext cx="1500523" cy="369332"/>
          </a:xfrm>
          <a:prstGeom prst="rect">
            <a:avLst/>
          </a:prstGeom>
          <a:noFill/>
        </p:spPr>
        <p:txBody>
          <a:bodyPr wrap="square" rtlCol="0">
            <a:spAutoFit/>
          </a:bodyPr>
          <a:lstStyle/>
          <a:p>
            <a:pPr algn="r"/>
            <a:r>
              <a:rPr lang="en-US" dirty="0" smtClean="0">
                <a:latin typeface="Arial"/>
                <a:cs typeface="Arial"/>
              </a:rPr>
              <a:t>Thread IDs</a:t>
            </a:r>
          </a:p>
        </p:txBody>
      </p:sp>
      <p:sp>
        <p:nvSpPr>
          <p:cNvPr id="44" name="TextBox 43"/>
          <p:cNvSpPr txBox="1"/>
          <p:nvPr/>
        </p:nvSpPr>
        <p:spPr>
          <a:xfrm>
            <a:off x="539197" y="4327322"/>
            <a:ext cx="1199435" cy="369332"/>
          </a:xfrm>
          <a:prstGeom prst="rect">
            <a:avLst/>
          </a:prstGeom>
          <a:noFill/>
        </p:spPr>
        <p:txBody>
          <a:bodyPr wrap="square" rtlCol="0">
            <a:spAutoFit/>
          </a:bodyPr>
          <a:lstStyle/>
          <a:p>
            <a:pPr algn="r"/>
            <a:r>
              <a:rPr lang="en-US" dirty="0" smtClean="0">
                <a:latin typeface="Arial"/>
                <a:cs typeface="Arial"/>
              </a:rPr>
              <a:t>Mapping</a:t>
            </a:r>
          </a:p>
        </p:txBody>
      </p:sp>
      <p:sp>
        <p:nvSpPr>
          <p:cNvPr id="45" name="TextBox 44"/>
          <p:cNvSpPr txBox="1"/>
          <p:nvPr/>
        </p:nvSpPr>
        <p:spPr>
          <a:xfrm>
            <a:off x="1759428" y="4201775"/>
            <a:ext cx="2113201" cy="830997"/>
          </a:xfrm>
          <a:prstGeom prst="rect">
            <a:avLst/>
          </a:prstGeom>
          <a:noFill/>
        </p:spPr>
        <p:txBody>
          <a:bodyPr wrap="square" rtlCol="0">
            <a:spAutoFit/>
          </a:bodyPr>
          <a:lstStyle/>
          <a:p>
            <a:r>
              <a:rPr lang="en-US" sz="1200" b="1" dirty="0" err="1" smtClean="0">
                <a:latin typeface="Courier New"/>
                <a:cs typeface="Courier New"/>
              </a:rPr>
              <a:t>int</a:t>
            </a:r>
            <a:r>
              <a:rPr lang="en-US" sz="1200" b="1" dirty="0" smtClean="0">
                <a:latin typeface="Courier New"/>
                <a:cs typeface="Courier New"/>
              </a:rPr>
              <a:t> </a:t>
            </a:r>
            <a:r>
              <a:rPr lang="en-US" sz="1200" b="1" dirty="0" err="1" smtClean="0">
                <a:latin typeface="Courier New"/>
                <a:cs typeface="Courier New"/>
              </a:rPr>
              <a:t>tid</a:t>
            </a:r>
            <a:r>
              <a:rPr lang="en-US" sz="1200" b="1" dirty="0" smtClean="0">
                <a:latin typeface="Courier New"/>
                <a:cs typeface="Courier New"/>
              </a:rPr>
              <a:t> = </a:t>
            </a:r>
          </a:p>
          <a:p>
            <a:r>
              <a:rPr lang="en-US" sz="1200" b="1" dirty="0" smtClean="0">
                <a:latin typeface="Courier New"/>
                <a:cs typeface="Courier New"/>
              </a:rPr>
              <a:t>get_global_id(1) * </a:t>
            </a:r>
          </a:p>
          <a:p>
            <a:r>
              <a:rPr lang="en-US" sz="1200" b="1" dirty="0" smtClean="0">
                <a:latin typeface="Courier New"/>
                <a:cs typeface="Courier New"/>
              </a:rPr>
              <a:t>get_global_size(0) + </a:t>
            </a:r>
          </a:p>
          <a:p>
            <a:r>
              <a:rPr lang="en-US" sz="1200" b="1" dirty="0" smtClean="0">
                <a:latin typeface="Courier New"/>
                <a:cs typeface="Courier New"/>
              </a:rPr>
              <a:t>get_global_id(0);</a:t>
            </a:r>
          </a:p>
        </p:txBody>
      </p:sp>
      <p:grpSp>
        <p:nvGrpSpPr>
          <p:cNvPr id="92" name="Group 91"/>
          <p:cNvGrpSpPr/>
          <p:nvPr/>
        </p:nvGrpSpPr>
        <p:grpSpPr>
          <a:xfrm>
            <a:off x="4189515" y="5132551"/>
            <a:ext cx="1477214" cy="1035801"/>
            <a:chOff x="3009048" y="5441318"/>
            <a:chExt cx="1477214" cy="1035801"/>
          </a:xfrm>
        </p:grpSpPr>
        <p:sp>
          <p:nvSpPr>
            <p:cNvPr id="93" name="Rectangle 92"/>
            <p:cNvSpPr/>
            <p:nvPr/>
          </p:nvSpPr>
          <p:spPr>
            <a:xfrm>
              <a:off x="3009048"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94" name="Rectangle 93"/>
            <p:cNvSpPr/>
            <p:nvPr/>
          </p:nvSpPr>
          <p:spPr>
            <a:xfrm>
              <a:off x="3366126"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4</a:t>
              </a:r>
              <a:endParaRPr lang="en-US" sz="1200" b="1" dirty="0">
                <a:solidFill>
                  <a:schemeClr val="tx1"/>
                </a:solidFill>
                <a:latin typeface="Arial"/>
                <a:cs typeface="Arial"/>
              </a:endParaRPr>
            </a:p>
          </p:txBody>
        </p:sp>
        <p:sp>
          <p:nvSpPr>
            <p:cNvPr id="95" name="Rectangle 94"/>
            <p:cNvSpPr/>
            <p:nvPr/>
          </p:nvSpPr>
          <p:spPr>
            <a:xfrm>
              <a:off x="3740009"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8</a:t>
              </a:r>
              <a:endParaRPr lang="en-US" sz="1200" b="1" dirty="0">
                <a:solidFill>
                  <a:schemeClr val="tx1"/>
                </a:solidFill>
                <a:latin typeface="Arial"/>
                <a:cs typeface="Arial"/>
              </a:endParaRPr>
            </a:p>
          </p:txBody>
        </p:sp>
        <p:sp>
          <p:nvSpPr>
            <p:cNvPr id="96" name="Rectangle 95"/>
            <p:cNvSpPr/>
            <p:nvPr/>
          </p:nvSpPr>
          <p:spPr>
            <a:xfrm>
              <a:off x="4112379" y="5441318"/>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12</a:t>
              </a:r>
              <a:endParaRPr lang="en-US" sz="1200" b="1" dirty="0">
                <a:solidFill>
                  <a:schemeClr val="tx1"/>
                </a:solidFill>
                <a:latin typeface="Arial"/>
                <a:cs typeface="Arial"/>
              </a:endParaRPr>
            </a:p>
          </p:txBody>
        </p:sp>
        <p:sp>
          <p:nvSpPr>
            <p:cNvPr id="97" name="Rectangle 96"/>
            <p:cNvSpPr/>
            <p:nvPr/>
          </p:nvSpPr>
          <p:spPr>
            <a:xfrm>
              <a:off x="3009048"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98" name="Rectangle 97"/>
            <p:cNvSpPr/>
            <p:nvPr/>
          </p:nvSpPr>
          <p:spPr>
            <a:xfrm>
              <a:off x="3366126"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5</a:t>
              </a:r>
              <a:endParaRPr lang="en-US" sz="1200" b="1" dirty="0">
                <a:solidFill>
                  <a:schemeClr val="tx1"/>
                </a:solidFill>
                <a:latin typeface="Arial"/>
                <a:cs typeface="Arial"/>
              </a:endParaRPr>
            </a:p>
          </p:txBody>
        </p:sp>
        <p:sp>
          <p:nvSpPr>
            <p:cNvPr id="99" name="Rectangle 98"/>
            <p:cNvSpPr/>
            <p:nvPr/>
          </p:nvSpPr>
          <p:spPr>
            <a:xfrm>
              <a:off x="3740009"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9</a:t>
              </a:r>
              <a:endParaRPr lang="en-US" sz="1200" b="1" dirty="0">
                <a:solidFill>
                  <a:schemeClr val="tx1"/>
                </a:solidFill>
                <a:latin typeface="Arial"/>
                <a:cs typeface="Arial"/>
              </a:endParaRPr>
            </a:p>
          </p:txBody>
        </p:sp>
        <p:sp>
          <p:nvSpPr>
            <p:cNvPr id="100" name="Rectangle 99"/>
            <p:cNvSpPr/>
            <p:nvPr/>
          </p:nvSpPr>
          <p:spPr>
            <a:xfrm>
              <a:off x="4112379" y="5701123"/>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13</a:t>
              </a:r>
              <a:endParaRPr lang="en-US" sz="1200" b="1" dirty="0">
                <a:solidFill>
                  <a:schemeClr val="tx1"/>
                </a:solidFill>
                <a:latin typeface="Arial"/>
                <a:cs typeface="Arial"/>
              </a:endParaRPr>
            </a:p>
          </p:txBody>
        </p:sp>
        <p:sp>
          <p:nvSpPr>
            <p:cNvPr id="101" name="Rectangle 100"/>
            <p:cNvSpPr/>
            <p:nvPr/>
          </p:nvSpPr>
          <p:spPr>
            <a:xfrm>
              <a:off x="3009048"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02" name="Rectangle 101"/>
            <p:cNvSpPr/>
            <p:nvPr/>
          </p:nvSpPr>
          <p:spPr>
            <a:xfrm>
              <a:off x="3366126"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6</a:t>
              </a:r>
              <a:endParaRPr lang="en-US" sz="1200" b="1" dirty="0">
                <a:solidFill>
                  <a:schemeClr val="tx1"/>
                </a:solidFill>
                <a:latin typeface="Arial"/>
                <a:cs typeface="Arial"/>
              </a:endParaRPr>
            </a:p>
          </p:txBody>
        </p:sp>
        <p:sp>
          <p:nvSpPr>
            <p:cNvPr id="103" name="Rectangle 102"/>
            <p:cNvSpPr/>
            <p:nvPr/>
          </p:nvSpPr>
          <p:spPr>
            <a:xfrm>
              <a:off x="3740009"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10</a:t>
              </a:r>
              <a:endParaRPr lang="en-US" sz="1200" b="1" dirty="0">
                <a:solidFill>
                  <a:schemeClr val="tx1"/>
                </a:solidFill>
                <a:latin typeface="Arial"/>
                <a:cs typeface="Arial"/>
              </a:endParaRPr>
            </a:p>
          </p:txBody>
        </p:sp>
        <p:sp>
          <p:nvSpPr>
            <p:cNvPr id="104" name="Rectangle 103"/>
            <p:cNvSpPr/>
            <p:nvPr/>
          </p:nvSpPr>
          <p:spPr>
            <a:xfrm>
              <a:off x="4112379" y="59575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14</a:t>
              </a:r>
              <a:endParaRPr lang="en-US" sz="1200" b="1" dirty="0">
                <a:solidFill>
                  <a:schemeClr val="tx1"/>
                </a:solidFill>
                <a:latin typeface="Arial"/>
                <a:cs typeface="Arial"/>
              </a:endParaRPr>
            </a:p>
          </p:txBody>
        </p:sp>
        <p:sp>
          <p:nvSpPr>
            <p:cNvPr id="105" name="Rectangle 104"/>
            <p:cNvSpPr/>
            <p:nvPr/>
          </p:nvSpPr>
          <p:spPr>
            <a:xfrm>
              <a:off x="3009048"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sp>
          <p:nvSpPr>
            <p:cNvPr id="106" name="Rectangle 105"/>
            <p:cNvSpPr/>
            <p:nvPr/>
          </p:nvSpPr>
          <p:spPr>
            <a:xfrm>
              <a:off x="3366126"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7</a:t>
              </a:r>
              <a:endParaRPr lang="en-US" sz="1200" b="1" dirty="0">
                <a:solidFill>
                  <a:schemeClr val="tx1"/>
                </a:solidFill>
                <a:latin typeface="Arial"/>
                <a:cs typeface="Arial"/>
              </a:endParaRPr>
            </a:p>
          </p:txBody>
        </p:sp>
        <p:sp>
          <p:nvSpPr>
            <p:cNvPr id="107" name="Rectangle 106"/>
            <p:cNvSpPr/>
            <p:nvPr/>
          </p:nvSpPr>
          <p:spPr>
            <a:xfrm>
              <a:off x="3740009"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11</a:t>
              </a:r>
              <a:endParaRPr lang="en-US" sz="1200" b="1" dirty="0">
                <a:solidFill>
                  <a:schemeClr val="tx1"/>
                </a:solidFill>
                <a:latin typeface="Arial"/>
                <a:cs typeface="Arial"/>
              </a:endParaRPr>
            </a:p>
          </p:txBody>
        </p:sp>
        <p:sp>
          <p:nvSpPr>
            <p:cNvPr id="108" name="Rectangle 107"/>
            <p:cNvSpPr/>
            <p:nvPr/>
          </p:nvSpPr>
          <p:spPr>
            <a:xfrm>
              <a:off x="4112379" y="62173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15</a:t>
              </a:r>
              <a:endParaRPr lang="en-US" sz="1200" b="1" dirty="0">
                <a:solidFill>
                  <a:schemeClr val="tx1"/>
                </a:solidFill>
                <a:latin typeface="Arial"/>
                <a:cs typeface="Arial"/>
              </a:endParaRPr>
            </a:p>
          </p:txBody>
        </p:sp>
      </p:grpSp>
      <p:sp>
        <p:nvSpPr>
          <p:cNvPr id="109" name="TextBox 108"/>
          <p:cNvSpPr txBox="1"/>
          <p:nvPr/>
        </p:nvSpPr>
        <p:spPr>
          <a:xfrm>
            <a:off x="4123375" y="4201775"/>
            <a:ext cx="2113201" cy="830997"/>
          </a:xfrm>
          <a:prstGeom prst="rect">
            <a:avLst/>
          </a:prstGeom>
          <a:noFill/>
        </p:spPr>
        <p:txBody>
          <a:bodyPr wrap="square" rtlCol="0">
            <a:spAutoFit/>
          </a:bodyPr>
          <a:lstStyle/>
          <a:p>
            <a:r>
              <a:rPr lang="en-US" sz="1200" b="1" dirty="0" err="1" smtClean="0">
                <a:latin typeface="Courier New"/>
                <a:cs typeface="Courier New"/>
              </a:rPr>
              <a:t>int</a:t>
            </a:r>
            <a:r>
              <a:rPr lang="en-US" sz="1200" b="1" dirty="0" smtClean="0">
                <a:latin typeface="Courier New"/>
                <a:cs typeface="Courier New"/>
              </a:rPr>
              <a:t> </a:t>
            </a:r>
            <a:r>
              <a:rPr lang="en-US" sz="1200" b="1" dirty="0" err="1" smtClean="0">
                <a:latin typeface="Courier New"/>
                <a:cs typeface="Courier New"/>
              </a:rPr>
              <a:t>tid</a:t>
            </a:r>
            <a:r>
              <a:rPr lang="en-US" sz="1200" b="1" dirty="0" smtClean="0">
                <a:latin typeface="Courier New"/>
                <a:cs typeface="Courier New"/>
              </a:rPr>
              <a:t> = </a:t>
            </a:r>
          </a:p>
          <a:p>
            <a:r>
              <a:rPr lang="en-US" sz="1200" b="1" dirty="0" smtClean="0">
                <a:latin typeface="Courier New"/>
                <a:cs typeface="Courier New"/>
              </a:rPr>
              <a:t>get_global_id(0) * </a:t>
            </a:r>
          </a:p>
          <a:p>
            <a:r>
              <a:rPr lang="en-US" sz="1200" b="1" dirty="0" smtClean="0">
                <a:latin typeface="Courier New"/>
                <a:cs typeface="Courier New"/>
              </a:rPr>
              <a:t>get_global_size(1) + </a:t>
            </a:r>
          </a:p>
          <a:p>
            <a:r>
              <a:rPr lang="en-US" sz="1200" b="1" dirty="0" smtClean="0">
                <a:latin typeface="Courier New"/>
                <a:cs typeface="Courier New"/>
              </a:rPr>
              <a:t>get_global_id(1);</a:t>
            </a:r>
          </a:p>
        </p:txBody>
      </p:sp>
      <p:sp>
        <p:nvSpPr>
          <p:cNvPr id="140" name="Rectangle 139"/>
          <p:cNvSpPr/>
          <p:nvPr/>
        </p:nvSpPr>
        <p:spPr>
          <a:xfrm>
            <a:off x="6784021" y="5121302"/>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0</a:t>
            </a:r>
            <a:endParaRPr lang="en-US" sz="1200" b="1" dirty="0">
              <a:solidFill>
                <a:schemeClr val="tx1"/>
              </a:solidFill>
              <a:latin typeface="Arial"/>
              <a:cs typeface="Arial"/>
            </a:endParaRPr>
          </a:p>
        </p:txBody>
      </p:sp>
      <p:sp>
        <p:nvSpPr>
          <p:cNvPr id="141" name="Rectangle 140"/>
          <p:cNvSpPr/>
          <p:nvPr/>
        </p:nvSpPr>
        <p:spPr>
          <a:xfrm>
            <a:off x="7141099" y="5121302"/>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a:t>
            </a:r>
            <a:endParaRPr lang="en-US" sz="1200" b="1" dirty="0">
              <a:solidFill>
                <a:schemeClr val="tx1"/>
              </a:solidFill>
              <a:latin typeface="Arial"/>
              <a:cs typeface="Arial"/>
            </a:endParaRPr>
          </a:p>
        </p:txBody>
      </p:sp>
      <p:sp>
        <p:nvSpPr>
          <p:cNvPr id="142" name="Rectangle 141"/>
          <p:cNvSpPr/>
          <p:nvPr/>
        </p:nvSpPr>
        <p:spPr>
          <a:xfrm>
            <a:off x="7540900" y="5121302"/>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4</a:t>
            </a:r>
            <a:endParaRPr lang="en-US" sz="1200" b="1" dirty="0">
              <a:solidFill>
                <a:schemeClr val="tx1"/>
              </a:solidFill>
              <a:latin typeface="Arial"/>
              <a:cs typeface="Arial"/>
            </a:endParaRPr>
          </a:p>
        </p:txBody>
      </p:sp>
      <p:sp>
        <p:nvSpPr>
          <p:cNvPr id="143" name="Rectangle 142"/>
          <p:cNvSpPr/>
          <p:nvPr/>
        </p:nvSpPr>
        <p:spPr>
          <a:xfrm>
            <a:off x="7913270" y="5121302"/>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5</a:t>
            </a:r>
            <a:endParaRPr lang="en-US" sz="1200" b="1" dirty="0">
              <a:solidFill>
                <a:schemeClr val="tx1"/>
              </a:solidFill>
              <a:latin typeface="Arial"/>
              <a:cs typeface="Arial"/>
            </a:endParaRPr>
          </a:p>
        </p:txBody>
      </p:sp>
      <p:sp>
        <p:nvSpPr>
          <p:cNvPr id="144" name="Rectangle 143"/>
          <p:cNvSpPr/>
          <p:nvPr/>
        </p:nvSpPr>
        <p:spPr>
          <a:xfrm>
            <a:off x="6784021" y="5381107"/>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2</a:t>
            </a:r>
            <a:endParaRPr lang="en-US" sz="1200" b="1" dirty="0">
              <a:solidFill>
                <a:schemeClr val="tx1"/>
              </a:solidFill>
              <a:latin typeface="Arial"/>
              <a:cs typeface="Arial"/>
            </a:endParaRPr>
          </a:p>
        </p:txBody>
      </p:sp>
      <p:sp>
        <p:nvSpPr>
          <p:cNvPr id="145" name="Rectangle 144"/>
          <p:cNvSpPr/>
          <p:nvPr/>
        </p:nvSpPr>
        <p:spPr>
          <a:xfrm>
            <a:off x="7141099" y="5381107"/>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3</a:t>
            </a:r>
            <a:endParaRPr lang="en-US" sz="1200" b="1" dirty="0">
              <a:solidFill>
                <a:schemeClr val="tx1"/>
              </a:solidFill>
              <a:latin typeface="Arial"/>
              <a:cs typeface="Arial"/>
            </a:endParaRPr>
          </a:p>
        </p:txBody>
      </p:sp>
      <p:sp>
        <p:nvSpPr>
          <p:cNvPr id="146" name="Rectangle 145"/>
          <p:cNvSpPr/>
          <p:nvPr/>
        </p:nvSpPr>
        <p:spPr>
          <a:xfrm>
            <a:off x="7540900" y="5381107"/>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6</a:t>
            </a:r>
            <a:endParaRPr lang="en-US" sz="1200" b="1" dirty="0">
              <a:solidFill>
                <a:schemeClr val="tx1"/>
              </a:solidFill>
              <a:latin typeface="Arial"/>
              <a:cs typeface="Arial"/>
            </a:endParaRPr>
          </a:p>
        </p:txBody>
      </p:sp>
      <p:sp>
        <p:nvSpPr>
          <p:cNvPr id="147" name="Rectangle 146"/>
          <p:cNvSpPr/>
          <p:nvPr/>
        </p:nvSpPr>
        <p:spPr>
          <a:xfrm>
            <a:off x="7913270" y="5381107"/>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7</a:t>
            </a:r>
            <a:endParaRPr lang="en-US" sz="1200" b="1" dirty="0">
              <a:solidFill>
                <a:schemeClr val="tx1"/>
              </a:solidFill>
              <a:latin typeface="Arial"/>
              <a:cs typeface="Arial"/>
            </a:endParaRPr>
          </a:p>
        </p:txBody>
      </p:sp>
      <p:sp>
        <p:nvSpPr>
          <p:cNvPr id="148" name="Rectangle 147"/>
          <p:cNvSpPr/>
          <p:nvPr/>
        </p:nvSpPr>
        <p:spPr>
          <a:xfrm>
            <a:off x="6784021" y="56634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8</a:t>
            </a:r>
            <a:endParaRPr lang="en-US" sz="1200" b="1" dirty="0">
              <a:solidFill>
                <a:schemeClr val="tx1"/>
              </a:solidFill>
              <a:latin typeface="Arial"/>
              <a:cs typeface="Arial"/>
            </a:endParaRPr>
          </a:p>
        </p:txBody>
      </p:sp>
      <p:sp>
        <p:nvSpPr>
          <p:cNvPr id="149" name="Rectangle 148"/>
          <p:cNvSpPr/>
          <p:nvPr/>
        </p:nvSpPr>
        <p:spPr>
          <a:xfrm>
            <a:off x="7141099" y="56634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9</a:t>
            </a:r>
            <a:endParaRPr lang="en-US" sz="1200" b="1" dirty="0">
              <a:solidFill>
                <a:schemeClr val="tx1"/>
              </a:solidFill>
              <a:latin typeface="Arial"/>
              <a:cs typeface="Arial"/>
            </a:endParaRPr>
          </a:p>
        </p:txBody>
      </p:sp>
      <p:sp>
        <p:nvSpPr>
          <p:cNvPr id="150" name="Rectangle 149"/>
          <p:cNvSpPr/>
          <p:nvPr/>
        </p:nvSpPr>
        <p:spPr>
          <a:xfrm>
            <a:off x="7540900" y="56634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12</a:t>
            </a:r>
            <a:endParaRPr lang="en-US" sz="1200" b="1" dirty="0">
              <a:solidFill>
                <a:schemeClr val="tx1"/>
              </a:solidFill>
              <a:latin typeface="Arial"/>
              <a:cs typeface="Arial"/>
            </a:endParaRPr>
          </a:p>
        </p:txBody>
      </p:sp>
      <p:sp>
        <p:nvSpPr>
          <p:cNvPr id="151" name="Rectangle 150"/>
          <p:cNvSpPr/>
          <p:nvPr/>
        </p:nvSpPr>
        <p:spPr>
          <a:xfrm>
            <a:off x="7913270" y="5663409"/>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13</a:t>
            </a:r>
            <a:endParaRPr lang="en-US" sz="1200" b="1" dirty="0">
              <a:solidFill>
                <a:schemeClr val="tx1"/>
              </a:solidFill>
              <a:latin typeface="Arial"/>
              <a:cs typeface="Arial"/>
            </a:endParaRPr>
          </a:p>
        </p:txBody>
      </p:sp>
      <p:sp>
        <p:nvSpPr>
          <p:cNvPr id="152" name="Rectangle 151"/>
          <p:cNvSpPr/>
          <p:nvPr/>
        </p:nvSpPr>
        <p:spPr>
          <a:xfrm>
            <a:off x="6784021" y="59232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10</a:t>
            </a:r>
            <a:endParaRPr lang="en-US" sz="1200" b="1" dirty="0">
              <a:solidFill>
                <a:schemeClr val="tx1"/>
              </a:solidFill>
              <a:latin typeface="Arial"/>
              <a:cs typeface="Arial"/>
            </a:endParaRPr>
          </a:p>
        </p:txBody>
      </p:sp>
      <p:sp>
        <p:nvSpPr>
          <p:cNvPr id="153" name="Rectangle 152"/>
          <p:cNvSpPr/>
          <p:nvPr/>
        </p:nvSpPr>
        <p:spPr>
          <a:xfrm>
            <a:off x="7141099" y="59232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11</a:t>
            </a:r>
            <a:endParaRPr lang="en-US" sz="1200" b="1" dirty="0">
              <a:solidFill>
                <a:schemeClr val="tx1"/>
              </a:solidFill>
              <a:latin typeface="Arial"/>
              <a:cs typeface="Arial"/>
            </a:endParaRPr>
          </a:p>
        </p:txBody>
      </p:sp>
      <p:sp>
        <p:nvSpPr>
          <p:cNvPr id="154" name="Rectangle 153"/>
          <p:cNvSpPr/>
          <p:nvPr/>
        </p:nvSpPr>
        <p:spPr>
          <a:xfrm>
            <a:off x="7540900" y="59232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14</a:t>
            </a:r>
            <a:endParaRPr lang="en-US" sz="1200" b="1" dirty="0">
              <a:solidFill>
                <a:schemeClr val="tx1"/>
              </a:solidFill>
              <a:latin typeface="Arial"/>
              <a:cs typeface="Arial"/>
            </a:endParaRPr>
          </a:p>
        </p:txBody>
      </p:sp>
      <p:sp>
        <p:nvSpPr>
          <p:cNvPr id="155" name="Rectangle 154"/>
          <p:cNvSpPr/>
          <p:nvPr/>
        </p:nvSpPr>
        <p:spPr>
          <a:xfrm>
            <a:off x="7913270" y="5923214"/>
            <a:ext cx="373883" cy="259805"/>
          </a:xfrm>
          <a:prstGeom prst="rect">
            <a:avLst/>
          </a:prstGeom>
          <a:ln w="12700">
            <a:solidFill>
              <a:schemeClr val="bg1"/>
            </a:solidFill>
          </a:ln>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sz="1200" b="1" dirty="0" smtClean="0">
                <a:solidFill>
                  <a:schemeClr val="tx1"/>
                </a:solidFill>
                <a:latin typeface="Arial"/>
                <a:cs typeface="Arial"/>
              </a:rPr>
              <a:t>15</a:t>
            </a:r>
            <a:endParaRPr lang="en-US" sz="1200" b="1" dirty="0">
              <a:solidFill>
                <a:schemeClr val="tx1"/>
              </a:solidFill>
              <a:latin typeface="Arial"/>
              <a:cs typeface="Arial"/>
            </a:endParaRPr>
          </a:p>
        </p:txBody>
      </p:sp>
      <p:sp>
        <p:nvSpPr>
          <p:cNvPr id="156" name="TextBox 155"/>
          <p:cNvSpPr txBox="1"/>
          <p:nvPr/>
        </p:nvSpPr>
        <p:spPr>
          <a:xfrm>
            <a:off x="6765749" y="2605170"/>
            <a:ext cx="2018590" cy="2677656"/>
          </a:xfrm>
          <a:prstGeom prst="rect">
            <a:avLst/>
          </a:prstGeom>
          <a:noFill/>
        </p:spPr>
        <p:txBody>
          <a:bodyPr wrap="square" rtlCol="0">
            <a:spAutoFit/>
          </a:bodyPr>
          <a:lstStyle/>
          <a:p>
            <a:r>
              <a:rPr lang="en-US" sz="1200" b="1" dirty="0" err="1" smtClean="0">
                <a:latin typeface="Courier New"/>
                <a:cs typeface="Courier New"/>
              </a:rPr>
              <a:t>int</a:t>
            </a:r>
            <a:r>
              <a:rPr lang="en-US" sz="1200" b="1" dirty="0" smtClean="0">
                <a:latin typeface="Courier New"/>
                <a:cs typeface="Courier New"/>
              </a:rPr>
              <a:t> </a:t>
            </a:r>
            <a:r>
              <a:rPr lang="en-US" sz="1200" b="1" dirty="0" err="1" smtClean="0">
                <a:latin typeface="Courier New"/>
                <a:cs typeface="Courier New"/>
              </a:rPr>
              <a:t>group_size</a:t>
            </a:r>
            <a:r>
              <a:rPr lang="en-US" sz="1200" b="1" dirty="0" smtClean="0">
                <a:latin typeface="Courier New"/>
                <a:cs typeface="Courier New"/>
              </a:rPr>
              <a:t> = </a:t>
            </a:r>
          </a:p>
          <a:p>
            <a:r>
              <a:rPr lang="en-US" sz="1200" b="1" dirty="0" smtClean="0">
                <a:latin typeface="Courier New"/>
                <a:cs typeface="Courier New"/>
              </a:rPr>
              <a:t>get_local_size(0) *</a:t>
            </a:r>
          </a:p>
          <a:p>
            <a:r>
              <a:rPr lang="en-US" sz="1200" b="1" dirty="0" smtClean="0">
                <a:latin typeface="Courier New"/>
                <a:cs typeface="Courier New"/>
              </a:rPr>
              <a:t>get_local_size(1);</a:t>
            </a:r>
          </a:p>
          <a:p>
            <a:endParaRPr lang="en-US" sz="1200" b="1" dirty="0" smtClean="0">
              <a:latin typeface="Courier New"/>
              <a:cs typeface="Courier New"/>
            </a:endParaRPr>
          </a:p>
          <a:p>
            <a:r>
              <a:rPr lang="en-US" sz="1200" b="1" dirty="0" err="1" smtClean="0">
                <a:latin typeface="Courier New"/>
                <a:cs typeface="Courier New"/>
              </a:rPr>
              <a:t>int</a:t>
            </a:r>
            <a:r>
              <a:rPr lang="en-US" sz="1200" b="1" dirty="0" smtClean="0">
                <a:latin typeface="Courier New"/>
                <a:cs typeface="Courier New"/>
              </a:rPr>
              <a:t> </a:t>
            </a:r>
            <a:r>
              <a:rPr lang="en-US" sz="1200" b="1" dirty="0" err="1" smtClean="0">
                <a:latin typeface="Courier New"/>
                <a:cs typeface="Courier New"/>
              </a:rPr>
              <a:t>tid</a:t>
            </a:r>
            <a:r>
              <a:rPr lang="en-US" sz="1200" b="1" dirty="0" smtClean="0">
                <a:latin typeface="Courier New"/>
                <a:cs typeface="Courier New"/>
              </a:rPr>
              <a:t> = </a:t>
            </a:r>
          </a:p>
          <a:p>
            <a:r>
              <a:rPr lang="en-US" sz="1200" b="1" dirty="0" smtClean="0">
                <a:latin typeface="Courier New"/>
                <a:cs typeface="Courier New"/>
              </a:rPr>
              <a:t>get_group_id(1) * get_num_groups(0) *</a:t>
            </a:r>
          </a:p>
          <a:p>
            <a:r>
              <a:rPr lang="en-US" sz="1200" b="1" dirty="0" err="1" smtClean="0">
                <a:latin typeface="Courier New"/>
                <a:cs typeface="Courier New"/>
              </a:rPr>
              <a:t>group_size</a:t>
            </a:r>
            <a:r>
              <a:rPr lang="en-US" sz="1200" b="1" dirty="0" smtClean="0">
                <a:latin typeface="Courier New"/>
                <a:cs typeface="Courier New"/>
              </a:rPr>
              <a:t> +</a:t>
            </a:r>
          </a:p>
          <a:p>
            <a:r>
              <a:rPr lang="en-US" sz="1200" b="1" dirty="0" smtClean="0">
                <a:latin typeface="Courier New"/>
                <a:cs typeface="Courier New"/>
              </a:rPr>
              <a:t>get_group_id(0) *</a:t>
            </a:r>
          </a:p>
          <a:p>
            <a:r>
              <a:rPr lang="en-US" sz="1200" b="1" dirty="0" err="1" smtClean="0">
                <a:latin typeface="Courier New"/>
                <a:cs typeface="Courier New"/>
              </a:rPr>
              <a:t>group_size</a:t>
            </a:r>
            <a:r>
              <a:rPr lang="en-US" sz="1200" b="1" dirty="0" smtClean="0">
                <a:latin typeface="Courier New"/>
                <a:cs typeface="Courier New"/>
              </a:rPr>
              <a:t> + </a:t>
            </a:r>
          </a:p>
          <a:p>
            <a:r>
              <a:rPr lang="en-US" sz="1200" b="1" dirty="0" smtClean="0">
                <a:latin typeface="Courier New"/>
                <a:cs typeface="Courier New"/>
              </a:rPr>
              <a:t>get_local_id(1) *</a:t>
            </a:r>
          </a:p>
          <a:p>
            <a:r>
              <a:rPr lang="en-US" sz="1200" b="1" dirty="0" smtClean="0">
                <a:latin typeface="Courier New"/>
                <a:cs typeface="Courier New"/>
              </a:rPr>
              <a:t>get_local_size(0) +  </a:t>
            </a:r>
          </a:p>
          <a:p>
            <a:r>
              <a:rPr lang="en-US" sz="1200" b="1" dirty="0" smtClean="0">
                <a:latin typeface="Courier New"/>
                <a:cs typeface="Courier New"/>
              </a:rPr>
              <a:t>get_local_id(0)</a:t>
            </a:r>
          </a:p>
          <a:p>
            <a:endParaRPr lang="en-US" sz="1200" b="1" dirty="0" smtClean="0">
              <a:latin typeface="Courier New"/>
              <a:cs typeface="Courier New"/>
            </a:endParaRPr>
          </a:p>
        </p:txBody>
      </p:sp>
      <p:sp>
        <p:nvSpPr>
          <p:cNvPr id="157" name="TextBox 156"/>
          <p:cNvSpPr txBox="1"/>
          <p:nvPr/>
        </p:nvSpPr>
        <p:spPr>
          <a:xfrm>
            <a:off x="6804626" y="6166642"/>
            <a:ext cx="2113201" cy="276999"/>
          </a:xfrm>
          <a:prstGeom prst="rect">
            <a:avLst/>
          </a:prstGeom>
          <a:noFill/>
        </p:spPr>
        <p:txBody>
          <a:bodyPr wrap="square" rtlCol="0">
            <a:spAutoFit/>
          </a:bodyPr>
          <a:lstStyle/>
          <a:p>
            <a:r>
              <a:rPr lang="en-US" sz="1200" dirty="0" smtClean="0">
                <a:latin typeface="Arial"/>
                <a:cs typeface="Arial"/>
              </a:rPr>
              <a:t>*assuming 2x2 groups</a:t>
            </a:r>
          </a:p>
        </p:txBody>
      </p:sp>
      <p:sp>
        <p:nvSpPr>
          <p:cNvPr id="60" name="Slide Number Placeholder 59"/>
          <p:cNvSpPr>
            <a:spLocks noGrp="1"/>
          </p:cNvSpPr>
          <p:nvPr>
            <p:ph type="sldNum" sz="quarter" idx="12"/>
          </p:nvPr>
        </p:nvSpPr>
        <p:spPr/>
        <p:txBody>
          <a:bodyPr/>
          <a:lstStyle/>
          <a:p>
            <a:fld id="{DA0F240B-57BF-D649-8391-237432DD1172}" type="slidenum">
              <a:rPr lang="en-US" smtClean="0"/>
              <a:pPr/>
              <a:t>5</a:t>
            </a:fld>
            <a:endParaRPr lang="en-US"/>
          </a:p>
        </p:txBody>
      </p:sp>
      <p:sp>
        <p:nvSpPr>
          <p:cNvPr id="61" name="Footer Placeholder 60"/>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p:txBody>
          <a:bodyPr/>
          <a:lstStyle/>
          <a:p>
            <a:r>
              <a:rPr lang="en-US" dirty="0" smtClean="0"/>
              <a:t>Consider a serial matrix multiplication algorithm</a:t>
            </a:r>
          </a:p>
          <a:p>
            <a:endParaRPr lang="en-US" dirty="0" smtClean="0"/>
          </a:p>
          <a:p>
            <a:endParaRPr lang="en-US" dirty="0" smtClean="0"/>
          </a:p>
          <a:p>
            <a:r>
              <a:rPr lang="en-US" dirty="0" smtClean="0"/>
              <a:t>This algorithm is suited for output data decomposition</a:t>
            </a:r>
          </a:p>
          <a:p>
            <a:pPr lvl="1"/>
            <a:r>
              <a:rPr lang="en-US" dirty="0" smtClean="0"/>
              <a:t>We will create </a:t>
            </a:r>
            <a:r>
              <a:rPr lang="en-US" i="1" dirty="0" smtClean="0"/>
              <a:t>NM </a:t>
            </a:r>
            <a:r>
              <a:rPr lang="en-US" dirty="0" smtClean="0"/>
              <a:t>threads </a:t>
            </a:r>
          </a:p>
          <a:p>
            <a:pPr lvl="2"/>
            <a:r>
              <a:rPr lang="en-US" dirty="0" smtClean="0"/>
              <a:t>Effectively removing the outer two loops</a:t>
            </a:r>
          </a:p>
          <a:p>
            <a:pPr lvl="1"/>
            <a:r>
              <a:rPr lang="en-US" dirty="0" smtClean="0"/>
              <a:t>Each thread will perform </a:t>
            </a:r>
            <a:r>
              <a:rPr lang="en-US" i="1" dirty="0" smtClean="0"/>
              <a:t>P</a:t>
            </a:r>
            <a:r>
              <a:rPr lang="en-US" dirty="0" smtClean="0"/>
              <a:t> calculations</a:t>
            </a:r>
          </a:p>
          <a:p>
            <a:pPr lvl="2"/>
            <a:r>
              <a:rPr lang="en-US" dirty="0" smtClean="0"/>
              <a:t>The inner loop will remain as part of the kernel</a:t>
            </a:r>
          </a:p>
          <a:p>
            <a:r>
              <a:rPr lang="en-US" dirty="0" smtClean="0"/>
              <a:t>Should the index space be </a:t>
            </a:r>
            <a:r>
              <a:rPr lang="en-US" dirty="0" err="1" smtClean="0"/>
              <a:t>MxN</a:t>
            </a:r>
            <a:r>
              <a:rPr lang="en-US" dirty="0" smtClean="0"/>
              <a:t> or </a:t>
            </a:r>
            <a:r>
              <a:rPr lang="en-US" dirty="0" err="1" smtClean="0"/>
              <a:t>NxM</a:t>
            </a:r>
            <a:r>
              <a:rPr lang="en-US" dirty="0" smtClean="0"/>
              <a:t>?</a:t>
            </a:r>
            <a:endParaRPr lang="en-US" dirty="0"/>
          </a:p>
        </p:txBody>
      </p:sp>
      <p:pic>
        <p:nvPicPr>
          <p:cNvPr id="4" name="Picture 3"/>
          <p:cNvPicPr>
            <a:picLocks noChangeAspect="1"/>
          </p:cNvPicPr>
          <p:nvPr/>
        </p:nvPicPr>
        <p:blipFill>
          <a:blip r:embed="rId3"/>
          <a:stretch>
            <a:fillRect/>
          </a:stretch>
        </p:blipFill>
        <p:spPr>
          <a:xfrm>
            <a:off x="1924378" y="1828136"/>
            <a:ext cx="5163942" cy="1227345"/>
          </a:xfrm>
          <a:prstGeom prst="rect">
            <a:avLst/>
          </a:prstGeom>
        </p:spPr>
      </p:pic>
      <p:sp>
        <p:nvSpPr>
          <p:cNvPr id="5" name="Slide Number Placeholder 4"/>
          <p:cNvSpPr>
            <a:spLocks noGrp="1"/>
          </p:cNvSpPr>
          <p:nvPr>
            <p:ph type="sldNum" sz="quarter" idx="12"/>
          </p:nvPr>
        </p:nvSpPr>
        <p:spPr/>
        <p:txBody>
          <a:bodyPr/>
          <a:lstStyle/>
          <a:p>
            <a:fld id="{DA0F240B-57BF-D649-8391-237432DD1172}"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a:xfrm>
            <a:off x="618565" y="1284111"/>
            <a:ext cx="7878788" cy="5129729"/>
          </a:xfrm>
        </p:spPr>
        <p:txBody>
          <a:bodyPr>
            <a:normAutofit lnSpcReduction="10000"/>
          </a:bodyPr>
          <a:lstStyle/>
          <a:p>
            <a:r>
              <a:rPr lang="en-US" dirty="0" smtClean="0"/>
              <a:t>Thread mapping 1: with an </a:t>
            </a:r>
            <a:r>
              <a:rPr lang="en-US" dirty="0" err="1" smtClean="0"/>
              <a:t>MxN</a:t>
            </a:r>
            <a:r>
              <a:rPr lang="en-US" dirty="0" smtClean="0"/>
              <a:t> index space, the kernel would be:</a:t>
            </a:r>
          </a:p>
          <a:p>
            <a:endParaRPr lang="en-US" dirty="0" smtClean="0"/>
          </a:p>
          <a:p>
            <a:endParaRPr lang="en-US" dirty="0" smtClean="0"/>
          </a:p>
          <a:p>
            <a:r>
              <a:rPr lang="en-US" dirty="0" smtClean="0"/>
              <a:t>Thread mapping 2: with an </a:t>
            </a:r>
            <a:r>
              <a:rPr lang="en-US" dirty="0" err="1" smtClean="0"/>
              <a:t>NxM</a:t>
            </a:r>
            <a:r>
              <a:rPr lang="en-US" dirty="0" smtClean="0"/>
              <a:t> index space, the kernel would be:</a:t>
            </a:r>
          </a:p>
          <a:p>
            <a:endParaRPr lang="en-US" dirty="0" smtClean="0"/>
          </a:p>
          <a:p>
            <a:endParaRPr lang="en-US" dirty="0" smtClean="0"/>
          </a:p>
          <a:p>
            <a:r>
              <a:rPr lang="en-US" dirty="0" smtClean="0"/>
              <a:t>Both mappings produce functionally equivalent versions of the program</a:t>
            </a:r>
          </a:p>
        </p:txBody>
      </p:sp>
      <p:pic>
        <p:nvPicPr>
          <p:cNvPr id="5" name="Picture 4" descr="list1.png"/>
          <p:cNvPicPr>
            <a:picLocks noChangeAspect="1"/>
          </p:cNvPicPr>
          <p:nvPr/>
        </p:nvPicPr>
        <p:blipFill>
          <a:blip r:embed="rId2"/>
          <a:stretch>
            <a:fillRect/>
          </a:stretch>
        </p:blipFill>
        <p:spPr>
          <a:xfrm>
            <a:off x="1904870" y="2082725"/>
            <a:ext cx="5693301" cy="1326460"/>
          </a:xfrm>
          <a:prstGeom prst="rect">
            <a:avLst/>
          </a:prstGeom>
        </p:spPr>
      </p:pic>
      <p:pic>
        <p:nvPicPr>
          <p:cNvPr id="6" name="Picture 5" descr="list2.png"/>
          <p:cNvPicPr>
            <a:picLocks noChangeAspect="1"/>
          </p:cNvPicPr>
          <p:nvPr/>
        </p:nvPicPr>
        <p:blipFill>
          <a:blip r:embed="rId3"/>
          <a:stretch>
            <a:fillRect/>
          </a:stretch>
        </p:blipFill>
        <p:spPr>
          <a:xfrm>
            <a:off x="1904870" y="4151316"/>
            <a:ext cx="5693301" cy="1316575"/>
          </a:xfrm>
          <a:prstGeom prst="rect">
            <a:avLst/>
          </a:prstGeom>
        </p:spPr>
      </p:pic>
      <p:sp>
        <p:nvSpPr>
          <p:cNvPr id="7" name="Slide Number Placeholder 6"/>
          <p:cNvSpPr>
            <a:spLocks noGrp="1"/>
          </p:cNvSpPr>
          <p:nvPr>
            <p:ph type="sldNum" sz="quarter" idx="12"/>
          </p:nvPr>
        </p:nvSpPr>
        <p:spPr/>
        <p:txBody>
          <a:bodyPr/>
          <a:lstStyle/>
          <a:p>
            <a:fld id="{DA0F240B-57BF-D649-8391-237432DD1172}" type="slidenum">
              <a:rPr lang="en-US" smtClean="0"/>
              <a:pPr/>
              <a:t>7</a:t>
            </a:fld>
            <a:endParaRPr lang="en-US"/>
          </a:p>
        </p:txBody>
      </p:sp>
      <p:sp>
        <p:nvSpPr>
          <p:cNvPr id="8" name="Footer Placeholder 7"/>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a:xfrm>
            <a:off x="618565" y="1284112"/>
            <a:ext cx="7878788" cy="5027108"/>
          </a:xfrm>
        </p:spPr>
        <p:txBody>
          <a:bodyPr>
            <a:normAutofit/>
          </a:bodyPr>
          <a:lstStyle/>
          <a:p>
            <a:r>
              <a:rPr lang="en-US" dirty="0" smtClean="0"/>
              <a:t>This figure shows the execution of the two thread mappings on NVIDIA </a:t>
            </a:r>
            <a:r>
              <a:rPr lang="en-US" dirty="0" err="1" smtClean="0"/>
              <a:t>GeForce</a:t>
            </a:r>
            <a:r>
              <a:rPr lang="en-US" dirty="0" smtClean="0"/>
              <a:t> 285 and 8800 </a:t>
            </a:r>
            <a:r>
              <a:rPr lang="en-US" dirty="0" err="1" smtClean="0"/>
              <a:t>GPUs</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Notice that mapping 2 is far superior in performance for both </a:t>
            </a:r>
            <a:r>
              <a:rPr lang="en-US" dirty="0" err="1" smtClean="0"/>
              <a:t>GPUs</a:t>
            </a:r>
            <a:endParaRPr lang="en-US" dirty="0"/>
          </a:p>
        </p:txBody>
      </p:sp>
      <p:pic>
        <p:nvPicPr>
          <p:cNvPr id="4" name="Picture 3"/>
          <p:cNvPicPr>
            <a:picLocks noChangeAspect="1"/>
          </p:cNvPicPr>
          <p:nvPr/>
        </p:nvPicPr>
        <p:blipFill>
          <a:blip r:embed="rId3"/>
          <a:stretch>
            <a:fillRect/>
          </a:stretch>
        </p:blipFill>
        <p:spPr>
          <a:xfrm>
            <a:off x="2219448" y="2199919"/>
            <a:ext cx="4438897" cy="3109075"/>
          </a:xfrm>
          <a:prstGeom prst="rect">
            <a:avLst/>
          </a:prstGeom>
        </p:spPr>
      </p:pic>
      <p:sp>
        <p:nvSpPr>
          <p:cNvPr id="5" name="Slide Number Placeholder 4"/>
          <p:cNvSpPr>
            <a:spLocks noGrp="1"/>
          </p:cNvSpPr>
          <p:nvPr>
            <p:ph type="sldNum" sz="quarter" idx="12"/>
          </p:nvPr>
        </p:nvSpPr>
        <p:spPr/>
        <p:txBody>
          <a:bodyPr/>
          <a:lstStyle/>
          <a:p>
            <a:fld id="{DA0F240B-57BF-D649-8391-237432DD1172}"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Mapping</a:t>
            </a:r>
            <a:endParaRPr lang="en-US" dirty="0"/>
          </a:p>
        </p:txBody>
      </p:sp>
      <p:sp>
        <p:nvSpPr>
          <p:cNvPr id="3" name="Content Placeholder 2"/>
          <p:cNvSpPr>
            <a:spLocks noGrp="1"/>
          </p:cNvSpPr>
          <p:nvPr>
            <p:ph idx="1"/>
          </p:nvPr>
        </p:nvSpPr>
        <p:spPr>
          <a:xfrm>
            <a:off x="618565" y="1284112"/>
            <a:ext cx="7878788" cy="5027108"/>
          </a:xfrm>
        </p:spPr>
        <p:txBody>
          <a:bodyPr>
            <a:normAutofit/>
          </a:bodyPr>
          <a:lstStyle/>
          <a:p>
            <a:r>
              <a:rPr lang="en-US" dirty="0" smtClean="0"/>
              <a:t>The discrepancy in execution times between the mappings is due to data accesses on the global memory bus</a:t>
            </a:r>
          </a:p>
          <a:p>
            <a:pPr lvl="1"/>
            <a:r>
              <a:rPr lang="en-US" dirty="0" smtClean="0"/>
              <a:t>Assuming row-major data, data in a row (i.e., elements in adjacent columns) are stored sequentially in memory</a:t>
            </a:r>
          </a:p>
          <a:p>
            <a:pPr lvl="1"/>
            <a:r>
              <a:rPr lang="en-US" dirty="0" smtClean="0"/>
              <a:t>To ensure coalesced accesses, consecutive threads in the same </a:t>
            </a:r>
            <a:r>
              <a:rPr lang="en-US" dirty="0" err="1" smtClean="0"/>
              <a:t>wavefront</a:t>
            </a:r>
            <a:r>
              <a:rPr lang="en-US" dirty="0" smtClean="0"/>
              <a:t> should be mapped to columns (the second dimension) of the matrices</a:t>
            </a:r>
          </a:p>
          <a:p>
            <a:pPr lvl="2"/>
            <a:r>
              <a:rPr lang="en-US" dirty="0" smtClean="0"/>
              <a:t>This will give coalesced accesses in Matrices B and C</a:t>
            </a:r>
          </a:p>
          <a:p>
            <a:pPr lvl="2"/>
            <a:r>
              <a:rPr lang="en-US" dirty="0" smtClean="0"/>
              <a:t>For Matrix A, the </a:t>
            </a:r>
            <a:r>
              <a:rPr lang="en-US" dirty="0" err="1" smtClean="0"/>
              <a:t>iterator</a:t>
            </a:r>
            <a:r>
              <a:rPr lang="en-US" dirty="0" smtClean="0"/>
              <a:t> </a:t>
            </a:r>
            <a:r>
              <a:rPr lang="en-US" i="1" dirty="0" smtClean="0"/>
              <a:t>i3</a:t>
            </a:r>
            <a:r>
              <a:rPr lang="en-US" dirty="0" smtClean="0"/>
              <a:t> determines the access pattern for row-major data, so thread mapping does not affect it</a:t>
            </a:r>
            <a:endParaRPr lang="en-US" dirty="0"/>
          </a:p>
        </p:txBody>
      </p:sp>
      <p:sp>
        <p:nvSpPr>
          <p:cNvPr id="4" name="Slide Number Placeholder 3"/>
          <p:cNvSpPr>
            <a:spLocks noGrp="1"/>
          </p:cNvSpPr>
          <p:nvPr>
            <p:ph type="sldNum" sz="quarter" idx="12"/>
          </p:nvPr>
        </p:nvSpPr>
        <p:spPr/>
        <p:txBody>
          <a:bodyPr/>
          <a:lstStyle/>
          <a:p>
            <a:fld id="{DA0F240B-57BF-D649-8391-237432DD117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hibit">
  <a:themeElements>
    <a:clrScheme name="Custom 3">
      <a:dk1>
        <a:sysClr val="windowText" lastClr="000000"/>
      </a:dk1>
      <a:lt1>
        <a:sysClr val="window" lastClr="FFFFFF"/>
      </a:lt1>
      <a:dk2>
        <a:srgbClr val="1C3264"/>
      </a:dk2>
      <a:lt2>
        <a:srgbClr val="CCCCCC"/>
      </a:lt2>
      <a:accent1>
        <a:srgbClr val="66FFFF"/>
      </a:accent1>
      <a:accent2>
        <a:srgbClr val="00FF00"/>
      </a:accent2>
      <a:accent3>
        <a:srgbClr val="0080FF"/>
      </a:accent3>
      <a:accent4>
        <a:srgbClr val="66FFFF"/>
      </a:accent4>
      <a:accent5>
        <a:srgbClr val="66FFFF"/>
      </a:accent5>
      <a:accent6>
        <a:srgbClr val="66FFFF"/>
      </a:accent6>
      <a:hlink>
        <a:srgbClr val="6699FF"/>
      </a:hlink>
      <a:folHlink>
        <a:srgbClr val="66FFCC"/>
      </a:folHlink>
    </a:clrScheme>
    <a:fontScheme name="Exhibit">
      <a:majorFont>
        <a:latin typeface="Corbel"/>
        <a:ea typeface=""/>
        <a:cs typeface=""/>
        <a:font script="Jpan" typeface="ＭＳ Ｐゴシック"/>
      </a:majorFont>
      <a:minorFont>
        <a:latin typeface="Corbel"/>
        <a:ea typeface=""/>
        <a:cs typeface=""/>
        <a:font script="Jpan" typeface="ＭＳ Ｐゴシック"/>
      </a:minorFont>
    </a:fontScheme>
    <a:fmtScheme name="Exhibit">
      <a:fillStyleLst>
        <a:solidFill>
          <a:schemeClr val="phClr"/>
        </a:solidFill>
        <a:gradFill rotWithShape="1">
          <a:gsLst>
            <a:gs pos="0">
              <a:schemeClr val="phClr">
                <a:tint val="100000"/>
                <a:shade val="50000"/>
                <a:satMod val="110000"/>
                <a:lumMod val="70000"/>
              </a:schemeClr>
            </a:gs>
            <a:gs pos="50000">
              <a:schemeClr val="phClr">
                <a:tint val="80000"/>
                <a:satMod val="135000"/>
              </a:schemeClr>
            </a:gs>
            <a:gs pos="100000">
              <a:schemeClr val="phClr">
                <a:tint val="30000"/>
                <a:satMod val="150000"/>
              </a:schemeClr>
            </a:gs>
          </a:gsLst>
          <a:lin ang="16200000" scaled="1"/>
        </a:gradFill>
        <a:gradFill rotWithShape="1">
          <a:gsLst>
            <a:gs pos="0">
              <a:schemeClr val="phClr">
                <a:shade val="50000"/>
                <a:satMod val="110000"/>
                <a:lumMod val="70000"/>
              </a:schemeClr>
            </a:gs>
            <a:gs pos="65000">
              <a:schemeClr val="phClr">
                <a:shade val="90000"/>
                <a:satMod val="200000"/>
                <a:lumMod val="110000"/>
              </a:schemeClr>
            </a:gs>
            <a:gs pos="100000">
              <a:schemeClr val="phClr">
                <a:tint val="90000"/>
                <a:shade val="100000"/>
                <a:satMod val="250000"/>
                <a:lumMod val="150000"/>
              </a:schemeClr>
            </a:gs>
          </a:gsLst>
          <a:lin ang="16200000" scaled="1"/>
        </a:gradFill>
      </a:fillStyleLst>
      <a:lnStyleLst>
        <a:ln w="31750" cap="flat" cmpd="sng" algn="ctr">
          <a:solidFill>
            <a:schemeClr val="phClr">
              <a:satMod val="105000"/>
            </a:schemeClr>
          </a:solidFill>
          <a:prstDash val="solid"/>
        </a:ln>
        <a:ln w="50800" cap="flat" cmpd="sng" algn="ctr">
          <a:solidFill>
            <a:schemeClr val="phClr">
              <a:alpha val="95000"/>
            </a:schemeClr>
          </a:solidFill>
          <a:prstDash val="solid"/>
        </a:ln>
        <a:ln w="50800" cap="flat" cmpd="sng" algn="ctr">
          <a:solidFill>
            <a:schemeClr val="phClr">
              <a:alpha val="90000"/>
            </a:schemeClr>
          </a:solidFill>
          <a:prstDash val="solid"/>
        </a:ln>
      </a:lnStyleLst>
      <a:effectStyleLst>
        <a:effectStyle>
          <a:effectLst/>
        </a:effectStyle>
        <a:effectStyle>
          <a:effectLst>
            <a:reflection blurRad="12700" stA="25000" endPos="15000" dist="50800" dir="5400000" sy="-100000" rotWithShape="0"/>
          </a:effectLst>
        </a:effectStyle>
        <a:effectStyle>
          <a:effectLst>
            <a:innerShdw blurRad="76200" dist="25400" dir="5400000">
              <a:srgbClr val="FFFFFF">
                <a:alpha val="50000"/>
              </a:srgbClr>
            </a:innerShdw>
            <a:outerShdw blurRad="254000" dist="254000" dir="5400000" sx="90000" sy="-30000" rotWithShape="0">
              <a:srgbClr val="000000">
                <a:alpha val="25000"/>
              </a:srgbClr>
            </a:outerShdw>
          </a:effectLst>
          <a:scene3d>
            <a:camera prst="orthographicFront">
              <a:rot lat="0" lon="0" rev="0"/>
            </a:camera>
            <a:lightRig rig="twoPt" dir="t">
              <a:rot lat="0" lon="0" rev="54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70000"/>
                <a:satMod val="120000"/>
                <a:lumMod val="30000"/>
              </a:schemeClr>
              <a:schemeClr val="phClr">
                <a:tint val="70000"/>
                <a:satMod val="500000"/>
                <a:lumMod val="500000"/>
              </a:schemeClr>
            </a:duotone>
          </a:blip>
          <a:stretch/>
        </a:blipFill>
      </a:bgFillStyleLst>
    </a:fmtScheme>
  </a:themeElements>
  <a:objectDefaults>
    <a:spDef>
      <a:spPr>
        <a:ln w="12700">
          <a:solidFill>
            <a:schemeClr val="bg1"/>
          </a:solidFill>
        </a:ln>
        <a:effectLst/>
      </a:spPr>
      <a:bodyPr rtlCol="0" anchor="ctr"/>
      <a:lstStyle>
        <a:defPPr algn="ctr">
          <a:defRPr sz="1600" dirty="0" smtClean="0">
            <a:solidFill>
              <a:srgbClr val="000000"/>
            </a:solidFill>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w="25400">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851</TotalTime>
  <Words>2404</Words>
  <Application>Microsoft Office PowerPoint</Application>
  <PresentationFormat>On-screen Show (4:3)</PresentationFormat>
  <Paragraphs>372</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Exhibit</vt:lpstr>
      <vt:lpstr>Optimizing Performance</vt:lpstr>
      <vt:lpstr>Instructor Notes</vt:lpstr>
      <vt:lpstr>Topics</vt:lpstr>
      <vt:lpstr>Thread Mapping</vt:lpstr>
      <vt:lpstr>Thread Mapping</vt:lpstr>
      <vt:lpstr>Thread Mapping</vt:lpstr>
      <vt:lpstr>Thread Mapping</vt:lpstr>
      <vt:lpstr>Thread Mapping</vt:lpstr>
      <vt:lpstr>Thread Mapping</vt:lpstr>
      <vt:lpstr>Thread Mapping</vt:lpstr>
      <vt:lpstr>Thread Mapping</vt:lpstr>
      <vt:lpstr>Thread Mapping</vt:lpstr>
      <vt:lpstr>Matrix Transpose</vt:lpstr>
      <vt:lpstr>Matrix Transpose</vt:lpstr>
      <vt:lpstr>Matrix Transpose</vt:lpstr>
      <vt:lpstr>Occupancy</vt:lpstr>
      <vt:lpstr>Occupancy – Registers</vt:lpstr>
      <vt:lpstr>Occupancy – Registers</vt:lpstr>
      <vt:lpstr>Occupancy – Local Memory</vt:lpstr>
      <vt:lpstr>Occupancy – Threads</vt:lpstr>
      <vt:lpstr>Occupancy – Limiting Factors</vt:lpstr>
      <vt:lpstr>CUDA Occupancy Calculator</vt:lpstr>
      <vt:lpstr>Vectorization</vt:lpstr>
      <vt:lpstr>Vectorization</vt:lpstr>
      <vt:lpstr>Vectorization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Dana Schaa</dc:creator>
  <cp:lastModifiedBy>BaoHuong Phan</cp:lastModifiedBy>
  <cp:revision>67</cp:revision>
  <dcterms:created xsi:type="dcterms:W3CDTF">2011-01-05T21:35:46Z</dcterms:created>
  <dcterms:modified xsi:type="dcterms:W3CDTF">2011-01-20T02:12:48Z</dcterms:modified>
</cp:coreProperties>
</file>