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86" r:id="rId3"/>
    <p:sldId id="257" r:id="rId4"/>
    <p:sldId id="265" r:id="rId5"/>
    <p:sldId id="258" r:id="rId6"/>
    <p:sldId id="259" r:id="rId7"/>
    <p:sldId id="264" r:id="rId8"/>
    <p:sldId id="272" r:id="rId9"/>
    <p:sldId id="275" r:id="rId10"/>
    <p:sldId id="280" r:id="rId11"/>
    <p:sldId id="267" r:id="rId12"/>
    <p:sldId id="260" r:id="rId13"/>
    <p:sldId id="283" r:id="rId14"/>
    <p:sldId id="282" r:id="rId15"/>
    <p:sldId id="274" r:id="rId16"/>
    <p:sldId id="262" r:id="rId17"/>
    <p:sldId id="284" r:id="rId18"/>
    <p:sldId id="285" r:id="rId19"/>
    <p:sldId id="281" r:id="rId20"/>
    <p:sldId id="279" r:id="rId21"/>
    <p:sldId id="263" r:id="rId22"/>
    <p:sldId id="26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86" autoAdjust="0"/>
  </p:normalViewPr>
  <p:slideViewPr>
    <p:cSldViewPr snapToGrid="0" snapToObjects="1">
      <p:cViewPr varScale="1">
        <p:scale>
          <a:sx n="54" d="100"/>
          <a:sy n="54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 sz="1800">
                <a:latin typeface="Arial"/>
                <a:cs typeface="Arial"/>
              </a:defRPr>
            </a:pPr>
            <a:r>
              <a:rPr lang="en-US" sz="1800" dirty="0" smtClean="0">
                <a:latin typeface="Arial"/>
                <a:cs typeface="Arial"/>
              </a:rPr>
              <a:t>Execution Time – Non Reuse</a:t>
            </a:r>
            <a:endParaRPr lang="en-US" sz="1800" dirty="0">
              <a:latin typeface="Arial"/>
              <a:cs typeface="Arial"/>
            </a:endParaRPr>
          </a:p>
        </c:rich>
      </c:tx>
      <c:layout/>
    </c:title>
    <c:plotArea>
      <c:layout>
        <c:manualLayout>
          <c:layoutTarget val="inner"/>
          <c:xMode val="edge"/>
          <c:yMode val="edge"/>
          <c:x val="0.25235205269152694"/>
          <c:y val="0.130199915465504"/>
          <c:w val="0.58876274887392888"/>
          <c:h val="0.72365306565696597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Nvidia - GPU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2k</c:v>
                </c:pt>
                <c:pt idx="1">
                  <c:v>4k</c:v>
                </c:pt>
                <c:pt idx="2">
                  <c:v>8k</c:v>
                </c:pt>
                <c:pt idx="3">
                  <c:v>10k</c:v>
                </c:pt>
                <c:pt idx="4">
                  <c:v>16k</c:v>
                </c:pt>
                <c:pt idx="5">
                  <c:v>32k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0.75000000000000011</c:v>
                </c:pt>
                <c:pt idx="1">
                  <c:v>2.15</c:v>
                </c:pt>
                <c:pt idx="2">
                  <c:v>6.07</c:v>
                </c:pt>
                <c:pt idx="3">
                  <c:v>7.58</c:v>
                </c:pt>
                <c:pt idx="4">
                  <c:v>24.45</c:v>
                </c:pt>
                <c:pt idx="5">
                  <c:v>75.169999999999987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AMD - GPU</c:v>
                </c:pt>
              </c:strCache>
            </c:strRef>
          </c:tx>
          <c:spPr>
            <a:solidFill>
              <a:srgbClr val="FF0000"/>
            </a:solidFill>
          </c:spPr>
          <c:cat>
            <c:strRef>
              <c:f>Sheet1!$A$2:$A$7</c:f>
              <c:strCache>
                <c:ptCount val="6"/>
                <c:pt idx="0">
                  <c:v>2k</c:v>
                </c:pt>
                <c:pt idx="1">
                  <c:v>4k</c:v>
                </c:pt>
                <c:pt idx="2">
                  <c:v>8k</c:v>
                </c:pt>
                <c:pt idx="3">
                  <c:v>10k</c:v>
                </c:pt>
                <c:pt idx="4">
                  <c:v>16k</c:v>
                </c:pt>
                <c:pt idx="5">
                  <c:v>32k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2.08</c:v>
                </c:pt>
                <c:pt idx="1">
                  <c:v>4.18</c:v>
                </c:pt>
                <c:pt idx="2">
                  <c:v>10.739999999999998</c:v>
                </c:pt>
                <c:pt idx="3">
                  <c:v>13.46</c:v>
                </c:pt>
                <c:pt idx="4">
                  <c:v>44.839999999999996</c:v>
                </c:pt>
                <c:pt idx="5">
                  <c:v>152.60999999999999</c:v>
                </c:pt>
              </c:numCache>
            </c:numRef>
          </c:val>
        </c:ser>
        <c:axId val="122228096"/>
        <c:axId val="122238464"/>
      </c:barChart>
      <c:catAx>
        <c:axId val="1222280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>
                    <a:latin typeface="Arial"/>
                    <a:cs typeface="Arial"/>
                  </a:defRPr>
                </a:pPr>
                <a:r>
                  <a:rPr lang="en-US" sz="1600">
                    <a:latin typeface="Arial"/>
                    <a:cs typeface="Arial"/>
                  </a:rPr>
                  <a:t>No of  Particles</a:t>
                </a:r>
              </a:p>
            </c:rich>
          </c:tx>
          <c:layout>
            <c:manualLayout>
              <c:xMode val="edge"/>
              <c:yMode val="edge"/>
              <c:x val="0.35066626982167609"/>
              <c:y val="0.9291688862679609"/>
            </c:manualLayout>
          </c:layout>
        </c:title>
        <c:tickLblPos val="nextTo"/>
        <c:txPr>
          <a:bodyPr/>
          <a:lstStyle/>
          <a:p>
            <a:pPr>
              <a:defRPr sz="1400">
                <a:latin typeface="Arial"/>
                <a:cs typeface="Arial"/>
              </a:defRPr>
            </a:pPr>
            <a:endParaRPr lang="en-US"/>
          </a:p>
        </c:txPr>
        <c:crossAx val="122238464"/>
        <c:crosses val="autoZero"/>
        <c:auto val="1"/>
        <c:lblAlgn val="ctr"/>
        <c:lblOffset val="100"/>
      </c:catAx>
      <c:valAx>
        <c:axId val="12223846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400">
                    <a:latin typeface="Arial"/>
                    <a:cs typeface="Arial"/>
                  </a:defRPr>
                </a:pPr>
                <a:r>
                  <a:rPr lang="en-US" sz="1400">
                    <a:latin typeface="Arial"/>
                    <a:cs typeface="Arial"/>
                  </a:rPr>
                  <a:t>TIme (ms)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>
                <a:latin typeface="Arial"/>
                <a:cs typeface="Arial"/>
              </a:defRPr>
            </a:pPr>
            <a:endParaRPr lang="en-US"/>
          </a:p>
        </c:txPr>
        <c:crossAx val="12222809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 sz="1800">
                <a:latin typeface="Arial"/>
                <a:cs typeface="Arial"/>
              </a:defRPr>
            </a:pPr>
            <a:r>
              <a:rPr lang="en-US" sz="1800" dirty="0" smtClean="0">
                <a:latin typeface="Arial"/>
                <a:cs typeface="Arial"/>
              </a:rPr>
              <a:t>Execution Time – Reuse</a:t>
            </a:r>
            <a:r>
              <a:rPr lang="en-US" sz="1800" baseline="0" dirty="0" smtClean="0">
                <a:latin typeface="Arial"/>
                <a:cs typeface="Arial"/>
              </a:rPr>
              <a:t> </a:t>
            </a:r>
            <a:endParaRPr lang="en-US" sz="1800" dirty="0">
              <a:latin typeface="Arial"/>
              <a:cs typeface="Arial"/>
            </a:endParaRPr>
          </a:p>
        </c:rich>
      </c:tx>
      <c:layout/>
    </c:title>
    <c:plotArea>
      <c:layout>
        <c:manualLayout>
          <c:layoutTarget val="inner"/>
          <c:xMode val="edge"/>
          <c:yMode val="edge"/>
          <c:x val="0.20591159767814202"/>
          <c:y val="0.130199870568628"/>
          <c:w val="0.540514801364821"/>
          <c:h val="0.70873679156330105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Nvidia - GPU</c:v>
                </c:pt>
              </c:strCache>
            </c:strRef>
          </c:tx>
          <c:dLbls>
            <c:delete val="1"/>
          </c:dLbls>
          <c:cat>
            <c:strRef>
              <c:f>Sheet1!$A$2:$A$7</c:f>
              <c:strCache>
                <c:ptCount val="6"/>
                <c:pt idx="0">
                  <c:v>2k</c:v>
                </c:pt>
                <c:pt idx="1">
                  <c:v>4k</c:v>
                </c:pt>
                <c:pt idx="2">
                  <c:v>8k</c:v>
                </c:pt>
                <c:pt idx="3">
                  <c:v>10k</c:v>
                </c:pt>
                <c:pt idx="4">
                  <c:v>16k</c:v>
                </c:pt>
                <c:pt idx="5">
                  <c:v>32k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0.75000000000000011</c:v>
                </c:pt>
                <c:pt idx="1">
                  <c:v>2.15</c:v>
                </c:pt>
                <c:pt idx="2">
                  <c:v>6.07</c:v>
                </c:pt>
                <c:pt idx="3">
                  <c:v>7.59</c:v>
                </c:pt>
                <c:pt idx="4">
                  <c:v>24.45</c:v>
                </c:pt>
                <c:pt idx="5">
                  <c:v>75.180000000000007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AMD - GPU</c:v>
                </c:pt>
              </c:strCache>
            </c:strRef>
          </c:tx>
          <c:spPr>
            <a:solidFill>
              <a:srgbClr val="FF0000"/>
            </a:solidFill>
          </c:spPr>
          <c:dLbls>
            <c:delete val="1"/>
          </c:dLbls>
          <c:cat>
            <c:strRef>
              <c:f>Sheet1!$A$2:$A$7</c:f>
              <c:strCache>
                <c:ptCount val="6"/>
                <c:pt idx="0">
                  <c:v>2k</c:v>
                </c:pt>
                <c:pt idx="1">
                  <c:v>4k</c:v>
                </c:pt>
                <c:pt idx="2">
                  <c:v>8k</c:v>
                </c:pt>
                <c:pt idx="3">
                  <c:v>10k</c:v>
                </c:pt>
                <c:pt idx="4">
                  <c:v>16k</c:v>
                </c:pt>
                <c:pt idx="5">
                  <c:v>32k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1.1200000000000001</c:v>
                </c:pt>
                <c:pt idx="1">
                  <c:v>2.25</c:v>
                </c:pt>
                <c:pt idx="2">
                  <c:v>8.99</c:v>
                </c:pt>
                <c:pt idx="3">
                  <c:v>11.239999999999998</c:v>
                </c:pt>
                <c:pt idx="4">
                  <c:v>35.809999999999995</c:v>
                </c:pt>
                <c:pt idx="5">
                  <c:v>125.14</c:v>
                </c:pt>
              </c:numCache>
            </c:numRef>
          </c:val>
        </c:ser>
        <c:dLbls>
          <c:showVal val="1"/>
        </c:dLbls>
        <c:axId val="122177408"/>
        <c:axId val="122179584"/>
      </c:barChart>
      <c:catAx>
        <c:axId val="1221774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No of Particles</a:t>
                </a:r>
              </a:p>
            </c:rich>
          </c:tx>
          <c:layout/>
        </c:title>
        <c:tickLblPos val="nextTo"/>
        <c:txPr>
          <a:bodyPr/>
          <a:lstStyle/>
          <a:p>
            <a:pPr>
              <a:defRPr sz="1400">
                <a:latin typeface="Arial"/>
                <a:cs typeface="Arial"/>
              </a:defRPr>
            </a:pPr>
            <a:endParaRPr lang="en-US"/>
          </a:p>
        </c:txPr>
        <c:crossAx val="122179584"/>
        <c:crosses val="autoZero"/>
        <c:auto val="1"/>
        <c:lblAlgn val="ctr"/>
        <c:lblOffset val="100"/>
      </c:catAx>
      <c:valAx>
        <c:axId val="122179584"/>
        <c:scaling>
          <c:orientation val="minMax"/>
          <c:max val="180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600">
                <a:latin typeface="Arial"/>
                <a:cs typeface="Arial"/>
              </a:defRPr>
            </a:pPr>
            <a:endParaRPr lang="en-US"/>
          </a:p>
        </c:txPr>
        <c:crossAx val="1221774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5623368142737402"/>
          <c:y val="0.40210969656693696"/>
          <c:w val="0.23830788585867502"/>
          <c:h val="0.10271428106657003"/>
        </c:manualLayout>
      </c:layout>
      <c:txPr>
        <a:bodyPr/>
        <a:lstStyle/>
        <a:p>
          <a:pPr>
            <a:defRPr sz="1200">
              <a:latin typeface="Arial"/>
              <a:cs typeface="Arial"/>
            </a:defRPr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 sz="1800">
                <a:latin typeface="Arial"/>
                <a:cs typeface="Arial"/>
              </a:defRPr>
            </a:pPr>
            <a:r>
              <a:rPr lang="en-US" sz="1800" dirty="0" smtClean="0">
                <a:latin typeface="Arial"/>
                <a:cs typeface="Arial"/>
              </a:rPr>
              <a:t>Execution Time – Unrolled  Kernels –</a:t>
            </a:r>
            <a:r>
              <a:rPr lang="en-US" sz="1800" baseline="0" dirty="0" smtClean="0">
                <a:latin typeface="Arial"/>
                <a:cs typeface="Arial"/>
              </a:rPr>
              <a:t> with data reuse</a:t>
            </a:r>
            <a:endParaRPr lang="en-US" sz="1800" dirty="0">
              <a:latin typeface="Arial"/>
              <a:cs typeface="Arial"/>
            </a:endParaRPr>
          </a:p>
        </c:rich>
      </c:tx>
      <c:layout>
        <c:manualLayout>
          <c:xMode val="edge"/>
          <c:yMode val="edge"/>
          <c:x val="0.26216581201910799"/>
          <c:y val="3.9284457252522796E-2"/>
        </c:manualLayout>
      </c:layout>
    </c:title>
    <c:plotArea>
      <c:layout>
        <c:manualLayout>
          <c:layoutTarget val="inner"/>
          <c:xMode val="edge"/>
          <c:yMode val="edge"/>
          <c:x val="0.10085468666201999"/>
          <c:y val="0.12748150853892001"/>
          <c:w val="0.7069944146769922"/>
          <c:h val="0.74326420287330608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Nvidia - GPU</c:v>
                </c:pt>
              </c:strCache>
            </c:strRef>
          </c:tx>
          <c:spPr>
            <a:solidFill>
              <a:schemeClr val="accent2"/>
            </a:solidFill>
          </c:spPr>
          <c:dLbls>
            <c:delete val="1"/>
          </c:dLbls>
          <c:cat>
            <c:strRef>
              <c:f>Sheet1!$A$2:$A$4</c:f>
              <c:strCache>
                <c:ptCount val="3"/>
                <c:pt idx="0">
                  <c:v>8k</c:v>
                </c:pt>
                <c:pt idx="1">
                  <c:v>16k</c:v>
                </c:pt>
                <c:pt idx="2">
                  <c:v>32k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6.07</c:v>
                </c:pt>
                <c:pt idx="1">
                  <c:v>24.45</c:v>
                </c:pt>
                <c:pt idx="2">
                  <c:v>75.180000000000007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AMD - GPU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dLbls>
            <c:delete val="1"/>
          </c:dLbls>
          <c:cat>
            <c:strRef>
              <c:f>Sheet1!$A$2:$A$4</c:f>
              <c:strCache>
                <c:ptCount val="3"/>
                <c:pt idx="0">
                  <c:v>8k</c:v>
                </c:pt>
                <c:pt idx="1">
                  <c:v>16k</c:v>
                </c:pt>
                <c:pt idx="2">
                  <c:v>32k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8.99</c:v>
                </c:pt>
                <c:pt idx="1">
                  <c:v>35.809999999999995</c:v>
                </c:pt>
                <c:pt idx="2">
                  <c:v>125.14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Nvidia - GPU - U2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</c:spPr>
          <c:dLbls>
            <c:delete val="1"/>
          </c:dLbls>
          <c:cat>
            <c:strRef>
              <c:f>Sheet1!$A$2:$A$4</c:f>
              <c:strCache>
                <c:ptCount val="3"/>
                <c:pt idx="0">
                  <c:v>8k</c:v>
                </c:pt>
                <c:pt idx="1">
                  <c:v>16k</c:v>
                </c:pt>
                <c:pt idx="2">
                  <c:v>32k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5.83</c:v>
                </c:pt>
                <c:pt idx="1">
                  <c:v>19.759999999999998</c:v>
                </c:pt>
                <c:pt idx="2">
                  <c:v>68.010000000000005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AMD - GPU - U2</c:v>
                </c:pt>
              </c:strCache>
            </c:strRef>
          </c:tx>
          <c:dLbls>
            <c:delete val="1"/>
          </c:dLbls>
          <c:cat>
            <c:strRef>
              <c:f>Sheet1!$A$2:$A$4</c:f>
              <c:strCache>
                <c:ptCount val="3"/>
                <c:pt idx="0">
                  <c:v>8k</c:v>
                </c:pt>
                <c:pt idx="1">
                  <c:v>16k</c:v>
                </c:pt>
                <c:pt idx="2">
                  <c:v>32k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5.1599999999999966</c:v>
                </c:pt>
                <c:pt idx="1">
                  <c:v>20.27</c:v>
                </c:pt>
                <c:pt idx="2">
                  <c:v>70.540000000000006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Nvidia - GPU - U4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</c:spPr>
          <c:dLbls>
            <c:delete val="1"/>
          </c:dLbls>
          <c:cat>
            <c:strRef>
              <c:f>Sheet1!$A$2:$A$4</c:f>
              <c:strCache>
                <c:ptCount val="3"/>
                <c:pt idx="0">
                  <c:v>8k</c:v>
                </c:pt>
                <c:pt idx="1">
                  <c:v>16k</c:v>
                </c:pt>
                <c:pt idx="2">
                  <c:v>32k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5.76</c:v>
                </c:pt>
                <c:pt idx="1">
                  <c:v>19.779999999999998</c:v>
                </c:pt>
                <c:pt idx="2">
                  <c:v>68.09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AMD - GPU - U4</c:v>
                </c:pt>
              </c:strCache>
            </c:strRef>
          </c:tx>
          <c:spPr>
            <a:solidFill>
              <a:srgbClr val="000090"/>
            </a:solidFill>
          </c:spPr>
          <c:dLbls>
            <c:delete val="1"/>
          </c:dLbls>
          <c:cat>
            <c:strRef>
              <c:f>Sheet1!$A$2:$A$4</c:f>
              <c:strCache>
                <c:ptCount val="3"/>
                <c:pt idx="0">
                  <c:v>8k</c:v>
                </c:pt>
                <c:pt idx="1">
                  <c:v>16k</c:v>
                </c:pt>
                <c:pt idx="2">
                  <c:v>32k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3.8299999999999996</c:v>
                </c:pt>
                <c:pt idx="1">
                  <c:v>15.18</c:v>
                </c:pt>
                <c:pt idx="2">
                  <c:v>52.91</c:v>
                </c:pt>
              </c:numCache>
            </c:numRef>
          </c:val>
        </c:ser>
        <c:dLbls>
          <c:showVal val="1"/>
        </c:dLbls>
        <c:axId val="121861248"/>
        <c:axId val="121863168"/>
      </c:barChart>
      <c:catAx>
        <c:axId val="1218612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 of Particles</a:t>
                </a:r>
              </a:p>
            </c:rich>
          </c:tx>
          <c:layout/>
        </c:title>
        <c:tickLblPos val="nextTo"/>
        <c:txPr>
          <a:bodyPr/>
          <a:lstStyle/>
          <a:p>
            <a:pPr>
              <a:defRPr sz="1400">
                <a:latin typeface="Arial"/>
                <a:cs typeface="Arial"/>
              </a:defRPr>
            </a:pPr>
            <a:endParaRPr lang="en-US"/>
          </a:p>
        </c:txPr>
        <c:crossAx val="121863168"/>
        <c:crosses val="autoZero"/>
        <c:auto val="1"/>
        <c:lblAlgn val="ctr"/>
        <c:lblOffset val="100"/>
      </c:catAx>
      <c:valAx>
        <c:axId val="121863168"/>
        <c:scaling>
          <c:orientation val="minMax"/>
          <c:max val="180"/>
        </c:scaling>
        <c:axPos val="l"/>
        <c:majorGridlines/>
        <c:title>
          <c:tx>
            <c:rich>
              <a:bodyPr/>
              <a:lstStyle/>
              <a:p>
                <a:pPr>
                  <a:defRPr sz="1600">
                    <a:latin typeface="Arial"/>
                    <a:cs typeface="Arial"/>
                  </a:defRPr>
                </a:pPr>
                <a:r>
                  <a:rPr lang="en-US" sz="1600">
                    <a:latin typeface="Arial"/>
                    <a:cs typeface="Arial"/>
                  </a:rPr>
                  <a:t>Kernel Time (ms)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>
                <a:latin typeface="Arial"/>
                <a:cs typeface="Arial"/>
              </a:defRPr>
            </a:pPr>
            <a:endParaRPr lang="en-US"/>
          </a:p>
        </c:txPr>
        <c:crossAx val="1218612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168348450678904"/>
          <c:y val="0.28145043663131797"/>
          <c:w val="0.21666056983368498"/>
          <c:h val="0.43866686493018209"/>
        </c:manualLayout>
      </c:layout>
      <c:txPr>
        <a:bodyPr/>
        <a:lstStyle/>
        <a:p>
          <a:pPr>
            <a:defRPr sz="1200">
              <a:latin typeface="Arial"/>
              <a:cs typeface="Arial"/>
            </a:defRPr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631FB-C07E-C248-B38C-C63C6CB6EB14}" type="datetimeFigureOut">
              <a:rPr lang="en-US" smtClean="0"/>
              <a:pPr/>
              <a:t>1/19/2011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D5D78-76A4-1945-8FBE-4621579B47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D5D78-76A4-1945-8FBE-4621579B47C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D5D78-76A4-1945-8FBE-4621579B47C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Scaling</a:t>
            </a:r>
            <a:r>
              <a:rPr lang="en-US" baseline="0" dirty="0" smtClean="0"/>
              <a:t> for larger particle sizes for two different implementations for AMD and Nvidia GPUs.</a:t>
            </a:r>
          </a:p>
          <a:p>
            <a:r>
              <a:rPr lang="en-US" baseline="0" dirty="0" smtClean="0"/>
              <a:t>Note: These have not been unrolled yet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D5D78-76A4-1945-8FBE-4621579B47C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Unrolling of the inner</a:t>
            </a:r>
            <a:r>
              <a:rPr lang="en-US" baseline="0" dirty="0" smtClean="0"/>
              <a:t> loop to increase the computational intensity of the inner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D5D78-76A4-1945-8FBE-4621579B47C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D5D78-76A4-1945-8FBE-4621579B47C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conclusions and benefits</a:t>
            </a:r>
            <a:r>
              <a:rPr lang="en-US" baseline="0" dirty="0" smtClean="0"/>
              <a:t> of optimizations on different platforms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D5D78-76A4-1945-8FBE-4621579B47C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Details of</a:t>
            </a:r>
            <a:r>
              <a:rPr lang="en-US" baseline="0" dirty="0" smtClean="0"/>
              <a:t> provided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D5D78-76A4-1945-8FBE-4621579B47C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D5D78-76A4-1945-8FBE-4621579B47C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D5D78-76A4-1945-8FBE-4621579B47C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Well</a:t>
            </a:r>
            <a:r>
              <a:rPr lang="en-US" baseline="0" dirty="0" smtClean="0"/>
              <a:t> known formulation which says force between bodies is proportional to their mass and inversely proportional to square of the distance.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D5D78-76A4-1945-8FBE-4621579B47C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better ways</a:t>
            </a:r>
            <a:r>
              <a:rPr lang="en-US" baseline="0" dirty="0" smtClean="0"/>
              <a:t> to calculate interactions rather than the  naïve n2 method.</a:t>
            </a:r>
          </a:p>
          <a:p>
            <a:r>
              <a:rPr lang="en-US" baseline="0" dirty="0" smtClean="0"/>
              <a:t>Barnes Hutt allows us to divide the space, this reduces number of particles to be calculated.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number of particles reduces because multiple far field objects are combined into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D5D78-76A4-1945-8FBE-4621579B47C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</a:t>
            </a:r>
            <a:r>
              <a:rPr lang="en-US" baseline="0" dirty="0" smtClean="0"/>
              <a:t> C code O(n</a:t>
            </a:r>
            <a:r>
              <a:rPr lang="en-US" baseline="30000" dirty="0" smtClean="0"/>
              <a:t>2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D5D78-76A4-1945-8FBE-4621579B47C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Parallelization of the outer</a:t>
            </a:r>
            <a:r>
              <a:rPr lang="en-US" baseline="0" dirty="0" smtClean="0"/>
              <a:t> loop of the program. </a:t>
            </a:r>
          </a:p>
          <a:p>
            <a:r>
              <a:rPr lang="en-US" baseline="0" dirty="0" smtClean="0"/>
              <a:t>Each particle calculates all its interactions independent of every other particle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D5D78-76A4-1945-8FBE-4621579B47C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Naïve implementation</a:t>
            </a:r>
            <a:r>
              <a:rPr lang="en-US" baseline="0" dirty="0" smtClean="0"/>
              <a:t> where all threads work independently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D5D78-76A4-1945-8FBE-4621579B47C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each work</a:t>
            </a:r>
            <a:r>
              <a:rPr lang="en-US" baseline="0" dirty="0" smtClean="0"/>
              <a:t> item needs to calculate interactions with all particles we can introduce data reuse by tiling the grid space.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reuse is enabled such that when a work item reads in some data, all the other work items calculate the interaction too.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D5D78-76A4-1945-8FBE-4621579B47C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reuse</a:t>
            </a:r>
            <a:r>
              <a:rPr lang="en-US" baseline="0" dirty="0" smtClean="0"/>
              <a:t> based implementation.</a:t>
            </a:r>
          </a:p>
          <a:p>
            <a:r>
              <a:rPr lang="en-US" baseline="0" dirty="0" smtClean="0"/>
              <a:t>Synchronize call is needed in order to allow for each work item to read in its data before being used by other work 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D5D78-76A4-1945-8FBE-4621579B47C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46113" y="1447800"/>
            <a:ext cx="7851775" cy="3200400"/>
          </a:xfrm>
          <a:prstGeom prst="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813" y="1537447"/>
            <a:ext cx="7826281" cy="1627093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813" y="3218329"/>
            <a:ext cx="7826281" cy="86061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 2" pitchFamily="18" charset="2"/>
              <a:buNone/>
              <a:defRPr sz="18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D318B17F-5C22-4C9B-9283-8FD3C95DA43A}" type="datetime1">
              <a:rPr lang="en-US" smtClean="0"/>
              <a:t>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4F33B416-44A2-EA4D-9A07-1EBD00220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6311-4DC5-4692-95CB-ADF685319BDC}" type="datetime1">
              <a:rPr lang="en-US" smtClean="0"/>
              <a:t>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B416-44A2-EA4D-9A07-1EBD002203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80416" y="1199444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Freeform 1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B133-2C2C-4EC5-A071-007C606AAB69}" type="datetime1">
              <a:rPr lang="en-US" smtClean="0"/>
              <a:t>1/19/2011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B416-44A2-EA4D-9A07-1EBD00220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FC5C-3208-4902-8B05-CEDD39A2B9CC}" type="datetime1">
              <a:rPr lang="en-US" smtClean="0"/>
              <a:t>1/19/2011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280416" y="1199444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1350" y="107576"/>
            <a:ext cx="7856538" cy="10072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565" y="1284112"/>
            <a:ext cx="7878788" cy="4955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10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57C7CF8-9A9A-4AD7-8B16-B9F942B89643}" type="datetime1">
              <a:rPr lang="en-US" smtClean="0"/>
              <a:t>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416" y="6356350"/>
            <a:ext cx="2895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76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4F33B416-44A2-EA4D-9A07-1EBD00220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9683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15462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owndeertechnology.com/docs/BDT_OpenCL_Tutorial_NBody.html" TargetMode="External"/><Relationship Id="rId2" Type="http://schemas.openxmlformats.org/officeDocument/2006/relationships/hyperlink" Target="http://http.developer.nvidia.com/GPUGems3/gpugems3_ch31.html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cudpp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md.com/documentation/articles/Pages/OpenCL-Optimization-Case-Study.aspx" TargetMode="External"/><Relationship Id="rId4" Type="http://schemas.openxmlformats.org/officeDocument/2006/relationships/hyperlink" Target="http://code.google.com/p/thrus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asca.ca/ecass/issues/1997-DS/West/west-bil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OpenCL Programming &amp; Optimization Case Study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58814" y="5357312"/>
            <a:ext cx="7826281" cy="86061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Collaboration Between</a:t>
            </a:r>
          </a:p>
          <a:p>
            <a:r>
              <a:rPr lang="en-US" dirty="0" smtClean="0"/>
              <a:t>David Kaeli, Northeastern University</a:t>
            </a:r>
          </a:p>
          <a:p>
            <a:r>
              <a:rPr lang="en-US" dirty="0" smtClean="0"/>
              <a:t>Benedict R. Gaster, AMD</a:t>
            </a:r>
          </a:p>
          <a:p>
            <a:r>
              <a:rPr lang="en-US" dirty="0" smtClean="0"/>
              <a:t>© 2011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Parallel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8" y="1395676"/>
            <a:ext cx="4678233" cy="3070486"/>
          </a:xfrm>
        </p:spPr>
        <p:txBody>
          <a:bodyPr>
            <a:noAutofit/>
          </a:bodyPr>
          <a:lstStyle/>
          <a:p>
            <a:r>
              <a:rPr lang="en-US" sz="1800" dirty="0" smtClean="0"/>
              <a:t>Disadvantages of implementation where each work item reads data independently</a:t>
            </a:r>
          </a:p>
          <a:p>
            <a:pPr lvl="1"/>
            <a:r>
              <a:rPr lang="en-US" sz="1600" dirty="0" smtClean="0"/>
              <a:t>No reuse since redundant reads of parameters for multiple work-items</a:t>
            </a:r>
          </a:p>
          <a:p>
            <a:pPr lvl="1"/>
            <a:r>
              <a:rPr lang="en-US" sz="1600" dirty="0" smtClean="0"/>
              <a:t>Memory  access= N reads*N threads=  N</a:t>
            </a:r>
            <a:r>
              <a:rPr lang="en-US" sz="1600" baseline="30000" dirty="0" smtClean="0"/>
              <a:t>2</a:t>
            </a:r>
          </a:p>
          <a:p>
            <a:r>
              <a:rPr lang="en-US" sz="1800" dirty="0" smtClean="0"/>
              <a:t>Similar to naïve non blocking matrix multiplication in Lecture 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35431" y="1395675"/>
            <a:ext cx="361434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__kernel </a:t>
            </a:r>
            <a:r>
              <a:rPr lang="en-US" sz="1400" b="1" dirty="0" smtClean="0">
                <a:latin typeface="Arial"/>
                <a:cs typeface="Arial"/>
              </a:rPr>
              <a:t>void </a:t>
            </a:r>
            <a:r>
              <a:rPr lang="en-US" sz="1400" dirty="0" smtClean="0">
                <a:latin typeface="Arial"/>
                <a:cs typeface="Arial"/>
              </a:rPr>
              <a:t>nbody( </a:t>
            </a:r>
          </a:p>
          <a:p>
            <a:r>
              <a:rPr lang="en-US" sz="1400" dirty="0" smtClean="0">
                <a:latin typeface="Arial"/>
                <a:cs typeface="Arial"/>
              </a:rPr>
              <a:t>	__global </a:t>
            </a:r>
            <a:r>
              <a:rPr lang="en-US" sz="1400" b="1" dirty="0" smtClean="0">
                <a:latin typeface="Arial"/>
                <a:cs typeface="Arial"/>
              </a:rPr>
              <a:t>float4 </a:t>
            </a:r>
            <a:r>
              <a:rPr lang="en-US" sz="1400" dirty="0" smtClean="0">
                <a:latin typeface="Arial"/>
                <a:cs typeface="Arial"/>
              </a:rPr>
              <a:t>* initial_pos,</a:t>
            </a:r>
          </a:p>
          <a:p>
            <a:r>
              <a:rPr lang="en-US" sz="1400" dirty="0" smtClean="0">
                <a:latin typeface="Arial"/>
                <a:cs typeface="Arial"/>
              </a:rPr>
              <a:t>	__global </a:t>
            </a:r>
            <a:r>
              <a:rPr lang="en-US" sz="1400" b="1" dirty="0" smtClean="0">
                <a:latin typeface="Arial"/>
                <a:cs typeface="Arial"/>
              </a:rPr>
              <a:t>float4 </a:t>
            </a:r>
            <a:r>
              <a:rPr lang="en-US" sz="1400" dirty="0" smtClean="0">
                <a:latin typeface="Arial"/>
                <a:cs typeface="Arial"/>
              </a:rPr>
              <a:t>* final_pos,</a:t>
            </a:r>
          </a:p>
          <a:p>
            <a:r>
              <a:rPr lang="en-US" sz="1400" dirty="0" smtClean="0">
                <a:latin typeface="Arial"/>
                <a:cs typeface="Arial"/>
              </a:rPr>
              <a:t>	</a:t>
            </a:r>
            <a:r>
              <a:rPr lang="en-US" sz="1400" b="1" dirty="0" smtClean="0">
                <a:latin typeface="Arial"/>
                <a:cs typeface="Arial"/>
              </a:rPr>
              <a:t>Int </a:t>
            </a:r>
            <a:r>
              <a:rPr lang="en-US" sz="1400" dirty="0" smtClean="0">
                <a:latin typeface="Arial"/>
                <a:cs typeface="Arial"/>
              </a:rPr>
              <a:t>N, __local </a:t>
            </a:r>
            <a:r>
              <a:rPr lang="en-US" sz="1400" b="1" dirty="0" smtClean="0">
                <a:latin typeface="Arial"/>
                <a:cs typeface="Arial"/>
              </a:rPr>
              <a:t>float4 </a:t>
            </a:r>
            <a:r>
              <a:rPr lang="en-US" sz="1400" dirty="0" smtClean="0">
                <a:latin typeface="Arial"/>
                <a:cs typeface="Arial"/>
              </a:rPr>
              <a:t>* result) {</a:t>
            </a:r>
          </a:p>
          <a:p>
            <a:endParaRPr lang="en-US" sz="1400" dirty="0" smtClean="0">
              <a:latin typeface="Arial"/>
              <a:cs typeface="Arial"/>
            </a:endParaRPr>
          </a:p>
          <a:p>
            <a:r>
              <a:rPr lang="en-US" sz="1400" dirty="0" smtClean="0">
                <a:latin typeface="Arial"/>
                <a:cs typeface="Arial"/>
              </a:rPr>
              <a:t>    </a:t>
            </a:r>
            <a:r>
              <a:rPr lang="en-US" sz="1400" b="1" dirty="0" smtClean="0">
                <a:latin typeface="Arial"/>
                <a:cs typeface="Arial"/>
              </a:rPr>
              <a:t>int </a:t>
            </a:r>
            <a:r>
              <a:rPr lang="en-US" sz="1400" dirty="0" err="1" smtClean="0">
                <a:latin typeface="Arial"/>
                <a:cs typeface="Arial"/>
              </a:rPr>
              <a:t>localid</a:t>
            </a:r>
            <a:r>
              <a:rPr lang="en-US" sz="1400" dirty="0" smtClean="0">
                <a:latin typeface="Arial"/>
                <a:cs typeface="Arial"/>
              </a:rPr>
              <a:t> = get_local_id(0);</a:t>
            </a:r>
          </a:p>
          <a:p>
            <a:r>
              <a:rPr lang="en-US" sz="1400" dirty="0" smtClean="0">
                <a:latin typeface="Arial"/>
                <a:cs typeface="Arial"/>
              </a:rPr>
              <a:t>    </a:t>
            </a:r>
            <a:r>
              <a:rPr lang="en-US" sz="1400" b="1" dirty="0" smtClean="0">
                <a:latin typeface="Arial"/>
                <a:cs typeface="Arial"/>
              </a:rPr>
              <a:t>int </a:t>
            </a:r>
            <a:r>
              <a:rPr lang="en-US" sz="1400" dirty="0" err="1" smtClean="0">
                <a:latin typeface="Arial"/>
                <a:cs typeface="Arial"/>
              </a:rPr>
              <a:t>globalid</a:t>
            </a:r>
            <a:r>
              <a:rPr lang="en-US" sz="1400" dirty="0" smtClean="0">
                <a:latin typeface="Arial"/>
                <a:cs typeface="Arial"/>
              </a:rPr>
              <a:t> = get_global_id(0);</a:t>
            </a:r>
          </a:p>
          <a:p>
            <a:r>
              <a:rPr lang="en-US" sz="1400" dirty="0" smtClean="0">
                <a:latin typeface="Arial"/>
                <a:cs typeface="Arial"/>
              </a:rPr>
              <a:t>    result [</a:t>
            </a:r>
            <a:r>
              <a:rPr lang="en-US" sz="1400" dirty="0" err="1" smtClean="0">
                <a:latin typeface="Arial"/>
                <a:cs typeface="Arial"/>
              </a:rPr>
              <a:t>localid</a:t>
            </a:r>
            <a:r>
              <a:rPr lang="en-US" sz="1400" dirty="0" smtClean="0">
                <a:latin typeface="Arial"/>
                <a:cs typeface="Arial"/>
              </a:rPr>
              <a:t>] = 0;</a:t>
            </a:r>
          </a:p>
          <a:p>
            <a:endParaRPr lang="en-US" sz="1400" dirty="0" smtClean="0">
              <a:latin typeface="Arial"/>
              <a:cs typeface="Arial"/>
            </a:endParaRPr>
          </a:p>
          <a:p>
            <a:r>
              <a:rPr lang="en-US" sz="1400" dirty="0" smtClean="0">
                <a:latin typeface="Arial"/>
                <a:cs typeface="Arial"/>
              </a:rPr>
              <a:t>    </a:t>
            </a:r>
            <a:r>
              <a:rPr lang="en-US" sz="1400" b="1" dirty="0" smtClean="0">
                <a:latin typeface="Arial"/>
                <a:cs typeface="Arial"/>
              </a:rPr>
              <a:t>for</a:t>
            </a:r>
            <a:r>
              <a:rPr lang="en-US" sz="1400" dirty="0" smtClean="0">
                <a:latin typeface="Arial"/>
                <a:cs typeface="Arial"/>
              </a:rPr>
              <a:t>( int i=0 ; i&lt;</a:t>
            </a:r>
            <a:r>
              <a:rPr lang="en-US" sz="1400" dirty="0" err="1" smtClean="0">
                <a:latin typeface="Arial"/>
                <a:cs typeface="Arial"/>
              </a:rPr>
              <a:t>N;i</a:t>
            </a:r>
            <a:r>
              <a:rPr lang="en-US" sz="1400" dirty="0" smtClean="0">
                <a:latin typeface="Arial"/>
                <a:cs typeface="Arial"/>
              </a:rPr>
              <a:t>++)  {</a:t>
            </a:r>
          </a:p>
          <a:p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	//! Calculate interaction between </a:t>
            </a:r>
          </a:p>
          <a:p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         //! particle </a:t>
            </a:r>
            <a:r>
              <a:rPr lang="en-US" sz="1400" dirty="0" err="1" smtClean="0">
                <a:solidFill>
                  <a:schemeClr val="accent2"/>
                </a:solidFill>
                <a:latin typeface="Arial"/>
                <a:cs typeface="Arial"/>
              </a:rPr>
              <a:t>globalid</a:t>
            </a: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 and particle i   </a:t>
            </a:r>
          </a:p>
          <a:p>
            <a:r>
              <a:rPr lang="en-US" sz="1400" dirty="0" smtClean="0">
                <a:latin typeface="Arial"/>
                <a:cs typeface="Arial"/>
              </a:rPr>
              <a:t>		</a:t>
            </a:r>
            <a:r>
              <a:rPr lang="en-US" sz="1400" dirty="0" err="1" smtClean="0">
                <a:latin typeface="Arial"/>
                <a:cs typeface="Arial"/>
              </a:rPr>
              <a:t>GetForce</a:t>
            </a:r>
            <a:r>
              <a:rPr lang="en-US" sz="1400" dirty="0" smtClean="0">
                <a:latin typeface="Arial"/>
                <a:cs typeface="Arial"/>
              </a:rPr>
              <a:t>( </a:t>
            </a:r>
          </a:p>
          <a:p>
            <a:r>
              <a:rPr lang="en-US" sz="1400" dirty="0" smtClean="0">
                <a:latin typeface="Arial"/>
                <a:cs typeface="Arial"/>
              </a:rPr>
              <a:t>			</a:t>
            </a:r>
            <a:r>
              <a:rPr lang="en-US" sz="1400" dirty="0" err="1" smtClean="0">
                <a:latin typeface="Arial"/>
                <a:cs typeface="Arial"/>
              </a:rPr>
              <a:t>globalid</a:t>
            </a:r>
            <a:r>
              <a:rPr lang="en-US" sz="1400" dirty="0" smtClean="0">
                <a:latin typeface="Arial"/>
                <a:cs typeface="Arial"/>
              </a:rPr>
              <a:t>, i,</a:t>
            </a:r>
          </a:p>
          <a:p>
            <a:r>
              <a:rPr lang="en-US" sz="1400" dirty="0" smtClean="0">
                <a:latin typeface="Arial"/>
                <a:cs typeface="Arial"/>
              </a:rPr>
              <a:t>			initial_pos, final_pos,</a:t>
            </a:r>
          </a:p>
          <a:p>
            <a:r>
              <a:rPr lang="en-US" sz="1400" dirty="0" smtClean="0">
                <a:latin typeface="Arial"/>
                <a:cs typeface="Arial"/>
              </a:rPr>
              <a:t>			&amp;result [</a:t>
            </a:r>
            <a:r>
              <a:rPr lang="en-US" sz="1400" dirty="0" err="1" smtClean="0">
                <a:latin typeface="Arial"/>
                <a:cs typeface="Arial"/>
              </a:rPr>
              <a:t>localid</a:t>
            </a:r>
            <a:r>
              <a:rPr lang="en-US" sz="1400" dirty="0" smtClean="0">
                <a:latin typeface="Arial"/>
                <a:cs typeface="Arial"/>
              </a:rPr>
              <a:t>]) ;</a:t>
            </a:r>
          </a:p>
          <a:p>
            <a:r>
              <a:rPr lang="en-US" sz="1400" dirty="0" smtClean="0">
                <a:latin typeface="Arial"/>
                <a:cs typeface="Arial"/>
              </a:rPr>
              <a:t>	}</a:t>
            </a:r>
          </a:p>
          <a:p>
            <a:r>
              <a:rPr lang="en-US" sz="1400" dirty="0" smtClean="0">
                <a:latin typeface="Arial"/>
                <a:cs typeface="Arial"/>
              </a:rPr>
              <a:t>	</a:t>
            </a:r>
            <a:r>
              <a:rPr lang="en-US" sz="1400" dirty="0" err="1" smtClean="0">
                <a:latin typeface="Arial"/>
                <a:cs typeface="Arial"/>
              </a:rPr>
              <a:t>finalpos</a:t>
            </a:r>
            <a:r>
              <a:rPr lang="en-US" sz="1400" dirty="0" smtClean="0">
                <a:latin typeface="Arial"/>
                <a:cs typeface="Arial"/>
              </a:rPr>
              <a:t>[ </a:t>
            </a:r>
            <a:r>
              <a:rPr lang="en-US" sz="1400" dirty="0" err="1" smtClean="0">
                <a:latin typeface="Arial"/>
                <a:cs typeface="Arial"/>
              </a:rPr>
              <a:t>globalid</a:t>
            </a:r>
            <a:r>
              <a:rPr lang="en-US" sz="1400" dirty="0" smtClean="0">
                <a:latin typeface="Arial"/>
                <a:cs typeface="Arial"/>
              </a:rPr>
              <a:t>] = result[ </a:t>
            </a:r>
            <a:r>
              <a:rPr lang="en-US" sz="1400" dirty="0" err="1" smtClean="0">
                <a:latin typeface="Arial"/>
                <a:cs typeface="Arial"/>
              </a:rPr>
              <a:t>localid</a:t>
            </a:r>
            <a:r>
              <a:rPr lang="en-US" sz="1400" dirty="0" smtClean="0">
                <a:latin typeface="Arial"/>
                <a:cs typeface="Arial"/>
              </a:rPr>
              <a:t>];</a:t>
            </a:r>
          </a:p>
          <a:p>
            <a:r>
              <a:rPr lang="en-US" sz="1400" dirty="0" smtClean="0">
                <a:latin typeface="Arial"/>
                <a:cs typeface="Arial"/>
              </a:rPr>
              <a:t>}</a:t>
            </a:r>
          </a:p>
        </p:txBody>
      </p:sp>
      <p:grpSp>
        <p:nvGrpSpPr>
          <p:cNvPr id="8" name="Group 28"/>
          <p:cNvGrpSpPr/>
          <p:nvPr/>
        </p:nvGrpSpPr>
        <p:grpSpPr>
          <a:xfrm>
            <a:off x="1347465" y="4466161"/>
            <a:ext cx="798283" cy="707571"/>
            <a:chOff x="5358190" y="2273905"/>
            <a:chExt cx="2128764" cy="1886856"/>
          </a:xfrm>
        </p:grpSpPr>
        <p:sp>
          <p:nvSpPr>
            <p:cNvPr id="10" name="Rectangle 9"/>
            <p:cNvSpPr/>
            <p:nvPr/>
          </p:nvSpPr>
          <p:spPr>
            <a:xfrm>
              <a:off x="5358190" y="2273905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90381" y="2273905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22572" y="2273905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54763" y="2273905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58190" y="2745619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90381" y="2745619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22572" y="2745619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54763" y="2745619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358190" y="3217333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890381" y="3217333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22572" y="3217333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54763" y="3217333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58190" y="3689047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90381" y="3689047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422572" y="3689047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954763" y="3689047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8"/>
          <p:cNvGrpSpPr/>
          <p:nvPr/>
        </p:nvGrpSpPr>
        <p:grpSpPr>
          <a:xfrm>
            <a:off x="2145752" y="4466161"/>
            <a:ext cx="798283" cy="707571"/>
            <a:chOff x="5358190" y="2273905"/>
            <a:chExt cx="2128764" cy="1886856"/>
          </a:xfrm>
        </p:grpSpPr>
        <p:sp>
          <p:nvSpPr>
            <p:cNvPr id="29" name="Rectangle 28"/>
            <p:cNvSpPr/>
            <p:nvPr/>
          </p:nvSpPr>
          <p:spPr>
            <a:xfrm>
              <a:off x="5358190" y="2273905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890381" y="2273905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422572" y="2273905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954763" y="2273905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58190" y="2745619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90381" y="2745619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22572" y="2745619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954763" y="2745619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58190" y="3217333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890381" y="3217333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422572" y="3217333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954763" y="3217333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358190" y="3689047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890381" y="3689047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422572" y="3689047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954763" y="3689047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28"/>
          <p:cNvGrpSpPr/>
          <p:nvPr/>
        </p:nvGrpSpPr>
        <p:grpSpPr>
          <a:xfrm>
            <a:off x="2944039" y="4466161"/>
            <a:ext cx="798283" cy="707571"/>
            <a:chOff x="5358190" y="2273905"/>
            <a:chExt cx="2128764" cy="1886856"/>
          </a:xfrm>
        </p:grpSpPr>
        <p:sp>
          <p:nvSpPr>
            <p:cNvPr id="48" name="Rectangle 47"/>
            <p:cNvSpPr/>
            <p:nvPr/>
          </p:nvSpPr>
          <p:spPr>
            <a:xfrm>
              <a:off x="5358190" y="2273905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890381" y="2273905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422572" y="2273905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954763" y="2273905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358190" y="2745619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890381" y="2745619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422572" y="2745619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954763" y="2745619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358190" y="3217333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890381" y="3217333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422572" y="3217333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954763" y="3217333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358190" y="3689047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890381" y="3689047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422572" y="3689047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954763" y="3689047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28"/>
          <p:cNvGrpSpPr/>
          <p:nvPr/>
        </p:nvGrpSpPr>
        <p:grpSpPr>
          <a:xfrm>
            <a:off x="3742326" y="4466161"/>
            <a:ext cx="798283" cy="707571"/>
            <a:chOff x="5358190" y="2273905"/>
            <a:chExt cx="2128764" cy="1886856"/>
          </a:xfrm>
        </p:grpSpPr>
        <p:sp>
          <p:nvSpPr>
            <p:cNvPr id="67" name="Rectangle 66"/>
            <p:cNvSpPr/>
            <p:nvPr/>
          </p:nvSpPr>
          <p:spPr>
            <a:xfrm>
              <a:off x="5358190" y="2273905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890381" y="2273905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22572" y="2273905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954763" y="2273905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58190" y="2745619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890381" y="2745619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422572" y="2745619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954763" y="2745619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358190" y="3217333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890381" y="3217333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422572" y="3217333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954763" y="3217333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358190" y="3689047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890381" y="3689047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422572" y="3689047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954763" y="3689047"/>
              <a:ext cx="532191" cy="471714"/>
            </a:xfrm>
            <a:prstGeom prst="rect">
              <a:avLst/>
            </a:prstGeom>
            <a:ln w="25400" cap="flat" cmpd="sng" algn="ctr">
              <a:solidFill>
                <a:srgbClr val="1C326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rot="16200000" flipH="1">
            <a:off x="882706" y="4820573"/>
            <a:ext cx="714901" cy="1"/>
          </a:xfrm>
          <a:prstGeom prst="straightConnector1">
            <a:avLst/>
          </a:prstGeom>
          <a:ln w="25400" cap="flat" cmpd="sng" algn="ctr">
            <a:solidFill>
              <a:schemeClr val="accent1">
                <a:alpha val="9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65145" y="4558337"/>
            <a:ext cx="108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p items /workgroup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1347465" y="5365993"/>
            <a:ext cx="3193144" cy="1588"/>
          </a:xfrm>
          <a:prstGeom prst="straightConnector1">
            <a:avLst/>
          </a:prstGeom>
          <a:ln w="25400" cap="flat" cmpd="sng" algn="ctr">
            <a:solidFill>
              <a:schemeClr val="accent1">
                <a:alpha val="9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347465" y="5367581"/>
            <a:ext cx="3193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N = No. of particles</a:t>
            </a: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All N particles read in by each work item</a:t>
            </a:r>
          </a:p>
        </p:txBody>
      </p:sp>
      <p:sp>
        <p:nvSpPr>
          <p:cNvPr id="85" name="Slide Number Placeholder 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8" name="Footer Placeholder 8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Memory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408348"/>
            <a:ext cx="4312350" cy="486074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Data Reuse</a:t>
            </a:r>
          </a:p>
          <a:p>
            <a:pPr lvl="1"/>
            <a:r>
              <a:rPr lang="en-US" sz="2560" dirty="0" smtClean="0"/>
              <a:t>Any particle read into compute unit can be used by all p bodies</a:t>
            </a:r>
          </a:p>
          <a:p>
            <a:r>
              <a:rPr lang="en-US" dirty="0" smtClean="0"/>
              <a:t>Computational tile:</a:t>
            </a:r>
          </a:p>
          <a:p>
            <a:pPr lvl="1"/>
            <a:r>
              <a:rPr lang="en-US" sz="2560" dirty="0" smtClean="0"/>
              <a:t>Square region of the grid of forces consisting of size p</a:t>
            </a:r>
          </a:p>
          <a:p>
            <a:pPr lvl="1"/>
            <a:r>
              <a:rPr lang="en-US" sz="2560" dirty="0" smtClean="0"/>
              <a:t>2p descriptions required to evaluate all p</a:t>
            </a:r>
            <a:r>
              <a:rPr lang="en-US" sz="2560" baseline="30000" dirty="0" smtClean="0"/>
              <a:t>2</a:t>
            </a:r>
            <a:r>
              <a:rPr lang="en-US" sz="2560" dirty="0" smtClean="0"/>
              <a:t> interactions in tile</a:t>
            </a:r>
          </a:p>
          <a:p>
            <a:pPr lvl="1"/>
            <a:r>
              <a:rPr lang="en-US" sz="2560" dirty="0" smtClean="0"/>
              <a:t>p work items (in vertical direction) read in p forces</a:t>
            </a:r>
          </a:p>
          <a:p>
            <a:r>
              <a:rPr lang="en-US" dirty="0" smtClean="0"/>
              <a:t>Interactions on p bodies captured as an update to p acceleration vectors</a:t>
            </a:r>
          </a:p>
          <a:p>
            <a:r>
              <a:rPr lang="en-US" dirty="0" smtClean="0"/>
              <a:t>Intra-work group synchronization shown in orange required since all work items use data read by each work item</a:t>
            </a:r>
          </a:p>
        </p:txBody>
      </p:sp>
      <p:grpSp>
        <p:nvGrpSpPr>
          <p:cNvPr id="230" name="Group 229"/>
          <p:cNvGrpSpPr/>
          <p:nvPr/>
        </p:nvGrpSpPr>
        <p:grpSpPr>
          <a:xfrm>
            <a:off x="5269515" y="1261648"/>
            <a:ext cx="2930790" cy="1370376"/>
            <a:chOff x="5249767" y="1261646"/>
            <a:chExt cx="3319888" cy="180843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6575286" y="1902019"/>
              <a:ext cx="1064381" cy="1588"/>
            </a:xfrm>
            <a:prstGeom prst="straightConnector1">
              <a:avLst/>
            </a:prstGeom>
            <a:ln w="25400" cap="flat" cmpd="sng" algn="ctr">
              <a:solidFill>
                <a:schemeClr val="accent1">
                  <a:alpha val="95000"/>
                </a:schemeClr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908697" y="1455241"/>
              <a:ext cx="569372" cy="446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rial"/>
                  <a:cs typeface="Arial"/>
                </a:rPr>
                <a:t>p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6596505" y="1995937"/>
              <a:ext cx="1064383" cy="943428"/>
              <a:chOff x="3576136" y="4159051"/>
              <a:chExt cx="1064383" cy="943428"/>
            </a:xfrm>
          </p:grpSpPr>
          <p:grpSp>
            <p:nvGrpSpPr>
              <p:cNvPr id="25" name="Group 28"/>
              <p:cNvGrpSpPr/>
              <p:nvPr/>
            </p:nvGrpSpPr>
            <p:grpSpPr>
              <a:xfrm>
                <a:off x="3576141" y="4159051"/>
                <a:ext cx="1064384" cy="943428"/>
                <a:chOff x="5358190" y="2273905"/>
                <a:chExt cx="2128764" cy="1886856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5358190" y="2273905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5890381" y="2273905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6422572" y="2273905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6954763" y="2273905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5358190" y="2745619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5890381" y="2745619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6422572" y="2745619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6954763" y="2745619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5358190" y="3217333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5890381" y="3217333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6422572" y="3217333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6954763" y="3217333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5358190" y="3689047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5890381" y="3689047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6422572" y="3689047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6954763" y="3689047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" name="Rectangle 25"/>
              <p:cNvSpPr/>
              <p:nvPr/>
            </p:nvSpPr>
            <p:spPr>
              <a:xfrm>
                <a:off x="3576136" y="4159051"/>
                <a:ext cx="1064383" cy="943428"/>
              </a:xfrm>
              <a:prstGeom prst="rect">
                <a:avLst/>
              </a:prstGeom>
              <a:noFill/>
              <a:ln w="44450" cap="flat" cmpd="sng" algn="ctr">
                <a:solidFill>
                  <a:srgbClr val="0E193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1" name="Straight Arrow Connector 150"/>
            <p:cNvCxnSpPr/>
            <p:nvPr/>
          </p:nvCxnSpPr>
          <p:spPr>
            <a:xfrm rot="16200000" flipH="1">
              <a:off x="5959126" y="2467651"/>
              <a:ext cx="943430" cy="1"/>
            </a:xfrm>
            <a:prstGeom prst="straightConnector1">
              <a:avLst/>
            </a:prstGeom>
            <a:ln w="25400" cap="flat" cmpd="sng" algn="ctr">
              <a:solidFill>
                <a:schemeClr val="accent1">
                  <a:alpha val="95000"/>
                </a:schemeClr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5249767" y="2013033"/>
              <a:ext cx="1223584" cy="690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/>
                  <a:cs typeface="Arial"/>
                </a:rPr>
                <a:t>p items per workgroup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457545" y="1261646"/>
              <a:ext cx="3112110" cy="406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/>
                  <a:cs typeface="Arial"/>
                </a:rPr>
                <a:t>p forces read into local memory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935265" y="2298375"/>
              <a:ext cx="298780" cy="771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rial"/>
                  <a:cs typeface="Arial"/>
                </a:rPr>
                <a:t>p</a:t>
              </a:r>
            </a:p>
          </p:txBody>
        </p:sp>
        <p:cxnSp>
          <p:nvCxnSpPr>
            <p:cNvPr id="222" name="Straight Arrow Connector 221"/>
            <p:cNvCxnSpPr/>
            <p:nvPr/>
          </p:nvCxnSpPr>
          <p:spPr>
            <a:xfrm rot="16200000" flipH="1">
              <a:off x="7411230" y="2467649"/>
              <a:ext cx="943430" cy="1"/>
            </a:xfrm>
            <a:prstGeom prst="straightConnector1">
              <a:avLst/>
            </a:prstGeom>
            <a:ln w="25400" cap="flat" cmpd="sng" algn="ctr">
              <a:solidFill>
                <a:schemeClr val="accent1">
                  <a:alpha val="95000"/>
                </a:schemeClr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5379030" y="3100362"/>
            <a:ext cx="3677682" cy="1158108"/>
            <a:chOff x="5127842" y="3252773"/>
            <a:chExt cx="3937177" cy="1319430"/>
          </a:xfrm>
        </p:grpSpPr>
        <p:grpSp>
          <p:nvGrpSpPr>
            <p:cNvPr id="63" name="Group 62"/>
            <p:cNvGrpSpPr/>
            <p:nvPr/>
          </p:nvGrpSpPr>
          <p:grpSpPr>
            <a:xfrm>
              <a:off x="8149034" y="3687233"/>
              <a:ext cx="614944" cy="674910"/>
              <a:chOff x="3576136" y="4159051"/>
              <a:chExt cx="1064383" cy="943428"/>
            </a:xfrm>
          </p:grpSpPr>
          <p:grpSp>
            <p:nvGrpSpPr>
              <p:cNvPr id="64" name="Group 28"/>
              <p:cNvGrpSpPr/>
              <p:nvPr/>
            </p:nvGrpSpPr>
            <p:grpSpPr>
              <a:xfrm>
                <a:off x="3576141" y="4159051"/>
                <a:ext cx="1064384" cy="943428"/>
                <a:chOff x="5358190" y="2273905"/>
                <a:chExt cx="2128764" cy="1886856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5358190" y="2273905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5890381" y="2273905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6422572" y="2273905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6954763" y="2273905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5358190" y="2745619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5890381" y="2745619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6422572" y="2745619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6954763" y="2745619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5358190" y="3217333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5890381" y="3217333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6422572" y="3217333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6954763" y="3217333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5358190" y="3689047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5890381" y="3689047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6422572" y="3689047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6954763" y="3689047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5" name="Rectangle 64"/>
              <p:cNvSpPr/>
              <p:nvPr/>
            </p:nvSpPr>
            <p:spPr>
              <a:xfrm>
                <a:off x="3576136" y="4159051"/>
                <a:ext cx="1064383" cy="943428"/>
              </a:xfrm>
              <a:prstGeom prst="rect">
                <a:avLst/>
              </a:prstGeom>
              <a:noFill/>
              <a:ln w="50800" cap="flat" cmpd="sng" algn="ctr">
                <a:solidFill>
                  <a:srgbClr val="0E193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5127842" y="3905969"/>
              <a:ext cx="298780" cy="666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548399" y="3252774"/>
              <a:ext cx="618423" cy="385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tile</a:t>
              </a:r>
              <a:r>
                <a:rPr lang="en-US" sz="1600" baseline="-25000" dirty="0" smtClean="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667398" y="3252773"/>
              <a:ext cx="602617" cy="385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tile</a:t>
              </a:r>
              <a:r>
                <a:rPr lang="en-US" sz="1600" baseline="-25000" dirty="0" smtClean="0">
                  <a:latin typeface="Arial"/>
                  <a:cs typeface="Arial"/>
                </a:rPr>
                <a:t>1</a:t>
              </a:r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 rot="16200000" flipH="1">
              <a:off x="5101388" y="4023897"/>
              <a:ext cx="707572" cy="4"/>
            </a:xfrm>
            <a:prstGeom prst="straightConnector1">
              <a:avLst/>
            </a:prstGeom>
            <a:ln w="25400" cap="flat" cmpd="sng" algn="ctr">
              <a:solidFill>
                <a:schemeClr val="accent1">
                  <a:alpha val="95000"/>
                </a:schemeClr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 162"/>
            <p:cNvGrpSpPr/>
            <p:nvPr/>
          </p:nvGrpSpPr>
          <p:grpSpPr>
            <a:xfrm>
              <a:off x="5551886" y="3670113"/>
              <a:ext cx="614944" cy="674910"/>
              <a:chOff x="3576136" y="4159051"/>
              <a:chExt cx="1064383" cy="943428"/>
            </a:xfrm>
          </p:grpSpPr>
          <p:grpSp>
            <p:nvGrpSpPr>
              <p:cNvPr id="164" name="Group 28"/>
              <p:cNvGrpSpPr/>
              <p:nvPr/>
            </p:nvGrpSpPr>
            <p:grpSpPr>
              <a:xfrm>
                <a:off x="3576141" y="4159051"/>
                <a:ext cx="1064384" cy="943428"/>
                <a:chOff x="5358190" y="2273905"/>
                <a:chExt cx="2128764" cy="1886856"/>
              </a:xfrm>
            </p:grpSpPr>
            <p:sp>
              <p:nvSpPr>
                <p:cNvPr id="166" name="Rectangle 165"/>
                <p:cNvSpPr/>
                <p:nvPr/>
              </p:nvSpPr>
              <p:spPr>
                <a:xfrm>
                  <a:off x="5358190" y="2273905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5890381" y="2273905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6422572" y="2273905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6954763" y="2273905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5358190" y="2745619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5890381" y="2745619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6422572" y="2745619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6954763" y="2745619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5358190" y="3217333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>
                  <a:off x="5890381" y="3217333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ectangle 175"/>
                <p:cNvSpPr/>
                <p:nvPr/>
              </p:nvSpPr>
              <p:spPr>
                <a:xfrm>
                  <a:off x="6422572" y="3217333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6954763" y="3217333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5358190" y="3689047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5890381" y="3689047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6422572" y="3689047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6954763" y="3689047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5" name="Rectangle 164"/>
              <p:cNvSpPr/>
              <p:nvPr/>
            </p:nvSpPr>
            <p:spPr>
              <a:xfrm>
                <a:off x="3576136" y="4159051"/>
                <a:ext cx="1064383" cy="943428"/>
              </a:xfrm>
              <a:prstGeom prst="rect">
                <a:avLst/>
              </a:prstGeom>
              <a:noFill/>
              <a:ln w="50800" cap="flat" cmpd="sng" algn="ctr">
                <a:solidFill>
                  <a:srgbClr val="0E193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6655170" y="3670112"/>
              <a:ext cx="614944" cy="674910"/>
              <a:chOff x="3576136" y="4159051"/>
              <a:chExt cx="1064383" cy="943428"/>
            </a:xfrm>
          </p:grpSpPr>
          <p:grpSp>
            <p:nvGrpSpPr>
              <p:cNvPr id="183" name="Group 28"/>
              <p:cNvGrpSpPr/>
              <p:nvPr/>
            </p:nvGrpSpPr>
            <p:grpSpPr>
              <a:xfrm>
                <a:off x="3576141" y="4159051"/>
                <a:ext cx="1064384" cy="943428"/>
                <a:chOff x="5358190" y="2273905"/>
                <a:chExt cx="2128764" cy="1886856"/>
              </a:xfrm>
            </p:grpSpPr>
            <p:sp>
              <p:nvSpPr>
                <p:cNvPr id="185" name="Rectangle 184"/>
                <p:cNvSpPr/>
                <p:nvPr/>
              </p:nvSpPr>
              <p:spPr>
                <a:xfrm>
                  <a:off x="5358190" y="2273905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5890381" y="2273905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6422572" y="2273905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6954763" y="2273905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Rectangle 188"/>
                <p:cNvSpPr/>
                <p:nvPr/>
              </p:nvSpPr>
              <p:spPr>
                <a:xfrm>
                  <a:off x="5358190" y="2745619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>
                  <a:off x="5890381" y="2745619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Rectangle 190"/>
                <p:cNvSpPr/>
                <p:nvPr/>
              </p:nvSpPr>
              <p:spPr>
                <a:xfrm>
                  <a:off x="6422572" y="2745619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6954763" y="2745619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5358190" y="3217333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5890381" y="3217333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6422572" y="3217333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6954763" y="3217333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5358190" y="3689047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5890381" y="3689047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6422572" y="3689047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6954763" y="3689047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4" name="Rectangle 183"/>
              <p:cNvSpPr/>
              <p:nvPr/>
            </p:nvSpPr>
            <p:spPr>
              <a:xfrm>
                <a:off x="3576136" y="4159051"/>
                <a:ext cx="1064383" cy="943428"/>
              </a:xfrm>
              <a:prstGeom prst="rect">
                <a:avLst/>
              </a:prstGeom>
              <a:noFill/>
              <a:ln w="50800" cap="flat" cmpd="sng" algn="ctr">
                <a:solidFill>
                  <a:srgbClr val="0E193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1" name="TextBox 220"/>
            <p:cNvSpPr txBox="1"/>
            <p:nvPr/>
          </p:nvSpPr>
          <p:spPr>
            <a:xfrm>
              <a:off x="7848002" y="3252773"/>
              <a:ext cx="1217017" cy="385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tile </a:t>
              </a:r>
              <a:r>
                <a:rPr lang="en-US" sz="1600" baseline="-25000" dirty="0" smtClean="0">
                  <a:latin typeface="Arial"/>
                  <a:cs typeface="Arial"/>
                </a:rPr>
                <a:t>N/p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rot="5400000">
              <a:off x="6074670" y="4023106"/>
              <a:ext cx="707573" cy="1588"/>
            </a:xfrm>
            <a:prstGeom prst="straightConnector1">
              <a:avLst/>
            </a:prstGeom>
            <a:ln w="38100" cap="flat" cmpd="sng" algn="ctr">
              <a:solidFill>
                <a:srgbClr val="FF6600">
                  <a:alpha val="95000"/>
                </a:srgbClr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rot="5400000">
              <a:off x="7577873" y="3999920"/>
              <a:ext cx="724451" cy="1588"/>
            </a:xfrm>
            <a:prstGeom prst="straightConnector1">
              <a:avLst/>
            </a:prstGeom>
            <a:ln w="38100" cap="flat" cmpd="sng" algn="ctr">
              <a:solidFill>
                <a:srgbClr val="FF6600">
                  <a:alpha val="95000"/>
                </a:srgbClr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>
              <a:stCxn id="184" idx="3"/>
            </p:cNvCxnSpPr>
            <p:nvPr/>
          </p:nvCxnSpPr>
          <p:spPr>
            <a:xfrm>
              <a:off x="7270114" y="4007567"/>
              <a:ext cx="656869" cy="1588"/>
            </a:xfrm>
            <a:prstGeom prst="line">
              <a:avLst/>
            </a:prstGeom>
            <a:ln w="25400" cap="flat" cmpd="sng" algn="ctr">
              <a:solidFill>
                <a:schemeClr val="accent1">
                  <a:alpha val="9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/>
          <p:cNvGrpSpPr/>
          <p:nvPr/>
        </p:nvGrpSpPr>
        <p:grpSpPr>
          <a:xfrm>
            <a:off x="5379177" y="4071749"/>
            <a:ext cx="3571206" cy="1117624"/>
            <a:chOff x="5127842" y="3298896"/>
            <a:chExt cx="3823188" cy="1273307"/>
          </a:xfrm>
        </p:grpSpPr>
        <p:grpSp>
          <p:nvGrpSpPr>
            <p:cNvPr id="239" name="Group 62"/>
            <p:cNvGrpSpPr/>
            <p:nvPr/>
          </p:nvGrpSpPr>
          <p:grpSpPr>
            <a:xfrm>
              <a:off x="8149035" y="3687233"/>
              <a:ext cx="614948" cy="674910"/>
              <a:chOff x="3576136" y="4159051"/>
              <a:chExt cx="1064389" cy="943428"/>
            </a:xfrm>
          </p:grpSpPr>
          <p:grpSp>
            <p:nvGrpSpPr>
              <p:cNvPr id="286" name="Group 28"/>
              <p:cNvGrpSpPr/>
              <p:nvPr/>
            </p:nvGrpSpPr>
            <p:grpSpPr>
              <a:xfrm>
                <a:off x="3576141" y="4159051"/>
                <a:ext cx="1064384" cy="943428"/>
                <a:chOff x="5358190" y="2273905"/>
                <a:chExt cx="2128764" cy="1886856"/>
              </a:xfrm>
            </p:grpSpPr>
            <p:sp>
              <p:nvSpPr>
                <p:cNvPr id="288" name="Rectangle 287"/>
                <p:cNvSpPr/>
                <p:nvPr/>
              </p:nvSpPr>
              <p:spPr>
                <a:xfrm>
                  <a:off x="5358190" y="2273905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Rectangle 288"/>
                <p:cNvSpPr/>
                <p:nvPr/>
              </p:nvSpPr>
              <p:spPr>
                <a:xfrm>
                  <a:off x="5890381" y="2273905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Rectangle 289"/>
                <p:cNvSpPr/>
                <p:nvPr/>
              </p:nvSpPr>
              <p:spPr>
                <a:xfrm>
                  <a:off x="6422572" y="2273905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Rectangle 290"/>
                <p:cNvSpPr/>
                <p:nvPr/>
              </p:nvSpPr>
              <p:spPr>
                <a:xfrm>
                  <a:off x="6954763" y="2273905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Rectangle 291"/>
                <p:cNvSpPr/>
                <p:nvPr/>
              </p:nvSpPr>
              <p:spPr>
                <a:xfrm>
                  <a:off x="5358190" y="2745619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Rectangle 292"/>
                <p:cNvSpPr/>
                <p:nvPr/>
              </p:nvSpPr>
              <p:spPr>
                <a:xfrm>
                  <a:off x="5890381" y="2745619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Rectangle 293"/>
                <p:cNvSpPr/>
                <p:nvPr/>
              </p:nvSpPr>
              <p:spPr>
                <a:xfrm>
                  <a:off x="6422572" y="2745619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Rectangle 294"/>
                <p:cNvSpPr/>
                <p:nvPr/>
              </p:nvSpPr>
              <p:spPr>
                <a:xfrm>
                  <a:off x="6954763" y="2745619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Rectangle 295"/>
                <p:cNvSpPr/>
                <p:nvPr/>
              </p:nvSpPr>
              <p:spPr>
                <a:xfrm>
                  <a:off x="5358190" y="3217333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Rectangle 296"/>
                <p:cNvSpPr/>
                <p:nvPr/>
              </p:nvSpPr>
              <p:spPr>
                <a:xfrm>
                  <a:off x="5890381" y="3217333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Rectangle 297"/>
                <p:cNvSpPr/>
                <p:nvPr/>
              </p:nvSpPr>
              <p:spPr>
                <a:xfrm>
                  <a:off x="6422572" y="3217333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Rectangle 298"/>
                <p:cNvSpPr/>
                <p:nvPr/>
              </p:nvSpPr>
              <p:spPr>
                <a:xfrm>
                  <a:off x="6954763" y="3217333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Rectangle 299"/>
                <p:cNvSpPr/>
                <p:nvPr/>
              </p:nvSpPr>
              <p:spPr>
                <a:xfrm>
                  <a:off x="5358190" y="3689047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Rectangle 300"/>
                <p:cNvSpPr/>
                <p:nvPr/>
              </p:nvSpPr>
              <p:spPr>
                <a:xfrm>
                  <a:off x="5890381" y="3689047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Rectangle 301"/>
                <p:cNvSpPr/>
                <p:nvPr/>
              </p:nvSpPr>
              <p:spPr>
                <a:xfrm>
                  <a:off x="6422572" y="3689047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Rectangle 302"/>
                <p:cNvSpPr/>
                <p:nvPr/>
              </p:nvSpPr>
              <p:spPr>
                <a:xfrm>
                  <a:off x="6954763" y="3689047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7" name="Rectangle 286"/>
              <p:cNvSpPr/>
              <p:nvPr/>
            </p:nvSpPr>
            <p:spPr>
              <a:xfrm>
                <a:off x="3576136" y="4159051"/>
                <a:ext cx="1064383" cy="943428"/>
              </a:xfrm>
              <a:prstGeom prst="rect">
                <a:avLst/>
              </a:prstGeom>
              <a:noFill/>
              <a:ln w="50800" cap="flat" cmpd="sng" algn="ctr">
                <a:solidFill>
                  <a:srgbClr val="0E193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0" name="TextBox 239"/>
            <p:cNvSpPr txBox="1"/>
            <p:nvPr/>
          </p:nvSpPr>
          <p:spPr>
            <a:xfrm>
              <a:off x="5127842" y="3905969"/>
              <a:ext cx="298780" cy="666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5548399" y="3331561"/>
              <a:ext cx="618423" cy="385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tile</a:t>
              </a:r>
              <a:r>
                <a:rPr lang="en-US" sz="1600" baseline="-25000" dirty="0" smtClean="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6667497" y="3298896"/>
              <a:ext cx="602617" cy="385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tile</a:t>
              </a:r>
              <a:r>
                <a:rPr lang="en-US" sz="1600" baseline="-25000" dirty="0" smtClean="0">
                  <a:latin typeface="Arial"/>
                  <a:cs typeface="Arial"/>
                </a:rPr>
                <a:t>1</a:t>
              </a:r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 rot="16200000" flipH="1">
              <a:off x="5101388" y="4023897"/>
              <a:ext cx="707572" cy="4"/>
            </a:xfrm>
            <a:prstGeom prst="straightConnector1">
              <a:avLst/>
            </a:prstGeom>
            <a:ln w="25400" cap="flat" cmpd="sng" algn="ctr">
              <a:solidFill>
                <a:schemeClr val="accent1">
                  <a:alpha val="95000"/>
                </a:schemeClr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4" name="Group 162"/>
            <p:cNvGrpSpPr/>
            <p:nvPr/>
          </p:nvGrpSpPr>
          <p:grpSpPr>
            <a:xfrm>
              <a:off x="5551887" y="3670113"/>
              <a:ext cx="614948" cy="674910"/>
              <a:chOff x="3576136" y="4159051"/>
              <a:chExt cx="1064389" cy="943428"/>
            </a:xfrm>
          </p:grpSpPr>
          <p:grpSp>
            <p:nvGrpSpPr>
              <p:cNvPr id="268" name="Group 28"/>
              <p:cNvGrpSpPr/>
              <p:nvPr/>
            </p:nvGrpSpPr>
            <p:grpSpPr>
              <a:xfrm>
                <a:off x="3576141" y="4159051"/>
                <a:ext cx="1064384" cy="943428"/>
                <a:chOff x="5358190" y="2273905"/>
                <a:chExt cx="2128764" cy="1886856"/>
              </a:xfrm>
            </p:grpSpPr>
            <p:sp>
              <p:nvSpPr>
                <p:cNvPr id="270" name="Rectangle 269"/>
                <p:cNvSpPr/>
                <p:nvPr/>
              </p:nvSpPr>
              <p:spPr>
                <a:xfrm>
                  <a:off x="5358190" y="2273905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Rectangle 270"/>
                <p:cNvSpPr/>
                <p:nvPr/>
              </p:nvSpPr>
              <p:spPr>
                <a:xfrm>
                  <a:off x="5890381" y="2273905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Rectangle 271"/>
                <p:cNvSpPr/>
                <p:nvPr/>
              </p:nvSpPr>
              <p:spPr>
                <a:xfrm>
                  <a:off x="6422572" y="2273905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Rectangle 272"/>
                <p:cNvSpPr/>
                <p:nvPr/>
              </p:nvSpPr>
              <p:spPr>
                <a:xfrm>
                  <a:off x="6954763" y="2273905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ectangle 273"/>
                <p:cNvSpPr/>
                <p:nvPr/>
              </p:nvSpPr>
              <p:spPr>
                <a:xfrm>
                  <a:off x="5358190" y="2745619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Rectangle 274"/>
                <p:cNvSpPr/>
                <p:nvPr/>
              </p:nvSpPr>
              <p:spPr>
                <a:xfrm>
                  <a:off x="5890381" y="2745619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Rectangle 275"/>
                <p:cNvSpPr/>
                <p:nvPr/>
              </p:nvSpPr>
              <p:spPr>
                <a:xfrm>
                  <a:off x="6422572" y="2745619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Rectangle 276"/>
                <p:cNvSpPr/>
                <p:nvPr/>
              </p:nvSpPr>
              <p:spPr>
                <a:xfrm>
                  <a:off x="6954763" y="2745619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Rectangle 277"/>
                <p:cNvSpPr/>
                <p:nvPr/>
              </p:nvSpPr>
              <p:spPr>
                <a:xfrm>
                  <a:off x="5358190" y="3217333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Rectangle 278"/>
                <p:cNvSpPr/>
                <p:nvPr/>
              </p:nvSpPr>
              <p:spPr>
                <a:xfrm>
                  <a:off x="5890381" y="3217333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Rectangle 279"/>
                <p:cNvSpPr/>
                <p:nvPr/>
              </p:nvSpPr>
              <p:spPr>
                <a:xfrm>
                  <a:off x="6422572" y="3217333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Rectangle 280"/>
                <p:cNvSpPr/>
                <p:nvPr/>
              </p:nvSpPr>
              <p:spPr>
                <a:xfrm>
                  <a:off x="6954763" y="3217333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Rectangle 281"/>
                <p:cNvSpPr/>
                <p:nvPr/>
              </p:nvSpPr>
              <p:spPr>
                <a:xfrm>
                  <a:off x="5358190" y="3689047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Rectangle 282"/>
                <p:cNvSpPr/>
                <p:nvPr/>
              </p:nvSpPr>
              <p:spPr>
                <a:xfrm>
                  <a:off x="5890381" y="3689047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Rectangle 283"/>
                <p:cNvSpPr/>
                <p:nvPr/>
              </p:nvSpPr>
              <p:spPr>
                <a:xfrm>
                  <a:off x="6422572" y="3689047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Rectangle 284"/>
                <p:cNvSpPr/>
                <p:nvPr/>
              </p:nvSpPr>
              <p:spPr>
                <a:xfrm>
                  <a:off x="6954763" y="3689047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9" name="Rectangle 268"/>
              <p:cNvSpPr/>
              <p:nvPr/>
            </p:nvSpPr>
            <p:spPr>
              <a:xfrm>
                <a:off x="3576136" y="4159051"/>
                <a:ext cx="1064383" cy="943428"/>
              </a:xfrm>
              <a:prstGeom prst="rect">
                <a:avLst/>
              </a:prstGeom>
              <a:noFill/>
              <a:ln w="50800" cap="flat" cmpd="sng" algn="ctr">
                <a:solidFill>
                  <a:srgbClr val="0E193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181"/>
            <p:cNvGrpSpPr/>
            <p:nvPr/>
          </p:nvGrpSpPr>
          <p:grpSpPr>
            <a:xfrm>
              <a:off x="6655171" y="3670112"/>
              <a:ext cx="614948" cy="674910"/>
              <a:chOff x="3576136" y="4159051"/>
              <a:chExt cx="1064389" cy="943428"/>
            </a:xfrm>
          </p:grpSpPr>
          <p:grpSp>
            <p:nvGrpSpPr>
              <p:cNvPr id="250" name="Group 28"/>
              <p:cNvGrpSpPr/>
              <p:nvPr/>
            </p:nvGrpSpPr>
            <p:grpSpPr>
              <a:xfrm>
                <a:off x="3576141" y="4159051"/>
                <a:ext cx="1064384" cy="943428"/>
                <a:chOff x="5358190" y="2273905"/>
                <a:chExt cx="2128764" cy="1886856"/>
              </a:xfrm>
            </p:grpSpPr>
            <p:sp>
              <p:nvSpPr>
                <p:cNvPr id="252" name="Rectangle 251"/>
                <p:cNvSpPr/>
                <p:nvPr/>
              </p:nvSpPr>
              <p:spPr>
                <a:xfrm>
                  <a:off x="5358190" y="2273905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5890381" y="2273905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Rectangle 253"/>
                <p:cNvSpPr/>
                <p:nvPr/>
              </p:nvSpPr>
              <p:spPr>
                <a:xfrm>
                  <a:off x="6422572" y="2273905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>
                  <a:off x="6954763" y="2273905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5358190" y="2745619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/>
                <p:cNvSpPr/>
                <p:nvPr/>
              </p:nvSpPr>
              <p:spPr>
                <a:xfrm>
                  <a:off x="5890381" y="2745619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6422572" y="2745619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6954763" y="2745619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5358190" y="3217333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5890381" y="3217333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6422572" y="3217333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Rectangle 262"/>
                <p:cNvSpPr/>
                <p:nvPr/>
              </p:nvSpPr>
              <p:spPr>
                <a:xfrm>
                  <a:off x="6954763" y="3217333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Rectangle 263"/>
                <p:cNvSpPr/>
                <p:nvPr/>
              </p:nvSpPr>
              <p:spPr>
                <a:xfrm>
                  <a:off x="5358190" y="3689047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Rectangle 264"/>
                <p:cNvSpPr/>
                <p:nvPr/>
              </p:nvSpPr>
              <p:spPr>
                <a:xfrm>
                  <a:off x="5890381" y="3689047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6422572" y="3689047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6954763" y="3689047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1" name="Rectangle 250"/>
              <p:cNvSpPr/>
              <p:nvPr/>
            </p:nvSpPr>
            <p:spPr>
              <a:xfrm>
                <a:off x="3576136" y="4159051"/>
                <a:ext cx="1064383" cy="943428"/>
              </a:xfrm>
              <a:prstGeom prst="rect">
                <a:avLst/>
              </a:prstGeom>
              <a:noFill/>
              <a:ln w="50800" cap="flat" cmpd="sng" algn="ctr">
                <a:solidFill>
                  <a:srgbClr val="0E193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6" name="TextBox 245"/>
            <p:cNvSpPr txBox="1"/>
            <p:nvPr/>
          </p:nvSpPr>
          <p:spPr>
            <a:xfrm>
              <a:off x="7734013" y="3298896"/>
              <a:ext cx="1217017" cy="385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tile </a:t>
              </a:r>
              <a:r>
                <a:rPr lang="en-US" sz="1600" baseline="-25000" dirty="0" smtClean="0">
                  <a:latin typeface="Arial"/>
                  <a:cs typeface="Arial"/>
                </a:rPr>
                <a:t>N/p</a:t>
              </a:r>
            </a:p>
          </p:txBody>
        </p:sp>
        <p:cxnSp>
          <p:nvCxnSpPr>
            <p:cNvPr id="247" name="Straight Arrow Connector 246"/>
            <p:cNvCxnSpPr/>
            <p:nvPr/>
          </p:nvCxnSpPr>
          <p:spPr>
            <a:xfrm rot="5400000">
              <a:off x="6074670" y="4023106"/>
              <a:ext cx="707573" cy="1588"/>
            </a:xfrm>
            <a:prstGeom prst="straightConnector1">
              <a:avLst/>
            </a:prstGeom>
            <a:ln w="38100" cap="flat" cmpd="sng" algn="ctr">
              <a:solidFill>
                <a:srgbClr val="FF6600">
                  <a:alpha val="95000"/>
                </a:srgbClr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/>
            <p:nvPr/>
          </p:nvCxnSpPr>
          <p:spPr>
            <a:xfrm rot="5400000">
              <a:off x="7577873" y="3999920"/>
              <a:ext cx="724451" cy="1588"/>
            </a:xfrm>
            <a:prstGeom prst="straightConnector1">
              <a:avLst/>
            </a:prstGeom>
            <a:ln w="38100" cap="flat" cmpd="sng" algn="ctr">
              <a:solidFill>
                <a:srgbClr val="FF6600">
                  <a:alpha val="95000"/>
                </a:srgbClr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>
              <a:stCxn id="251" idx="3"/>
            </p:cNvCxnSpPr>
            <p:nvPr/>
          </p:nvCxnSpPr>
          <p:spPr>
            <a:xfrm>
              <a:off x="7270114" y="4007567"/>
              <a:ext cx="656869" cy="1588"/>
            </a:xfrm>
            <a:prstGeom prst="line">
              <a:avLst/>
            </a:prstGeom>
            <a:ln w="25400" cap="flat" cmpd="sng" algn="ctr">
              <a:solidFill>
                <a:schemeClr val="accent1">
                  <a:alpha val="9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5" name="Straight Arrow Connector 304"/>
          <p:cNvCxnSpPr/>
          <p:nvPr/>
        </p:nvCxnSpPr>
        <p:spPr>
          <a:xfrm rot="5400000">
            <a:off x="3978217" y="4867486"/>
            <a:ext cx="280162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2" name="Group 371"/>
          <p:cNvGrpSpPr/>
          <p:nvPr/>
        </p:nvGrpSpPr>
        <p:grpSpPr>
          <a:xfrm>
            <a:off x="5378236" y="5620274"/>
            <a:ext cx="3396487" cy="819553"/>
            <a:chOff x="5127842" y="3638488"/>
            <a:chExt cx="3636141" cy="933715"/>
          </a:xfrm>
        </p:grpSpPr>
        <p:grpSp>
          <p:nvGrpSpPr>
            <p:cNvPr id="373" name="Group 62"/>
            <p:cNvGrpSpPr/>
            <p:nvPr/>
          </p:nvGrpSpPr>
          <p:grpSpPr>
            <a:xfrm>
              <a:off x="8149035" y="3687233"/>
              <a:ext cx="614948" cy="674910"/>
              <a:chOff x="3576136" y="4159051"/>
              <a:chExt cx="1064389" cy="943428"/>
            </a:xfrm>
          </p:grpSpPr>
          <p:grpSp>
            <p:nvGrpSpPr>
              <p:cNvPr id="420" name="Group 28"/>
              <p:cNvGrpSpPr/>
              <p:nvPr/>
            </p:nvGrpSpPr>
            <p:grpSpPr>
              <a:xfrm>
                <a:off x="3576141" y="4159051"/>
                <a:ext cx="1064384" cy="943428"/>
                <a:chOff x="5358190" y="2273905"/>
                <a:chExt cx="2128764" cy="1886856"/>
              </a:xfrm>
            </p:grpSpPr>
            <p:sp>
              <p:nvSpPr>
                <p:cNvPr id="422" name="Rectangle 421"/>
                <p:cNvSpPr/>
                <p:nvPr/>
              </p:nvSpPr>
              <p:spPr>
                <a:xfrm>
                  <a:off x="5358190" y="2273905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Rectangle 422"/>
                <p:cNvSpPr/>
                <p:nvPr/>
              </p:nvSpPr>
              <p:spPr>
                <a:xfrm>
                  <a:off x="5890381" y="2273905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Rectangle 423"/>
                <p:cNvSpPr/>
                <p:nvPr/>
              </p:nvSpPr>
              <p:spPr>
                <a:xfrm>
                  <a:off x="6422572" y="2273905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Rectangle 424"/>
                <p:cNvSpPr/>
                <p:nvPr/>
              </p:nvSpPr>
              <p:spPr>
                <a:xfrm>
                  <a:off x="6954763" y="2273905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Rectangle 425"/>
                <p:cNvSpPr/>
                <p:nvPr/>
              </p:nvSpPr>
              <p:spPr>
                <a:xfrm>
                  <a:off x="5358190" y="2745619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Rectangle 426"/>
                <p:cNvSpPr/>
                <p:nvPr/>
              </p:nvSpPr>
              <p:spPr>
                <a:xfrm>
                  <a:off x="5890381" y="2745619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Rectangle 427"/>
                <p:cNvSpPr/>
                <p:nvPr/>
              </p:nvSpPr>
              <p:spPr>
                <a:xfrm>
                  <a:off x="6422572" y="2745619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Rectangle 428"/>
                <p:cNvSpPr/>
                <p:nvPr/>
              </p:nvSpPr>
              <p:spPr>
                <a:xfrm>
                  <a:off x="6954763" y="2745619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Rectangle 429"/>
                <p:cNvSpPr/>
                <p:nvPr/>
              </p:nvSpPr>
              <p:spPr>
                <a:xfrm>
                  <a:off x="5358190" y="3217333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Rectangle 430"/>
                <p:cNvSpPr/>
                <p:nvPr/>
              </p:nvSpPr>
              <p:spPr>
                <a:xfrm>
                  <a:off x="5890381" y="3217333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Rectangle 431"/>
                <p:cNvSpPr/>
                <p:nvPr/>
              </p:nvSpPr>
              <p:spPr>
                <a:xfrm>
                  <a:off x="6422572" y="3217333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Rectangle 432"/>
                <p:cNvSpPr/>
                <p:nvPr/>
              </p:nvSpPr>
              <p:spPr>
                <a:xfrm>
                  <a:off x="6954763" y="3217333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Rectangle 433"/>
                <p:cNvSpPr/>
                <p:nvPr/>
              </p:nvSpPr>
              <p:spPr>
                <a:xfrm>
                  <a:off x="5358190" y="3689047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Rectangle 434"/>
                <p:cNvSpPr/>
                <p:nvPr/>
              </p:nvSpPr>
              <p:spPr>
                <a:xfrm>
                  <a:off x="5890381" y="3689047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Rectangle 435"/>
                <p:cNvSpPr/>
                <p:nvPr/>
              </p:nvSpPr>
              <p:spPr>
                <a:xfrm>
                  <a:off x="6422572" y="3689047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Rectangle 436"/>
                <p:cNvSpPr/>
                <p:nvPr/>
              </p:nvSpPr>
              <p:spPr>
                <a:xfrm>
                  <a:off x="6954763" y="3689047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21" name="Rectangle 420"/>
              <p:cNvSpPr/>
              <p:nvPr/>
            </p:nvSpPr>
            <p:spPr>
              <a:xfrm>
                <a:off x="3576136" y="4159051"/>
                <a:ext cx="1064383" cy="943428"/>
              </a:xfrm>
              <a:prstGeom prst="rect">
                <a:avLst/>
              </a:prstGeom>
              <a:noFill/>
              <a:ln w="50800" cap="flat" cmpd="sng" algn="ctr">
                <a:solidFill>
                  <a:srgbClr val="0E193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4" name="TextBox 373"/>
            <p:cNvSpPr txBox="1"/>
            <p:nvPr/>
          </p:nvSpPr>
          <p:spPr>
            <a:xfrm>
              <a:off x="5127842" y="3905969"/>
              <a:ext cx="298780" cy="666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rial"/>
                  <a:cs typeface="Arial"/>
                </a:rPr>
                <a:t>p</a:t>
              </a:r>
            </a:p>
          </p:txBody>
        </p:sp>
        <p:cxnSp>
          <p:nvCxnSpPr>
            <p:cNvPr id="377" name="Straight Arrow Connector 376"/>
            <p:cNvCxnSpPr/>
            <p:nvPr/>
          </p:nvCxnSpPr>
          <p:spPr>
            <a:xfrm rot="16200000" flipH="1">
              <a:off x="5101388" y="4023897"/>
              <a:ext cx="707572" cy="4"/>
            </a:xfrm>
            <a:prstGeom prst="straightConnector1">
              <a:avLst/>
            </a:prstGeom>
            <a:ln w="25400" cap="flat" cmpd="sng" algn="ctr">
              <a:solidFill>
                <a:schemeClr val="accent1">
                  <a:alpha val="95000"/>
                </a:schemeClr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8" name="Group 162"/>
            <p:cNvGrpSpPr/>
            <p:nvPr/>
          </p:nvGrpSpPr>
          <p:grpSpPr>
            <a:xfrm>
              <a:off x="5551887" y="3670113"/>
              <a:ext cx="614948" cy="674910"/>
              <a:chOff x="3576136" y="4159051"/>
              <a:chExt cx="1064389" cy="943428"/>
            </a:xfrm>
          </p:grpSpPr>
          <p:grpSp>
            <p:nvGrpSpPr>
              <p:cNvPr id="402" name="Group 28"/>
              <p:cNvGrpSpPr/>
              <p:nvPr/>
            </p:nvGrpSpPr>
            <p:grpSpPr>
              <a:xfrm>
                <a:off x="3576141" y="4159051"/>
                <a:ext cx="1064384" cy="943428"/>
                <a:chOff x="5358190" y="2273905"/>
                <a:chExt cx="2128764" cy="1886856"/>
              </a:xfrm>
            </p:grpSpPr>
            <p:sp>
              <p:nvSpPr>
                <p:cNvPr id="404" name="Rectangle 403"/>
                <p:cNvSpPr/>
                <p:nvPr/>
              </p:nvSpPr>
              <p:spPr>
                <a:xfrm>
                  <a:off x="5358190" y="2273905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Rectangle 404"/>
                <p:cNvSpPr/>
                <p:nvPr/>
              </p:nvSpPr>
              <p:spPr>
                <a:xfrm>
                  <a:off x="5890381" y="2273905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Rectangle 405"/>
                <p:cNvSpPr/>
                <p:nvPr/>
              </p:nvSpPr>
              <p:spPr>
                <a:xfrm>
                  <a:off x="6422572" y="2273905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Rectangle 406"/>
                <p:cNvSpPr/>
                <p:nvPr/>
              </p:nvSpPr>
              <p:spPr>
                <a:xfrm>
                  <a:off x="6954763" y="2273905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Rectangle 407"/>
                <p:cNvSpPr/>
                <p:nvPr/>
              </p:nvSpPr>
              <p:spPr>
                <a:xfrm>
                  <a:off x="5358190" y="2745619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Rectangle 408"/>
                <p:cNvSpPr/>
                <p:nvPr/>
              </p:nvSpPr>
              <p:spPr>
                <a:xfrm>
                  <a:off x="5890381" y="2745619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Rectangle 409"/>
                <p:cNvSpPr/>
                <p:nvPr/>
              </p:nvSpPr>
              <p:spPr>
                <a:xfrm>
                  <a:off x="6422572" y="2745619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Rectangle 410"/>
                <p:cNvSpPr/>
                <p:nvPr/>
              </p:nvSpPr>
              <p:spPr>
                <a:xfrm>
                  <a:off x="6954763" y="2745619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Rectangle 411"/>
                <p:cNvSpPr/>
                <p:nvPr/>
              </p:nvSpPr>
              <p:spPr>
                <a:xfrm>
                  <a:off x="5358190" y="3217333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Rectangle 412"/>
                <p:cNvSpPr/>
                <p:nvPr/>
              </p:nvSpPr>
              <p:spPr>
                <a:xfrm>
                  <a:off x="5890381" y="3217333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Rectangle 413"/>
                <p:cNvSpPr/>
                <p:nvPr/>
              </p:nvSpPr>
              <p:spPr>
                <a:xfrm>
                  <a:off x="6422572" y="3217333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Rectangle 414"/>
                <p:cNvSpPr/>
                <p:nvPr/>
              </p:nvSpPr>
              <p:spPr>
                <a:xfrm>
                  <a:off x="6954763" y="3217333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Rectangle 415"/>
                <p:cNvSpPr/>
                <p:nvPr/>
              </p:nvSpPr>
              <p:spPr>
                <a:xfrm>
                  <a:off x="5358190" y="3689047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Rectangle 416"/>
                <p:cNvSpPr/>
                <p:nvPr/>
              </p:nvSpPr>
              <p:spPr>
                <a:xfrm>
                  <a:off x="5890381" y="3689047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Rectangle 417"/>
                <p:cNvSpPr/>
                <p:nvPr/>
              </p:nvSpPr>
              <p:spPr>
                <a:xfrm>
                  <a:off x="6422572" y="3689047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Rectangle 418"/>
                <p:cNvSpPr/>
                <p:nvPr/>
              </p:nvSpPr>
              <p:spPr>
                <a:xfrm>
                  <a:off x="6954763" y="3689047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3" name="Rectangle 402"/>
              <p:cNvSpPr/>
              <p:nvPr/>
            </p:nvSpPr>
            <p:spPr>
              <a:xfrm>
                <a:off x="3576136" y="4159051"/>
                <a:ext cx="1064383" cy="943428"/>
              </a:xfrm>
              <a:prstGeom prst="rect">
                <a:avLst/>
              </a:prstGeom>
              <a:noFill/>
              <a:ln w="50800" cap="flat" cmpd="sng" algn="ctr">
                <a:solidFill>
                  <a:srgbClr val="0E193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9" name="Group 181"/>
            <p:cNvGrpSpPr/>
            <p:nvPr/>
          </p:nvGrpSpPr>
          <p:grpSpPr>
            <a:xfrm>
              <a:off x="6655171" y="3670112"/>
              <a:ext cx="614948" cy="674910"/>
              <a:chOff x="3576136" y="4159051"/>
              <a:chExt cx="1064389" cy="943428"/>
            </a:xfrm>
          </p:grpSpPr>
          <p:grpSp>
            <p:nvGrpSpPr>
              <p:cNvPr id="384" name="Group 28"/>
              <p:cNvGrpSpPr/>
              <p:nvPr/>
            </p:nvGrpSpPr>
            <p:grpSpPr>
              <a:xfrm>
                <a:off x="3576141" y="4159051"/>
                <a:ext cx="1064384" cy="943428"/>
                <a:chOff x="5358190" y="2273905"/>
                <a:chExt cx="2128764" cy="1886856"/>
              </a:xfrm>
            </p:grpSpPr>
            <p:sp>
              <p:nvSpPr>
                <p:cNvPr id="386" name="Rectangle 385"/>
                <p:cNvSpPr/>
                <p:nvPr/>
              </p:nvSpPr>
              <p:spPr>
                <a:xfrm>
                  <a:off x="5358190" y="2273905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Rectangle 386"/>
                <p:cNvSpPr/>
                <p:nvPr/>
              </p:nvSpPr>
              <p:spPr>
                <a:xfrm>
                  <a:off x="5890381" y="2273905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Rectangle 387"/>
                <p:cNvSpPr/>
                <p:nvPr/>
              </p:nvSpPr>
              <p:spPr>
                <a:xfrm>
                  <a:off x="6422572" y="2273905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Rectangle 388"/>
                <p:cNvSpPr/>
                <p:nvPr/>
              </p:nvSpPr>
              <p:spPr>
                <a:xfrm>
                  <a:off x="6954763" y="2273905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Rectangle 389"/>
                <p:cNvSpPr/>
                <p:nvPr/>
              </p:nvSpPr>
              <p:spPr>
                <a:xfrm>
                  <a:off x="5358190" y="2745619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Rectangle 390"/>
                <p:cNvSpPr/>
                <p:nvPr/>
              </p:nvSpPr>
              <p:spPr>
                <a:xfrm>
                  <a:off x="5890381" y="2745619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Rectangle 391"/>
                <p:cNvSpPr/>
                <p:nvPr/>
              </p:nvSpPr>
              <p:spPr>
                <a:xfrm>
                  <a:off x="6422572" y="2745619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Rectangle 392"/>
                <p:cNvSpPr/>
                <p:nvPr/>
              </p:nvSpPr>
              <p:spPr>
                <a:xfrm>
                  <a:off x="6954763" y="2745619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Rectangle 393"/>
                <p:cNvSpPr/>
                <p:nvPr/>
              </p:nvSpPr>
              <p:spPr>
                <a:xfrm>
                  <a:off x="5358190" y="3217333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Rectangle 394"/>
                <p:cNvSpPr/>
                <p:nvPr/>
              </p:nvSpPr>
              <p:spPr>
                <a:xfrm>
                  <a:off x="5890381" y="3217333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Rectangle 395"/>
                <p:cNvSpPr/>
                <p:nvPr/>
              </p:nvSpPr>
              <p:spPr>
                <a:xfrm>
                  <a:off x="6422572" y="3217333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Rectangle 396"/>
                <p:cNvSpPr/>
                <p:nvPr/>
              </p:nvSpPr>
              <p:spPr>
                <a:xfrm>
                  <a:off x="6954763" y="3217333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Rectangle 397"/>
                <p:cNvSpPr/>
                <p:nvPr/>
              </p:nvSpPr>
              <p:spPr>
                <a:xfrm>
                  <a:off x="5358190" y="3689047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Rectangle 398"/>
                <p:cNvSpPr/>
                <p:nvPr/>
              </p:nvSpPr>
              <p:spPr>
                <a:xfrm>
                  <a:off x="5890381" y="3689047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Rectangle 399"/>
                <p:cNvSpPr/>
                <p:nvPr/>
              </p:nvSpPr>
              <p:spPr>
                <a:xfrm>
                  <a:off x="6422572" y="3689047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Rectangle 400"/>
                <p:cNvSpPr/>
                <p:nvPr/>
              </p:nvSpPr>
              <p:spPr>
                <a:xfrm>
                  <a:off x="6954763" y="3689047"/>
                  <a:ext cx="532191" cy="471714"/>
                </a:xfrm>
                <a:prstGeom prst="rect">
                  <a:avLst/>
                </a:prstGeom>
                <a:ln w="25400" cap="flat" cmpd="sng" algn="ctr">
                  <a:solidFill>
                    <a:srgbClr val="1C326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5" name="Rectangle 384"/>
              <p:cNvSpPr/>
              <p:nvPr/>
            </p:nvSpPr>
            <p:spPr>
              <a:xfrm>
                <a:off x="3576136" y="4159051"/>
                <a:ext cx="1064383" cy="943428"/>
              </a:xfrm>
              <a:prstGeom prst="rect">
                <a:avLst/>
              </a:prstGeom>
              <a:noFill/>
              <a:ln w="50800" cap="flat" cmpd="sng" algn="ctr">
                <a:solidFill>
                  <a:srgbClr val="0E193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1" name="Straight Arrow Connector 380"/>
            <p:cNvCxnSpPr/>
            <p:nvPr/>
          </p:nvCxnSpPr>
          <p:spPr>
            <a:xfrm rot="5400000">
              <a:off x="6074670" y="4023106"/>
              <a:ext cx="707573" cy="1588"/>
            </a:xfrm>
            <a:prstGeom prst="straightConnector1">
              <a:avLst/>
            </a:prstGeom>
            <a:ln w="38100" cap="flat" cmpd="sng" algn="ctr">
              <a:solidFill>
                <a:srgbClr val="FF6600">
                  <a:alpha val="95000"/>
                </a:srgbClr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/>
            <p:cNvCxnSpPr/>
            <p:nvPr/>
          </p:nvCxnSpPr>
          <p:spPr>
            <a:xfrm rot="5400000">
              <a:off x="7577873" y="3999920"/>
              <a:ext cx="724451" cy="1588"/>
            </a:xfrm>
            <a:prstGeom prst="straightConnector1">
              <a:avLst/>
            </a:prstGeom>
            <a:ln w="38100" cap="flat" cmpd="sng" algn="ctr">
              <a:solidFill>
                <a:srgbClr val="FF6600">
                  <a:alpha val="95000"/>
                </a:srgbClr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>
              <a:stCxn id="385" idx="3"/>
            </p:cNvCxnSpPr>
            <p:nvPr/>
          </p:nvCxnSpPr>
          <p:spPr>
            <a:xfrm>
              <a:off x="7270114" y="4007567"/>
              <a:ext cx="656869" cy="1588"/>
            </a:xfrm>
            <a:prstGeom prst="line">
              <a:avLst/>
            </a:prstGeom>
            <a:ln w="25400" cap="flat" cmpd="sng" algn="ctr">
              <a:solidFill>
                <a:schemeClr val="accent1">
                  <a:alpha val="9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0" name="TextBox 439"/>
          <p:cNvSpPr txBox="1"/>
          <p:nvPr/>
        </p:nvSpPr>
        <p:spPr>
          <a:xfrm rot="16200000">
            <a:off x="4312670" y="4597493"/>
            <a:ext cx="1792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N/p  work groups</a:t>
            </a:r>
          </a:p>
        </p:txBody>
      </p:sp>
      <p:sp>
        <p:nvSpPr>
          <p:cNvPr id="228" name="Slide Number Placeholder 2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9" name="Footer Placeholder 2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OpenCL Implementation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15534"/>
            <a:ext cx="4179194" cy="4874835"/>
          </a:xfrm>
        </p:spPr>
        <p:txBody>
          <a:bodyPr>
            <a:noAutofit/>
          </a:bodyPr>
          <a:lstStyle/>
          <a:p>
            <a:r>
              <a:rPr lang="en-US" sz="1800" dirty="0" smtClean="0"/>
              <a:t>Data reuse using local memory </a:t>
            </a:r>
          </a:p>
          <a:p>
            <a:pPr lvl="1"/>
            <a:r>
              <a:rPr lang="en-US" sz="1600" dirty="0" smtClean="0"/>
              <a:t>Without reuse N*p items read per work group</a:t>
            </a:r>
          </a:p>
          <a:p>
            <a:pPr lvl="1"/>
            <a:r>
              <a:rPr lang="en-US" sz="1600" dirty="0" smtClean="0"/>
              <a:t>With reuse p*(N/p) = N items read per work group</a:t>
            </a:r>
          </a:p>
          <a:p>
            <a:pPr lvl="1"/>
            <a:r>
              <a:rPr lang="en-US" sz="1600" dirty="0" smtClean="0"/>
              <a:t>All work items use data read in by each work item</a:t>
            </a:r>
          </a:p>
          <a:p>
            <a:r>
              <a:rPr lang="en-US" sz="1800" dirty="0" smtClean="0"/>
              <a:t>SIGNIFICANT improvement: p is work group size (at least 128 in OpenCL, discussed in occupancy)</a:t>
            </a:r>
          </a:p>
          <a:p>
            <a:r>
              <a:rPr lang="en-US" sz="1800" dirty="0" smtClean="0"/>
              <a:t>Loop nest shows how a work item traverses all tiles</a:t>
            </a:r>
          </a:p>
          <a:p>
            <a:r>
              <a:rPr lang="en-US" sz="1800" dirty="0" smtClean="0"/>
              <a:t>Inner loop accumulates contribution of all particles within tile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36394" y="1600200"/>
            <a:ext cx="4225018" cy="452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for (int i = 0; i &lt; </a:t>
            </a:r>
            <a:r>
              <a:rPr lang="en-US" sz="1200" dirty="0" err="1" smtClean="0">
                <a:latin typeface="Arial"/>
                <a:cs typeface="Arial"/>
              </a:rPr>
              <a:t>numTiles</a:t>
            </a:r>
            <a:r>
              <a:rPr lang="en-US" sz="1200" dirty="0" smtClean="0">
                <a:latin typeface="Arial"/>
                <a:cs typeface="Arial"/>
              </a:rPr>
              <a:t>; ++i)</a:t>
            </a:r>
          </a:p>
          <a:p>
            <a:r>
              <a:rPr lang="en-US" sz="1200" dirty="0" smtClean="0">
                <a:latin typeface="Arial"/>
                <a:cs typeface="Arial"/>
              </a:rPr>
              <a:t>    {</a:t>
            </a:r>
          </a:p>
          <a:p>
            <a:r>
              <a:rPr lang="en-US" sz="1200" dirty="0" smtClean="0">
                <a:solidFill>
                  <a:srgbClr val="00FF00"/>
                </a:solidFill>
                <a:latin typeface="Arial"/>
                <a:cs typeface="Arial"/>
              </a:rPr>
              <a:t>        // load one tile into local memory</a:t>
            </a:r>
          </a:p>
          <a:p>
            <a:r>
              <a:rPr lang="en-US" sz="1200" dirty="0" smtClean="0">
                <a:latin typeface="Arial"/>
                <a:cs typeface="Arial"/>
              </a:rPr>
              <a:t>        int </a:t>
            </a:r>
            <a:r>
              <a:rPr lang="en-US" sz="1200" dirty="0" err="1" smtClean="0">
                <a:latin typeface="Arial"/>
                <a:cs typeface="Arial"/>
              </a:rPr>
              <a:t>idx</a:t>
            </a:r>
            <a:r>
              <a:rPr lang="en-US" sz="1200" dirty="0" smtClean="0">
                <a:latin typeface="Arial"/>
                <a:cs typeface="Arial"/>
              </a:rPr>
              <a:t> = i * </a:t>
            </a:r>
            <a:r>
              <a:rPr lang="en-US" sz="1200" dirty="0" err="1" smtClean="0">
                <a:latin typeface="Arial"/>
                <a:cs typeface="Arial"/>
              </a:rPr>
              <a:t>localSize</a:t>
            </a:r>
            <a:r>
              <a:rPr lang="en-US" sz="1200" dirty="0" smtClean="0">
                <a:latin typeface="Arial"/>
                <a:cs typeface="Arial"/>
              </a:rPr>
              <a:t> + </a:t>
            </a:r>
            <a:r>
              <a:rPr lang="en-US" sz="1200" dirty="0" err="1" smtClean="0">
                <a:latin typeface="Arial"/>
                <a:cs typeface="Arial"/>
              </a:rPr>
              <a:t>tid</a:t>
            </a:r>
            <a:r>
              <a:rPr lang="en-US" sz="1200" dirty="0" smtClean="0">
                <a:latin typeface="Arial"/>
                <a:cs typeface="Arial"/>
              </a:rPr>
              <a:t>;</a:t>
            </a:r>
          </a:p>
          <a:p>
            <a:r>
              <a:rPr lang="en-US" sz="1200" dirty="0" smtClean="0">
                <a:latin typeface="Arial"/>
                <a:cs typeface="Arial"/>
              </a:rPr>
              <a:t>        </a:t>
            </a:r>
            <a:r>
              <a:rPr lang="en-US" sz="1200" dirty="0" err="1" smtClean="0">
                <a:latin typeface="Arial"/>
                <a:cs typeface="Arial"/>
              </a:rPr>
              <a:t>localPos[tid</a:t>
            </a:r>
            <a:r>
              <a:rPr lang="en-US" sz="1200" dirty="0" smtClean="0">
                <a:latin typeface="Arial"/>
                <a:cs typeface="Arial"/>
              </a:rPr>
              <a:t>] = </a:t>
            </a:r>
            <a:r>
              <a:rPr lang="en-US" sz="1200" dirty="0" err="1" smtClean="0">
                <a:latin typeface="Arial"/>
                <a:cs typeface="Arial"/>
              </a:rPr>
              <a:t>pos[idx</a:t>
            </a:r>
            <a:r>
              <a:rPr lang="en-US" sz="1200" dirty="0" smtClean="0">
                <a:latin typeface="Arial"/>
                <a:cs typeface="Arial"/>
              </a:rPr>
              <a:t>];</a:t>
            </a:r>
          </a:p>
          <a:p>
            <a:endParaRPr lang="en-US" sz="1200" dirty="0" smtClean="0">
              <a:latin typeface="Arial"/>
              <a:cs typeface="Arial"/>
            </a:endParaRPr>
          </a:p>
          <a:p>
            <a:r>
              <a:rPr lang="en-US" sz="1200" dirty="0" smtClean="0">
                <a:latin typeface="Arial"/>
                <a:cs typeface="Arial"/>
              </a:rPr>
              <a:t>       </a:t>
            </a:r>
            <a:r>
              <a:rPr lang="en-US" sz="1200" dirty="0" err="1" smtClean="0">
                <a:latin typeface="Arial"/>
                <a:cs typeface="Arial"/>
              </a:rPr>
              <a:t>barrier(CLK_LOCAL_MEM_FENCE</a:t>
            </a:r>
            <a:r>
              <a:rPr lang="en-US" sz="1200" dirty="0" smtClean="0">
                <a:latin typeface="Arial"/>
                <a:cs typeface="Arial"/>
              </a:rPr>
              <a:t>);</a:t>
            </a:r>
          </a:p>
          <a:p>
            <a:endParaRPr lang="en-US" sz="1200" dirty="0" smtClean="0">
              <a:latin typeface="Arial"/>
              <a:cs typeface="Arial"/>
            </a:endParaRPr>
          </a:p>
          <a:p>
            <a:r>
              <a:rPr lang="en-US" sz="1200" dirty="0" smtClean="0">
                <a:solidFill>
                  <a:srgbClr val="00FF00"/>
                </a:solidFill>
                <a:latin typeface="Arial"/>
                <a:cs typeface="Arial"/>
              </a:rPr>
              <a:t>       // calculate acceleration effect due to each body</a:t>
            </a:r>
          </a:p>
          <a:p>
            <a:r>
              <a:rPr lang="en-US" sz="1200" dirty="0" smtClean="0">
                <a:latin typeface="Arial"/>
                <a:cs typeface="Arial"/>
              </a:rPr>
              <a:t>      for( int j = 0; j &lt; </a:t>
            </a:r>
            <a:r>
              <a:rPr lang="en-US" sz="1200" dirty="0" err="1" smtClean="0">
                <a:latin typeface="Arial"/>
                <a:cs typeface="Arial"/>
              </a:rPr>
              <a:t>localSize</a:t>
            </a:r>
            <a:r>
              <a:rPr lang="en-US" sz="1200" dirty="0" smtClean="0">
                <a:latin typeface="Arial"/>
                <a:cs typeface="Arial"/>
              </a:rPr>
              <a:t>; ++j )     {</a:t>
            </a:r>
          </a:p>
          <a:p>
            <a:r>
              <a:rPr lang="en-US" sz="1200" dirty="0" smtClean="0">
                <a:solidFill>
                  <a:srgbClr val="00FF00"/>
                </a:solidFill>
                <a:latin typeface="Arial"/>
                <a:cs typeface="Arial"/>
              </a:rPr>
              <a:t>            // Calculate acceleration caused by particle j on i</a:t>
            </a:r>
          </a:p>
          <a:p>
            <a:r>
              <a:rPr lang="en-US" sz="1200" dirty="0" smtClean="0">
                <a:latin typeface="Arial"/>
                <a:cs typeface="Arial"/>
              </a:rPr>
              <a:t>            float4 </a:t>
            </a:r>
            <a:r>
              <a:rPr lang="en-US" sz="1200" dirty="0" err="1" smtClean="0">
                <a:latin typeface="Arial"/>
                <a:cs typeface="Arial"/>
              </a:rPr>
              <a:t>r</a:t>
            </a:r>
            <a:r>
              <a:rPr lang="en-US" sz="1200" dirty="0" smtClean="0">
                <a:latin typeface="Arial"/>
                <a:cs typeface="Arial"/>
              </a:rPr>
              <a:t> = </a:t>
            </a:r>
            <a:r>
              <a:rPr lang="en-US" sz="1200" dirty="0" err="1" smtClean="0">
                <a:latin typeface="Arial"/>
                <a:cs typeface="Arial"/>
              </a:rPr>
              <a:t>localPos[j</a:t>
            </a:r>
            <a:r>
              <a:rPr lang="en-US" sz="1200" dirty="0" smtClean="0">
                <a:latin typeface="Arial"/>
                <a:cs typeface="Arial"/>
              </a:rPr>
              <a:t>] – </a:t>
            </a:r>
            <a:r>
              <a:rPr lang="en-US" sz="1200" dirty="0" err="1" smtClean="0">
                <a:latin typeface="Arial"/>
                <a:cs typeface="Arial"/>
              </a:rPr>
              <a:t>myPos</a:t>
            </a:r>
            <a:r>
              <a:rPr lang="en-US" sz="1200" dirty="0" smtClean="0">
                <a:latin typeface="Arial"/>
                <a:cs typeface="Arial"/>
              </a:rPr>
              <a:t>;</a:t>
            </a:r>
          </a:p>
          <a:p>
            <a:endParaRPr lang="en-US" sz="1200" dirty="0" smtClean="0">
              <a:latin typeface="Arial"/>
              <a:cs typeface="Arial"/>
            </a:endParaRPr>
          </a:p>
          <a:p>
            <a:r>
              <a:rPr lang="en-US" sz="1200" dirty="0" smtClean="0">
                <a:latin typeface="Arial"/>
                <a:cs typeface="Arial"/>
              </a:rPr>
              <a:t>            float </a:t>
            </a:r>
            <a:r>
              <a:rPr lang="en-US" sz="1200" dirty="0" err="1" smtClean="0">
                <a:latin typeface="Arial"/>
                <a:cs typeface="Arial"/>
              </a:rPr>
              <a:t>distSqr</a:t>
            </a:r>
            <a:r>
              <a:rPr lang="en-US" sz="1200" dirty="0" smtClean="0">
                <a:latin typeface="Arial"/>
                <a:cs typeface="Arial"/>
              </a:rPr>
              <a:t> = </a:t>
            </a:r>
            <a:r>
              <a:rPr lang="en-US" sz="1200" dirty="0" err="1" smtClean="0">
                <a:latin typeface="Arial"/>
                <a:cs typeface="Arial"/>
              </a:rPr>
              <a:t>r.x</a:t>
            </a:r>
            <a:r>
              <a:rPr lang="en-US" sz="1200" dirty="0" smtClean="0">
                <a:latin typeface="Arial"/>
                <a:cs typeface="Arial"/>
              </a:rPr>
              <a:t> * </a:t>
            </a:r>
            <a:r>
              <a:rPr lang="en-US" sz="1200" dirty="0" err="1" smtClean="0">
                <a:latin typeface="Arial"/>
                <a:cs typeface="Arial"/>
              </a:rPr>
              <a:t>r.x</a:t>
            </a:r>
            <a:r>
              <a:rPr lang="en-US" sz="1200" dirty="0" smtClean="0">
                <a:latin typeface="Arial"/>
                <a:cs typeface="Arial"/>
              </a:rPr>
              <a:t>  +  </a:t>
            </a:r>
            <a:r>
              <a:rPr lang="en-US" sz="1200" dirty="0" err="1" smtClean="0">
                <a:latin typeface="Arial"/>
                <a:cs typeface="Arial"/>
              </a:rPr>
              <a:t>r.y</a:t>
            </a:r>
            <a:r>
              <a:rPr lang="en-US" sz="1200" dirty="0" smtClean="0">
                <a:latin typeface="Arial"/>
                <a:cs typeface="Arial"/>
              </a:rPr>
              <a:t> * </a:t>
            </a:r>
            <a:r>
              <a:rPr lang="en-US" sz="1200" dirty="0" err="1" smtClean="0">
                <a:latin typeface="Arial"/>
                <a:cs typeface="Arial"/>
              </a:rPr>
              <a:t>r.y</a:t>
            </a:r>
            <a:r>
              <a:rPr lang="en-US" sz="1200" dirty="0" smtClean="0">
                <a:latin typeface="Arial"/>
                <a:cs typeface="Arial"/>
              </a:rPr>
              <a:t>  +  </a:t>
            </a:r>
            <a:r>
              <a:rPr lang="en-US" sz="1200" dirty="0" err="1" smtClean="0">
                <a:latin typeface="Arial"/>
                <a:cs typeface="Arial"/>
              </a:rPr>
              <a:t>r.z</a:t>
            </a:r>
            <a:r>
              <a:rPr lang="en-US" sz="1200" dirty="0" smtClean="0">
                <a:latin typeface="Arial"/>
                <a:cs typeface="Arial"/>
              </a:rPr>
              <a:t> * </a:t>
            </a:r>
            <a:r>
              <a:rPr lang="en-US" sz="1200" dirty="0" err="1" smtClean="0">
                <a:latin typeface="Arial"/>
                <a:cs typeface="Arial"/>
              </a:rPr>
              <a:t>r.z</a:t>
            </a:r>
            <a:r>
              <a:rPr lang="en-US" sz="1200" dirty="0" smtClean="0">
                <a:latin typeface="Arial"/>
                <a:cs typeface="Arial"/>
              </a:rPr>
              <a:t>;</a:t>
            </a:r>
          </a:p>
          <a:p>
            <a:r>
              <a:rPr lang="en-US" sz="1200" dirty="0" smtClean="0">
                <a:latin typeface="Arial"/>
                <a:cs typeface="Arial"/>
              </a:rPr>
              <a:t>            float </a:t>
            </a:r>
            <a:r>
              <a:rPr lang="en-US" sz="1200" dirty="0" err="1" smtClean="0">
                <a:latin typeface="Arial"/>
                <a:cs typeface="Arial"/>
              </a:rPr>
              <a:t>invDist</a:t>
            </a:r>
            <a:r>
              <a:rPr lang="en-US" sz="1200" dirty="0" smtClean="0">
                <a:latin typeface="Arial"/>
                <a:cs typeface="Arial"/>
              </a:rPr>
              <a:t> = 1.0f / </a:t>
            </a:r>
            <a:r>
              <a:rPr lang="en-US" sz="1200" dirty="0" err="1" smtClean="0">
                <a:latin typeface="Arial"/>
                <a:cs typeface="Arial"/>
              </a:rPr>
              <a:t>sqrt(distSqr</a:t>
            </a:r>
            <a:r>
              <a:rPr lang="en-US" sz="1200" dirty="0" smtClean="0">
                <a:latin typeface="Arial"/>
                <a:cs typeface="Arial"/>
              </a:rPr>
              <a:t> + </a:t>
            </a:r>
            <a:r>
              <a:rPr lang="en-US" sz="1200" dirty="0" err="1" smtClean="0">
                <a:latin typeface="Arial"/>
                <a:cs typeface="Arial"/>
              </a:rPr>
              <a:t>epsSqr</a:t>
            </a:r>
            <a:r>
              <a:rPr lang="en-US" sz="1200" dirty="0" smtClean="0">
                <a:latin typeface="Arial"/>
                <a:cs typeface="Arial"/>
              </a:rPr>
              <a:t>);</a:t>
            </a:r>
          </a:p>
          <a:p>
            <a:r>
              <a:rPr lang="en-US" sz="1200" dirty="0" smtClean="0">
                <a:latin typeface="Arial"/>
                <a:cs typeface="Arial"/>
              </a:rPr>
              <a:t>	 float </a:t>
            </a:r>
            <a:r>
              <a:rPr lang="en-US" sz="1200" dirty="0" err="1" smtClean="0">
                <a:latin typeface="Arial"/>
                <a:cs typeface="Arial"/>
              </a:rPr>
              <a:t>s</a:t>
            </a:r>
            <a:r>
              <a:rPr lang="en-US" sz="1200" dirty="0" smtClean="0">
                <a:latin typeface="Arial"/>
                <a:cs typeface="Arial"/>
              </a:rPr>
              <a:t> = </a:t>
            </a:r>
            <a:r>
              <a:rPr lang="en-US" sz="1200" dirty="0" err="1" smtClean="0">
                <a:latin typeface="Arial"/>
                <a:cs typeface="Arial"/>
              </a:rPr>
              <a:t>localPos[j].w</a:t>
            </a:r>
            <a:r>
              <a:rPr lang="en-US" sz="1200" dirty="0" smtClean="0">
                <a:latin typeface="Arial"/>
                <a:cs typeface="Arial"/>
              </a:rPr>
              <a:t> * </a:t>
            </a:r>
            <a:r>
              <a:rPr lang="en-US" sz="1200" dirty="0" err="1" smtClean="0">
                <a:latin typeface="Arial"/>
                <a:cs typeface="Arial"/>
              </a:rPr>
              <a:t>invDistCube</a:t>
            </a:r>
            <a:r>
              <a:rPr lang="en-US" sz="1200" dirty="0" smtClean="0">
                <a:latin typeface="Arial"/>
                <a:cs typeface="Arial"/>
              </a:rPr>
              <a:t>;</a:t>
            </a:r>
          </a:p>
          <a:p>
            <a:endParaRPr lang="en-US" sz="1200" dirty="0" smtClean="0">
              <a:latin typeface="Arial"/>
              <a:cs typeface="Arial"/>
            </a:endParaRPr>
          </a:p>
          <a:p>
            <a:r>
              <a:rPr lang="en-US" sz="1200" dirty="0" smtClean="0">
                <a:solidFill>
                  <a:srgbClr val="00FF00"/>
                </a:solidFill>
                <a:latin typeface="Arial"/>
                <a:cs typeface="Arial"/>
              </a:rPr>
              <a:t>            // accumulate effect of all particles</a:t>
            </a:r>
          </a:p>
          <a:p>
            <a:r>
              <a:rPr lang="en-US" sz="1200" dirty="0" smtClean="0">
                <a:latin typeface="Arial"/>
                <a:cs typeface="Arial"/>
              </a:rPr>
              <a:t>            acc += </a:t>
            </a:r>
            <a:r>
              <a:rPr lang="en-US" sz="1200" dirty="0" err="1" smtClean="0">
                <a:latin typeface="Arial"/>
                <a:cs typeface="Arial"/>
              </a:rPr>
              <a:t>s</a:t>
            </a:r>
            <a:r>
              <a:rPr lang="en-US" sz="1200" dirty="0" smtClean="0">
                <a:latin typeface="Arial"/>
                <a:cs typeface="Arial"/>
              </a:rPr>
              <a:t> * </a:t>
            </a:r>
            <a:r>
              <a:rPr lang="en-US" sz="1200" dirty="0" err="1" smtClean="0">
                <a:latin typeface="Arial"/>
                <a:cs typeface="Arial"/>
              </a:rPr>
              <a:t>r</a:t>
            </a:r>
            <a:r>
              <a:rPr lang="en-US" sz="1200" dirty="0" smtClean="0">
                <a:latin typeface="Arial"/>
                <a:cs typeface="Arial"/>
              </a:rPr>
              <a:t>;</a:t>
            </a:r>
          </a:p>
          <a:p>
            <a:r>
              <a:rPr lang="en-US" sz="1200" dirty="0" smtClean="0">
                <a:latin typeface="Arial"/>
                <a:cs typeface="Arial"/>
              </a:rPr>
              <a:t>        }</a:t>
            </a:r>
          </a:p>
          <a:p>
            <a:r>
              <a:rPr lang="en-US" sz="1200" dirty="0" smtClean="0">
                <a:solidFill>
                  <a:srgbClr val="00FF00"/>
                </a:solidFill>
                <a:latin typeface="Arial"/>
                <a:cs typeface="Arial"/>
              </a:rPr>
              <a:t>        // Synchronize so that next tile can be loaded</a:t>
            </a:r>
          </a:p>
          <a:p>
            <a:r>
              <a:rPr lang="en-US" sz="1200" dirty="0" smtClean="0">
                <a:latin typeface="Arial"/>
                <a:cs typeface="Arial"/>
              </a:rPr>
              <a:t>        </a:t>
            </a:r>
            <a:r>
              <a:rPr lang="en-US" sz="1200" dirty="0" err="1" smtClean="0">
                <a:latin typeface="Arial"/>
                <a:cs typeface="Arial"/>
              </a:rPr>
              <a:t>barrier(CLK_LOCAL_MEM_FENCE</a:t>
            </a:r>
            <a:r>
              <a:rPr lang="en-US" sz="1200" dirty="0" smtClean="0">
                <a:latin typeface="Arial"/>
                <a:cs typeface="Arial"/>
              </a:rPr>
              <a:t>);</a:t>
            </a:r>
          </a:p>
          <a:p>
            <a:r>
              <a:rPr lang="en-US" sz="1200" dirty="0" smtClean="0">
                <a:latin typeface="Arial"/>
                <a:cs typeface="Arial"/>
              </a:rPr>
              <a:t>    }</a:t>
            </a:r>
          </a:p>
          <a:p>
            <a:r>
              <a:rPr lang="en-US" sz="1200" dirty="0" smtClean="0">
                <a:latin typeface="Arial"/>
                <a:cs typeface="Arial"/>
              </a:rPr>
              <a:t>}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51544" y="1230868"/>
            <a:ext cx="344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Kernel Code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Effect of optimizations compared for two GPU platforms</a:t>
            </a:r>
          </a:p>
          <a:p>
            <a:pPr lvl="1"/>
            <a:r>
              <a:rPr lang="en-US" b="1" dirty="0" smtClean="0"/>
              <a:t>Exactly same</a:t>
            </a:r>
            <a:r>
              <a:rPr lang="en-US" dirty="0" smtClean="0"/>
              <a:t> code, only recompiled for platform</a:t>
            </a:r>
          </a:p>
          <a:p>
            <a:r>
              <a:rPr lang="en-US" dirty="0" smtClean="0"/>
              <a:t>Devices Compared</a:t>
            </a:r>
          </a:p>
          <a:p>
            <a:pPr lvl="1"/>
            <a:r>
              <a:rPr lang="en-US" dirty="0" smtClean="0"/>
              <a:t>AMD GPU = 5870 Stream SDK 2.2 </a:t>
            </a:r>
          </a:p>
          <a:p>
            <a:pPr lvl="1"/>
            <a:r>
              <a:rPr lang="en-US" dirty="0" smtClean="0"/>
              <a:t>Nvidia GPU = GTX 480 with CUDA 3.1</a:t>
            </a:r>
          </a:p>
          <a:p>
            <a:r>
              <a:rPr lang="en-US" dirty="0" smtClean="0"/>
              <a:t>Time measured for OpenCL kernel using OpenCL event counters (covered in in Lecture 11)</a:t>
            </a:r>
          </a:p>
          <a:p>
            <a:pPr lvl="1"/>
            <a:r>
              <a:rPr lang="en-US" dirty="0" smtClean="0"/>
              <a:t>Device IO and other overheads like compilation time are not relevant to our discussion of optimizing a compute kernel</a:t>
            </a:r>
          </a:p>
          <a:p>
            <a:pPr lvl="1"/>
            <a:r>
              <a:rPr lang="en-US" dirty="0" smtClean="0"/>
              <a:t>Events are provided in the OpenCL spec to query obtain timestamps for different state of OpenCL commands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B416-44A2-EA4D-9A07-1EBD002203E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Effect of Reuse on Kernel Performance</a:t>
            </a:r>
            <a:endParaRPr lang="en-US" sz="34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360565" y="1517366"/>
          <a:ext cx="4374504" cy="4750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4031022" y="1544976"/>
          <a:ext cx="4693655" cy="4764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Thread Mapping and Vectorization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538605" cy="4525964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 smtClean="0"/>
              <a:t>As discussed in Lecture 8</a:t>
            </a:r>
          </a:p>
          <a:p>
            <a:pPr lvl="1"/>
            <a:r>
              <a:rPr lang="en-US" sz="1900" dirty="0" smtClean="0"/>
              <a:t>Vectorization allows a single thread to perform multiple operations in one instruction</a:t>
            </a:r>
          </a:p>
          <a:p>
            <a:pPr lvl="1"/>
            <a:r>
              <a:rPr lang="en-US" sz="1900" dirty="0" smtClean="0"/>
              <a:t>Explicit vectorization is achieved by using vector data-types (such as float4) in the source</a:t>
            </a:r>
          </a:p>
          <a:p>
            <a:r>
              <a:rPr lang="en-US" sz="1900" dirty="0" smtClean="0"/>
              <a:t>Vectorization using float4 enables efficient usage of memory bus for AMD GPUs </a:t>
            </a:r>
          </a:p>
          <a:p>
            <a:pPr lvl="1"/>
            <a:r>
              <a:rPr lang="en-US" sz="1500" dirty="0" smtClean="0"/>
              <a:t>Easy in this case due to the vector nature of the data which are simply spatial coordinates</a:t>
            </a:r>
          </a:p>
          <a:p>
            <a:r>
              <a:rPr lang="en-US" sz="1900" dirty="0" smtClean="0"/>
              <a:t>Vectorization of memory accesses implemented using float4 to store coordinates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9118" y="1600199"/>
            <a:ext cx="328274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__kernel void nbody(</a:t>
            </a:r>
          </a:p>
          <a:p>
            <a:r>
              <a:rPr lang="en-US" sz="1600" dirty="0" smtClean="0">
                <a:latin typeface="Arial"/>
                <a:cs typeface="Arial"/>
              </a:rPr>
              <a:t>	__global float4 * pos,</a:t>
            </a:r>
          </a:p>
          <a:p>
            <a:r>
              <a:rPr lang="en-US" sz="1600" dirty="0" smtClean="0">
                <a:latin typeface="Arial"/>
                <a:cs typeface="Arial"/>
              </a:rPr>
              <a:t>	__global float4 * </a:t>
            </a:r>
            <a:r>
              <a:rPr lang="en-US" sz="1600" dirty="0" err="1" smtClean="0">
                <a:latin typeface="Arial"/>
                <a:cs typeface="Arial"/>
              </a:rPr>
              <a:t>vel</a:t>
            </a:r>
            <a:r>
              <a:rPr lang="en-US" sz="1600" dirty="0" smtClean="0">
                <a:latin typeface="Arial"/>
                <a:cs typeface="Arial"/>
              </a:rPr>
              <a:t>,</a:t>
            </a:r>
          </a:p>
          <a:p>
            <a:r>
              <a:rPr lang="en-US" sz="1600" dirty="0" smtClean="0">
                <a:solidFill>
                  <a:schemeClr val="accent2"/>
                </a:solidFill>
                <a:latin typeface="Arial"/>
                <a:cs typeface="Arial"/>
              </a:rPr>
              <a:t>//float4 types enables improved </a:t>
            </a:r>
          </a:p>
          <a:p>
            <a:r>
              <a:rPr lang="en-US" sz="1600" dirty="0" smtClean="0">
                <a:solidFill>
                  <a:schemeClr val="accent2"/>
                </a:solidFill>
                <a:latin typeface="Arial"/>
                <a:cs typeface="Arial"/>
              </a:rPr>
              <a:t>//usage of memory bus</a:t>
            </a:r>
          </a:p>
          <a:p>
            <a:r>
              <a:rPr lang="en-US" sz="1600" dirty="0" smtClean="0">
                <a:latin typeface="Arial"/>
                <a:cs typeface="Arial"/>
              </a:rPr>
              <a:t>) {</a:t>
            </a:r>
          </a:p>
          <a:p>
            <a:r>
              <a:rPr lang="en-US" sz="1600" dirty="0" smtClean="0">
                <a:latin typeface="Arial"/>
                <a:cs typeface="Arial"/>
              </a:rPr>
              <a:t>	</a:t>
            </a:r>
          </a:p>
          <a:p>
            <a:endParaRPr lang="en-US" sz="1600" dirty="0" smtClean="0">
              <a:latin typeface="Arial"/>
              <a:cs typeface="Arial"/>
            </a:endParaRPr>
          </a:p>
          <a:p>
            <a:endParaRPr lang="en-US" sz="1600" dirty="0" smtClean="0">
              <a:latin typeface="Arial"/>
              <a:cs typeface="Arial"/>
            </a:endParaRPr>
          </a:p>
          <a:p>
            <a:endParaRPr lang="en-US" sz="1600" dirty="0" smtClean="0">
              <a:latin typeface="Arial"/>
              <a:cs typeface="Arial"/>
            </a:endParaRPr>
          </a:p>
          <a:p>
            <a:endParaRPr lang="en-US" sz="1600" dirty="0" smtClean="0">
              <a:latin typeface="Arial"/>
              <a:cs typeface="Arial"/>
            </a:endParaRPr>
          </a:p>
          <a:p>
            <a:endParaRPr lang="en-US" sz="1600" dirty="0" smtClean="0">
              <a:latin typeface="Arial"/>
              <a:cs typeface="Arial"/>
            </a:endParaRPr>
          </a:p>
          <a:p>
            <a:endParaRPr lang="en-US" sz="1600" dirty="0" smtClean="0">
              <a:latin typeface="Arial"/>
              <a:cs typeface="Arial"/>
            </a:endParaRPr>
          </a:p>
          <a:p>
            <a:endParaRPr lang="en-US" sz="1600" dirty="0" smtClean="0">
              <a:latin typeface="Arial"/>
              <a:cs typeface="Arial"/>
            </a:endParaRPr>
          </a:p>
          <a:p>
            <a:endParaRPr lang="en-US" sz="1600" dirty="0" smtClean="0">
              <a:latin typeface="Arial"/>
              <a:cs typeface="Arial"/>
            </a:endParaRPr>
          </a:p>
          <a:p>
            <a:endParaRPr lang="en-US" sz="1600" dirty="0" smtClean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39118" y="3548074"/>
            <a:ext cx="3546352" cy="1508105"/>
          </a:xfrm>
          <a:prstGeom prst="rect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// Loop Nest Calculating per tile interaction</a:t>
            </a:r>
          </a:p>
          <a:p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// Same loop nest as in previous slide</a:t>
            </a:r>
          </a:p>
          <a:p>
            <a:r>
              <a:rPr lang="en-US" sz="1600" dirty="0" smtClean="0">
                <a:latin typeface="Arial"/>
                <a:cs typeface="Arial"/>
              </a:rPr>
              <a:t>for (int i=0 ; i&lt; </a:t>
            </a:r>
            <a:r>
              <a:rPr lang="en-US" sz="1600" dirty="0" err="1" smtClean="0">
                <a:latin typeface="Arial"/>
                <a:cs typeface="Arial"/>
              </a:rPr>
              <a:t>numTiles</a:t>
            </a:r>
            <a:r>
              <a:rPr lang="en-US" sz="1600" dirty="0" smtClean="0">
                <a:latin typeface="Arial"/>
                <a:cs typeface="Arial"/>
              </a:rPr>
              <a:t>; i++)</a:t>
            </a:r>
          </a:p>
          <a:p>
            <a:r>
              <a:rPr lang="en-US" sz="1600" dirty="0" smtClean="0">
                <a:latin typeface="Arial"/>
                <a:cs typeface="Arial"/>
              </a:rPr>
              <a:t>{</a:t>
            </a:r>
          </a:p>
          <a:p>
            <a:r>
              <a:rPr lang="en-US" sz="1600" dirty="0" smtClean="0">
                <a:latin typeface="Arial"/>
                <a:cs typeface="Arial"/>
              </a:rPr>
              <a:t>	for( int j=0; j&lt;</a:t>
            </a:r>
            <a:r>
              <a:rPr lang="en-US" sz="1600" dirty="0" err="1" smtClean="0">
                <a:latin typeface="Arial"/>
                <a:cs typeface="Arial"/>
              </a:rPr>
              <a:t>localsize</a:t>
            </a:r>
            <a:r>
              <a:rPr lang="en-US" sz="1600" dirty="0" smtClean="0">
                <a:latin typeface="Arial"/>
                <a:cs typeface="Arial"/>
              </a:rPr>
              <a:t>; j ++)</a:t>
            </a:r>
          </a:p>
          <a:p>
            <a:r>
              <a:rPr lang="en-US" sz="1600" dirty="0" smtClean="0">
                <a:latin typeface="Arial"/>
                <a:cs typeface="Arial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- Loop </a:t>
            </a:r>
            <a:r>
              <a:rPr lang="en-US" smtClean="0"/>
              <a:t>Unrolling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also attempt loop unrolling of the reuse local memory implementation</a:t>
            </a:r>
          </a:p>
          <a:p>
            <a:pPr lvl="1"/>
            <a:r>
              <a:rPr lang="en-US" dirty="0" smtClean="0"/>
              <a:t>We unroll the innermost loop within the thread</a:t>
            </a:r>
          </a:p>
          <a:p>
            <a:r>
              <a:rPr lang="en-US" dirty="0" smtClean="0"/>
              <a:t>Loop unrolling can be used to improve performance by removing overhead of branching</a:t>
            </a:r>
          </a:p>
          <a:p>
            <a:pPr lvl="1"/>
            <a:r>
              <a:rPr lang="en-US" dirty="0" smtClean="0"/>
              <a:t>However this is very beneficial only for tight loops where the branching overhead is comparable to the size of the loop body</a:t>
            </a:r>
          </a:p>
          <a:p>
            <a:pPr lvl="1"/>
            <a:r>
              <a:rPr lang="en-US" dirty="0" smtClean="0"/>
              <a:t>Experiment on optimized local memory implementation</a:t>
            </a:r>
          </a:p>
          <a:p>
            <a:pPr lvl="1"/>
            <a:r>
              <a:rPr lang="en-US" dirty="0" smtClean="0"/>
              <a:t>Executable size is not a concern for GPU kernels</a:t>
            </a:r>
          </a:p>
          <a:p>
            <a:r>
              <a:rPr lang="en-US" dirty="0" smtClean="0"/>
              <a:t>We implement unrolling by factors of 2 and 4 and we see substantial performance gains across platforms</a:t>
            </a:r>
          </a:p>
          <a:p>
            <a:pPr lvl="1"/>
            <a:r>
              <a:rPr lang="en-US" dirty="0" smtClean="0"/>
              <a:t>Decreasing returns for larger unrolling factors seen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B416-44A2-EA4D-9A07-1EBD002203E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Effect of Unroll on Kernel Performance</a:t>
            </a:r>
            <a:endParaRPr lang="en-US" sz="3400" dirty="0"/>
          </a:p>
        </p:txBody>
      </p:sp>
      <p:graphicFrame>
        <p:nvGraphicFramePr>
          <p:cNvPr id="9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441755" y="1283934"/>
          <a:ext cx="8310531" cy="5149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94666" y="6156474"/>
            <a:ext cx="2485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U# in legend denotes unroll factor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From the performance data we see:</a:t>
            </a:r>
          </a:p>
          <a:p>
            <a:r>
              <a:rPr lang="en-US" dirty="0" smtClean="0"/>
              <a:t>Unrolling greatly benefits the AMD GPU for our algorithm</a:t>
            </a:r>
          </a:p>
          <a:p>
            <a:pPr lvl="1"/>
            <a:r>
              <a:rPr lang="en-US" dirty="0" smtClean="0"/>
              <a:t>This can be attributed to better packing of the VLIW instructions within the loop </a:t>
            </a:r>
          </a:p>
          <a:p>
            <a:pPr lvl="1"/>
            <a:r>
              <a:rPr lang="en-US" dirty="0" smtClean="0"/>
              <a:t>Better packing is enabled by the increased amount of computation uninterrupted by a conditional statement when we unroll a loop</a:t>
            </a:r>
          </a:p>
          <a:p>
            <a:r>
              <a:rPr lang="en-US" dirty="0" smtClean="0"/>
              <a:t>The Nvidia Fermi performance doesn’t benefit as much from the reuse and tiling</a:t>
            </a:r>
          </a:p>
          <a:p>
            <a:pPr lvl="1"/>
            <a:r>
              <a:rPr lang="en-US" dirty="0" smtClean="0"/>
              <a:t>This can be attributed to the caching which is possible in the Fermi GPUs. The caching could enable data reuse.</a:t>
            </a:r>
          </a:p>
          <a:p>
            <a:pPr lvl="1"/>
            <a:r>
              <a:rPr lang="en-US" dirty="0" smtClean="0"/>
              <a:t>As seen the Fermi performance is very close for both with and without reuse</a:t>
            </a:r>
          </a:p>
          <a:p>
            <a:r>
              <a:rPr lang="en-US" dirty="0" smtClean="0"/>
              <a:t>Note: You can even run this example on the CPU to see performance differences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B416-44A2-EA4D-9A07-1EBD002203E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Provided Nbody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199"/>
            <a:ext cx="4551201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 N-body example is provided for experimentation and explore GPU optimization spaces</a:t>
            </a:r>
          </a:p>
          <a:p>
            <a:r>
              <a:rPr lang="en-US" dirty="0" smtClean="0"/>
              <a:t>Stand-alone application based on simpler on AMD SDK formulation</a:t>
            </a:r>
          </a:p>
          <a:p>
            <a:pPr lvl="1"/>
            <a:r>
              <a:rPr lang="en-US" dirty="0" smtClean="0"/>
              <a:t>Runs correctly on AMD and Nvidia hardware </a:t>
            </a:r>
          </a:p>
          <a:p>
            <a:r>
              <a:rPr lang="en-US" dirty="0" smtClean="0"/>
              <a:t>Three kernels provided</a:t>
            </a:r>
          </a:p>
          <a:p>
            <a:pPr lvl="1"/>
            <a:r>
              <a:rPr lang="en-US" dirty="0" smtClean="0"/>
              <a:t>Simplistic formulation </a:t>
            </a:r>
          </a:p>
          <a:p>
            <a:pPr lvl="1"/>
            <a:r>
              <a:rPr lang="en-US" dirty="0" smtClean="0"/>
              <a:t>Using local memory tiling</a:t>
            </a:r>
          </a:p>
          <a:p>
            <a:pPr lvl="1"/>
            <a:r>
              <a:rPr lang="en-US" dirty="0" smtClean="0"/>
              <a:t>Using local memory tiling with unrolling</a:t>
            </a:r>
          </a:p>
          <a:p>
            <a:r>
              <a:rPr lang="en-US" b="1" dirty="0" smtClean="0"/>
              <a:t>Note:</a:t>
            </a:r>
            <a:r>
              <a:rPr lang="en-US" dirty="0" smtClean="0"/>
              <a:t> Code is not meant to be a high performance N-body implementation in OpenCL</a:t>
            </a:r>
          </a:p>
          <a:p>
            <a:pPr lvl="1"/>
            <a:r>
              <a:rPr lang="en-US" dirty="0" smtClean="0"/>
              <a:t>The aim is to serve as an optimization base for a data parallel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400" y="1849969"/>
            <a:ext cx="3678400" cy="36237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08400" y="5541387"/>
            <a:ext cx="3678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Screenshot of provided N-body demo running 10k particles on a AMD 5870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Lecture discusses parallel implementation of a simple embarrassingly parallel nbody algorithm</a:t>
            </a:r>
          </a:p>
          <a:p>
            <a:pPr lvl="1"/>
            <a:r>
              <a:rPr lang="en-US" dirty="0" smtClean="0"/>
              <a:t>We aim to provide some correspondence between the architectural techniques discussed in the optimization lectures and a real scientific computation algorithm</a:t>
            </a:r>
          </a:p>
          <a:p>
            <a:pPr lvl="1"/>
            <a:r>
              <a:rPr lang="en-US" dirty="0" smtClean="0"/>
              <a:t>We implement a N-body formulation of gravitational attraction between bodies</a:t>
            </a:r>
          </a:p>
          <a:p>
            <a:r>
              <a:rPr lang="en-US" dirty="0" smtClean="0"/>
              <a:t>Two possible optimizations on a naïve nbody implementation</a:t>
            </a:r>
          </a:p>
          <a:p>
            <a:pPr lvl="1"/>
            <a:r>
              <a:rPr lang="en-US" dirty="0" smtClean="0"/>
              <a:t>Data reuse vs.  non data reuse </a:t>
            </a:r>
          </a:p>
          <a:p>
            <a:pPr lvl="1"/>
            <a:r>
              <a:rPr lang="en-US" dirty="0" smtClean="0"/>
              <a:t>Unrolling of inner loop </a:t>
            </a:r>
          </a:p>
          <a:p>
            <a:r>
              <a:rPr lang="en-US" dirty="0" smtClean="0"/>
              <a:t>Simple example based on the AMD Nbody </a:t>
            </a:r>
            <a:r>
              <a:rPr lang="en-US" smtClean="0"/>
              <a:t>SDK example</a:t>
            </a:r>
          </a:p>
          <a:p>
            <a:r>
              <a:rPr lang="en-US" dirty="0" smtClean="0"/>
              <a:t>Example provided allows user to:</a:t>
            </a:r>
          </a:p>
          <a:p>
            <a:pPr lvl="1"/>
            <a:r>
              <a:rPr lang="en-US" dirty="0" smtClean="0"/>
              <a:t>Change data size to study scaling</a:t>
            </a:r>
          </a:p>
          <a:p>
            <a:pPr lvl="1"/>
            <a:r>
              <a:rPr lang="en-US" dirty="0" smtClean="0"/>
              <a:t>Switch data reuse on or off</a:t>
            </a:r>
          </a:p>
          <a:p>
            <a:pPr lvl="1"/>
            <a:r>
              <a:rPr lang="en-US" dirty="0" smtClean="0"/>
              <a:t>Change unrolling factor of </a:t>
            </a:r>
            <a:r>
              <a:rPr lang="en-US" dirty="0" err="1" smtClean="0"/>
              <a:t>n</a:t>
            </a:r>
            <a:r>
              <a:rPr lang="en-US" dirty="0" smtClean="0"/>
              <a:t>-body loop</a:t>
            </a:r>
          </a:p>
          <a:p>
            <a:pPr lvl="1"/>
            <a:r>
              <a:rPr lang="en-US" dirty="0" smtClean="0"/>
              <a:t>Run example without parameters for help on how to run the example and define optimizations to be applied to OpenCL kernel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B416-44A2-EA4D-9A07-1EBD002203E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 Collaboration Between David Kaeli, Northeastern University and Benedict R. Gaster, AMD   © 2011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References for Nbody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AMD Stream Computing SDK and the Nvidia GPU Computing SDK provide example implementations of N-body simulations</a:t>
            </a:r>
          </a:p>
          <a:p>
            <a:r>
              <a:rPr lang="en-US" sz="2000" dirty="0" smtClean="0"/>
              <a:t>Our implementation extends the AMD SDK example. The Nvidia implementation implementation is a different version of the N-body algorithm</a:t>
            </a:r>
          </a:p>
          <a:p>
            <a:r>
              <a:rPr lang="en-US" sz="2000" dirty="0" smtClean="0"/>
              <a:t>Other references</a:t>
            </a:r>
          </a:p>
          <a:p>
            <a:pPr lvl="1"/>
            <a:r>
              <a:rPr lang="en-US" sz="2000" dirty="0" smtClean="0"/>
              <a:t>Nvidia GPU Gems</a:t>
            </a:r>
          </a:p>
          <a:p>
            <a:pPr lvl="2"/>
            <a:r>
              <a:rPr lang="en-US" sz="1400" dirty="0" smtClean="0">
                <a:hlinkClick r:id="rId2"/>
              </a:rPr>
              <a:t>http://http.developer.nvidia.com/GPUGems3/gpugems3_ch31.html</a:t>
            </a:r>
            <a:endParaRPr lang="en-US" sz="1400" dirty="0" smtClean="0"/>
          </a:p>
          <a:p>
            <a:pPr lvl="1"/>
            <a:r>
              <a:rPr lang="en-US" sz="2000" dirty="0" smtClean="0"/>
              <a:t>Brown Deer Technology</a:t>
            </a:r>
          </a:p>
          <a:p>
            <a:pPr lvl="2"/>
            <a:r>
              <a:rPr lang="en-US" sz="1400" dirty="0" smtClean="0">
                <a:hlinkClick r:id="rId3"/>
              </a:rPr>
              <a:t>http://www.browndeertechnology.com/docs/BDT_OpenCL_Tutorial_NBody.html</a:t>
            </a: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studied a application as an optimization case study for OpenCL programming</a:t>
            </a:r>
          </a:p>
          <a:p>
            <a:r>
              <a:rPr lang="en-US" dirty="0" smtClean="0"/>
              <a:t>We have understood how architecture aware optimizations to data and code improve performance </a:t>
            </a:r>
          </a:p>
          <a:p>
            <a:r>
              <a:rPr lang="en-US" dirty="0" smtClean="0"/>
              <a:t>Optimizations discussed do not use device specific features like Warp size, so our implementation yields performance improvement while maintaining correctness on both AMD and Nvidia GPUs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B416-44A2-EA4D-9A07-1EBD002203E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Well known optimization case studies for GPU programming</a:t>
            </a:r>
          </a:p>
          <a:p>
            <a:r>
              <a:rPr lang="en-US" dirty="0" smtClean="0"/>
              <a:t>CUDPP and Thrust provide CUDA implementations of parallel prefix sum, reductions and parallel sorting </a:t>
            </a:r>
          </a:p>
          <a:p>
            <a:pPr lvl="1"/>
            <a:r>
              <a:rPr lang="en-US" dirty="0" smtClean="0"/>
              <a:t>The parallelization strategies and GPU specific optimizations in CUDA implementations can usually be applied to OpenCL as well</a:t>
            </a:r>
          </a:p>
          <a:p>
            <a:pPr lvl="1"/>
            <a:r>
              <a:rPr lang="en-US" dirty="0" smtClean="0"/>
              <a:t>CUDPP </a:t>
            </a:r>
            <a:r>
              <a:rPr lang="en-US" dirty="0" smtClean="0">
                <a:hlinkClick r:id="rId3"/>
              </a:rPr>
              <a:t>http://code.google.com/p/cudpp/</a:t>
            </a:r>
            <a:endParaRPr lang="en-US" dirty="0" smtClean="0"/>
          </a:p>
          <a:p>
            <a:pPr lvl="1"/>
            <a:r>
              <a:rPr lang="en-US" dirty="0" smtClean="0"/>
              <a:t>Thrust </a:t>
            </a:r>
            <a:r>
              <a:rPr lang="en-US" dirty="0" smtClean="0">
                <a:hlinkClick r:id="rId4"/>
              </a:rPr>
              <a:t>http://code.google.com/p/thrust/</a:t>
            </a:r>
            <a:endParaRPr lang="en-US" dirty="0" smtClean="0"/>
          </a:p>
          <a:p>
            <a:r>
              <a:rPr lang="en-US" dirty="0" smtClean="0"/>
              <a:t>Histogram on GPUs</a:t>
            </a:r>
          </a:p>
          <a:p>
            <a:pPr lvl="1"/>
            <a:r>
              <a:rPr lang="en-US" dirty="0" smtClean="0"/>
              <a:t>The Nvidia and AMD GPU computing SDK provide different implementations for 64 and 256 bin Histograms </a:t>
            </a:r>
          </a:p>
          <a:p>
            <a:r>
              <a:rPr lang="en-US" dirty="0" smtClean="0"/>
              <a:t>Diagonal Sparse Matrix Vector Multiplication - OpenCL Optimization example on AMD GPUs and multi-core CPUs</a:t>
            </a:r>
          </a:p>
          <a:p>
            <a:pPr lvl="1"/>
            <a:r>
              <a:rPr lang="en-US" dirty="0" smtClean="0">
                <a:hlinkClick r:id="rId5"/>
              </a:rPr>
              <a:t>http://developer.amd.com/documentation/articles/Pages/OpenCL-Optimization-Case-Study.aspx</a:t>
            </a:r>
            <a:endParaRPr lang="en-US" dirty="0" smtClean="0"/>
          </a:p>
          <a:p>
            <a:r>
              <a:rPr lang="en-US" dirty="0" smtClean="0"/>
              <a:t>GPU Gems which provides a wide range of CUDA optimization studies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B416-44A2-EA4D-9A07-1EBD002203E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6" y="1572382"/>
            <a:ext cx="3943276" cy="4667054"/>
          </a:xfrm>
        </p:spPr>
        <p:txBody>
          <a:bodyPr>
            <a:normAutofit/>
          </a:bodyPr>
          <a:lstStyle/>
          <a:p>
            <a:r>
              <a:rPr lang="en-US" sz="2200" dirty="0" smtClean="0"/>
              <a:t>N-body simulation algorithm on GPUs in OpenCL</a:t>
            </a:r>
          </a:p>
          <a:p>
            <a:r>
              <a:rPr lang="en-US" sz="2200" dirty="0" smtClean="0"/>
              <a:t>Algorithm, implementation</a:t>
            </a:r>
          </a:p>
          <a:p>
            <a:r>
              <a:rPr lang="en-US" sz="2200" dirty="0" smtClean="0"/>
              <a:t>Optimization Spaces</a:t>
            </a:r>
          </a:p>
          <a:p>
            <a:r>
              <a:rPr lang="en-US" sz="2200" dirty="0" smtClean="0"/>
              <a:t>Performance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61841" y="4794311"/>
            <a:ext cx="429590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The Millennium Run simulates the universe until the present state, where structures are abundant, manifesting themselves as stars, galaxies and clusters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41" y="1572382"/>
            <a:ext cx="4295905" cy="32219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61841" y="587152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Source</a:t>
            </a:r>
            <a:r>
              <a:rPr lang="en-US" sz="1400" dirty="0" smtClean="0">
                <a:latin typeface="Arial"/>
                <a:cs typeface="Arial"/>
              </a:rPr>
              <a:t>: </a:t>
            </a:r>
            <a:r>
              <a:rPr lang="en-US" sz="1400" dirty="0" err="1" smtClean="0">
                <a:latin typeface="Arial"/>
                <a:cs typeface="Arial"/>
              </a:rPr>
              <a:t>http://en.wikipedia.org/wiki/N-body_simulation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B416-44A2-EA4D-9A07-1EBD002203E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 how to optimize a program in OpenCL by taking advantage of the underlying architecture</a:t>
            </a:r>
          </a:p>
          <a:p>
            <a:pPr lvl="1"/>
            <a:r>
              <a:rPr lang="en-US" dirty="0" smtClean="0"/>
              <a:t>We have seen how to utilize threads to hide latency</a:t>
            </a:r>
          </a:p>
          <a:p>
            <a:pPr lvl="1"/>
            <a:r>
              <a:rPr lang="en-US" dirty="0" smtClean="0"/>
              <a:t>We have also seen how to take advantage of the different memory spaces available in today’s GPUs.</a:t>
            </a:r>
          </a:p>
          <a:p>
            <a:r>
              <a:rPr lang="en-US" dirty="0" smtClean="0"/>
              <a:t>How do we apply this to an real world useful scientific computing algorithm?</a:t>
            </a:r>
          </a:p>
          <a:p>
            <a:r>
              <a:rPr lang="en-US" dirty="0" smtClean="0"/>
              <a:t>Our aim is to use the architecture specific optimizations discussed in previous lectures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B416-44A2-EA4D-9A07-1EBD002203E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N-body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1284112"/>
            <a:ext cx="4110673" cy="495532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An </a:t>
            </a:r>
            <a:r>
              <a:rPr lang="en-US" dirty="0" err="1" smtClean="0"/>
              <a:t>n</a:t>
            </a:r>
            <a:r>
              <a:rPr lang="en-US" dirty="0" smtClean="0"/>
              <a:t>-body simulation is a simulation of a system of particles under the influence of physical forces like gravity </a:t>
            </a:r>
          </a:p>
          <a:p>
            <a:pPr lvl="1"/>
            <a:r>
              <a:rPr lang="en-US" dirty="0" smtClean="0"/>
              <a:t>E.g.: An astrophysical system  where a particle represents a galaxy or an individual star</a:t>
            </a:r>
            <a:endParaRPr lang="en-US" b="1" dirty="0" smtClean="0"/>
          </a:p>
          <a:p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particle-particle interactions</a:t>
            </a:r>
          </a:p>
          <a:p>
            <a:pPr lvl="1"/>
            <a:r>
              <a:rPr lang="en-US" dirty="0" smtClean="0"/>
              <a:t>Simple, highly data parallel algorithm </a:t>
            </a:r>
          </a:p>
          <a:p>
            <a:r>
              <a:rPr lang="en-US" dirty="0" smtClean="0"/>
              <a:t>Allows us to explore optimizations of both the algorithm and its implementation on a </a:t>
            </a:r>
            <a:r>
              <a:rPr lang="en-US" dirty="0" smtClean="0"/>
              <a:t>platform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238" y="1743731"/>
            <a:ext cx="4148667" cy="30924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29238" y="5316106"/>
            <a:ext cx="414866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Source: THE GALAXY-CLUSTER-SUPERCLUSTER CONNECTION</a:t>
            </a:r>
          </a:p>
          <a:p>
            <a:r>
              <a:rPr lang="en-US" sz="1000" dirty="0" smtClean="0">
                <a:latin typeface="Arial"/>
                <a:cs typeface="Arial"/>
                <a:hlinkClick r:id="rId4"/>
              </a:rPr>
              <a:t>http://www.casca.ca/ecass/issues/1997-DS/West/west-bil.html</a:t>
            </a:r>
            <a:endParaRPr lang="en-US" sz="1000" dirty="0" smtClean="0">
              <a:latin typeface="Arial"/>
              <a:cs typeface="Arial"/>
            </a:endParaRPr>
          </a:p>
          <a:p>
            <a:endParaRPr lang="en-US" sz="1000" dirty="0" smtClean="0"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B416-44A2-EA4D-9A07-1EBD002203E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gravitational attraction between two bodies in space is an example of an N-body problem</a:t>
            </a:r>
          </a:p>
          <a:p>
            <a:pPr lvl="1"/>
            <a:r>
              <a:rPr lang="en-US" dirty="0" smtClean="0"/>
              <a:t>Each body represents a galaxy or an individual star, and bodies attract each other through gravitational force</a:t>
            </a:r>
          </a:p>
          <a:p>
            <a:r>
              <a:rPr lang="en-US" dirty="0" smtClean="0"/>
              <a:t>Any two bodies attract each other through gravitational forces (F)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O(N</a:t>
            </a:r>
            <a:r>
              <a:rPr lang="en-US" baseline="30000" dirty="0" smtClean="0"/>
              <a:t>2</a:t>
            </a:r>
            <a:r>
              <a:rPr lang="en-US" dirty="0" smtClean="0"/>
              <a:t>) algorithm since N*N interactions need to be calculated</a:t>
            </a:r>
          </a:p>
          <a:p>
            <a:r>
              <a:rPr lang="en-US" dirty="0" smtClean="0"/>
              <a:t>This method is known as an all-pairs N-body simulation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635676" y="2935506"/>
          <a:ext cx="3908729" cy="2469020"/>
        </p:xfrm>
        <a:graphic>
          <a:graphicData uri="http://schemas.openxmlformats.org/presentationml/2006/ole">
            <p:oleObj spid="_x0000_s10242" name="Equation" r:id="rId4" imgW="3581400" imgH="2705100" progId="Equation.3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B416-44A2-EA4D-9A07-1EBD002203E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N-body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356448"/>
            <a:ext cx="4874309" cy="4769715"/>
          </a:xfrm>
        </p:spPr>
        <p:txBody>
          <a:bodyPr>
            <a:noAutofit/>
          </a:bodyPr>
          <a:lstStyle/>
          <a:p>
            <a:r>
              <a:rPr lang="en-US" sz="1800" dirty="0" smtClean="0"/>
              <a:t>For large counts, the previous method calculates of force contribution of distant particles </a:t>
            </a:r>
          </a:p>
          <a:p>
            <a:pPr lvl="1"/>
            <a:r>
              <a:rPr lang="en-US" sz="1600" dirty="0" smtClean="0"/>
              <a:t>Distant particles hardly affect resultant force</a:t>
            </a:r>
          </a:p>
          <a:p>
            <a:r>
              <a:rPr lang="en-US" sz="1800" dirty="0" smtClean="0"/>
              <a:t>Algorithms like Barnes Hut reduce number of particle interactions calculated</a:t>
            </a:r>
          </a:p>
          <a:p>
            <a:pPr lvl="1"/>
            <a:r>
              <a:rPr lang="en-US" sz="1600" dirty="0" smtClean="0"/>
              <a:t>Volume divided into cubic cells in an octree</a:t>
            </a:r>
          </a:p>
          <a:p>
            <a:pPr lvl="1"/>
            <a:r>
              <a:rPr lang="en-US" sz="1600" dirty="0" smtClean="0"/>
              <a:t>Only particles from nearby cells need to be treated individually </a:t>
            </a:r>
          </a:p>
          <a:p>
            <a:pPr lvl="1"/>
            <a:r>
              <a:rPr lang="en-US" sz="1600" dirty="0" smtClean="0"/>
              <a:t>Particles in distant cells treated as a single large particle</a:t>
            </a:r>
          </a:p>
          <a:p>
            <a:r>
              <a:rPr lang="en-US" sz="1800" dirty="0" smtClean="0"/>
              <a:t>In this lecture we restrict ourselves to a simple all pair simulation of particles with gravitational forces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31508" y="3997193"/>
            <a:ext cx="3355291" cy="212897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  octree is a tree where a node has exactly 8 children</a:t>
            </a:r>
          </a:p>
          <a:p>
            <a:r>
              <a:rPr lang="en-US" sz="1600" dirty="0" smtClean="0"/>
              <a:t>Used to subdivide a 3D space</a:t>
            </a:r>
            <a:endParaRPr lang="en-US" sz="1600" dirty="0"/>
          </a:p>
        </p:txBody>
      </p:sp>
      <p:pic>
        <p:nvPicPr>
          <p:cNvPr id="5" name="Picture 4" descr="nbod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508" y="1524420"/>
            <a:ext cx="3355291" cy="19246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46842" y="6269789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Implementation – All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1284112"/>
            <a:ext cx="4331353" cy="4955324"/>
          </a:xfrm>
        </p:spPr>
        <p:txBody>
          <a:bodyPr>
            <a:normAutofit fontScale="92500" lnSpcReduction="10000"/>
          </a:bodyPr>
          <a:lstStyle/>
          <a:p>
            <a:r>
              <a:rPr lang="en-US" sz="2162" dirty="0" smtClean="0"/>
              <a:t>All-pairs technique is used to calculate close-field forces</a:t>
            </a:r>
          </a:p>
          <a:p>
            <a:r>
              <a:rPr lang="en-US" sz="2162" dirty="0" smtClean="0"/>
              <a:t>Why bother, if infeasible for large particle counts ?</a:t>
            </a:r>
          </a:p>
          <a:p>
            <a:pPr lvl="1"/>
            <a:r>
              <a:rPr lang="en-US" sz="1962" dirty="0" smtClean="0"/>
              <a:t>Algorithms like Barnes Hut  calculate far field forces using near-field results</a:t>
            </a:r>
          </a:p>
          <a:p>
            <a:pPr lvl="1"/>
            <a:r>
              <a:rPr lang="en-US" sz="1962" dirty="0" smtClean="0"/>
              <a:t>Near field still uses all pairs</a:t>
            </a:r>
          </a:p>
          <a:p>
            <a:pPr lvl="1"/>
            <a:r>
              <a:rPr lang="en-US" sz="1962" dirty="0" smtClean="0"/>
              <a:t>So, implementing all pairs improves performance of both near and far field calculations</a:t>
            </a:r>
          </a:p>
          <a:p>
            <a:r>
              <a:rPr lang="en-US" sz="2162" dirty="0" smtClean="0"/>
              <a:t>Easy serial algorithm</a:t>
            </a:r>
          </a:p>
          <a:p>
            <a:pPr lvl="1"/>
            <a:r>
              <a:rPr lang="en-US" sz="2000" dirty="0" smtClean="0"/>
              <a:t>Calculate force by each particle </a:t>
            </a:r>
          </a:p>
          <a:p>
            <a:pPr lvl="1"/>
            <a:r>
              <a:rPr lang="en-US" sz="2000" dirty="0" smtClean="0"/>
              <a:t>Accumulate of force and displacement in result vector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4949918" y="1558472"/>
            <a:ext cx="3853144" cy="4339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pc="100" dirty="0" smtClean="0">
                <a:latin typeface="Arial"/>
                <a:cs typeface="Arial"/>
              </a:rPr>
              <a:t>for(i=0; i&lt;n; i++)</a:t>
            </a:r>
          </a:p>
          <a:p>
            <a:r>
              <a:rPr lang="en-US" sz="1200" spc="100" dirty="0" smtClean="0">
                <a:latin typeface="Arial"/>
                <a:cs typeface="Arial"/>
              </a:rPr>
              <a:t>{	</a:t>
            </a:r>
          </a:p>
          <a:p>
            <a:r>
              <a:rPr lang="en-US" sz="1200" spc="100" dirty="0" smtClean="0">
                <a:latin typeface="Arial"/>
                <a:cs typeface="Arial"/>
              </a:rPr>
              <a:t>    ax = ay = az = 0;</a:t>
            </a:r>
          </a:p>
          <a:p>
            <a:r>
              <a:rPr lang="en-US" sz="1200" spc="100" dirty="0" smtClean="0">
                <a:solidFill>
                  <a:srgbClr val="00FF00"/>
                </a:solidFill>
                <a:latin typeface="Arial"/>
                <a:cs typeface="Arial"/>
              </a:rPr>
              <a:t>   // Loop over all particles "</a:t>
            </a:r>
            <a:r>
              <a:rPr lang="en-US" sz="1200" spc="100" dirty="0" err="1" smtClean="0">
                <a:solidFill>
                  <a:srgbClr val="00FF00"/>
                </a:solidFill>
                <a:latin typeface="Arial"/>
                <a:cs typeface="Arial"/>
              </a:rPr>
              <a:t>j</a:t>
            </a:r>
            <a:r>
              <a:rPr lang="en-US" sz="1200" spc="100" dirty="0" smtClean="0">
                <a:solidFill>
                  <a:srgbClr val="00FF00"/>
                </a:solidFill>
                <a:latin typeface="Arial"/>
                <a:cs typeface="Arial"/>
              </a:rPr>
              <a:t>” </a:t>
            </a:r>
            <a:endParaRPr lang="en-US" sz="1200" spc="100" dirty="0" smtClean="0">
              <a:latin typeface="Arial"/>
              <a:cs typeface="Arial"/>
            </a:endParaRPr>
          </a:p>
          <a:p>
            <a:r>
              <a:rPr lang="en-US" sz="1200" spc="100" dirty="0" smtClean="0">
                <a:latin typeface="Arial"/>
                <a:cs typeface="Arial"/>
              </a:rPr>
              <a:t>    for (j=0; j&lt;n; j++)  {</a:t>
            </a:r>
          </a:p>
          <a:p>
            <a:endParaRPr lang="en-US" sz="1200" spc="100" dirty="0" smtClean="0">
              <a:latin typeface="Arial"/>
              <a:cs typeface="Arial"/>
            </a:endParaRPr>
          </a:p>
          <a:p>
            <a:r>
              <a:rPr lang="en-US" sz="1200" spc="100" dirty="0" smtClean="0">
                <a:solidFill>
                  <a:srgbClr val="00FF00"/>
                </a:solidFill>
                <a:latin typeface="Arial"/>
                <a:cs typeface="Arial"/>
              </a:rPr>
              <a:t>        //Calculate Displacement</a:t>
            </a:r>
          </a:p>
          <a:p>
            <a:r>
              <a:rPr lang="en-US" sz="1200" spc="100" dirty="0" smtClean="0">
                <a:latin typeface="Arial"/>
                <a:cs typeface="Arial"/>
              </a:rPr>
              <a:t>	dx=x[j]-x[i];</a:t>
            </a:r>
          </a:p>
          <a:p>
            <a:r>
              <a:rPr lang="en-US" sz="1200" spc="100" dirty="0" smtClean="0">
                <a:latin typeface="Arial"/>
                <a:cs typeface="Arial"/>
              </a:rPr>
              <a:t>	dy=y[j]-y[i];</a:t>
            </a:r>
          </a:p>
          <a:p>
            <a:r>
              <a:rPr lang="en-US" sz="1200" spc="100" dirty="0" smtClean="0">
                <a:latin typeface="Arial"/>
                <a:cs typeface="Arial"/>
              </a:rPr>
              <a:t>	dz=z[j]-z[i];</a:t>
            </a:r>
          </a:p>
          <a:p>
            <a:endParaRPr lang="en-US" sz="1200" spc="100" dirty="0" smtClean="0">
              <a:latin typeface="Arial"/>
              <a:cs typeface="Arial"/>
            </a:endParaRPr>
          </a:p>
          <a:p>
            <a:r>
              <a:rPr lang="en-US" sz="1200" spc="100" dirty="0" smtClean="0">
                <a:solidFill>
                  <a:srgbClr val="00FF00"/>
                </a:solidFill>
                <a:latin typeface="Arial"/>
                <a:cs typeface="Arial"/>
              </a:rPr>
              <a:t>	// small </a:t>
            </a:r>
            <a:r>
              <a:rPr lang="en-US" sz="1200" spc="100" dirty="0" err="1" smtClean="0">
                <a:solidFill>
                  <a:srgbClr val="00FF00"/>
                </a:solidFill>
                <a:latin typeface="Arial"/>
                <a:cs typeface="Arial"/>
              </a:rPr>
              <a:t>eps</a:t>
            </a:r>
            <a:r>
              <a:rPr lang="en-US" sz="1200" spc="100" dirty="0" smtClean="0">
                <a:solidFill>
                  <a:srgbClr val="00FF00"/>
                </a:solidFill>
                <a:latin typeface="Arial"/>
                <a:cs typeface="Arial"/>
              </a:rPr>
              <a:t> is delta added for dx,dy,dz = 0</a:t>
            </a:r>
          </a:p>
          <a:p>
            <a:r>
              <a:rPr lang="en-US" sz="1200" spc="100" dirty="0" smtClean="0">
                <a:latin typeface="Arial"/>
                <a:cs typeface="Arial"/>
              </a:rPr>
              <a:t>	invr= 1.0/sqrt(dx*dx+dy*dy+dz*dz +eps);</a:t>
            </a:r>
          </a:p>
          <a:p>
            <a:r>
              <a:rPr lang="en-US" sz="1200" spc="100" dirty="0" smtClean="0">
                <a:latin typeface="Arial"/>
                <a:cs typeface="Arial"/>
              </a:rPr>
              <a:t>	invr3 = invr*invr*invr;</a:t>
            </a:r>
          </a:p>
          <a:p>
            <a:r>
              <a:rPr lang="en-US" sz="1200" spc="100" dirty="0" smtClean="0">
                <a:latin typeface="Arial"/>
                <a:cs typeface="Arial"/>
              </a:rPr>
              <a:t>	f=m[ j ]*invr3;</a:t>
            </a:r>
          </a:p>
          <a:p>
            <a:endParaRPr lang="en-US" sz="1200" spc="100" dirty="0" smtClean="0">
              <a:latin typeface="Arial"/>
              <a:cs typeface="Arial"/>
            </a:endParaRPr>
          </a:p>
          <a:p>
            <a:r>
              <a:rPr lang="en-US" sz="1200" spc="100" dirty="0" smtClean="0">
                <a:solidFill>
                  <a:srgbClr val="00FF00"/>
                </a:solidFill>
                <a:latin typeface="Arial"/>
                <a:cs typeface="Arial"/>
              </a:rPr>
              <a:t>	// Accumulate acceleration </a:t>
            </a:r>
            <a:endParaRPr lang="en-US" sz="1200" spc="100" dirty="0" smtClean="0">
              <a:latin typeface="Arial"/>
              <a:cs typeface="Arial"/>
            </a:endParaRPr>
          </a:p>
          <a:p>
            <a:r>
              <a:rPr lang="en-US" sz="1200" spc="100" dirty="0" smtClean="0">
                <a:latin typeface="Arial"/>
                <a:cs typeface="Arial"/>
              </a:rPr>
              <a:t>	ax += f*dx; </a:t>
            </a:r>
          </a:p>
          <a:p>
            <a:r>
              <a:rPr lang="en-US" sz="1200" spc="100" dirty="0" smtClean="0">
                <a:latin typeface="Arial"/>
                <a:cs typeface="Arial"/>
              </a:rPr>
              <a:t>	ay += f*dy;</a:t>
            </a:r>
          </a:p>
          <a:p>
            <a:r>
              <a:rPr lang="en-US" sz="1200" spc="100" dirty="0" smtClean="0">
                <a:latin typeface="Arial"/>
                <a:cs typeface="Arial"/>
              </a:rPr>
              <a:t>	az += f*dx;</a:t>
            </a:r>
          </a:p>
          <a:p>
            <a:r>
              <a:rPr lang="en-US" sz="1200" spc="100" dirty="0" smtClean="0">
                <a:latin typeface="Arial"/>
                <a:cs typeface="Arial"/>
              </a:rPr>
              <a:t>    }</a:t>
            </a:r>
          </a:p>
          <a:p>
            <a:r>
              <a:rPr lang="en-US" sz="1200" spc="100" dirty="0" smtClean="0">
                <a:solidFill>
                  <a:schemeClr val="accent2"/>
                </a:solidFill>
                <a:latin typeface="Arial"/>
                <a:cs typeface="Arial"/>
              </a:rPr>
              <a:t>   // Use ax, ay, </a:t>
            </a:r>
            <a:r>
              <a:rPr lang="en-US" sz="1200" spc="100" dirty="0" err="1" smtClean="0">
                <a:solidFill>
                  <a:schemeClr val="accent2"/>
                </a:solidFill>
                <a:latin typeface="Arial"/>
                <a:cs typeface="Arial"/>
              </a:rPr>
              <a:t>az</a:t>
            </a:r>
            <a:r>
              <a:rPr lang="en-US" sz="1200" spc="100" dirty="0" smtClean="0">
                <a:solidFill>
                  <a:schemeClr val="accent2"/>
                </a:solidFill>
                <a:latin typeface="Arial"/>
                <a:cs typeface="Arial"/>
              </a:rPr>
              <a:t> to update particle positions</a:t>
            </a:r>
          </a:p>
          <a:p>
            <a:r>
              <a:rPr lang="en-US" sz="1200" spc="100" dirty="0" smtClean="0">
                <a:latin typeface="Arial"/>
                <a:cs typeface="Arial"/>
              </a:rPr>
              <a:t>}</a:t>
            </a:r>
            <a:endParaRPr lang="en-US" sz="1200" spc="1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B416-44A2-EA4D-9A07-1EBD002203E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1992"/>
            <a:ext cx="4420450" cy="47041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Forces of each particle can be computed independently</a:t>
            </a:r>
          </a:p>
          <a:p>
            <a:pPr lvl="1"/>
            <a:r>
              <a:rPr lang="en-US" sz="2000" dirty="0" smtClean="0"/>
              <a:t>Accumulate results in local memory </a:t>
            </a:r>
          </a:p>
          <a:p>
            <a:pPr lvl="1"/>
            <a:r>
              <a:rPr lang="en-US" sz="2000" dirty="0" smtClean="0"/>
              <a:t>Add accumulated results to previous position of particles</a:t>
            </a:r>
          </a:p>
          <a:p>
            <a:r>
              <a:rPr lang="en-US" sz="2400" dirty="0" smtClean="0"/>
              <a:t>New position used as input to the next time step to calculate new forces acting between particles</a:t>
            </a:r>
          </a:p>
          <a:p>
            <a:endParaRPr lang="en-US" sz="2400" dirty="0" smtClean="0"/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4436902" y="2925501"/>
            <a:ext cx="1616992" cy="1589"/>
          </a:xfrm>
          <a:prstGeom prst="straightConnector1">
            <a:avLst/>
          </a:prstGeom>
          <a:ln w="25400" cap="flat" cmpd="sng" algn="ctr">
            <a:solidFill>
              <a:schemeClr val="accent1">
                <a:alpha val="9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77650" y="2725554"/>
            <a:ext cx="266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N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5389193" y="2020659"/>
            <a:ext cx="1920663" cy="1588"/>
          </a:xfrm>
          <a:prstGeom prst="straightConnector1">
            <a:avLst/>
          </a:prstGeom>
          <a:ln w="25400" cap="flat" cmpd="sng" algn="ctr">
            <a:solidFill>
              <a:schemeClr val="accent1">
                <a:alpha val="9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246549" y="2106566"/>
            <a:ext cx="33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N 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389193" y="3734788"/>
            <a:ext cx="173067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Force between all particles 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5418425" y="2120013"/>
            <a:ext cx="1891431" cy="1614776"/>
            <a:chOff x="6179613" y="1600200"/>
            <a:chExt cx="2166102" cy="1886856"/>
          </a:xfrm>
        </p:grpSpPr>
        <p:grpSp>
          <p:nvGrpSpPr>
            <p:cNvPr id="166" name="Group 165"/>
            <p:cNvGrpSpPr/>
            <p:nvPr/>
          </p:nvGrpSpPr>
          <p:grpSpPr>
            <a:xfrm>
              <a:off x="7281333" y="2543628"/>
              <a:ext cx="1064382" cy="943428"/>
              <a:chOff x="5358190" y="2273905"/>
              <a:chExt cx="2128764" cy="1886856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5358190" y="2273905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5890381" y="2273905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6422572" y="2273905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6954763" y="2273905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5358190" y="2745619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5890381" y="2745619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6422572" y="2745619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6954763" y="2745619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5358190" y="3217333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5890381" y="3217333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6422572" y="3217333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6954763" y="3217333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5358190" y="3689047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5890381" y="3689047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6422572" y="3689047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6954763" y="3689047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6179613" y="1600200"/>
              <a:ext cx="1064382" cy="943428"/>
              <a:chOff x="5358190" y="2273905"/>
              <a:chExt cx="2128764" cy="1886856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5358190" y="2273905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5890381" y="2273905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422572" y="2273905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954763" y="2273905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5358190" y="2745619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5890381" y="2745619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422572" y="2745619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6954763" y="2745619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5358190" y="3217333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5890381" y="3217333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6422572" y="3217333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6954763" y="3217333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5358190" y="3689047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5890381" y="3689047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6422572" y="3689047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6954763" y="3689047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7281332" y="1600200"/>
              <a:ext cx="1064382" cy="943428"/>
              <a:chOff x="5358190" y="2273905"/>
              <a:chExt cx="2128764" cy="1886856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5358190" y="2273905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5890381" y="2273905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6422572" y="2273905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954763" y="2273905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358190" y="2745619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5890381" y="2745619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6422572" y="2745619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6954763" y="2745619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5358190" y="3217333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5890381" y="3217333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6422572" y="3217333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6954763" y="3217333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5358190" y="3689047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5890381" y="3689047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6422572" y="3689047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6954763" y="3689047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6179613" y="2543628"/>
              <a:ext cx="1064382" cy="943428"/>
              <a:chOff x="5358190" y="2273905"/>
              <a:chExt cx="2128764" cy="1886856"/>
            </a:xfrm>
          </p:grpSpPr>
          <p:sp>
            <p:nvSpPr>
              <p:cNvPr id="150" name="Rectangle 149"/>
              <p:cNvSpPr/>
              <p:nvPr/>
            </p:nvSpPr>
            <p:spPr>
              <a:xfrm>
                <a:off x="5358190" y="2273905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5890381" y="2273905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6422572" y="2273905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6954763" y="2273905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5358190" y="2745619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5890381" y="2745619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6422572" y="2745619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6954763" y="2745619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5358190" y="3217333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5890381" y="3217333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6422572" y="3217333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6954763" y="3217333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5358190" y="3689047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5890381" y="3689047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6422572" y="3689047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6954763" y="3689047"/>
                <a:ext cx="532191" cy="471714"/>
              </a:xfrm>
              <a:prstGeom prst="rect">
                <a:avLst/>
              </a:prstGeom>
              <a:ln>
                <a:solidFill>
                  <a:srgbClr val="1C3264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2" name="Group 191"/>
          <p:cNvGrpSpPr/>
          <p:nvPr/>
        </p:nvGrpSpPr>
        <p:grpSpPr>
          <a:xfrm>
            <a:off x="7770740" y="2120013"/>
            <a:ext cx="408707" cy="1616989"/>
            <a:chOff x="8212666" y="1699554"/>
            <a:chExt cx="266096" cy="1886856"/>
          </a:xfrm>
        </p:grpSpPr>
        <p:sp>
          <p:nvSpPr>
            <p:cNvPr id="184" name="Rectangle 183"/>
            <p:cNvSpPr/>
            <p:nvPr/>
          </p:nvSpPr>
          <p:spPr>
            <a:xfrm>
              <a:off x="8212666" y="1699554"/>
              <a:ext cx="266096" cy="235857"/>
            </a:xfrm>
            <a:prstGeom prst="rect">
              <a:avLst/>
            </a:prstGeom>
            <a:ln>
              <a:solidFill>
                <a:srgbClr val="1C3264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8212666" y="1935411"/>
              <a:ext cx="266096" cy="235857"/>
            </a:xfrm>
            <a:prstGeom prst="rect">
              <a:avLst/>
            </a:prstGeom>
            <a:ln>
              <a:solidFill>
                <a:srgbClr val="1C3264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8212666" y="2171268"/>
              <a:ext cx="266096" cy="235857"/>
            </a:xfrm>
            <a:prstGeom prst="rect">
              <a:avLst/>
            </a:prstGeom>
            <a:ln>
              <a:solidFill>
                <a:srgbClr val="1C3264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8212666" y="2407125"/>
              <a:ext cx="266096" cy="235857"/>
            </a:xfrm>
            <a:prstGeom prst="rect">
              <a:avLst/>
            </a:prstGeom>
            <a:ln>
              <a:solidFill>
                <a:srgbClr val="1C3264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8212666" y="2642982"/>
              <a:ext cx="266096" cy="235857"/>
            </a:xfrm>
            <a:prstGeom prst="rect">
              <a:avLst/>
            </a:prstGeom>
            <a:ln>
              <a:solidFill>
                <a:srgbClr val="1C3264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8212666" y="2878839"/>
              <a:ext cx="266096" cy="235857"/>
            </a:xfrm>
            <a:prstGeom prst="rect">
              <a:avLst/>
            </a:prstGeom>
            <a:ln>
              <a:solidFill>
                <a:srgbClr val="1C3264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8212666" y="3114696"/>
              <a:ext cx="266096" cy="235857"/>
            </a:xfrm>
            <a:prstGeom prst="rect">
              <a:avLst/>
            </a:prstGeom>
            <a:ln>
              <a:solidFill>
                <a:srgbClr val="1C3264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8212666" y="3350553"/>
              <a:ext cx="266096" cy="235857"/>
            </a:xfrm>
            <a:prstGeom prst="rect">
              <a:avLst/>
            </a:prstGeom>
            <a:ln>
              <a:solidFill>
                <a:srgbClr val="1C3264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7770741" y="3737002"/>
            <a:ext cx="1272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Resultant force – per particle</a:t>
            </a: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7309856" y="2220937"/>
            <a:ext cx="460884" cy="138"/>
          </a:xfrm>
          <a:prstGeom prst="straightConnector1">
            <a:avLst/>
          </a:prstGeom>
          <a:ln w="12700" cap="flat" cmpd="sng" algn="ctr">
            <a:solidFill>
              <a:schemeClr val="accent1">
                <a:alpha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7309856" y="2422784"/>
            <a:ext cx="460884" cy="415"/>
          </a:xfrm>
          <a:prstGeom prst="straightConnector1">
            <a:avLst/>
          </a:prstGeom>
          <a:ln w="12700" cap="flat" cmpd="sng" algn="ctr">
            <a:solidFill>
              <a:schemeClr val="accent1">
                <a:alpha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>
            <a:off x="7309856" y="2624631"/>
            <a:ext cx="460884" cy="691"/>
          </a:xfrm>
          <a:prstGeom prst="straightConnector1">
            <a:avLst/>
          </a:prstGeom>
          <a:ln w="12700" cap="flat" cmpd="sng" algn="ctr">
            <a:solidFill>
              <a:schemeClr val="accent1">
                <a:alpha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7309857" y="3633866"/>
            <a:ext cx="460883" cy="2074"/>
          </a:xfrm>
          <a:prstGeom prst="straightConnector1">
            <a:avLst/>
          </a:prstGeom>
          <a:ln w="12700" cap="flat" cmpd="sng" algn="ctr">
            <a:solidFill>
              <a:schemeClr val="accent1">
                <a:alpha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5519279" y="1600200"/>
            <a:ext cx="2858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N = No. of particles in system</a:t>
            </a:r>
          </a:p>
        </p:txBody>
      </p:sp>
      <p:cxnSp>
        <p:nvCxnSpPr>
          <p:cNvPr id="94" name="Shape 93"/>
          <p:cNvCxnSpPr>
            <a:stCxn id="193" idx="2"/>
          </p:cNvCxnSpPr>
          <p:nvPr/>
        </p:nvCxnSpPr>
        <p:spPr>
          <a:xfrm rot="5400000" flipH="1">
            <a:off x="7136997" y="3298053"/>
            <a:ext cx="248435" cy="2291458"/>
          </a:xfrm>
          <a:prstGeom prst="bentConnector4">
            <a:avLst>
              <a:gd name="adj1" fmla="val -92016"/>
              <a:gd name="adj2" fmla="val 10002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586495" y="5004266"/>
            <a:ext cx="1404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Next Iteration</a:t>
            </a:r>
          </a:p>
        </p:txBody>
      </p:sp>
      <p:sp>
        <p:nvSpPr>
          <p:cNvPr id="95" name="Slide Number Placeholder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7" name="Footer Placeholder 9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hibit">
  <a:themeElements>
    <a:clrScheme name="Custom 3">
      <a:dk1>
        <a:sysClr val="windowText" lastClr="000000"/>
      </a:dk1>
      <a:lt1>
        <a:sysClr val="window" lastClr="FFFFFF"/>
      </a:lt1>
      <a:dk2>
        <a:srgbClr val="1C3264"/>
      </a:dk2>
      <a:lt2>
        <a:srgbClr val="CCCCCC"/>
      </a:lt2>
      <a:accent1>
        <a:srgbClr val="66FFFF"/>
      </a:accent1>
      <a:accent2>
        <a:srgbClr val="00FF00"/>
      </a:accent2>
      <a:accent3>
        <a:srgbClr val="0080FF"/>
      </a:accent3>
      <a:accent4>
        <a:srgbClr val="66FFFF"/>
      </a:accent4>
      <a:accent5>
        <a:srgbClr val="66FFFF"/>
      </a:accent5>
      <a:accent6>
        <a:srgbClr val="66FFFF"/>
      </a:accent6>
      <a:hlink>
        <a:srgbClr val="6699FF"/>
      </a:hlink>
      <a:folHlink>
        <a:srgbClr val="66FFCC"/>
      </a:folHlink>
    </a:clrScheme>
    <a:fontScheme name="Exhibit">
      <a:majorFont>
        <a:latin typeface="Corbel"/>
        <a:ea typeface=""/>
        <a:cs typeface=""/>
        <a:font script="Jpan" typeface="ＭＳ Ｐゴシック"/>
      </a:majorFont>
      <a:minorFont>
        <a:latin typeface="Corbel"/>
        <a:ea typeface=""/>
        <a:cs typeface=""/>
        <a:font script="Jpan" typeface="ＭＳ Ｐゴシック"/>
      </a:minorFont>
    </a:fontScheme>
    <a:fmtScheme name="Exhibi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0000"/>
                <a:satMod val="110000"/>
                <a:lumMod val="70000"/>
              </a:schemeClr>
            </a:gs>
            <a:gs pos="50000">
              <a:schemeClr val="phClr">
                <a:tint val="80000"/>
                <a:satMod val="135000"/>
              </a:schemeClr>
            </a:gs>
            <a:gs pos="100000">
              <a:schemeClr val="phClr">
                <a:tint val="3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10000"/>
                <a:lumMod val="70000"/>
              </a:schemeClr>
            </a:gs>
            <a:gs pos="65000">
              <a:schemeClr val="phClr">
                <a:shade val="90000"/>
                <a:satMod val="200000"/>
                <a:lumMod val="110000"/>
              </a:schemeClr>
            </a:gs>
            <a:gs pos="100000">
              <a:schemeClr val="phClr">
                <a:tint val="90000"/>
                <a:shade val="100000"/>
                <a:satMod val="250000"/>
                <a:lumMod val="150000"/>
              </a:schemeClr>
            </a:gs>
          </a:gsLst>
          <a:lin ang="16200000" scaled="1"/>
        </a:gradFill>
      </a:fillStyleLst>
      <a:lnStyleLst>
        <a:ln w="31750" cap="flat" cmpd="sng" algn="ctr">
          <a:solidFill>
            <a:schemeClr val="phClr"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alpha val="95000"/>
            </a:schemeClr>
          </a:solidFill>
          <a:prstDash val="solid"/>
        </a:ln>
        <a:ln w="50800" cap="flat" cmpd="sng" algn="ctr">
          <a:solidFill>
            <a:schemeClr val="phClr">
              <a:alpha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5000" endPos="15000" dist="50800" dir="5400000" sy="-100000" rotWithShape="0"/>
          </a:effectLst>
        </a:effectStyle>
        <a:effectStyle>
          <a:effectLst>
            <a:innerShdw blurRad="76200" dist="25400" dir="5400000">
              <a:srgbClr val="FFFFFF">
                <a:alpha val="50000"/>
              </a:srgbClr>
            </a:innerShdw>
            <a:outerShdw blurRad="254000" dist="254000" dir="5400000" sx="90000" sy="-30000" rotWithShape="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  <a:lumMod val="30000"/>
              </a:schemeClr>
              <a:schemeClr val="phClr">
                <a:tint val="70000"/>
                <a:satMod val="500000"/>
                <a:lumMod val="5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9774</TotalTime>
  <Words>2367</Words>
  <Application>Microsoft Office PowerPoint</Application>
  <PresentationFormat>On-screen Show (4:3)</PresentationFormat>
  <Paragraphs>365</Paragraphs>
  <Slides>22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Exhibit</vt:lpstr>
      <vt:lpstr>Equation</vt:lpstr>
      <vt:lpstr>OpenCL Programming &amp; Optimization Case Study</vt:lpstr>
      <vt:lpstr>Instructor Notes</vt:lpstr>
      <vt:lpstr>Topics</vt:lpstr>
      <vt:lpstr>Motivation</vt:lpstr>
      <vt:lpstr>N-body Simulation</vt:lpstr>
      <vt:lpstr>Algorithm</vt:lpstr>
      <vt:lpstr>N-body Algorithms</vt:lpstr>
      <vt:lpstr>Basic Implementation – All pairs</vt:lpstr>
      <vt:lpstr>Parallel Implementation</vt:lpstr>
      <vt:lpstr>Naïve Parallel Implementation</vt:lpstr>
      <vt:lpstr>Local Memory Optimizations</vt:lpstr>
      <vt:lpstr>OpenCL Implementation</vt:lpstr>
      <vt:lpstr>Performance</vt:lpstr>
      <vt:lpstr>Effect of Reuse on Kernel Performance</vt:lpstr>
      <vt:lpstr>Thread Mapping and Vectorization</vt:lpstr>
      <vt:lpstr>Performance - Loop Unrolling </vt:lpstr>
      <vt:lpstr>Effect of Unroll on Kernel Performance</vt:lpstr>
      <vt:lpstr>Performance Conclusions</vt:lpstr>
      <vt:lpstr>Provided Nbody Example</vt:lpstr>
      <vt:lpstr>References for Nbody Simulation</vt:lpstr>
      <vt:lpstr>Summary</vt:lpstr>
      <vt:lpstr>Other Resources</vt:lpstr>
    </vt:vector>
  </TitlesOfParts>
  <Company>Northeastern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Perhaad Mistry</dc:creator>
  <cp:lastModifiedBy>BaoHuong Phan</cp:lastModifiedBy>
  <cp:revision>503</cp:revision>
  <dcterms:created xsi:type="dcterms:W3CDTF">2010-12-21T06:55:03Z</dcterms:created>
  <dcterms:modified xsi:type="dcterms:W3CDTF">2011-01-20T00:42:22Z</dcterms:modified>
</cp:coreProperties>
</file>