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304" r:id="rId3"/>
    <p:sldId id="261" r:id="rId4"/>
    <p:sldId id="292" r:id="rId5"/>
    <p:sldId id="263" r:id="rId6"/>
    <p:sldId id="270" r:id="rId7"/>
    <p:sldId id="273" r:id="rId8"/>
    <p:sldId id="290" r:id="rId9"/>
    <p:sldId id="264" r:id="rId10"/>
    <p:sldId id="262" r:id="rId11"/>
    <p:sldId id="278" r:id="rId12"/>
    <p:sldId id="280" r:id="rId13"/>
    <p:sldId id="287" r:id="rId14"/>
    <p:sldId id="266" r:id="rId15"/>
    <p:sldId id="269" r:id="rId16"/>
    <p:sldId id="298" r:id="rId17"/>
    <p:sldId id="288" r:id="rId18"/>
    <p:sldId id="265" r:id="rId19"/>
    <p:sldId id="285" r:id="rId20"/>
    <p:sldId id="286" r:id="rId21"/>
    <p:sldId id="299" r:id="rId22"/>
    <p:sldId id="302" r:id="rId23"/>
    <p:sldId id="282" r:id="rId24"/>
    <p:sldId id="295" r:id="rId25"/>
    <p:sldId id="267" r:id="rId26"/>
    <p:sldId id="293" r:id="rId27"/>
    <p:sldId id="294" r:id="rId28"/>
    <p:sldId id="297" r:id="rId29"/>
    <p:sldId id="289" r:id="rId30"/>
    <p:sldId id="272" r:id="rId31"/>
    <p:sldId id="296" r:id="rId32"/>
    <p:sldId id="279" r:id="rId33"/>
    <p:sldId id="276" r:id="rId34"/>
    <p:sldId id="275" r:id="rId35"/>
    <p:sldId id="301" r:id="rId36"/>
    <p:sldId id="284" r:id="rId37"/>
    <p:sldId id="300" r:id="rId38"/>
    <p:sldId id="271" r:id="rId39"/>
    <p:sldId id="281" r:id="rId40"/>
    <p:sldId id="30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5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59A98-FD99-2B4C-8972-D44881EEF647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543D3-F8E9-1F48-B4B9-36AF618A2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extensions developed only by AMD and not supported on any other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describes what fission  can be used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fission can be used to partition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 schemes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example of how to specify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subdevice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</a:t>
            </a:r>
            <a:r>
              <a:rPr lang="en-US" baseline="0" dirty="0" smtClean="0"/>
              <a:t> the command queue is created the </a:t>
            </a:r>
            <a:r>
              <a:rPr lang="en-US" baseline="0" dirty="0" err="1" smtClean="0"/>
              <a:t>subdevice</a:t>
            </a:r>
            <a:r>
              <a:rPr lang="en-US" baseline="0" dirty="0" smtClean="0"/>
              <a:t> can be used like any other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</a:t>
            </a:r>
            <a:r>
              <a:rPr lang="en-US" baseline="0" dirty="0" smtClean="0"/>
              <a:t> debugging tool if the kernel completes successfully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Multimedia</a:t>
            </a:r>
            <a:r>
              <a:rPr lang="en-US" baseline="0" dirty="0" smtClean="0"/>
              <a:t> 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coding steps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Multimedia</a:t>
            </a:r>
            <a:r>
              <a:rPr lang="en-US" baseline="0" dirty="0" smtClean="0"/>
              <a:t> specific operations which can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query</a:t>
            </a:r>
            <a:r>
              <a:rPr lang="en-US" baseline="0" dirty="0" smtClean="0"/>
              <a:t> extension allows us query for timer offset</a:t>
            </a:r>
            <a:endParaRPr lang="en-US" dirty="0" smtClean="0"/>
          </a:p>
          <a:p>
            <a:r>
              <a:rPr lang="en-US" dirty="0" smtClean="0"/>
              <a:t>The event callback</a:t>
            </a:r>
            <a:r>
              <a:rPr lang="en-US" baseline="0" dirty="0" smtClean="0"/>
              <a:t> allows specifying more states in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events. It is discussed in </a:t>
            </a:r>
            <a:r>
              <a:rPr lang="en-US" baseline="0" dirty="0" err="1" smtClean="0"/>
              <a:t>Lec</a:t>
            </a:r>
            <a:r>
              <a:rPr lang="en-US" baseline="0" dirty="0" smtClean="0"/>
              <a:t> 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extensions are only applicable to Nvidia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extensions are only applicable to Nvidia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Passed</a:t>
            </a:r>
            <a:r>
              <a:rPr lang="en-US" baseline="0" dirty="0" smtClean="0"/>
              <a:t> in Build Options field to </a:t>
            </a:r>
            <a:r>
              <a:rPr lang="en-US" baseline="0" smtClean="0"/>
              <a:t>OpenCL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to manually specify</a:t>
            </a:r>
            <a:r>
              <a:rPr lang="en-US" baseline="0" dirty="0" smtClean="0"/>
              <a:t> to the compiler to </a:t>
            </a:r>
            <a:r>
              <a:rPr lang="en-US" dirty="0" smtClean="0"/>
              <a:t>unroll loops.</a:t>
            </a:r>
          </a:p>
          <a:p>
            <a:r>
              <a:rPr lang="en-US" dirty="0" smtClean="0"/>
              <a:t>Loop unrolling</a:t>
            </a:r>
            <a:r>
              <a:rPr lang="en-US" baseline="0" dirty="0" smtClean="0"/>
              <a:t> </a:t>
            </a:r>
            <a:r>
              <a:rPr lang="en-US" dirty="0" smtClean="0"/>
              <a:t>can be very helpful as seen in the </a:t>
            </a:r>
            <a:r>
              <a:rPr lang="en-US" dirty="0" err="1" smtClean="0"/>
              <a:t>n</a:t>
            </a:r>
            <a:r>
              <a:rPr lang="en-US" dirty="0" smtClean="0"/>
              <a:t>-body example for AMD</a:t>
            </a:r>
            <a:r>
              <a:rPr lang="en-US" baseline="0" dirty="0" smtClean="0"/>
              <a:t> hardware. </a:t>
            </a:r>
          </a:p>
          <a:p>
            <a:r>
              <a:rPr lang="en-US" baseline="0" dirty="0" smtClean="0"/>
              <a:t>However this is a Nvidia extension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to query</a:t>
            </a:r>
            <a:r>
              <a:rPr lang="en-US" baseline="0" dirty="0" smtClean="0"/>
              <a:t> more device specific parameters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interoperability</a:t>
            </a:r>
            <a:r>
              <a:rPr lang="en-US" baseline="0" dirty="0" smtClean="0"/>
              <a:t> with Direct X..</a:t>
            </a:r>
          </a:p>
          <a:p>
            <a:r>
              <a:rPr lang="en-US" baseline="0" dirty="0" smtClean="0"/>
              <a:t>Similar to OpenGL sharing. This can be used to save on memory copies between graphics specific portions of code and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Cell has </a:t>
            </a:r>
            <a:r>
              <a:rPr lang="en-US" baseline="0" dirty="0" smtClean="0"/>
              <a:t> limited device fission capabilities.</a:t>
            </a:r>
          </a:p>
          <a:p>
            <a:r>
              <a:rPr lang="en-US" baseline="0" dirty="0" smtClean="0"/>
              <a:t>Only two partition schemes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Defines an function to initiate migration of an object to its compute unit. Can be used to control</a:t>
            </a:r>
            <a:r>
              <a:rPr lang="en-US" sz="1200" baseline="0" dirty="0" smtClean="0"/>
              <a:t> device locality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coding steps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</a:t>
            </a:r>
            <a:r>
              <a:rPr lang="en-US" baseline="0" dirty="0" smtClean="0"/>
              <a:t> to be noted is that these extensions are approved by the working group and may make it to the core spec in future versions of OpenCL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precision</a:t>
            </a:r>
            <a:r>
              <a:rPr lang="en-US" baseline="0" dirty="0" smtClean="0"/>
              <a:t> is provided as a extension and may not be available in all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</a:t>
            </a:r>
            <a:r>
              <a:rPr lang="en-US" baseline="0" dirty="0" smtClean="0"/>
              <a:t> for binning algorithms in general.</a:t>
            </a:r>
          </a:p>
          <a:p>
            <a:r>
              <a:rPr lang="en-US" baseline="0" dirty="0" smtClean="0"/>
              <a:t>Used often to save amount of shared memory needed by using 8bit types instead of 32 bit. This is done for the 256 bin histogram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Write 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OpenGL context sharing.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can be used to save on memory copies between graphics specific portions of code and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buffers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D3-F8E9-1F48-B4B9-36AF618A2E4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A9A4807-563A-42DB-97BA-5BDD156BD3D8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36E273D-1215-CB45-896C-9EEE7A79D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6229-6F36-461B-8278-686F1300DB42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115-B234-430F-B6DC-AA512DF464C1}" type="datetime1">
              <a:rPr lang="en-US" smtClean="0"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280416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0072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284112"/>
            <a:ext cx="7878788" cy="495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2049A69-4478-4BBF-9C5B-E97C0C87F2D9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36E273D-1215-CB45-896C-9EEE7A79D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OpenCL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4" y="5357312"/>
            <a:ext cx="7826281" cy="86061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Collaboration Between</a:t>
            </a:r>
          </a:p>
          <a:p>
            <a:r>
              <a:rPr lang="en-US" dirty="0" smtClean="0"/>
              <a:t>David Kaeli, Northeastern University</a:t>
            </a:r>
          </a:p>
          <a:p>
            <a:r>
              <a:rPr lang="en-US" dirty="0" smtClean="0"/>
              <a:t>Benedict R. Gaster, AMD</a:t>
            </a:r>
          </a:p>
          <a:p>
            <a:r>
              <a:rPr lang="en-US" dirty="0" smtClean="0"/>
              <a:t>©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Atomic Operations in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Atomic operations are only guaranteed for a single device executing these atomic functions. </a:t>
            </a:r>
          </a:p>
          <a:p>
            <a:pPr lvl="1"/>
            <a:r>
              <a:rPr lang="en-US" dirty="0" smtClean="0"/>
              <a:t>Atomics on the same location by multiple devices are not possible</a:t>
            </a:r>
          </a:p>
          <a:p>
            <a:r>
              <a:rPr lang="en-US" dirty="0" smtClean="0"/>
              <a:t>32 Bit Integer Atomic Operations for local and device memory are specified in separate extensions. </a:t>
            </a:r>
          </a:p>
          <a:p>
            <a:pPr lvl="2"/>
            <a:r>
              <a:rPr lang="en-US" sz="2162" dirty="0" smtClean="0"/>
              <a:t>cl_khr_{global | local}_int32_base_atomics</a:t>
            </a:r>
          </a:p>
          <a:p>
            <a:pPr lvl="2"/>
            <a:r>
              <a:rPr lang="en-US" sz="2162" dirty="0" smtClean="0"/>
              <a:t>cl_khr_{global | local}_int32_extended_atomics</a:t>
            </a:r>
          </a:p>
          <a:p>
            <a:r>
              <a:rPr lang="en-US" dirty="0" smtClean="0"/>
              <a:t>64 Bit Integer Atomic Operations – both local and device support expressed in one extension</a:t>
            </a:r>
          </a:p>
          <a:p>
            <a:pPr lvl="2"/>
            <a:r>
              <a:rPr lang="en-US" sz="2162" dirty="0" smtClean="0"/>
              <a:t>cl_khr_int64_base_atomics</a:t>
            </a:r>
          </a:p>
          <a:p>
            <a:pPr lvl="2"/>
            <a:r>
              <a:rPr lang="en-US" sz="2162" dirty="0" smtClean="0"/>
              <a:t>cl_khr_int64_extended_atomics</a:t>
            </a:r>
          </a:p>
          <a:p>
            <a:r>
              <a:rPr lang="en-US" dirty="0" smtClean="0"/>
              <a:t>The local memory atomics operate on data in local memory are atomic only within a single work group</a:t>
            </a:r>
          </a:p>
          <a:p>
            <a:r>
              <a:rPr lang="en-US" dirty="0" smtClean="0"/>
              <a:t>Atomic operations provide no ordering guarantees, they only guarantee that all operations will complete successfully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Atomic Operation 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8563" y="1702775"/>
          <a:ext cx="7878790" cy="419317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25412"/>
                <a:gridCol w="4253378"/>
              </a:tblGrid>
              <a:tr h="5268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Function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Name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Description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86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atom_add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(__global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*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)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Atomically 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add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to data at location pointed to by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and return old value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86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atom_sub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(__global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Atomically 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subtract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to data at location pointed to by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and return old value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86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atom_xchg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(__global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Swaps the old value pointed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to by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with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val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86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atom_inc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(__global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Atomically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increment 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the 32-bit value at location pointed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by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.  Return the  old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value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86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atom_dec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(__global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Atomically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decrement 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the 32-bit value at location pointed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by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.  Return the  old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value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86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atom_cmpxchg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(__global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</a:t>
                      </a:r>
                    </a:p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cmp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)</a:t>
                      </a:r>
                    </a:p>
                    <a:p>
                      <a:endParaRPr lang="en-US" sz="1600" dirty="0" err="1" smtClean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Compare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with data at location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and exchange if not equal. R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eturn old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value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Extended Atomic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945745" y="1378857"/>
          <a:ext cx="7047049" cy="3230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12412"/>
                <a:gridCol w="3434637"/>
              </a:tblGrid>
              <a:tr h="3187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Function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Name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46872" marR="4687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Description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46872" marR="4687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20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atom_min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(__global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L="46872" marR="4687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Store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min(val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) at location pointed to by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. Returns original value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46872" marR="4687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20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atom_max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(__global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L="46872" marR="4687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Store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max(val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) at location pointed to by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. Returns original value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46872" marR="4687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20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atom_and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(__global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L="46872" marR="4687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Store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and(val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) at location pointed to by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. Returns original value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46872" marR="4687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20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atom_or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(__global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L="46872" marR="4687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Store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or(val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) at location pointed to by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. Returns original value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46872" marR="4687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20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atom_xor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(__global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L="46872" marR="4687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Store </a:t>
                      </a:r>
                      <a:r>
                        <a:rPr lang="en-US" sz="1600" dirty="0" err="1" smtClean="0">
                          <a:latin typeface="Arial"/>
                          <a:cs typeface="Arial"/>
                        </a:rPr>
                        <a:t>xor(val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*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) at location pointed to by </a:t>
                      </a:r>
                      <a:r>
                        <a:rPr lang="en-US" sz="1600" baseline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. Returns original value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46872" marR="4687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4824912"/>
            <a:ext cx="8229600" cy="1573469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 smtClean="0"/>
              <a:t>The local memory atomic operations follow exactly the same function call convention with the exception that the pointer provided is a local memory pointer</a:t>
            </a:r>
          </a:p>
          <a:p>
            <a:r>
              <a:rPr lang="en-US" sz="2200" dirty="0" smtClean="0"/>
              <a:t>Global atomic min and max should not be used like reductions to find minima and maxima in an array because they return the previous max / minima to work item</a:t>
            </a:r>
          </a:p>
          <a:p>
            <a:r>
              <a:rPr lang="en-US" sz="2200" dirty="0" smtClean="0"/>
              <a:t>Kernel would have to complete and only then can global maxima  / minima be read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Double and Half Precision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8564" y="1284112"/>
            <a:ext cx="7879323" cy="454579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OpenCL 1.0 provides double precision floating-point as an optional extension (cl_khr_fp64)</a:t>
            </a:r>
          </a:p>
          <a:p>
            <a:r>
              <a:rPr lang="en-US" sz="2200" dirty="0" smtClean="0"/>
              <a:t>Enable extension by using directive in kernel file</a:t>
            </a:r>
          </a:p>
          <a:p>
            <a:pPr lvl="1"/>
            <a:r>
              <a:rPr lang="en-US" sz="2000" dirty="0" smtClean="0"/>
              <a:t>Double precision vectors of types double{2,4,8,16} </a:t>
            </a:r>
          </a:p>
          <a:p>
            <a:r>
              <a:rPr lang="en-US" sz="2200" dirty="0" smtClean="0"/>
              <a:t>AMD support for this extension is partial (as of SDK v2.2)</a:t>
            </a:r>
          </a:p>
          <a:p>
            <a:pPr lvl="1"/>
            <a:r>
              <a:rPr lang="en-US" sz="2000" dirty="0" smtClean="0"/>
              <a:t>Does not guarantee that built in functions implemented would be considered conformant to the cl_khr_fp64 extension</a:t>
            </a:r>
          </a:p>
          <a:p>
            <a:pPr lvl="1"/>
            <a:r>
              <a:rPr lang="en-US" sz="2000" dirty="0" smtClean="0"/>
              <a:t>Support expressed as vendor extension cl_amd_fp64</a:t>
            </a:r>
          </a:p>
          <a:p>
            <a:r>
              <a:rPr lang="en-US" sz="2200" dirty="0" smtClean="0"/>
              <a:t>Nvidia provides support conformant to the extension</a:t>
            </a:r>
          </a:p>
          <a:p>
            <a:r>
              <a:rPr lang="en-US" sz="2200" dirty="0" smtClean="0"/>
              <a:t>Half precision is defined using the extension cl_khr_fp16 but not supported by AMD or Nvidia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2874" y="5993215"/>
            <a:ext cx="553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Source: http://www.khronos.org/registry/cl/extensions/amd/cl_amd_fp64.txt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Byte addressable store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2522"/>
            <a:ext cx="4191000" cy="4986095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OpenCL, sub 32 bit writes to types like char are not supported.</a:t>
            </a:r>
          </a:p>
          <a:p>
            <a:r>
              <a:rPr lang="en-US" sz="2000" dirty="0" smtClean="0"/>
              <a:t>This extension allows writes on sub 32 bit built-in types</a:t>
            </a:r>
          </a:p>
          <a:p>
            <a:r>
              <a:rPr lang="en-US" sz="2000" dirty="0" smtClean="0"/>
              <a:t>Example – 256 Bin Histogram</a:t>
            </a:r>
          </a:p>
          <a:p>
            <a:pPr lvl="1"/>
            <a:r>
              <a:rPr lang="en-US" sz="1600" dirty="0" smtClean="0"/>
              <a:t>The OpenCL histogram example uses 1 byte per bin when building a 256 bin per thread histogram</a:t>
            </a:r>
          </a:p>
          <a:p>
            <a:pPr lvl="1"/>
            <a:r>
              <a:rPr lang="en-US" sz="1600" dirty="0" smtClean="0"/>
              <a:t>Using a </a:t>
            </a:r>
            <a:r>
              <a:rPr lang="en-US" sz="1600" dirty="0" err="1" smtClean="0"/>
              <a:t>uint</a:t>
            </a:r>
            <a:r>
              <a:rPr lang="en-US" sz="1600" dirty="0" smtClean="0"/>
              <a:t> per bin per thread would restrict the work group size to 64</a:t>
            </a:r>
          </a:p>
          <a:p>
            <a:r>
              <a:rPr lang="en-US" sz="1600" dirty="0" smtClean="0"/>
              <a:t>NOTE: This is a different technique from the Nvidia warp voting method discussed in Lecture </a:t>
            </a:r>
            <a:r>
              <a:rPr lang="en-US" sz="1600" dirty="0" smtClean="0"/>
              <a:t>07</a:t>
            </a:r>
            <a:endParaRPr lang="en-US" sz="1600" dirty="0" smtClean="0"/>
          </a:p>
        </p:txBody>
      </p:sp>
      <p:sp>
        <p:nvSpPr>
          <p:cNvPr id="34" name="Content Placeholder 33"/>
          <p:cNvSpPr>
            <a:spLocks noGrp="1"/>
          </p:cNvSpPr>
          <p:nvPr>
            <p:ph sz="half" idx="2"/>
          </p:nvPr>
        </p:nvSpPr>
        <p:spPr>
          <a:xfrm>
            <a:off x="4648200" y="4451903"/>
            <a:ext cx="4038600" cy="201671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Work-item handles 256 numbers and builds a per thread histogram in local memory</a:t>
            </a:r>
          </a:p>
          <a:p>
            <a:r>
              <a:rPr lang="en-US" dirty="0" smtClean="0"/>
              <a:t>After building per work-item histogram, the per workgroup histogram is built and written to device </a:t>
            </a:r>
            <a:r>
              <a:rPr lang="en-US" dirty="0" smtClean="0"/>
              <a:t>memory</a:t>
            </a:r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5516031" y="2461389"/>
            <a:ext cx="2696641" cy="1184320"/>
            <a:chOff x="6208323" y="1869229"/>
            <a:chExt cx="1847171" cy="958593"/>
          </a:xfrm>
        </p:grpSpPr>
        <p:sp>
          <p:nvSpPr>
            <p:cNvPr id="4" name="Rectangle 3"/>
            <p:cNvSpPr/>
            <p:nvPr/>
          </p:nvSpPr>
          <p:spPr>
            <a:xfrm>
              <a:off x="6208323" y="1869229"/>
              <a:ext cx="185520" cy="24257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/>
                <a:cs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393843" y="1869229"/>
              <a:ext cx="185520" cy="24257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/>
                <a:cs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4454" y="1869229"/>
              <a:ext cx="185520" cy="24257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869974" y="1869229"/>
              <a:ext cx="185520" cy="24257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08323" y="2585250"/>
              <a:ext cx="185520" cy="24257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3843" y="2585250"/>
              <a:ext cx="185520" cy="24257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84454" y="2585250"/>
              <a:ext cx="185520" cy="24257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69974" y="2585250"/>
              <a:ext cx="185520" cy="24257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08323" y="1869229"/>
              <a:ext cx="1847171" cy="95859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/>
                <a:cs typeface="Arial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5516031" y="1851854"/>
            <a:ext cx="2696641" cy="1588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71112" y="1482522"/>
            <a:ext cx="199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256 Bytes for 256 Bins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516031" y="2283026"/>
            <a:ext cx="270836" cy="1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94062" y="1912865"/>
            <a:ext cx="67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1 byte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4787631" y="3053549"/>
            <a:ext cx="1184320" cy="1588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4330548" y="2708611"/>
            <a:ext cx="156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No of Work-items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60663" y="1482522"/>
            <a:ext cx="3726137" cy="2811593"/>
          </a:xfrm>
          <a:prstGeom prst="rect">
            <a:avLst/>
          </a:prstGeom>
          <a:noFill/>
          <a:ln>
            <a:solidFill>
              <a:srgbClr val="008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stCxn id="5" idx="3"/>
            <a:endCxn id="6" idx="1"/>
          </p:cNvCxnSpPr>
          <p:nvPr/>
        </p:nvCxnSpPr>
        <p:spPr>
          <a:xfrm>
            <a:off x="6057703" y="2611235"/>
            <a:ext cx="1613297" cy="1588"/>
          </a:xfrm>
          <a:prstGeom prst="line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3"/>
            <a:endCxn id="10" idx="1"/>
          </p:cNvCxnSpPr>
          <p:nvPr/>
        </p:nvCxnSpPr>
        <p:spPr>
          <a:xfrm>
            <a:off x="6057703" y="3495863"/>
            <a:ext cx="1613297" cy="1588"/>
          </a:xfrm>
          <a:prstGeom prst="line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6031" y="3924783"/>
            <a:ext cx="260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Memory Histogram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Image Write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OpenCL provides support for 2D Image read and write</a:t>
            </a:r>
          </a:p>
          <a:p>
            <a:r>
              <a:rPr lang="en-US" sz="2200" dirty="0" smtClean="0"/>
              <a:t>Writes to a 3D image memory object is not allowed in OpenCL 1.0 specification</a:t>
            </a:r>
          </a:p>
          <a:p>
            <a:r>
              <a:rPr lang="en-US" sz="2200" dirty="0" smtClean="0"/>
              <a:t>The </a:t>
            </a:r>
            <a:r>
              <a:rPr lang="en-US" sz="2200" dirty="0" smtClean="0">
                <a:latin typeface="Courier New"/>
                <a:cs typeface="Courier New"/>
              </a:rPr>
              <a:t>cl_khr_3d_image_writes </a:t>
            </a:r>
            <a:r>
              <a:rPr lang="en-US" sz="2200" dirty="0" smtClean="0"/>
              <a:t>extension implements writes to 3D image memory objects</a:t>
            </a:r>
          </a:p>
          <a:p>
            <a:r>
              <a:rPr lang="en-US" sz="2200" dirty="0" smtClean="0"/>
              <a:t>Reads and writes to the same 3D image memory object are not allowed in a kernel.</a:t>
            </a:r>
          </a:p>
          <a:p>
            <a:r>
              <a:rPr lang="en-US" sz="2200" dirty="0" smtClean="0"/>
              <a:t>RGBA AND BGRA channel images only supported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564" y="6085547"/>
            <a:ext cx="78565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Source: http://www.khronos.org/registry/cl/sdk/1.0/docs/man/xhtml/cl_khr_3d_image_writes.html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565" y="5777770"/>
            <a:ext cx="7833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Source: http://www.khronos.org/registry/cl/sdk/1.1/docs/man/xhtml/supportedImageFormats.html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extension </a:t>
            </a:r>
            <a:r>
              <a:rPr lang="en-US" sz="2000" dirty="0" err="1" smtClean="0">
                <a:latin typeface="Courier New"/>
                <a:cs typeface="Courier New"/>
              </a:rPr>
              <a:t>cl_KHR_gl_sharing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allows applications to use OpenGL buffer, texture and render-buffer objects as OpenCL memory objects</a:t>
            </a:r>
          </a:p>
          <a:p>
            <a:r>
              <a:rPr lang="en-US" sz="2000" dirty="0" smtClean="0"/>
              <a:t>An OpenCL context may be created from an OpenGL context using this extension</a:t>
            </a:r>
          </a:p>
          <a:p>
            <a:r>
              <a:rPr lang="en-US" sz="2000" dirty="0" smtClean="0"/>
              <a:t>An OpenCL image object may be created from an OpenGL texture or render-buffer object</a:t>
            </a:r>
          </a:p>
          <a:p>
            <a:r>
              <a:rPr lang="en-US" sz="2000" dirty="0" smtClean="0"/>
              <a:t>An OpenCL buffer object may be created from an OpenGL buffer object</a:t>
            </a:r>
          </a:p>
          <a:p>
            <a:r>
              <a:rPr lang="en-US" sz="2000" dirty="0" smtClean="0"/>
              <a:t>For </a:t>
            </a:r>
            <a:r>
              <a:rPr lang="en-US" sz="2000" dirty="0" err="1" smtClean="0"/>
              <a:t>MacOS</a:t>
            </a:r>
            <a:r>
              <a:rPr lang="en-US" sz="2000" dirty="0" smtClean="0"/>
              <a:t> the extension is known as </a:t>
            </a:r>
            <a:r>
              <a:rPr lang="en-US" sz="2000" dirty="0" err="1" smtClean="0">
                <a:latin typeface="Courier New"/>
                <a:cs typeface="Courier New"/>
              </a:rPr>
              <a:t>cl_apple_gl_sharing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18030" y="5931659"/>
            <a:ext cx="78793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Source: http://www.khronos.org/registry/cl/sdk/1.1/docs/man/xhtml/gl_sharing.html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AMD Specific Extensions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Fission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external extension developed by AMD, Apple, IBM and Intel (</a:t>
            </a:r>
            <a:r>
              <a:rPr lang="en-US" dirty="0" err="1" smtClean="0">
                <a:latin typeface="Courier New"/>
                <a:cs typeface="Courier New"/>
              </a:rPr>
              <a:t>cl_ext_device_fission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Provides an interface for sub-dividing a device into multiple sub-devices</a:t>
            </a:r>
          </a:p>
          <a:p>
            <a:r>
              <a:rPr lang="en-US" dirty="0" smtClean="0"/>
              <a:t>Presently available for AMD / Intel </a:t>
            </a:r>
            <a:r>
              <a:rPr lang="en-US" dirty="0" err="1" smtClean="0"/>
              <a:t>multicore</a:t>
            </a:r>
            <a:r>
              <a:rPr lang="en-US" dirty="0" smtClean="0"/>
              <a:t> CPUs and the Cell Broadband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565" y="5746993"/>
            <a:ext cx="7878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Source: </a:t>
            </a:r>
            <a:r>
              <a:rPr lang="en-US" sz="1400" dirty="0" err="1" smtClean="0">
                <a:latin typeface="Arial"/>
                <a:cs typeface="Arial"/>
              </a:rPr>
              <a:t>http://www.khronos.org/registry/cl/extensions/ext/cl_ext_device_fission.txt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Device Fission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uses as per specification documentation</a:t>
            </a:r>
          </a:p>
          <a:p>
            <a:pPr lvl="1"/>
            <a:r>
              <a:rPr lang="en-US" dirty="0" smtClean="0"/>
              <a:t>Reserve a part of the device for use for high-priority/latency-sensitive tasks</a:t>
            </a:r>
          </a:p>
          <a:p>
            <a:pPr lvl="1"/>
            <a:r>
              <a:rPr lang="en-US" dirty="0" smtClean="0"/>
              <a:t>Control for the assignment of work to individual compute units</a:t>
            </a:r>
          </a:p>
          <a:p>
            <a:pPr lvl="1"/>
            <a:r>
              <a:rPr lang="en-US" dirty="0" smtClean="0"/>
              <a:t>Subdivide compute devices along some shared hardware feature like a cache</a:t>
            </a:r>
          </a:p>
          <a:p>
            <a:pPr marL="349250" lvl="1" indent="-349250">
              <a:spcBef>
                <a:spcPts val="2000"/>
              </a:spcBef>
              <a:buClrTx/>
            </a:pPr>
            <a:r>
              <a:rPr lang="en-US" dirty="0" smtClean="0"/>
              <a:t>Other uses of device fission include enforcing “scheduling” of work groups onto compute units of sub-devices by assigning work to sub-devices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OpenCL extensions allow for a vendor to expose device functionality without concern for the specification</a:t>
            </a:r>
          </a:p>
          <a:p>
            <a:pPr lvl="1"/>
            <a:r>
              <a:rPr lang="en-US" dirty="0" smtClean="0"/>
              <a:t>Different categories of extensions are discussed. (Khronos approved, External extensions and Vendor specific)</a:t>
            </a:r>
          </a:p>
          <a:p>
            <a:r>
              <a:rPr lang="en-US" dirty="0" smtClean="0"/>
              <a:t>Enabling extensions done in host code by developer</a:t>
            </a:r>
          </a:p>
          <a:p>
            <a:pPr lvl="1"/>
            <a:r>
              <a:rPr lang="en-US" dirty="0" smtClean="0"/>
              <a:t>Always check for availability of required extensions (simple C example given) before running program in order to maintain device compatibility</a:t>
            </a:r>
          </a:p>
          <a:p>
            <a:r>
              <a:rPr lang="en-US" dirty="0" smtClean="0"/>
              <a:t>This lecture is covers a wide range of OpenCL extensions</a:t>
            </a:r>
          </a:p>
          <a:p>
            <a:pPr lvl="1"/>
            <a:r>
              <a:rPr lang="en-US" dirty="0" smtClean="0"/>
              <a:t>For teaching purposes only a subset of the extensions are necessary to provide a programmer with an idea of how extensions can be used as tools for additional performance on different devices</a:t>
            </a:r>
          </a:p>
          <a:p>
            <a:pPr lvl="1"/>
            <a:r>
              <a:rPr lang="en-US" dirty="0" smtClean="0"/>
              <a:t>A summary table and a list of all extensions with its supported vendors is provided at the end of lecture.</a:t>
            </a:r>
          </a:p>
          <a:p>
            <a:pPr lvl="2"/>
            <a:r>
              <a:rPr lang="en-US" dirty="0" smtClean="0"/>
              <a:t>Useful reference for extensions provided by each device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Fission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0924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Single OpenCL device partitioned into sub-devices</a:t>
            </a:r>
          </a:p>
          <a:p>
            <a:r>
              <a:rPr lang="en-US" sz="2200" dirty="0" smtClean="0"/>
              <a:t>A sub-device must have its corresponding command queue</a:t>
            </a:r>
          </a:p>
          <a:p>
            <a:r>
              <a:rPr lang="en-US" sz="2200" dirty="0" smtClean="0"/>
              <a:t>Partitioning a device requires knowledge of underlying architecture</a:t>
            </a:r>
          </a:p>
          <a:p>
            <a:r>
              <a:rPr lang="en-US" sz="2200" dirty="0" smtClean="0"/>
              <a:t>Launch different work groups to both queues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80501" y="2577503"/>
            <a:ext cx="3710402" cy="2466864"/>
            <a:chOff x="4980501" y="1398354"/>
            <a:chExt cx="3710402" cy="2466864"/>
          </a:xfrm>
        </p:grpSpPr>
        <p:sp>
          <p:nvSpPr>
            <p:cNvPr id="4" name="Rectangle 3"/>
            <p:cNvSpPr/>
            <p:nvPr/>
          </p:nvSpPr>
          <p:spPr>
            <a:xfrm>
              <a:off x="6132285" y="1600200"/>
              <a:ext cx="1759454" cy="70152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sub-Device 0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152571" y="1600200"/>
              <a:ext cx="979715" cy="701524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CQ0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152570" y="2577503"/>
              <a:ext cx="979715" cy="701524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CQ1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32285" y="2577503"/>
              <a:ext cx="1759454" cy="70152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sub-Device 1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7432232" y="2213369"/>
              <a:ext cx="1646172" cy="48514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980501" y="1398354"/>
              <a:ext cx="3710402" cy="2466864"/>
              <a:chOff x="4980501" y="1398354"/>
              <a:chExt cx="3710402" cy="246686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980501" y="1398354"/>
                <a:ext cx="3710402" cy="2097532"/>
              </a:xfrm>
              <a:prstGeom prst="rect">
                <a:avLst/>
              </a:prstGeom>
              <a:noFill/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668196" y="3495886"/>
                <a:ext cx="2344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OpenCL Parent Device</a:t>
                </a:r>
                <a:endParaRPr lang="en-US" dirty="0"/>
              </a:p>
            </p:txBody>
          </p:sp>
        </p:grp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a Device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Multiple ways to subdivide a device defined by extension</a:t>
            </a:r>
          </a:p>
          <a:p>
            <a:r>
              <a:rPr lang="en-US" sz="2000" dirty="0" smtClean="0"/>
              <a:t>CL_DEVICE_PARTITION_EQUALLY_EXT</a:t>
            </a:r>
          </a:p>
          <a:p>
            <a:pPr lvl="1"/>
            <a:r>
              <a:rPr lang="en-US" sz="1800" dirty="0" smtClean="0"/>
              <a:t>Equal Partitions  of compute units in device to each sub-device</a:t>
            </a:r>
          </a:p>
          <a:p>
            <a:r>
              <a:rPr lang="en-US" sz="2000" dirty="0" smtClean="0"/>
              <a:t>CL_DEVICE_PARTITION_BY COUNTS_EXT</a:t>
            </a:r>
          </a:p>
          <a:p>
            <a:pPr lvl="1"/>
            <a:r>
              <a:rPr lang="en-US" sz="1800" dirty="0" smtClean="0"/>
              <a:t>This property is used for an uneven distribution of numbers of compute units for each </a:t>
            </a:r>
            <a:r>
              <a:rPr lang="en-US" sz="1800" dirty="0" err="1" smtClean="0"/>
              <a:t>subdevice</a:t>
            </a:r>
            <a:endParaRPr lang="en-US" sz="1800" dirty="0" smtClean="0"/>
          </a:p>
          <a:p>
            <a:r>
              <a:rPr lang="en-US" sz="2000" dirty="0" smtClean="0"/>
              <a:t>CL_DEVICE_PARTITION_BY NAMES_EXT</a:t>
            </a:r>
          </a:p>
          <a:p>
            <a:pPr lvl="1"/>
            <a:r>
              <a:rPr lang="en-US" sz="1800" dirty="0" smtClean="0"/>
              <a:t>This property is used to create sub-devices using a list of compute unit names for each sub-device</a:t>
            </a:r>
          </a:p>
          <a:p>
            <a:r>
              <a:rPr lang="en-US" sz="2000" dirty="0" smtClean="0"/>
              <a:t>CL_DEVICE_PARTITION_BY_AFFINITY_DOMAIN_EXT</a:t>
            </a:r>
          </a:p>
          <a:p>
            <a:pPr lvl="1"/>
            <a:r>
              <a:rPr lang="en-US" sz="1800" dirty="0" smtClean="0"/>
              <a:t>Used to partition a device as per its cache hierarchy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Partitions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Device Fission Extension defines a type known as “</a:t>
            </a:r>
            <a:r>
              <a:rPr lang="en-US" sz="2000" dirty="0" err="1" smtClean="0">
                <a:latin typeface="Courier New"/>
                <a:cs typeface="Courier New"/>
              </a:rPr>
              <a:t>cl_device_partition_property_ext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Partitions expressed in terms of arrays of type  </a:t>
            </a:r>
            <a:r>
              <a:rPr lang="en-US" sz="2000" dirty="0" smtClean="0">
                <a:latin typeface="Courier New"/>
                <a:cs typeface="Courier New"/>
              </a:rPr>
              <a:t>”</a:t>
            </a:r>
            <a:r>
              <a:rPr lang="en-US" sz="2000" dirty="0" err="1" smtClean="0">
                <a:latin typeface="Courier New"/>
                <a:cs typeface="Courier New"/>
              </a:rPr>
              <a:t>cl_device_partition_property_ext</a:t>
            </a:r>
            <a:r>
              <a:rPr lang="en-US" sz="2000" dirty="0" smtClean="0">
                <a:latin typeface="Courier New"/>
                <a:cs typeface="Courier New"/>
              </a:rPr>
              <a:t>” </a:t>
            </a:r>
            <a:r>
              <a:rPr lang="en-US" sz="2000" dirty="0" smtClean="0"/>
              <a:t>which are a combination of constants and the partition properties</a:t>
            </a:r>
          </a:p>
          <a:p>
            <a:r>
              <a:rPr lang="en-US" sz="2000" dirty="0" smtClean="0"/>
              <a:t>Example: To create a three compute unit sub-device using compute units, { 0, 1, 3 } i.e. (partition by name) </a:t>
            </a:r>
          </a:p>
          <a:p>
            <a:pPr lvl="1"/>
            <a:r>
              <a:rPr lang="en-US" sz="1800" dirty="0" smtClean="0"/>
              <a:t>{ CL_DEVICE_PARTITION_BY_NAMES_EXT, 0, 1, 3, CL_PARTITION_BY_NAMES_LIST_END_EXT,                  CL_PROPERTIES_LIST_END_EXT }</a:t>
            </a:r>
          </a:p>
          <a:p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80408" y="5593105"/>
            <a:ext cx="73169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Source: </a:t>
            </a:r>
            <a:r>
              <a:rPr lang="en-US" sz="1400" dirty="0" err="1" smtClean="0">
                <a:latin typeface="Arial"/>
                <a:cs typeface="Arial"/>
              </a:rPr>
              <a:t>http://www.khronos.org/registry/cl/extensions/ext/cl_ext_device_fission.txt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Device Fission  - New Device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3338927"/>
            <a:ext cx="7856538" cy="29584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This function allows us to create sub-devices using a parent device</a:t>
            </a:r>
          </a:p>
          <a:p>
            <a:r>
              <a:rPr lang="en-US" sz="2000" dirty="0" smtClean="0"/>
              <a:t>Sub-device: An OpenCL device after being subdivided </a:t>
            </a:r>
          </a:p>
          <a:p>
            <a:r>
              <a:rPr lang="en-US" sz="2000" dirty="0" smtClean="0"/>
              <a:t>Root-device:  A root device is a device that has not been sub-divided</a:t>
            </a:r>
          </a:p>
          <a:p>
            <a:r>
              <a:rPr lang="en-US" sz="2000" dirty="0" smtClean="0"/>
              <a:t> Parent-device: The device used to produce a sub-device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41350" y="1398354"/>
            <a:ext cx="7856538" cy="1569660"/>
          </a:xfrm>
          <a:prstGeom prst="rect">
            <a:avLst/>
          </a:prstGeom>
          <a:ln>
            <a:solidFill>
              <a:srgbClr val="0080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 cl_int </a:t>
            </a:r>
            <a:r>
              <a:rPr lang="en-US" sz="1600" b="1" dirty="0" err="1" smtClean="0">
                <a:latin typeface="Arial"/>
                <a:cs typeface="Arial"/>
              </a:rPr>
              <a:t>clCreateSubDevicesEXT</a:t>
            </a:r>
            <a:r>
              <a:rPr lang="en-US" sz="1600" dirty="0" smtClean="0">
                <a:latin typeface="Arial"/>
                <a:cs typeface="Arial"/>
              </a:rPr>
              <a:t>( </a:t>
            </a:r>
          </a:p>
          <a:p>
            <a:r>
              <a:rPr lang="en-US" sz="1600" dirty="0" smtClean="0">
                <a:latin typeface="Arial"/>
                <a:cs typeface="Arial"/>
              </a:rPr>
              <a:t>		</a:t>
            </a:r>
            <a:r>
              <a:rPr lang="en-US" sz="1600" dirty="0" err="1" smtClean="0">
                <a:latin typeface="Arial"/>
                <a:cs typeface="Arial"/>
              </a:rPr>
              <a:t>cl_device_id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i="1" dirty="0" err="1" smtClean="0">
                <a:latin typeface="Arial"/>
                <a:cs typeface="Arial"/>
              </a:rPr>
              <a:t>in_device</a:t>
            </a:r>
            <a:r>
              <a:rPr lang="en-US" sz="1600" dirty="0" smtClean="0">
                <a:latin typeface="Arial"/>
                <a:cs typeface="Arial"/>
              </a:rPr>
              <a:t>,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//Parent Device to sub-divide</a:t>
            </a:r>
          </a:p>
          <a:p>
            <a:r>
              <a:rPr lang="en-US" sz="1600" dirty="0" smtClean="0">
                <a:latin typeface="Arial"/>
                <a:cs typeface="Arial"/>
              </a:rPr>
              <a:t>		const </a:t>
            </a:r>
            <a:r>
              <a:rPr lang="en-US" sz="1600" dirty="0" err="1" smtClean="0">
                <a:latin typeface="Arial"/>
                <a:cs typeface="Arial"/>
              </a:rPr>
              <a:t>cl_device_partition_property_ext</a:t>
            </a:r>
            <a:r>
              <a:rPr lang="en-US" sz="1600" dirty="0" smtClean="0">
                <a:latin typeface="Arial"/>
                <a:cs typeface="Arial"/>
              </a:rPr>
              <a:t> * </a:t>
            </a:r>
            <a:r>
              <a:rPr lang="en-US" sz="1600" i="1" dirty="0" smtClean="0">
                <a:latin typeface="Arial"/>
                <a:cs typeface="Arial"/>
              </a:rPr>
              <a:t>properties</a:t>
            </a:r>
            <a:r>
              <a:rPr lang="en-US" sz="1600" dirty="0" smtClean="0">
                <a:latin typeface="Arial"/>
                <a:cs typeface="Arial"/>
              </a:rPr>
              <a:t>, </a:t>
            </a:r>
          </a:p>
          <a:p>
            <a:r>
              <a:rPr lang="en-US" sz="1600" dirty="0" smtClean="0">
                <a:latin typeface="Arial"/>
                <a:cs typeface="Arial"/>
              </a:rPr>
              <a:t>		</a:t>
            </a:r>
            <a:r>
              <a:rPr lang="en-US" sz="1600" dirty="0" err="1" smtClean="0">
                <a:latin typeface="Arial"/>
                <a:cs typeface="Arial"/>
              </a:rPr>
              <a:t>cl_uint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i="1" dirty="0" err="1" smtClean="0">
                <a:latin typeface="Arial"/>
                <a:cs typeface="Arial"/>
              </a:rPr>
              <a:t>num_entries</a:t>
            </a:r>
            <a:r>
              <a:rPr lang="en-US" sz="1600" dirty="0" smtClean="0">
                <a:latin typeface="Arial"/>
                <a:cs typeface="Arial"/>
              </a:rPr>
              <a:t>,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//Size of </a:t>
            </a:r>
            <a:r>
              <a:rPr lang="en-US" sz="1600" dirty="0" err="1" smtClean="0">
                <a:solidFill>
                  <a:srgbClr val="00FF00"/>
                </a:solidFill>
                <a:latin typeface="Arial"/>
                <a:cs typeface="Arial"/>
              </a:rPr>
              <a:t>out_devices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 (no of devices) </a:t>
            </a:r>
          </a:p>
          <a:p>
            <a:r>
              <a:rPr lang="en-US" sz="1600" dirty="0" smtClean="0">
                <a:latin typeface="Arial"/>
                <a:cs typeface="Arial"/>
              </a:rPr>
              <a:t>		</a:t>
            </a:r>
            <a:r>
              <a:rPr lang="en-US" sz="1600" dirty="0" err="1" smtClean="0">
                <a:latin typeface="Arial"/>
                <a:cs typeface="Arial"/>
              </a:rPr>
              <a:t>cl_device_id</a:t>
            </a:r>
            <a:r>
              <a:rPr lang="en-US" sz="1600" dirty="0" smtClean="0">
                <a:latin typeface="Arial"/>
                <a:cs typeface="Arial"/>
              </a:rPr>
              <a:t> * </a:t>
            </a:r>
            <a:r>
              <a:rPr lang="en-US" sz="1600" i="1" dirty="0" err="1" smtClean="0">
                <a:latin typeface="Arial"/>
                <a:cs typeface="Arial"/>
              </a:rPr>
              <a:t>out_devices</a:t>
            </a:r>
            <a:r>
              <a:rPr lang="en-US" sz="1600" dirty="0" smtClean="0">
                <a:latin typeface="Arial"/>
                <a:cs typeface="Arial"/>
              </a:rPr>
              <a:t>,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//Pointer to list of sub-devices</a:t>
            </a:r>
          </a:p>
          <a:p>
            <a:r>
              <a:rPr lang="en-US" sz="1600" dirty="0" smtClean="0">
                <a:latin typeface="Arial"/>
                <a:cs typeface="Arial"/>
              </a:rPr>
              <a:t>		</a:t>
            </a:r>
            <a:r>
              <a:rPr lang="en-US" sz="1600" dirty="0" err="1" smtClean="0">
                <a:latin typeface="Arial"/>
                <a:cs typeface="Arial"/>
              </a:rPr>
              <a:t>cl_uint</a:t>
            </a:r>
            <a:r>
              <a:rPr lang="en-US" sz="1600" dirty="0" smtClean="0">
                <a:latin typeface="Arial"/>
                <a:cs typeface="Arial"/>
              </a:rPr>
              <a:t> * </a:t>
            </a:r>
            <a:r>
              <a:rPr lang="en-US" sz="1600" i="1" dirty="0" err="1" smtClean="0">
                <a:latin typeface="Arial"/>
                <a:cs typeface="Arial"/>
              </a:rPr>
              <a:t>num_devices</a:t>
            </a:r>
            <a:r>
              <a:rPr lang="en-US" sz="1600" i="1" dirty="0" smtClean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);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 No of subdivided devices  returned</a:t>
            </a:r>
            <a:endParaRPr lang="en-US" sz="1600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Device Fission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Other functionality has been added to OpenCL spec functions like clGetDeviceInfo that allows us to query sub-device specific properties</a:t>
            </a:r>
          </a:p>
          <a:p>
            <a:pPr lvl="1"/>
            <a:r>
              <a:rPr lang="en-US" sz="2000" dirty="0" smtClean="0"/>
              <a:t>e.g.: CL_DEVICE_PARENT_DEVICE_EXT: Passed to clGetDeviceInfo to get </a:t>
            </a:r>
            <a:r>
              <a:rPr lang="en-US" sz="2000" dirty="0" err="1" smtClean="0"/>
              <a:t>cl_device_id</a:t>
            </a:r>
            <a:r>
              <a:rPr lang="en-US" sz="2000" dirty="0" smtClean="0"/>
              <a:t> of parent device</a:t>
            </a:r>
          </a:p>
          <a:p>
            <a:pPr lvl="1"/>
            <a:r>
              <a:rPr lang="en-US" sz="2000" dirty="0" smtClean="0"/>
              <a:t>Many different selectors available to check for affinity settings, partition style etc</a:t>
            </a:r>
          </a:p>
          <a:p>
            <a:r>
              <a:rPr lang="en-US" sz="2200" dirty="0" err="1" smtClean="0"/>
              <a:t>clCreateCommandQueue</a:t>
            </a:r>
            <a:r>
              <a:rPr lang="en-US" sz="2200" dirty="0" smtClean="0"/>
              <a:t>: When called on a sub-device, checks if parents were used to create the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- 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printf – An AMD specific  extension</a:t>
            </a:r>
          </a:p>
          <a:p>
            <a:r>
              <a:rPr lang="en-US" dirty="0" smtClean="0"/>
              <a:t>Can write a format string to print GPU data to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Constraints – Format string needs to be resolved at compile time</a:t>
            </a:r>
          </a:p>
          <a:p>
            <a:r>
              <a:rPr lang="en-US" dirty="0" smtClean="0"/>
              <a:t>This extension is useful for debugging </a:t>
            </a:r>
          </a:p>
          <a:p>
            <a:r>
              <a:rPr lang="en-US" dirty="0" smtClean="0"/>
              <a:t>Note: Kernel does have to complete before the debug output can be seen, Thus printf cannot be used in the  case where a kernel  crashes midway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 Media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support for AMD media operations in OpenCL (</a:t>
            </a:r>
            <a:r>
              <a:rPr lang="en-US" dirty="0" err="1" smtClean="0">
                <a:latin typeface="Courier New"/>
                <a:cs typeface="Courier New"/>
              </a:rPr>
              <a:t>cl_amd_media_ops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Operations commonly used in multimedia applications</a:t>
            </a:r>
          </a:p>
          <a:p>
            <a:pPr lvl="1"/>
            <a:r>
              <a:rPr lang="en-US" dirty="0" smtClean="0"/>
              <a:t>Operations work on OpenCL vector types</a:t>
            </a:r>
          </a:p>
          <a:p>
            <a:r>
              <a:rPr lang="en-US" dirty="0" smtClean="0"/>
              <a:t> Supported Operations</a:t>
            </a:r>
          </a:p>
          <a:p>
            <a:pPr lvl="1"/>
            <a:r>
              <a:rPr lang="en-US" dirty="0" smtClean="0"/>
              <a:t>Pack and Unpack Operations</a:t>
            </a:r>
          </a:p>
          <a:p>
            <a:pPr lvl="1"/>
            <a:r>
              <a:rPr lang="en-US" dirty="0" smtClean="0"/>
              <a:t>Bit and Byte alignment Operations</a:t>
            </a:r>
          </a:p>
          <a:p>
            <a:pPr lvl="1"/>
            <a:r>
              <a:rPr lang="en-US" dirty="0" smtClean="0"/>
              <a:t>Interpolation Operations</a:t>
            </a:r>
          </a:p>
          <a:p>
            <a:pPr lvl="1"/>
            <a:r>
              <a:rPr lang="en-US" dirty="0" smtClean="0"/>
              <a:t>Sums of absolute differences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Operations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3831" y="1669462"/>
          <a:ext cx="8118528" cy="39725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20611"/>
                <a:gridCol w="3997917"/>
              </a:tblGrid>
              <a:tr h="55142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Operation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Description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463">
                <a:tc>
                  <a:txBody>
                    <a:bodyPr/>
                    <a:lstStyle/>
                    <a:p>
                      <a:r>
                        <a:rPr lang="en-US" sz="1400" b="0" i="0" dirty="0" err="1" smtClean="0">
                          <a:latin typeface="Arial"/>
                          <a:cs typeface="Arial"/>
                        </a:rPr>
                        <a:t>uint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baseline="0" dirty="0" err="1" smtClean="0">
                          <a:latin typeface="Arial"/>
                          <a:cs typeface="Arial"/>
                        </a:rPr>
                        <a:t>dst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 = </a:t>
                      </a:r>
                      <a:r>
                        <a:rPr lang="en-US" sz="1400" b="0" i="0" dirty="0" err="1" smtClean="0">
                          <a:latin typeface="Arial"/>
                          <a:cs typeface="Arial"/>
                        </a:rPr>
                        <a:t>amd_pack</a:t>
                      </a:r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 (float4 </a:t>
                      </a:r>
                      <a:r>
                        <a:rPr lang="en-US" sz="1400" b="0" i="0" dirty="0" err="1" smtClean="0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)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Combines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 individual components of a float4 vector into a unsigned </a:t>
                      </a:r>
                      <a:r>
                        <a:rPr lang="en-US" sz="1400" b="0" i="0" baseline="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 by choosing the most significant 8 bits of each float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463">
                <a:tc>
                  <a:txBody>
                    <a:bodyPr/>
                    <a:lstStyle/>
                    <a:p>
                      <a:r>
                        <a:rPr lang="en-US" sz="1400" b="0" i="0" dirty="0" err="1" smtClean="0">
                          <a:latin typeface="Arial"/>
                          <a:cs typeface="Arial"/>
                        </a:rPr>
                        <a:t>floatn</a:t>
                      </a:r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dirty="0" err="1" smtClean="0">
                          <a:latin typeface="Arial"/>
                          <a:cs typeface="Arial"/>
                        </a:rPr>
                        <a:t>dst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= </a:t>
                      </a:r>
                      <a:r>
                        <a:rPr lang="en-US" sz="1400" b="0" i="0" dirty="0" err="1" smtClean="0">
                          <a:latin typeface="Arial"/>
                          <a:cs typeface="Arial"/>
                        </a:rPr>
                        <a:t>amd_unpack{i</a:t>
                      </a:r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} (</a:t>
                      </a:r>
                      <a:r>
                        <a:rPr lang="en-US" sz="1400" b="0" i="0" dirty="0" err="1" smtClean="0">
                          <a:latin typeface="Arial"/>
                          <a:cs typeface="Arial"/>
                        </a:rPr>
                        <a:t>uintn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baseline="0" dirty="0" err="1" smtClean="0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)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Moves 8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 bits of the </a:t>
                      </a:r>
                      <a:r>
                        <a:rPr lang="en-US" sz="1400" b="0" i="0" baseline="0" dirty="0" err="1" smtClean="0">
                          <a:latin typeface="Arial"/>
                          <a:cs typeface="Arial"/>
                        </a:rPr>
                        <a:t>uint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 denoted by “</a:t>
                      </a:r>
                      <a:r>
                        <a:rPr lang="en-US" sz="1400" b="0" i="0" baseline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” to MSB and save to the 0</a:t>
                      </a:r>
                      <a:r>
                        <a:rPr lang="en-US" sz="1400" b="0" i="0" baseline="30000" dirty="0" smtClean="0">
                          <a:latin typeface="Arial"/>
                          <a:cs typeface="Arial"/>
                        </a:rPr>
                        <a:t>th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 element of the float vector </a:t>
                      </a:r>
                      <a:r>
                        <a:rPr lang="en-US" sz="1400" b="0" i="0" baseline="0" dirty="0" err="1" smtClean="0">
                          <a:latin typeface="Arial"/>
                          <a:cs typeface="Arial"/>
                        </a:rPr>
                        <a:t>dst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. Value of </a:t>
                      </a:r>
                      <a:r>
                        <a:rPr lang="en-US" sz="1400" b="0" i="0" baseline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={0,1,2,3}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968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amd_bytealign (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s0,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s1,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s2)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Bit alignment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 for each element of vector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360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amd_bitalign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(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s0,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s1,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s2)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Byte alignment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 for each element of vector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360">
                <a:tc>
                  <a:txBody>
                    <a:bodyPr/>
                    <a:lstStyle/>
                    <a:p>
                      <a:r>
                        <a:rPr lang="en-US" sz="1400" b="0" i="0" dirty="0" err="1" smtClean="0">
                          <a:latin typeface="Arial"/>
                          <a:cs typeface="Arial"/>
                        </a:rPr>
                        <a:t>uintn</a:t>
                      </a:r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  </a:t>
                      </a:r>
                      <a:r>
                        <a:rPr lang="en-US" sz="1400" b="0" i="0" dirty="0" err="1" smtClean="0">
                          <a:latin typeface="Arial"/>
                          <a:cs typeface="Arial"/>
                        </a:rPr>
                        <a:t>amd_lerp</a:t>
                      </a:r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 (</a:t>
                      </a:r>
                      <a:r>
                        <a:rPr lang="en-US" sz="1400" b="0" i="0" dirty="0" err="1" smtClean="0">
                          <a:latin typeface="Arial"/>
                          <a:cs typeface="Arial"/>
                        </a:rPr>
                        <a:t>uintn</a:t>
                      </a:r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 s0, </a:t>
                      </a:r>
                      <a:r>
                        <a:rPr lang="en-US" sz="1400" b="0" i="0" dirty="0" err="1" smtClean="0">
                          <a:latin typeface="Arial"/>
                          <a:cs typeface="Arial"/>
                        </a:rPr>
                        <a:t>uintn</a:t>
                      </a:r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 s1, </a:t>
                      </a:r>
                      <a:r>
                        <a:rPr lang="en-US" sz="1400" b="0" i="0" dirty="0" err="1" smtClean="0">
                          <a:latin typeface="Arial"/>
                          <a:cs typeface="Arial"/>
                        </a:rPr>
                        <a:t>uintn</a:t>
                      </a:r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 s2)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Linear interpolation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463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amd_sad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(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s0,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s1,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s2)</a:t>
                      </a:r>
                    </a:p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amd_sadhi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(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s0,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s1,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uintn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s2)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Arial"/>
                          <a:cs typeface="Arial"/>
                        </a:rPr>
                        <a:t>Calculates sums of absolute</a:t>
                      </a:r>
                      <a:r>
                        <a:rPr lang="en-US" sz="1400" b="0" i="0" baseline="0" dirty="0" smtClean="0">
                          <a:latin typeface="Arial"/>
                          <a:cs typeface="Arial"/>
                        </a:rPr>
                        <a:t> differences of each component of src0 and src1. The result of SAD is added to src2 and returned</a:t>
                      </a:r>
                      <a:endParaRPr lang="en-US" sz="1400" b="0" i="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7033" y="5856733"/>
            <a:ext cx="7365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Source: </a:t>
            </a:r>
            <a:r>
              <a:rPr lang="en-US" sz="1400" dirty="0" err="1" smtClean="0">
                <a:latin typeface="Arial"/>
                <a:cs typeface="Arial"/>
              </a:rPr>
              <a:t>http://www.khronos.org/registry/cl/extensions/amd/cl_amd_media_ops.txt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Device Query and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"/>
                <a:cs typeface=""/>
              </a:rPr>
              <a:t> The AMD device query extension (</a:t>
            </a:r>
            <a:r>
              <a:rPr lang="en-US" sz="2000" dirty="0" smtClean="0">
                <a:latin typeface="Courier New"/>
                <a:cs typeface="Courier New"/>
              </a:rPr>
              <a:t>cl_amd_device_attribute_query</a:t>
            </a:r>
            <a:r>
              <a:rPr lang="en-US" sz="2000" dirty="0" smtClean="0">
                <a:latin typeface=""/>
                <a:cs typeface=""/>
              </a:rPr>
              <a:t>) provides a means to query AMD specific device attributes</a:t>
            </a:r>
            <a:r>
              <a:rPr lang="en-US" sz="2000" dirty="0" smtClean="0"/>
              <a:t>. </a:t>
            </a:r>
            <a:endParaRPr lang="en-US" sz="2000" dirty="0" smtClean="0">
              <a:latin typeface="Courier New"/>
              <a:cs typeface="Courier New"/>
            </a:endParaRPr>
          </a:p>
          <a:p>
            <a:pPr lvl="1"/>
            <a:r>
              <a:rPr lang="en-US" sz="2000" dirty="0" smtClean="0"/>
              <a:t>Adds parameter  </a:t>
            </a:r>
            <a:r>
              <a:rPr lang="en-US" sz="2000" dirty="0" smtClean="0">
                <a:latin typeface="Courier New"/>
                <a:cs typeface="Courier New"/>
              </a:rPr>
              <a:t>CL_DEVICE_PROFILING_TIMER_OFFSET_AMD </a:t>
            </a:r>
            <a:r>
              <a:rPr lang="en-US" sz="2000" dirty="0" smtClean="0"/>
              <a:t>to clGetDeviceInfo. </a:t>
            </a:r>
          </a:p>
          <a:p>
            <a:r>
              <a:rPr lang="en-US" sz="2000" dirty="0" smtClean="0"/>
              <a:t>Using this parameter in clGetDeviceInfo returns the offset in </a:t>
            </a:r>
            <a:r>
              <a:rPr lang="en-US" sz="2000" dirty="0" err="1" smtClean="0"/>
              <a:t>nano</a:t>
            </a:r>
            <a:r>
              <a:rPr lang="en-US" sz="2000" dirty="0" smtClean="0"/>
              <a:t>-seconds between an event timestamp and Epoch.  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/>
                <a:cs typeface="Courier New"/>
              </a:rPr>
              <a:t>cl_amd_event_callback </a:t>
            </a:r>
            <a:r>
              <a:rPr lang="en-US" sz="2000" dirty="0" smtClean="0"/>
              <a:t>extension provides more functionality for OpenCL events</a:t>
            </a:r>
          </a:p>
          <a:p>
            <a:pPr lvl="1"/>
            <a:r>
              <a:rPr lang="en-US" sz="1800" dirty="0" smtClean="0"/>
              <a:t>This extension is discussed in the timing lecture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47651" y="5716216"/>
            <a:ext cx="7550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Source: </a:t>
            </a:r>
            <a:r>
              <a:rPr lang="en-US" sz="1400" dirty="0" err="1" smtClean="0">
                <a:latin typeface="Arial"/>
                <a:cs typeface="Arial"/>
              </a:rPr>
              <a:t>http://www.khronos.org/registry/cl/extensions/amd/cl_amd_device_attribute_query.txt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Nvidia Specific Extensions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OpenCL extensions ?</a:t>
            </a:r>
          </a:p>
          <a:p>
            <a:r>
              <a:rPr lang="en-US" dirty="0" smtClean="0"/>
              <a:t>Checking for extension support in OpenCL code</a:t>
            </a:r>
          </a:p>
          <a:p>
            <a:r>
              <a:rPr lang="en-US" dirty="0" smtClean="0"/>
              <a:t>Explanation of individual OpenCL extensions</a:t>
            </a:r>
          </a:p>
          <a:p>
            <a:pPr lvl="1"/>
            <a:r>
              <a:rPr lang="en-US" dirty="0" smtClean="0"/>
              <a:t>Khronos Approved Extensions</a:t>
            </a:r>
          </a:p>
          <a:p>
            <a:pPr lvl="1"/>
            <a:r>
              <a:rPr lang="en-US" dirty="0" smtClean="0"/>
              <a:t>AMD Specific Extensions</a:t>
            </a:r>
          </a:p>
          <a:p>
            <a:pPr lvl="1"/>
            <a:r>
              <a:rPr lang="en-US" dirty="0" smtClean="0"/>
              <a:t>Nvidia Specific Extensions</a:t>
            </a:r>
          </a:p>
          <a:p>
            <a:pPr lvl="1"/>
            <a:r>
              <a:rPr lang="en-US" dirty="0" smtClean="0"/>
              <a:t>Cell BE Specific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Specific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598118"/>
            <a:ext cx="7878788" cy="4641317"/>
          </a:xfrm>
        </p:spPr>
        <p:txBody>
          <a:bodyPr>
            <a:normAutofit/>
          </a:bodyPr>
          <a:lstStyle/>
          <a:p>
            <a:r>
              <a:rPr lang="en-US" dirty="0" smtClean="0"/>
              <a:t>Nvidia’s OpenCL extensions can be grouped into</a:t>
            </a:r>
          </a:p>
          <a:p>
            <a:pPr lvl="1"/>
            <a:r>
              <a:rPr lang="en-US" dirty="0" smtClean="0"/>
              <a:t>Compiler Options </a:t>
            </a:r>
          </a:p>
          <a:p>
            <a:pPr lvl="1"/>
            <a:r>
              <a:rPr lang="en-US" dirty="0" smtClean="0"/>
              <a:t>Interoperability Extensions</a:t>
            </a:r>
          </a:p>
          <a:p>
            <a:pPr lvl="1"/>
            <a:r>
              <a:rPr lang="en-US" dirty="0" smtClean="0"/>
              <a:t>Device Query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Nvidia OpenCL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Compiler Extensions in OpenCL provide a set of Nvidia platform specific options for the OpenCL compiler</a:t>
            </a:r>
          </a:p>
          <a:p>
            <a:r>
              <a:rPr lang="en-US" sz="2000" dirty="0" smtClean="0"/>
              <a:t>Passed from option field of </a:t>
            </a:r>
            <a:r>
              <a:rPr lang="en-US" sz="2000" dirty="0" err="1" smtClean="0"/>
              <a:t>clBuildProgram</a:t>
            </a:r>
            <a:r>
              <a:rPr lang="en-US" sz="2000" dirty="0" smtClean="0"/>
              <a:t> to the PTX assembler allowing greater control over code generation.</a:t>
            </a:r>
          </a:p>
          <a:p>
            <a:pPr lvl="1"/>
            <a:r>
              <a:rPr lang="en-US" sz="2000" dirty="0" smtClean="0"/>
              <a:t>-</a:t>
            </a:r>
            <a:r>
              <a:rPr lang="en-US" sz="2000" dirty="0" err="1" smtClean="0"/>
              <a:t>cl-nv-maxrregcount</a:t>
            </a:r>
            <a:r>
              <a:rPr lang="en-US" sz="2000" dirty="0" smtClean="0"/>
              <a:t>=&lt;N&gt;</a:t>
            </a:r>
          </a:p>
          <a:p>
            <a:pPr lvl="2"/>
            <a:r>
              <a:rPr lang="en-US" sz="1800" dirty="0" smtClean="0"/>
              <a:t>Maximum number of registers that can be use, It is a tradeoff between using more registers and better occupancy enabled by less register pressure</a:t>
            </a:r>
            <a:endParaRPr lang="en-US" dirty="0" smtClean="0"/>
          </a:p>
          <a:p>
            <a:pPr lvl="1"/>
            <a:r>
              <a:rPr lang="en-US" sz="2000" dirty="0" smtClean="0"/>
              <a:t>-</a:t>
            </a:r>
            <a:r>
              <a:rPr lang="en-US" sz="2000" dirty="0" err="1" smtClean="0"/>
              <a:t>cl-nv-opt-level</a:t>
            </a:r>
            <a:r>
              <a:rPr lang="en-US" sz="2000" dirty="0" smtClean="0"/>
              <a:t>=&lt;N&gt;</a:t>
            </a:r>
          </a:p>
          <a:p>
            <a:pPr lvl="2"/>
            <a:r>
              <a:rPr lang="en-US" sz="1800" dirty="0" smtClean="0"/>
              <a:t>N = 0  indicates no optimization. The default value:  3</a:t>
            </a:r>
          </a:p>
          <a:p>
            <a:pPr lvl="1"/>
            <a:r>
              <a:rPr lang="en-US" sz="2000" dirty="0" smtClean="0"/>
              <a:t>-</a:t>
            </a:r>
            <a:r>
              <a:rPr lang="en-US" sz="2000" dirty="0" err="1" smtClean="0"/>
              <a:t>cl-nv-verbose</a:t>
            </a:r>
            <a:r>
              <a:rPr lang="en-US" sz="2000" dirty="0" smtClean="0"/>
              <a:t>	</a:t>
            </a:r>
          </a:p>
          <a:p>
            <a:pPr lvl="2"/>
            <a:r>
              <a:rPr lang="en-US" sz="1800" dirty="0" smtClean="0"/>
              <a:t>Output will be reported in the build log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18565" y="5678021"/>
            <a:ext cx="8217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Source: http://developer.download.nvidia.com/compute/cuda/3_2/toolkit/docs/OpenCL_Extensions/cl_nv_compiler_options.txt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programmer can control loop unrolling using the </a:t>
            </a:r>
            <a:r>
              <a:rPr lang="en-US" sz="2000" dirty="0" err="1" smtClean="0">
                <a:latin typeface="Courier New"/>
                <a:cs typeface="Courier New"/>
              </a:rPr>
              <a:t>cl_nv_pragma_unroll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extension</a:t>
            </a:r>
          </a:p>
          <a:p>
            <a:r>
              <a:rPr lang="en-US" sz="2000" dirty="0" smtClean="0"/>
              <a:t>Allows us to point out loops to be unrolled fully or partially using the “#pragma unroll </a:t>
            </a:r>
            <a:r>
              <a:rPr lang="en-US" sz="2000" dirty="0" err="1" smtClean="0"/>
              <a:t>k</a:t>
            </a:r>
            <a:r>
              <a:rPr lang="en-US" sz="2000" dirty="0" smtClean="0"/>
              <a:t>” directive</a:t>
            </a:r>
          </a:p>
          <a:p>
            <a:pPr lvl="1"/>
            <a:r>
              <a:rPr lang="en-US" sz="2000" dirty="0" err="1" smtClean="0"/>
              <a:t>k</a:t>
            </a:r>
            <a:r>
              <a:rPr lang="en-US" sz="2000" dirty="0" smtClean="0"/>
              <a:t> denotes unrolling factor, It is only a hint and can be ignored.</a:t>
            </a:r>
          </a:p>
          <a:p>
            <a:pPr lvl="1"/>
            <a:r>
              <a:rPr lang="en-US" sz="2000" dirty="0" smtClean="0"/>
              <a:t>Using only #pragma unroll specifies full unrolling</a:t>
            </a:r>
          </a:p>
          <a:p>
            <a:r>
              <a:rPr lang="en-US" sz="2000" dirty="0" smtClean="0"/>
              <a:t>The pragma must be specified before the respective loop as shown below.  The trip count can be a variable like “</a:t>
            </a:r>
            <a:r>
              <a:rPr lang="en-US" sz="2000" dirty="0" err="1" smtClean="0"/>
              <a:t>n</a:t>
            </a:r>
            <a:r>
              <a:rPr lang="en-US" sz="2000" dirty="0" smtClean="0"/>
              <a:t>” below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641350" y="5684756"/>
            <a:ext cx="8197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Source: http://developer.download.nvidia.com/compute/cuda/3_2/toolkit/docs/OpenCL_Extensions/cl_nv_pragma_unroll.txt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6498" y="4523248"/>
            <a:ext cx="3370552" cy="1077218"/>
          </a:xfrm>
          <a:prstGeom prst="rect">
            <a:avLst/>
          </a:prstGeom>
          <a:ln>
            <a:solidFill>
              <a:srgbClr val="0080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#pragma unroll 4</a:t>
            </a:r>
          </a:p>
          <a:p>
            <a:r>
              <a:rPr lang="en-US" sz="1600" dirty="0" smtClean="0">
                <a:latin typeface="Arial"/>
                <a:cs typeface="Arial"/>
              </a:rPr>
              <a:t>for (</a:t>
            </a:r>
            <a:r>
              <a:rPr lang="en-US" sz="1600" dirty="0" err="1" smtClean="0">
                <a:latin typeface="Arial"/>
                <a:cs typeface="Arial"/>
              </a:rPr>
              <a:t>int</a:t>
            </a:r>
            <a:r>
              <a:rPr lang="en-US" sz="1600" dirty="0" smtClean="0">
                <a:latin typeface="Arial"/>
                <a:cs typeface="Arial"/>
              </a:rPr>
              <a:t> i = 0; i &lt; </a:t>
            </a:r>
            <a:r>
              <a:rPr lang="en-US" sz="1600" dirty="0" err="1" smtClean="0">
                <a:latin typeface="Arial"/>
                <a:cs typeface="Arial"/>
              </a:rPr>
              <a:t>n</a:t>
            </a:r>
            <a:r>
              <a:rPr lang="en-US" sz="1600" dirty="0" smtClean="0">
                <a:latin typeface="Arial"/>
                <a:cs typeface="Arial"/>
              </a:rPr>
              <a:t>; i++) {</a:t>
            </a:r>
          </a:p>
          <a:p>
            <a:r>
              <a:rPr lang="en-US" sz="1600" dirty="0" smtClean="0">
                <a:latin typeface="Arial"/>
                <a:cs typeface="Arial"/>
              </a:rPr>
              <a:t>	   ...</a:t>
            </a:r>
          </a:p>
          <a:p>
            <a:r>
              <a:rPr lang="en-US" sz="1600" dirty="0" smtClean="0">
                <a:latin typeface="Arial"/>
                <a:cs typeface="Arial"/>
              </a:rPr>
              <a:t>}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Device query extension 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cl_nv_device_attribute_query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r>
              <a:rPr lang="en-US" sz="2000" dirty="0" smtClean="0"/>
              <a:t> can be used to query device attributes specific to NVIDIA hardware</a:t>
            </a:r>
          </a:p>
          <a:p>
            <a:r>
              <a:rPr lang="en-US" sz="2000" dirty="0" smtClean="0"/>
              <a:t>Enables the programmer to optimize kernels  based on the specifics of the hardware</a:t>
            </a:r>
          </a:p>
          <a:p>
            <a:pPr lvl="1"/>
            <a:r>
              <a:rPr lang="en-US" sz="2000" dirty="0" smtClean="0"/>
              <a:t>clGetDeviceInfo called with parameters specific to Nvidia hardware  order to query the device attributes</a:t>
            </a:r>
          </a:p>
          <a:p>
            <a:pPr lvl="1"/>
            <a:r>
              <a:rPr lang="en-US" sz="2000" dirty="0" smtClean="0"/>
              <a:t>Example use case could be to use textures vs. cache for newer hardware like Fermi or to query the warp size</a:t>
            </a:r>
          </a:p>
          <a:p>
            <a:r>
              <a:rPr lang="en-US" sz="2000" dirty="0" smtClean="0"/>
              <a:t>Example query parameters include Nvidia GPU specific characteristics like compute capability, kernel execution timeout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041" y="5762382"/>
            <a:ext cx="8431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Source: http://developer.download.nvidia.com/compute/cuda/3_2/toolkit/docs/OpenCL_Extensions/cl_nv_device_attribute_query.txt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Interoperability extensions provided by Nvidia to support sharing of buffers and texture objects with OpenCL and DirectX in a manner similar to OpenGL interoperability extensions</a:t>
            </a:r>
          </a:p>
          <a:p>
            <a:r>
              <a:rPr lang="en-US" sz="2000" dirty="0" smtClean="0"/>
              <a:t>Different versions of DirectX need to be explicitly enabled</a:t>
            </a:r>
          </a:p>
          <a:p>
            <a:pPr lvl="1"/>
            <a:r>
              <a:rPr lang="en-US" sz="1800" dirty="0" smtClean="0"/>
              <a:t>Direct3D  implementation supporting sharing of buffer and texture objects with OpenCL is required</a:t>
            </a:r>
          </a:p>
          <a:p>
            <a:pPr lvl="1"/>
            <a:r>
              <a:rPr lang="en-US" sz="2000" dirty="0" smtClean="0"/>
              <a:t>Extensions named cl_nv_d3d{9,10,11}_sharing as per version</a:t>
            </a:r>
          </a:p>
          <a:p>
            <a:r>
              <a:rPr lang="en-US" sz="2000" dirty="0" smtClean="0"/>
              <a:t>Allows creating special OpenCL contexts for DirectX interoperability</a:t>
            </a:r>
          </a:p>
          <a:p>
            <a:r>
              <a:rPr lang="en-US" sz="2000" dirty="0" smtClean="0"/>
              <a:t>Provides enhancements for OpenCL event types to handle acquiring and releasing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97527" y="5911914"/>
            <a:ext cx="7735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Source:http://www.khronos.org/registry/cl/extensions/nv/cl_nv_d3d9_sharing.txt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 BE Extensions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Cell Broadband Engine Extensions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Device Fission – Discussed previously in AMD’s extensions</a:t>
            </a:r>
          </a:p>
          <a:p>
            <a:r>
              <a:rPr lang="en-US" sz="2000" dirty="0" smtClean="0"/>
              <a:t>Subdividing a device is only possible using:</a:t>
            </a:r>
          </a:p>
          <a:p>
            <a:pPr lvl="1"/>
            <a:r>
              <a:rPr lang="en-US" sz="2000" dirty="0" smtClean="0"/>
              <a:t>CL_DEVICE_PARTITION_BY_AFFINITY_DOMAIN_EXT</a:t>
            </a:r>
          </a:p>
          <a:p>
            <a:pPr lvl="1"/>
            <a:r>
              <a:rPr lang="en-US" sz="2000" dirty="0" smtClean="0"/>
              <a:t>CL_AFFINITY_DOMAIN_NUMA_EXT</a:t>
            </a:r>
          </a:p>
          <a:p>
            <a:r>
              <a:rPr lang="en-US" sz="2000" dirty="0" smtClean="0"/>
              <a:t>Cell BE supports the byte addressable store extension</a:t>
            </a:r>
          </a:p>
          <a:p>
            <a:r>
              <a:rPr lang="en-US" sz="2000" dirty="0" smtClean="0"/>
              <a:t>Cell BE provides another external extension (developed by IBM and Apple) known as Memory Object Migration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71621" y="5593105"/>
            <a:ext cx="7188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Source: OpenCL Development Kit for Linux on Power – Users Guide </a:t>
            </a:r>
            <a:r>
              <a:rPr lang="en-US" sz="1400" dirty="0" smtClean="0">
                <a:latin typeface="Arial"/>
                <a:cs typeface="Arial"/>
              </a:rPr>
              <a:t> v0.2 </a:t>
            </a:r>
            <a:r>
              <a:rPr lang="en-US" sz="1400" dirty="0" smtClean="0">
                <a:latin typeface="Arial"/>
                <a:cs typeface="Arial"/>
              </a:rPr>
              <a:t>June, 2010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Object Migration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Migrate memory object extension </a:t>
            </a:r>
            <a:r>
              <a:rPr lang="en-US" sz="2000" dirty="0" err="1" smtClean="0">
                <a:latin typeface="Courier New"/>
                <a:cs typeface="Courier New"/>
              </a:rPr>
              <a:t>cl_ext_migrate_memobject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defines a mechanism for assigning which device an OpenCL memory object resides</a:t>
            </a:r>
          </a:p>
          <a:p>
            <a:r>
              <a:rPr lang="en-US" sz="2000" dirty="0" smtClean="0"/>
              <a:t>Defines an function </a:t>
            </a:r>
            <a:r>
              <a:rPr lang="en-US" sz="2000" dirty="0" err="1" smtClean="0"/>
              <a:t>clEnqueueMigrateMemObjectEXT</a:t>
            </a:r>
            <a:r>
              <a:rPr lang="en-US" sz="2000" dirty="0" smtClean="0"/>
              <a:t> to initiate migration of an object to its compute unit</a:t>
            </a:r>
          </a:p>
          <a:p>
            <a:r>
              <a:rPr lang="en-US" sz="2000" dirty="0" smtClean="0"/>
              <a:t>Device fission allows an application to divide a device into sub-devices along affinity domains. </a:t>
            </a:r>
          </a:p>
          <a:p>
            <a:pPr lvl="1"/>
            <a:r>
              <a:rPr lang="en-US" sz="2000" dirty="0" smtClean="0"/>
              <a:t>Fission can be used with </a:t>
            </a:r>
            <a:r>
              <a:rPr lang="en-US" sz="2000" dirty="0" err="1" smtClean="0"/>
              <a:t>clEnqueueMigrateMemObjectEXT</a:t>
            </a:r>
            <a:r>
              <a:rPr lang="en-US" sz="2000" b="1" dirty="0" smtClean="0"/>
              <a:t> </a:t>
            </a:r>
            <a:r>
              <a:rPr lang="en-US" sz="2000" dirty="0" smtClean="0"/>
              <a:t>to influence the association of the memory object with the specific domain</a:t>
            </a:r>
          </a:p>
          <a:p>
            <a:r>
              <a:rPr lang="en-US" sz="2000" dirty="0" smtClean="0"/>
              <a:t>Expressing affinity and overlapping explicitly initiated migration with other commands leads to latency hiding and improved performance in the memory bus of the Cell BE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Support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1149348" y="1749079"/>
          <a:ext cx="5870717" cy="37884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5632"/>
                <a:gridCol w="1157887"/>
                <a:gridCol w="1194580"/>
                <a:gridCol w="755193"/>
                <a:gridCol w="947425"/>
              </a:tblGrid>
              <a:tr h="375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Extension Name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AMD - GPU</a:t>
                      </a: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AMD - CPU</a:t>
                      </a: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Nvidia 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Cell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Atomics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Local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Atomics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Global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Byte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Addressable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GPU-printf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Device Fission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Migrate Object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Media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Operations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Event operations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Image Write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FP64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Compiler Options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DirectX Interop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Zapf Dingbats"/>
                          <a:cs typeface="Arial"/>
                        </a:rPr>
                        <a:t>✔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54916" marR="5491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49348" y="5765482"/>
            <a:ext cx="6845604" cy="4756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Note:</a:t>
            </a:r>
            <a:r>
              <a:rPr lang="en-US" sz="1600" dirty="0" smtClean="0"/>
              <a:t> Extension support for GPUs specified for AMD 5870 with Stream SDK 2.2 and Nvidia GTX 480 with CUDA toolkit 3.1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AMD, Nvidia </a:t>
            </a:r>
            <a:r>
              <a:rPr lang="en-US" smtClean="0"/>
              <a:t>and IBM provide </a:t>
            </a:r>
            <a:r>
              <a:rPr lang="en-US" dirty="0" smtClean="0"/>
              <a:t>a vast set of OpenCL extensions which can help in a variety of applications</a:t>
            </a:r>
          </a:p>
          <a:p>
            <a:r>
              <a:rPr lang="en-US" dirty="0" smtClean="0"/>
              <a:t>Extensions allow us to take advantage of architectural features of devices that are not a part of the core OpenCL specification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OpenCL Extension is a feature, which might be supported by a device but is not a part of the OpenCL specification 	</a:t>
            </a:r>
          </a:p>
          <a:p>
            <a:r>
              <a:rPr lang="en-US" dirty="0" smtClean="0"/>
              <a:t>Extensions allow vendors to expose device specific features without being concerned about compatibility with specification and other vendor features </a:t>
            </a:r>
          </a:p>
          <a:p>
            <a:r>
              <a:rPr lang="en-US" dirty="0" smtClean="0"/>
              <a:t>A vast number of OpenCL extensions are specified by different vendors</a:t>
            </a:r>
          </a:p>
          <a:p>
            <a:r>
              <a:rPr lang="en-US" dirty="0" smtClean="0"/>
              <a:t>In this lecture we only touch on each extension to provide a feel for its usefulness and its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All OpenCL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727" dirty="0" smtClean="0"/>
              <a:t>Khronos Approved Extensions</a:t>
            </a:r>
          </a:p>
          <a:p>
            <a:pPr lvl="1"/>
            <a:r>
              <a:rPr lang="en-US" dirty="0" smtClean="0"/>
              <a:t>Atomic Operations</a:t>
            </a:r>
          </a:p>
          <a:p>
            <a:pPr lvl="1"/>
            <a:r>
              <a:rPr lang="en-US" dirty="0" smtClean="0"/>
              <a:t>Sub 32 bit read-write</a:t>
            </a:r>
          </a:p>
          <a:p>
            <a:pPr lvl="1"/>
            <a:r>
              <a:rPr lang="en-US" dirty="0" smtClean="0"/>
              <a:t>Double and half precision</a:t>
            </a:r>
          </a:p>
          <a:p>
            <a:pPr lvl="1"/>
            <a:r>
              <a:rPr lang="en-US" dirty="0" smtClean="0"/>
              <a:t>3D Image Write</a:t>
            </a:r>
          </a:p>
          <a:p>
            <a:pPr lvl="1"/>
            <a:r>
              <a:rPr lang="en-US" dirty="0" smtClean="0"/>
              <a:t>OpenGL Interop</a:t>
            </a:r>
          </a:p>
          <a:p>
            <a:r>
              <a:rPr lang="en-US" sz="2727" dirty="0" smtClean="0"/>
              <a:t>AMD Specific Extensions</a:t>
            </a:r>
          </a:p>
          <a:p>
            <a:pPr lvl="1"/>
            <a:r>
              <a:rPr lang="en-US" dirty="0" smtClean="0"/>
              <a:t>Device Fission</a:t>
            </a:r>
          </a:p>
          <a:p>
            <a:pPr lvl="1"/>
            <a:r>
              <a:rPr lang="en-US" dirty="0" smtClean="0"/>
              <a:t>Media Operations</a:t>
            </a:r>
          </a:p>
          <a:p>
            <a:pPr lvl="1"/>
            <a:r>
              <a:rPr lang="en-US" dirty="0" smtClean="0"/>
              <a:t>GPU-printf</a:t>
            </a:r>
          </a:p>
          <a:p>
            <a:pPr lvl="1"/>
            <a:r>
              <a:rPr lang="en-US" dirty="0" smtClean="0"/>
              <a:t>Device Query  and Event Callbacks</a:t>
            </a:r>
          </a:p>
          <a:p>
            <a:r>
              <a:rPr lang="en-US" sz="2727" dirty="0" smtClean="0"/>
              <a:t>Nvidia Specific Extensions</a:t>
            </a:r>
          </a:p>
          <a:p>
            <a:pPr lvl="1"/>
            <a:r>
              <a:rPr lang="en-US" dirty="0" smtClean="0"/>
              <a:t>Compiler and Assembler Extensions</a:t>
            </a:r>
          </a:p>
          <a:p>
            <a:pPr lvl="1"/>
            <a:r>
              <a:rPr lang="en-US" dirty="0" smtClean="0"/>
              <a:t>DirectX Interoperability</a:t>
            </a:r>
          </a:p>
          <a:p>
            <a:pPr lvl="1"/>
            <a:r>
              <a:rPr lang="en-US" dirty="0" smtClean="0"/>
              <a:t>Device Attributes</a:t>
            </a:r>
          </a:p>
          <a:p>
            <a:r>
              <a:rPr lang="en-US" sz="2727" dirty="0" smtClean="0"/>
              <a:t>Cell BE</a:t>
            </a:r>
          </a:p>
          <a:p>
            <a:pPr lvl="1"/>
            <a:r>
              <a:rPr lang="en-US" dirty="0" smtClean="0"/>
              <a:t>Device Fission</a:t>
            </a:r>
          </a:p>
          <a:p>
            <a:pPr lvl="1"/>
            <a:r>
              <a:rPr lang="en-US" dirty="0" smtClean="0"/>
              <a:t>Memory Object Migration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extensions: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Approved by Khronos OpenCL Working Group: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cl_khr</a:t>
            </a:r>
            <a:r>
              <a:rPr lang="en-US" dirty="0" smtClean="0"/>
              <a:t>”  in extension names</a:t>
            </a:r>
          </a:p>
          <a:p>
            <a:pPr lvl="1"/>
            <a:r>
              <a:rPr lang="en-US" dirty="0" smtClean="0"/>
              <a:t>Approved conformance tests</a:t>
            </a:r>
          </a:p>
          <a:p>
            <a:pPr lvl="1"/>
            <a:r>
              <a:rPr lang="en-US" dirty="0" smtClean="0"/>
              <a:t>Might be promoted to required Core feature in later versions</a:t>
            </a:r>
          </a:p>
          <a:p>
            <a:pPr lvl="1"/>
            <a:r>
              <a:rPr lang="en-US" dirty="0" smtClean="0"/>
              <a:t>e.g.: Extensions for atomic operations</a:t>
            </a:r>
            <a:endParaRPr lang="en-US" b="1" dirty="0" smtClean="0"/>
          </a:p>
          <a:p>
            <a:r>
              <a:rPr lang="en-US" dirty="0" smtClean="0"/>
              <a:t>External Extensions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cl_ext</a:t>
            </a:r>
            <a:r>
              <a:rPr lang="en-US" dirty="0" smtClean="0"/>
              <a:t>” in extension name</a:t>
            </a:r>
          </a:p>
          <a:p>
            <a:pPr lvl="1"/>
            <a:r>
              <a:rPr lang="en-US" dirty="0" smtClean="0"/>
              <a:t>Developed by 2 or more members of the working group </a:t>
            </a:r>
          </a:p>
          <a:p>
            <a:pPr lvl="1"/>
            <a:r>
              <a:rPr lang="en-US" dirty="0" smtClean="0"/>
              <a:t>No required conformance tests </a:t>
            </a:r>
          </a:p>
          <a:p>
            <a:pPr lvl="1"/>
            <a:r>
              <a:rPr lang="en-US" dirty="0" smtClean="0"/>
              <a:t>e.g.: Device Fission (</a:t>
            </a:r>
            <a:r>
              <a:rPr lang="en-US" dirty="0" err="1" smtClean="0"/>
              <a:t>cl_ext_device_fission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Vendor Specific Extensions</a:t>
            </a:r>
          </a:p>
          <a:p>
            <a:pPr lvl="1"/>
            <a:r>
              <a:rPr lang="en-US" dirty="0" smtClean="0"/>
              <a:t>Developed by a single vendor </a:t>
            </a:r>
          </a:p>
          <a:p>
            <a:pPr lvl="1"/>
            <a:r>
              <a:rPr lang="en-US" dirty="0" smtClean="0"/>
              <a:t>e.g.: AMD printf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and Checking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OpenCL extensions have to be enabled in kernel code</a:t>
            </a:r>
          </a:p>
          <a:p>
            <a:endParaRPr lang="en-US" sz="2000" dirty="0" smtClean="0"/>
          </a:p>
          <a:p>
            <a:r>
              <a:rPr lang="en-US" sz="2000" dirty="0" smtClean="0"/>
              <a:t> Initial state: All extensions </a:t>
            </a:r>
            <a:r>
              <a:rPr lang="en-US" sz="2000" b="1" dirty="0" smtClean="0"/>
              <a:t>disabled</a:t>
            </a:r>
          </a:p>
          <a:p>
            <a:pPr lvl="1"/>
            <a:r>
              <a:rPr lang="en-US" sz="2000" dirty="0" smtClean="0"/>
              <a:t>Error and warning reporting done according to specification</a:t>
            </a:r>
          </a:p>
          <a:p>
            <a:pPr lvl="1"/>
            <a:r>
              <a:rPr lang="en-US" sz="2000" dirty="0" smtClean="0"/>
              <a:t>Programmer’s responsibility to specify what extensions his code needs</a:t>
            </a:r>
          </a:p>
          <a:p>
            <a:r>
              <a:rPr lang="en-US" sz="2000" dirty="0" smtClean="0"/>
              <a:t>Known target device will not be known till runtime</a:t>
            </a:r>
          </a:p>
          <a:p>
            <a:pPr lvl="1"/>
            <a:r>
              <a:rPr lang="en-US" sz="1800" dirty="0" smtClean="0"/>
              <a:t>Check device and possibly have a fall-back version because code using any extension will compile as long as the pragma is added to the kernel</a:t>
            </a:r>
          </a:p>
          <a:p>
            <a:r>
              <a:rPr lang="en-US" sz="2000" dirty="0" smtClean="0"/>
              <a:t>Application can query device for information about extensions using </a:t>
            </a:r>
            <a:r>
              <a:rPr lang="en-US" sz="2000" dirty="0" smtClean="0">
                <a:latin typeface="Courier New"/>
                <a:cs typeface="Courier New"/>
              </a:rPr>
              <a:t>CL_DEVICE_EXTENSIONS </a:t>
            </a:r>
            <a:r>
              <a:rPr lang="en-US" sz="2000" dirty="0" smtClean="0"/>
              <a:t>parameter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91809" y="1802190"/>
            <a:ext cx="6958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>
                <a:latin typeface="Arial"/>
                <a:cs typeface="Arial"/>
              </a:rPr>
              <a:t>#pragma OPENCL EXTENSION </a:t>
            </a:r>
            <a:r>
              <a:rPr lang="en-US" sz="1600" dirty="0" err="1" smtClean="0">
                <a:latin typeface="Courier New"/>
                <a:cs typeface="Courier New"/>
              </a:rPr>
              <a:t>extension_name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: enable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381445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Steps to check for the availability of an extension</a:t>
            </a:r>
          </a:p>
          <a:p>
            <a:r>
              <a:rPr lang="en-US" sz="1800" dirty="0" smtClean="0"/>
              <a:t>Query device using </a:t>
            </a:r>
            <a:r>
              <a:rPr lang="en-US" sz="1800" dirty="0" smtClean="0">
                <a:latin typeface="Courier New"/>
                <a:cs typeface="Courier New"/>
              </a:rPr>
              <a:t>CL_DEVICE_EXTENSIONS </a:t>
            </a:r>
            <a:r>
              <a:rPr lang="en-US" sz="1800" dirty="0" smtClean="0"/>
              <a:t>parameter</a:t>
            </a:r>
          </a:p>
          <a:p>
            <a:r>
              <a:rPr lang="en-US" sz="1800" dirty="0" smtClean="0"/>
              <a:t>Names of extensions supported by device returned in a character array</a:t>
            </a:r>
          </a:p>
          <a:p>
            <a:r>
              <a:rPr lang="en-US" sz="1800" dirty="0" smtClean="0"/>
              <a:t>Search in array for required extension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1529" y="1419412"/>
            <a:ext cx="3985653" cy="1169551"/>
          </a:xfrm>
          <a:prstGeom prst="rect">
            <a:avLst/>
          </a:prstGeom>
          <a:noFill/>
          <a:ln>
            <a:headEnd type="none" w="med" len="med"/>
            <a:tailEnd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size_t </a:t>
            </a:r>
            <a:r>
              <a:rPr lang="en-US" sz="1400" dirty="0" err="1" smtClean="0">
                <a:latin typeface="Arial"/>
                <a:cs typeface="Arial"/>
              </a:rPr>
              <a:t>op_size</a:t>
            </a:r>
            <a:r>
              <a:rPr lang="en-US" sz="1400" dirty="0" smtClean="0">
                <a:latin typeface="Arial"/>
                <a:cs typeface="Arial"/>
              </a:rPr>
              <a:t>;</a:t>
            </a:r>
          </a:p>
          <a:p>
            <a:r>
              <a:rPr lang="en-US" sz="1400" dirty="0" smtClean="0">
                <a:solidFill>
                  <a:srgbClr val="00FF00"/>
                </a:solidFill>
                <a:latin typeface="Arial"/>
                <a:cs typeface="Arial"/>
              </a:rPr>
              <a:t>//Get Size of Extension Array (</a:t>
            </a:r>
            <a:r>
              <a:rPr lang="en-US" sz="1400" dirty="0" err="1" smtClean="0">
                <a:solidFill>
                  <a:srgbClr val="00FF00"/>
                </a:solidFill>
                <a:latin typeface="Arial"/>
                <a:cs typeface="Arial"/>
              </a:rPr>
              <a:t>op_size</a:t>
            </a:r>
            <a:r>
              <a:rPr lang="en-US" sz="1400" dirty="0" smtClean="0">
                <a:solidFill>
                  <a:srgbClr val="00FF00"/>
                </a:solidFill>
                <a:latin typeface="Arial"/>
                <a:cs typeface="Arial"/>
              </a:rPr>
              <a:t>)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ciErrNum</a:t>
            </a:r>
            <a:r>
              <a:rPr lang="en-US" sz="1400" dirty="0" smtClean="0">
                <a:latin typeface="Arial"/>
                <a:cs typeface="Arial"/>
              </a:rPr>
              <a:t> = clGetDeviceInfo (</a:t>
            </a:r>
          </a:p>
          <a:p>
            <a:r>
              <a:rPr lang="en-US" sz="1400" dirty="0" smtClean="0">
                <a:latin typeface="Arial"/>
                <a:cs typeface="Arial"/>
              </a:rPr>
              <a:t>	device, CL_DEVICE_EXTENSIONS, </a:t>
            </a:r>
          </a:p>
          <a:p>
            <a:r>
              <a:rPr lang="en-US" sz="1400" dirty="0" smtClean="0">
                <a:latin typeface="Arial"/>
                <a:cs typeface="Arial"/>
              </a:rPr>
              <a:t>	0, NULL, &amp;</a:t>
            </a:r>
            <a:r>
              <a:rPr lang="en-US" sz="1400" dirty="0" err="1" smtClean="0">
                <a:latin typeface="Arial"/>
                <a:cs typeface="Arial"/>
              </a:rPr>
              <a:t>op_size</a:t>
            </a:r>
            <a:r>
              <a:rPr lang="en-US" sz="1400" dirty="0" smtClean="0">
                <a:latin typeface="Arial"/>
                <a:cs typeface="Arial"/>
              </a:rPr>
              <a:t> );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1529" y="3303737"/>
            <a:ext cx="3985653" cy="1384995"/>
          </a:xfrm>
          <a:prstGeom prst="rect">
            <a:avLst/>
          </a:prstGeom>
          <a:noFill/>
          <a:ln>
            <a:headEnd type="none" w="med" len="med"/>
            <a:tailEnd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char* extensions= (char*)</a:t>
            </a:r>
            <a:r>
              <a:rPr lang="en-US" sz="1400" dirty="0" err="1" smtClean="0">
                <a:latin typeface="Arial"/>
                <a:cs typeface="Arial"/>
              </a:rPr>
              <a:t>malloc(op_size</a:t>
            </a:r>
            <a:r>
              <a:rPr lang="en-US" sz="1400" dirty="0" smtClean="0">
                <a:latin typeface="Arial"/>
                <a:cs typeface="Arial"/>
              </a:rPr>
              <a:t>);</a:t>
            </a:r>
          </a:p>
          <a:p>
            <a:r>
              <a:rPr lang="en-US" sz="1400" dirty="0" smtClean="0">
                <a:solidFill>
                  <a:srgbClr val="00FF00"/>
                </a:solidFill>
                <a:latin typeface="Arial"/>
                <a:cs typeface="Arial"/>
              </a:rPr>
              <a:t>//Populate array with all available extensions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ciErrNum</a:t>
            </a:r>
            <a:r>
              <a:rPr lang="en-US" sz="1400" dirty="0" smtClean="0">
                <a:latin typeface="Arial"/>
                <a:cs typeface="Arial"/>
              </a:rPr>
              <a:t> = clGetDeviceInfo(</a:t>
            </a:r>
          </a:p>
          <a:p>
            <a:r>
              <a:rPr lang="en-US" sz="1400" dirty="0" smtClean="0">
                <a:latin typeface="Arial"/>
                <a:cs typeface="Arial"/>
              </a:rPr>
              <a:t>	device, CL_DEVICE_EXTENSIONS, 	</a:t>
            </a:r>
            <a:r>
              <a:rPr lang="en-US" sz="1400" dirty="0" err="1" smtClean="0">
                <a:latin typeface="Arial"/>
                <a:cs typeface="Arial"/>
              </a:rPr>
              <a:t>op_size</a:t>
            </a:r>
            <a:r>
              <a:rPr lang="en-US" sz="1400" dirty="0" smtClean="0">
                <a:latin typeface="Arial"/>
                <a:cs typeface="Arial"/>
              </a:rPr>
              <a:t>, extensions, </a:t>
            </a:r>
          </a:p>
          <a:p>
            <a:r>
              <a:rPr lang="en-US" sz="1400" dirty="0" smtClean="0">
                <a:latin typeface="Arial"/>
                <a:cs typeface="Arial"/>
              </a:rPr>
              <a:t>	&amp;</a:t>
            </a:r>
            <a:r>
              <a:rPr lang="en-US" sz="1400" dirty="0" err="1" smtClean="0">
                <a:latin typeface="Arial"/>
                <a:cs typeface="Arial"/>
              </a:rPr>
              <a:t>op_size</a:t>
            </a:r>
            <a:r>
              <a:rPr lang="en-US" sz="1400" dirty="0" smtClean="0">
                <a:latin typeface="Arial"/>
                <a:cs typeface="Arial"/>
              </a:rPr>
              <a:t>);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91529" y="5264388"/>
            <a:ext cx="3985653" cy="954107"/>
          </a:xfrm>
          <a:prstGeom prst="rect">
            <a:avLst/>
          </a:prstGeom>
          <a:noFill/>
          <a:ln>
            <a:headEnd type="none" w="med" len="med"/>
            <a:tailEnd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FF00"/>
                </a:solidFill>
                <a:latin typeface="Arial"/>
                <a:cs typeface="Arial"/>
              </a:rPr>
              <a:t>// Search for required extension in array</a:t>
            </a:r>
          </a:p>
          <a:p>
            <a:r>
              <a:rPr lang="en-US" sz="1400" dirty="0" smtClean="0">
                <a:latin typeface="Arial"/>
                <a:cs typeface="Arial"/>
              </a:rPr>
              <a:t>if( ! 	</a:t>
            </a:r>
            <a:r>
              <a:rPr lang="en-US" sz="1400" dirty="0" err="1" smtClean="0">
                <a:latin typeface="Arial"/>
                <a:cs typeface="Arial"/>
              </a:rPr>
              <a:t>strstr</a:t>
            </a:r>
            <a:r>
              <a:rPr lang="en-US" sz="1400" dirty="0" smtClean="0">
                <a:latin typeface="Arial"/>
                <a:cs typeface="Arial"/>
              </a:rPr>
              <a:t> ( </a:t>
            </a:r>
            <a:r>
              <a:rPr lang="en-US" sz="1400" dirty="0" err="1" smtClean="0">
                <a:latin typeface="Arial"/>
                <a:cs typeface="Arial"/>
              </a:rPr>
              <a:t>deviceExtensions</a:t>
            </a:r>
            <a:r>
              <a:rPr lang="en-US" sz="1400" dirty="0" smtClean="0">
                <a:latin typeface="Arial"/>
                <a:cs typeface="Arial"/>
              </a:rPr>
              <a:t>, 	 	"</a:t>
            </a:r>
            <a:r>
              <a:rPr lang="en-US" sz="1400" dirty="0" err="1" smtClean="0">
                <a:latin typeface="Arial"/>
                <a:cs typeface="Arial"/>
              </a:rPr>
              <a:t>cl_khr_byte_addressable_store</a:t>
            </a:r>
            <a:r>
              <a:rPr lang="en-US" sz="1400" dirty="0" smtClean="0">
                <a:latin typeface="Arial"/>
                <a:cs typeface="Arial"/>
              </a:rPr>
              <a:t>”) )</a:t>
            </a:r>
          </a:p>
          <a:p>
            <a:r>
              <a:rPr lang="en-US" sz="1400" dirty="0" smtClean="0">
                <a:latin typeface="Arial"/>
                <a:cs typeface="Arial"/>
              </a:rPr>
              <a:t>		</a:t>
            </a:r>
            <a:r>
              <a:rPr lang="en-US" sz="1400" dirty="0" err="1" smtClean="0">
                <a:latin typeface="Arial"/>
                <a:cs typeface="Arial"/>
              </a:rPr>
              <a:t>error(“Extension</a:t>
            </a:r>
            <a:r>
              <a:rPr lang="en-US" sz="1400" dirty="0" smtClean="0">
                <a:latin typeface="Arial"/>
                <a:cs typeface="Arial"/>
              </a:rPr>
              <a:t> Unavailable”)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5" name="Elbow Connector 14"/>
          <p:cNvCxnSpPr>
            <a:stCxn id="8" idx="2"/>
            <a:endCxn id="10" idx="0"/>
          </p:cNvCxnSpPr>
          <p:nvPr/>
        </p:nvCxnSpPr>
        <p:spPr>
          <a:xfrm rot="5400000">
            <a:off x="6326969" y="2946350"/>
            <a:ext cx="714774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7" name="Elbow Connector 16"/>
          <p:cNvCxnSpPr>
            <a:stCxn id="10" idx="2"/>
          </p:cNvCxnSpPr>
          <p:nvPr/>
        </p:nvCxnSpPr>
        <p:spPr>
          <a:xfrm rot="5400000">
            <a:off x="6396135" y="4976167"/>
            <a:ext cx="575656" cy="7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/>
              <a:t>Khronos Approved Extensions</a:t>
            </a:r>
            <a:endParaRPr 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Atomic operations are operations performed in memory without interference from any other threads</a:t>
            </a:r>
          </a:p>
          <a:p>
            <a:r>
              <a:rPr lang="en-US" sz="2200" dirty="0" smtClean="0"/>
              <a:t>Multiple threads can update the same location in memory </a:t>
            </a:r>
          </a:p>
          <a:p>
            <a:r>
              <a:rPr lang="en-US" sz="2200" dirty="0" smtClean="0"/>
              <a:t>Ordering of updates is undetermined but all updates are guaranteed to occur successfully</a:t>
            </a:r>
          </a:p>
          <a:p>
            <a:r>
              <a:rPr lang="en-US" sz="2200" dirty="0" smtClean="0"/>
              <a:t>Used to prevent race conditions in applications that involve binning like histograms.</a:t>
            </a:r>
          </a:p>
          <a:p>
            <a:r>
              <a:rPr lang="en-US" sz="2200" dirty="0" smtClean="0"/>
              <a:t>Atomics possible for both local </a:t>
            </a:r>
            <a:r>
              <a:rPr lang="en-US" sz="2200" smtClean="0"/>
              <a:t>and global memory</a:t>
            </a:r>
            <a:endParaRPr lang="en-US" sz="2200" dirty="0" smtClean="0"/>
          </a:p>
          <a:p>
            <a:r>
              <a:rPr lang="en-US" sz="2200" dirty="0" smtClean="0"/>
              <a:t>Atomics presently supported on AMD 5000 series GPUs and on Nvidia GPUs of compute capability 1.1 and higher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273D-1215-CB45-896C-9EEE7A79D78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Custom 3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66FFFF"/>
      </a:accent1>
      <a:accent2>
        <a:srgbClr val="00FF00"/>
      </a:accent2>
      <a:accent3>
        <a:srgbClr val="0080FF"/>
      </a:accent3>
      <a:accent4>
        <a:srgbClr val="66FFFF"/>
      </a:accent4>
      <a:accent5>
        <a:srgbClr val="66FFFF"/>
      </a:accent5>
      <a:accent6>
        <a:srgbClr val="66FFFF"/>
      </a:accent6>
      <a:hlink>
        <a:srgbClr val="6699FF"/>
      </a:hlink>
      <a:folHlink>
        <a:srgbClr val="66FF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7504</TotalTime>
  <Words>3873</Words>
  <Application>Microsoft Office PowerPoint</Application>
  <PresentationFormat>On-screen Show (4:3)</PresentationFormat>
  <Paragraphs>509</Paragraphs>
  <Slides>40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Exhibit</vt:lpstr>
      <vt:lpstr>OpenCL Extensions</vt:lpstr>
      <vt:lpstr>Instructor Notes</vt:lpstr>
      <vt:lpstr>Topics</vt:lpstr>
      <vt:lpstr>OpenCL Extensions</vt:lpstr>
      <vt:lpstr>Types of extensions: </vt:lpstr>
      <vt:lpstr>Using and Checking Extensions</vt:lpstr>
      <vt:lpstr>Checking for Extensions</vt:lpstr>
      <vt:lpstr>Khronos Approved Extensions</vt:lpstr>
      <vt:lpstr>Atomic Operations</vt:lpstr>
      <vt:lpstr>Atomic Operations in OpenCL</vt:lpstr>
      <vt:lpstr>Base Atomic Operation Set</vt:lpstr>
      <vt:lpstr>Extended Atomic Operations</vt:lpstr>
      <vt:lpstr>Double and Half Precision</vt:lpstr>
      <vt:lpstr>Byte addressable store </vt:lpstr>
      <vt:lpstr>3D Image Write Extensions</vt:lpstr>
      <vt:lpstr>OpenGL Interoperability</vt:lpstr>
      <vt:lpstr>AMD Specific Extensions</vt:lpstr>
      <vt:lpstr>Device Fission</vt:lpstr>
      <vt:lpstr>Applications of Device Fission</vt:lpstr>
      <vt:lpstr>Device Fission</vt:lpstr>
      <vt:lpstr>Partitioning a Device</vt:lpstr>
      <vt:lpstr>Expressing Partitions</vt:lpstr>
      <vt:lpstr>Device Fission  - New Device Types</vt:lpstr>
      <vt:lpstr>Using Device Fission</vt:lpstr>
      <vt:lpstr>GPU - Printf</vt:lpstr>
      <vt:lpstr>AMD Media Operations</vt:lpstr>
      <vt:lpstr>Media Operations Summary</vt:lpstr>
      <vt:lpstr>Device Query and Event Handling</vt:lpstr>
      <vt:lpstr>Nvidia Specific Extensions</vt:lpstr>
      <vt:lpstr>Nvidia Specific Extensions</vt:lpstr>
      <vt:lpstr>Nvidia OpenCL Compiler Options</vt:lpstr>
      <vt:lpstr>Loop Unrolling</vt:lpstr>
      <vt:lpstr>Device Query</vt:lpstr>
      <vt:lpstr>Interoperability Extensions</vt:lpstr>
      <vt:lpstr>Cell BE Extensions</vt:lpstr>
      <vt:lpstr>Cell Broadband Engine Extensions</vt:lpstr>
      <vt:lpstr>Memory Object Migration </vt:lpstr>
      <vt:lpstr>Extension Support Summary</vt:lpstr>
      <vt:lpstr>Summary</vt:lpstr>
      <vt:lpstr>List of All OpenCL Extensions</vt:lpstr>
    </vt:vector>
  </TitlesOfParts>
  <Company>Northeastern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Perhaad Mistry</dc:creator>
  <cp:lastModifiedBy>BaoHuong Phan</cp:lastModifiedBy>
  <cp:revision>569</cp:revision>
  <dcterms:created xsi:type="dcterms:W3CDTF">2010-12-21T09:02:26Z</dcterms:created>
  <dcterms:modified xsi:type="dcterms:W3CDTF">2011-01-20T00:53:58Z</dcterms:modified>
</cp:coreProperties>
</file>