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5"/>
  </p:notesMasterIdLst>
  <p:sldIdLst>
    <p:sldId id="256" r:id="rId2"/>
    <p:sldId id="294" r:id="rId3"/>
    <p:sldId id="271" r:id="rId4"/>
    <p:sldId id="279" r:id="rId5"/>
    <p:sldId id="265" r:id="rId6"/>
    <p:sldId id="266" r:id="rId7"/>
    <p:sldId id="268" r:id="rId8"/>
    <p:sldId id="280" r:id="rId9"/>
    <p:sldId id="277" r:id="rId10"/>
    <p:sldId id="273" r:id="rId11"/>
    <p:sldId id="257" r:id="rId12"/>
    <p:sldId id="281" r:id="rId13"/>
    <p:sldId id="258" r:id="rId14"/>
    <p:sldId id="272" r:id="rId15"/>
    <p:sldId id="288" r:id="rId16"/>
    <p:sldId id="287" r:id="rId17"/>
    <p:sldId id="283" r:id="rId18"/>
    <p:sldId id="264" r:id="rId19"/>
    <p:sldId id="285" r:id="rId20"/>
    <p:sldId id="289" r:id="rId21"/>
    <p:sldId id="284" r:id="rId22"/>
    <p:sldId id="262" r:id="rId23"/>
    <p:sldId id="259" r:id="rId24"/>
    <p:sldId id="282" r:id="rId25"/>
    <p:sldId id="275" r:id="rId26"/>
    <p:sldId id="290" r:id="rId27"/>
    <p:sldId id="291" r:id="rId28"/>
    <p:sldId id="292" r:id="rId29"/>
    <p:sldId id="274" r:id="rId30"/>
    <p:sldId id="276" r:id="rId31"/>
    <p:sldId id="267" r:id="rId32"/>
    <p:sldId id="293" r:id="rId33"/>
    <p:sldId id="27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78" autoAdjust="0"/>
    <p:restoredTop sz="89576" autoAdjust="0"/>
  </p:normalViewPr>
  <p:slideViewPr>
    <p:cSldViewPr snapToGrid="0" snapToObjects="1">
      <p:cViewPr varScale="1">
        <p:scale>
          <a:sx n="55" d="100"/>
          <a:sy n="55" d="100"/>
        </p:scale>
        <p:origin x="-522" y="-8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223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35E7AA-919B-6A42-BE2D-076E7F817A2F}" type="datetimeFigureOut">
              <a:rPr lang="en-US" smtClean="0"/>
              <a:pPr/>
              <a:t>1/19/2011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6B43C8-50C2-7341-9E28-ACB8E2CECD0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Motivation</a:t>
            </a:r>
            <a:r>
              <a:rPr lang="en-US" baseline="0" dirty="0" smtClean="0"/>
              <a:t> and recap of command queues</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Syntax for event capture</a:t>
            </a:r>
          </a:p>
          <a:p>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Possible</a:t>
            </a:r>
            <a:r>
              <a:rPr lang="en-US" baseline="0" dirty="0" smtClean="0"/>
              <a:t> event states</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Syntax for event capture</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OpenCL</a:t>
            </a:r>
            <a:r>
              <a:rPr lang="en-US" baseline="0" dirty="0" smtClean="0"/>
              <a:t> 1.1 provides a user event which can be set by a program and not by OpenCL functions like the clEnqueue* functions</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Simple usage scenario</a:t>
            </a:r>
            <a:r>
              <a:rPr lang="en-US" baseline="0" dirty="0" smtClean="0"/>
              <a:t> for OpenCL events</a:t>
            </a:r>
            <a:r>
              <a:rPr lang="en-US" dirty="0" smtClean="0"/>
              <a:t> which can be scheduled by the user.</a:t>
            </a:r>
          </a:p>
          <a:p>
            <a:r>
              <a:rPr lang="en-US" dirty="0" smtClean="0"/>
              <a:t>For</a:t>
            </a:r>
            <a:r>
              <a:rPr lang="en-US" baseline="0" dirty="0" smtClean="0"/>
              <a:t> example, set up a write to a device on a queue after some complicated host computation on the data is finished</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Wait</a:t>
            </a:r>
            <a:r>
              <a:rPr lang="en-US" baseline="0" dirty="0" smtClean="0"/>
              <a:t> lists are simply arrays of events</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Callback allows</a:t>
            </a:r>
            <a:r>
              <a:rPr lang="en-US" baseline="0" dirty="0" smtClean="0"/>
              <a:t> launching of functions on events in OpenCL</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AMD extension allows for</a:t>
            </a:r>
            <a:r>
              <a:rPr lang="en-US" baseline="0" dirty="0" smtClean="0"/>
              <a:t> defining multiple states even in user events, The specification only provides </a:t>
            </a:r>
            <a:r>
              <a:rPr lang="en-US" baseline="0" dirty="0" err="1" smtClean="0"/>
              <a:t>cl_complete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taking the difference</a:t>
            </a:r>
            <a:r>
              <a:rPr lang="en-US" baseline="0" dirty="0" smtClean="0"/>
              <a:t> between start and end times, we can check execution duration of kernels without overhead as gettimeofday would have</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Simple profiling</a:t>
            </a:r>
            <a:r>
              <a:rPr lang="en-US" baseline="0" dirty="0" smtClean="0"/>
              <a:t> technique to understand flow of OpenCL kernels in a command queue</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In-Order Execution of a command queue</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5</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waitlists</a:t>
            </a:r>
            <a:r>
              <a:rPr lang="en-US" baseline="0" dirty="0" smtClean="0"/>
              <a:t> while profiling</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Profiling use cases</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Asynchronous</a:t>
            </a:r>
            <a:r>
              <a:rPr lang="en-US" baseline="0" dirty="0" smtClean="0"/>
              <a:t> IO which can be used to  overlap kernel computation with host device communication</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theoretical</a:t>
            </a:r>
            <a:r>
              <a:rPr lang="en-US" baseline="0" dirty="0" smtClean="0"/>
              <a:t> and asymptotic style calculation can be used to estimate potential benefits by using device.</a:t>
            </a:r>
          </a:p>
          <a:p>
            <a:endParaRPr lang="en-US" baseline="0" dirty="0" smtClean="0"/>
          </a:p>
          <a:p>
            <a:r>
              <a:rPr lang="en-US" baseline="0" dirty="0" smtClean="0"/>
              <a:t>As seen from Case 1 and 2 the benefits of asynchronous IO can be seen by comparing kernel and IO time, We can at most save 2Ti or 2Tc because we would have some idle time if Ti and </a:t>
            </a:r>
            <a:r>
              <a:rPr lang="en-US" baseline="0" dirty="0" err="1" smtClean="0"/>
              <a:t>Tc</a:t>
            </a:r>
            <a:r>
              <a:rPr lang="en-US" baseline="0" dirty="0" smtClean="0"/>
              <a:t> are not equal</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Performance benefit</a:t>
            </a:r>
            <a:r>
              <a:rPr lang="en-US" baseline="0" dirty="0" smtClean="0"/>
              <a:t> for one balanced command queue (no idle time)</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Fermi GPUs can allow</a:t>
            </a:r>
            <a:r>
              <a:rPr lang="en-US" baseline="0" dirty="0" smtClean="0"/>
              <a:t> more overlap because of dual </a:t>
            </a:r>
            <a:r>
              <a:rPr lang="en-US" baseline="0" dirty="0" err="1" smtClean="0"/>
              <a:t>dma</a:t>
            </a:r>
            <a:r>
              <a:rPr lang="en-US" baseline="0" dirty="0" smtClean="0"/>
              <a:t> engines which increases the amount of hiding as shown</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streaming application which</a:t>
            </a:r>
            <a:r>
              <a:rPr lang="en-US" baseline="0" dirty="0" smtClean="0"/>
              <a:t> can benefit from overlapped computation and communication</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a:t>
            </a:r>
            <a:r>
              <a:rPr lang="en-US" baseline="0" dirty="0" smtClean="0"/>
              <a:t>n this application the device to host IO only occurs at end of the reconstruction</a:t>
            </a:r>
            <a:endParaRPr lang="en-US" dirty="0" smtClean="0"/>
          </a:p>
          <a:p>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n this application the device to host IO only occurs at end of the reconstruction</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Kernel call and event list</a:t>
            </a:r>
            <a:r>
              <a:rPr lang="en-US" baseline="0" dirty="0" smtClean="0"/>
              <a:t> which can allow moving data asynchronously</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 of order execution provides no guarantee</a:t>
            </a:r>
            <a:r>
              <a:rPr lang="en-US" baseline="0" dirty="0" smtClean="0"/>
              <a:t> of a command completing before another starting execution</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Coarse</a:t>
            </a:r>
            <a:r>
              <a:rPr lang="en-US" baseline="0" dirty="0" smtClean="0"/>
              <a:t> grained synchronization in OpenCL, Limited use case</a:t>
            </a:r>
          </a:p>
          <a:p>
            <a:r>
              <a:rPr lang="en-US" baseline="0" dirty="0" smtClean="0"/>
              <a:t> For </a:t>
            </a:r>
            <a:r>
              <a:rPr lang="en-US" baseline="0" dirty="0" err="1" smtClean="0"/>
              <a:t>eg</a:t>
            </a:r>
            <a:r>
              <a:rPr lang="en-US" baseline="0" dirty="0" smtClean="0"/>
              <a:t> can be used to be sure a kernel is done executing before we read back data</a:t>
            </a:r>
          </a:p>
          <a:p>
            <a:endParaRPr lang="en-US" baseline="0" dirty="0" smtClean="0"/>
          </a:p>
          <a:p>
            <a:r>
              <a:rPr lang="en-US" baseline="0" dirty="0" smtClean="0"/>
              <a:t>This function call blocks the host.</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Blocking parameter</a:t>
            </a:r>
            <a:r>
              <a:rPr lang="en-US" baseline="0" dirty="0" smtClean="0"/>
              <a:t> provided by </a:t>
            </a:r>
            <a:r>
              <a:rPr lang="en-US" sz="1200" dirty="0" smtClean="0"/>
              <a:t>clEnqueue  functions,</a:t>
            </a:r>
            <a:r>
              <a:rPr lang="en-US" sz="1200" baseline="0" dirty="0" smtClean="0"/>
              <a:t> </a:t>
            </a:r>
            <a:r>
              <a:rPr lang="en-US" sz="1200" dirty="0" smtClean="0"/>
              <a:t>dictates</a:t>
            </a:r>
            <a:r>
              <a:rPr lang="en-US" sz="1200" baseline="0" dirty="0" smtClean="0"/>
              <a:t> usage of host pointer associated with </a:t>
            </a:r>
            <a:r>
              <a:rPr lang="en-US" sz="1200" dirty="0" smtClean="0"/>
              <a:t>clEnqueue function</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Fine</a:t>
            </a:r>
            <a:r>
              <a:rPr lang="en-US" baseline="0" dirty="0" smtClean="0"/>
              <a:t> grained synchronization which is used for  </a:t>
            </a:r>
            <a:r>
              <a:rPr lang="en-US" dirty="0" smtClean="0"/>
              <a:t>Out-of-order command queues or </a:t>
            </a:r>
            <a:r>
              <a:rPr lang="en-US" baseline="0" dirty="0" smtClean="0"/>
              <a:t>m</a:t>
            </a:r>
            <a:r>
              <a:rPr lang="en-US" dirty="0" smtClean="0"/>
              <a:t>ultiple command queues</a:t>
            </a:r>
          </a:p>
        </p:txBody>
      </p:sp>
      <p:sp>
        <p:nvSpPr>
          <p:cNvPr id="4" name="Slide Number Placeholder 3"/>
          <p:cNvSpPr>
            <a:spLocks noGrp="1"/>
          </p:cNvSpPr>
          <p:nvPr>
            <p:ph type="sldNum" sz="quarter" idx="10"/>
          </p:nvPr>
        </p:nvSpPr>
        <p:spPr/>
        <p:txBody>
          <a:bodyPr/>
          <a:lstStyle/>
          <a:p>
            <a:fld id="{836B43C8-50C2-7341-9E28-ACB8E2CECD0D}"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Enabling recording</a:t>
            </a:r>
            <a:r>
              <a:rPr lang="en-US" baseline="0" dirty="0" smtClean="0"/>
              <a:t> </a:t>
            </a:r>
            <a:r>
              <a:rPr lang="en-US" dirty="0" smtClean="0"/>
              <a:t>OpenCL events has</a:t>
            </a:r>
            <a:r>
              <a:rPr lang="en-US" baseline="0" dirty="0" smtClean="0"/>
              <a:t> to be done while creating the command queue</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use cases of events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36B43C8-50C2-7341-9E28-ACB8E2CECD0D}"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a:xfrm>
            <a:off x="646113" y="1447800"/>
            <a:ext cx="7851775" cy="3200400"/>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a:latin typeface="Arial"/>
              <a:cs typeface="Arial"/>
            </a:endParaRPr>
          </a:p>
        </p:txBody>
      </p:sp>
      <p:sp>
        <p:nvSpPr>
          <p:cNvPr id="2" name="Title 1"/>
          <p:cNvSpPr>
            <a:spLocks noGrp="1"/>
          </p:cNvSpPr>
          <p:nvPr>
            <p:ph type="ctrTitle"/>
          </p:nvPr>
        </p:nvSpPr>
        <p:spPr>
          <a:xfrm>
            <a:off x="658813" y="1537447"/>
            <a:ext cx="7826281" cy="1627093"/>
          </a:xfrm>
        </p:spPr>
        <p:txBody>
          <a:bodyPr vert="horz" lIns="91440" tIns="45720" rIns="91440" bIns="45720" rtlCol="0" anchor="b" anchorCtr="0">
            <a:noAutofit/>
          </a:bodyPr>
          <a:lstStyle>
            <a:lvl1pPr algn="ctr" defTabSz="914400" rtl="0" eaLnBrk="1" latinLnBrk="0" hangingPunct="1">
              <a:spcBef>
                <a:spcPct val="0"/>
              </a:spcBef>
              <a:buNone/>
              <a:defRPr sz="4800" kern="1200">
                <a:gradFill>
                  <a:gsLst>
                    <a:gs pos="0">
                      <a:schemeClr val="tx1">
                        <a:lumMod val="85000"/>
                      </a:schemeClr>
                    </a:gs>
                    <a:gs pos="100000">
                      <a:schemeClr val="tx1"/>
                    </a:gs>
                  </a:gsLst>
                  <a:lin ang="16200000" scaled="1"/>
                </a:gradFill>
                <a:latin typeface="Arial"/>
                <a:ea typeface="+mj-ea"/>
                <a:cs typeface="Arial"/>
              </a:defRPr>
            </a:lvl1pPr>
          </a:lstStyle>
          <a:p>
            <a:r>
              <a:rPr lang="en-US" smtClean="0"/>
              <a:t>Click to edit Master title style</a:t>
            </a:r>
            <a:endParaRPr dirty="0"/>
          </a:p>
        </p:txBody>
      </p:sp>
      <p:sp>
        <p:nvSpPr>
          <p:cNvPr id="3" name="Subtitle 2"/>
          <p:cNvSpPr>
            <a:spLocks noGrp="1"/>
          </p:cNvSpPr>
          <p:nvPr>
            <p:ph type="subTitle" idx="1"/>
          </p:nvPr>
        </p:nvSpPr>
        <p:spPr>
          <a:xfrm>
            <a:off x="658813" y="3218329"/>
            <a:ext cx="7826281" cy="860611"/>
          </a:xfrm>
        </p:spPr>
        <p:txBody>
          <a:bodyPr vert="horz" lIns="91440" tIns="45720" rIns="91440" bIns="45720" rtlCol="0">
            <a:normAutofit/>
          </a:bodyPr>
          <a:lstStyle>
            <a:lvl1pPr marL="0" indent="0" algn="ctr" defTabSz="914400" rtl="0" eaLnBrk="1" latinLnBrk="0" hangingPunct="1">
              <a:lnSpc>
                <a:spcPct val="100000"/>
              </a:lnSpc>
              <a:spcBef>
                <a:spcPts val="300"/>
              </a:spcBef>
              <a:buFont typeface="Wingdings 2" pitchFamily="18" charset="2"/>
              <a:buNone/>
              <a:defRPr sz="1800" kern="1200">
                <a:gradFill>
                  <a:gsLst>
                    <a:gs pos="0">
                      <a:schemeClr val="tx1">
                        <a:lumMod val="85000"/>
                      </a:schemeClr>
                    </a:gs>
                    <a:gs pos="100000">
                      <a:schemeClr val="tx1"/>
                    </a:gs>
                  </a:gsLst>
                  <a:lin ang="16200000" scaled="1"/>
                </a:gra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latin typeface="Arial"/>
                <a:cs typeface="Arial"/>
              </a:defRPr>
            </a:lvl1pPr>
          </a:lstStyle>
          <a:p>
            <a:fld id="{31C796AA-548E-4F2E-A156-89C7E6C1457E}" type="datetime1">
              <a:rPr lang="en-US" smtClean="0"/>
              <a:pPr/>
              <a:t>1/19/2011</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r>
              <a:rPr lang="en-US" smtClean="0"/>
              <a:t>A Collaboration Between David Kaeli, Northeastern University and Benedict R. Gaster, AMD   © 2011</a:t>
            </a:r>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08164380-B414-744B-878F-3A4328105E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spcBef>
                <a:spcPts val="2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B1C2513-3D33-416C-8299-346B732B7359}" type="datetime1">
              <a:rPr lang="en-US" smtClean="0"/>
              <a:pPr/>
              <a:t>1/19/2011</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
        <p:nvSpPr>
          <p:cNvPr id="6" name="Slide Number Placeholder 5"/>
          <p:cNvSpPr>
            <a:spLocks noGrp="1"/>
          </p:cNvSpPr>
          <p:nvPr>
            <p:ph type="sldNum" sz="quarter" idx="12"/>
          </p:nvPr>
        </p:nvSpPr>
        <p:spPr/>
        <p:txBody>
          <a:bodyPr/>
          <a:lstStyle/>
          <a:p>
            <a:fld id="{08164380-B414-744B-878F-3A4328105E41}" type="slidenum">
              <a:rPr lang="en-US" smtClean="0"/>
              <a:pPr/>
              <a:t>‹#›</a:t>
            </a:fld>
            <a:endParaRPr lang="en-US" dirty="0"/>
          </a:p>
        </p:txBody>
      </p:sp>
      <p:sp>
        <p:nvSpPr>
          <p:cNvPr id="19" name="Freeform 18"/>
          <p:cNvSpPr/>
          <p:nvPr/>
        </p:nvSpPr>
        <p:spPr>
          <a:xfrm>
            <a:off x="280416" y="1199444"/>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20" name="Freeform 1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5B0C31-F380-4673-88CA-53B872227AAB}" type="datetime1">
              <a:rPr lang="en-US" smtClean="0"/>
              <a:pPr/>
              <a:t>1/19/2011</a:t>
            </a:fld>
            <a:endParaRPr lang="en-US" dirty="0"/>
          </a:p>
        </p:txBody>
      </p:sp>
      <p:sp>
        <p:nvSpPr>
          <p:cNvPr id="4" name="Footer Placeholder 3"/>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
        <p:nvSpPr>
          <p:cNvPr id="5" name="Slide Number Placeholder 4"/>
          <p:cNvSpPr>
            <a:spLocks noGrp="1"/>
          </p:cNvSpPr>
          <p:nvPr>
            <p:ph type="sldNum" sz="quarter" idx="12"/>
          </p:nvPr>
        </p:nvSpPr>
        <p:spPr/>
        <p:txBody>
          <a:bodyPr/>
          <a:lstStyle/>
          <a:p>
            <a:fld id="{08164380-B414-744B-878F-3A4328105E4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FCA51-A8E9-4B19-B71F-77E3CE59D553}" type="datetime1">
              <a:rPr lang="en-US" smtClean="0"/>
              <a:pPr/>
              <a:t>1/19/2011</a:t>
            </a:fld>
            <a:endParaRPr lang="en-US" dirty="0"/>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
        <p:nvSpPr>
          <p:cNvPr id="7" name="Slide Number Placeholder 6"/>
          <p:cNvSpPr>
            <a:spLocks noGrp="1"/>
          </p:cNvSpPr>
          <p:nvPr>
            <p:ph type="sldNum" sz="quarter" idx="12"/>
          </p:nvPr>
        </p:nvSpPr>
        <p:spPr/>
        <p:txBody>
          <a:bodyPr/>
          <a:lstStyle/>
          <a:p>
            <a:fld id="{717B09FF-B491-5447-AAF3-18F1A7B5A0B6}" type="slidenum">
              <a:rPr lang="en-US" smtClean="0"/>
              <a:pPr/>
              <a:t>‹#›</a:t>
            </a:fld>
            <a:endParaRPr lang="en-US" dirty="0"/>
          </a:p>
        </p:txBody>
      </p:sp>
      <p:sp>
        <p:nvSpPr>
          <p:cNvPr id="8" name="Freeform 7"/>
          <p:cNvSpPr/>
          <p:nvPr userDrawn="1"/>
        </p:nvSpPr>
        <p:spPr>
          <a:xfrm>
            <a:off x="280416" y="1199444"/>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1350" y="107576"/>
            <a:ext cx="7856538" cy="1007202"/>
          </a:xfrm>
          <a:prstGeom prst="rect">
            <a:avLst/>
          </a:prstGeom>
        </p:spPr>
        <p:txBody>
          <a:bodyPr vert="horz" lIns="91440" tIns="45720" rIns="91440" bIns="45720" rtlCol="0" anchor="b"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18565" y="1284112"/>
            <a:ext cx="7878788" cy="49553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505200" y="6356350"/>
            <a:ext cx="2133600" cy="365125"/>
          </a:xfrm>
          <a:prstGeom prst="rect">
            <a:avLst/>
          </a:prstGeom>
        </p:spPr>
        <p:txBody>
          <a:bodyPr vert="horz" lIns="0" tIns="45720" rIns="0" bIns="45720" rtlCol="0" anchor="ctr"/>
          <a:lstStyle>
            <a:lvl1pPr algn="ctr">
              <a:defRPr sz="1100">
                <a:solidFill>
                  <a:schemeClr val="tx1">
                    <a:lumMod val="75000"/>
                  </a:schemeClr>
                </a:solidFill>
                <a:latin typeface="Arial"/>
                <a:cs typeface="Arial"/>
              </a:defRPr>
            </a:lvl1pPr>
          </a:lstStyle>
          <a:p>
            <a:fld id="{C1A19C03-5AFB-401B-9C81-37058163288E}" type="datetime1">
              <a:rPr lang="en-US" smtClean="0"/>
              <a:pPr/>
              <a:t>1/19/2011</a:t>
            </a:fld>
            <a:endParaRPr lang="en-US" dirty="0"/>
          </a:p>
        </p:txBody>
      </p:sp>
      <p:sp>
        <p:nvSpPr>
          <p:cNvPr id="5" name="Footer Placeholder 4"/>
          <p:cNvSpPr>
            <a:spLocks noGrp="1"/>
          </p:cNvSpPr>
          <p:nvPr>
            <p:ph type="ftr" sz="quarter" idx="3"/>
          </p:nvPr>
        </p:nvSpPr>
        <p:spPr>
          <a:xfrm>
            <a:off x="280416" y="6356350"/>
            <a:ext cx="2895600" cy="365125"/>
          </a:xfrm>
          <a:prstGeom prst="rect">
            <a:avLst/>
          </a:prstGeom>
        </p:spPr>
        <p:txBody>
          <a:bodyPr vert="horz" lIns="0" tIns="45720" rIns="0" bIns="45720" rtlCol="0" anchor="ctr"/>
          <a:lstStyle>
            <a:lvl1pPr algn="l">
              <a:defRPr sz="800">
                <a:solidFill>
                  <a:schemeClr val="tx1">
                    <a:lumMod val="75000"/>
                  </a:schemeClr>
                </a:solidFill>
                <a:latin typeface="Arial"/>
                <a:cs typeface="Arial"/>
              </a:defRPr>
            </a:lvl1p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6" name="Slide Number Placeholder 5"/>
          <p:cNvSpPr>
            <a:spLocks noGrp="1"/>
          </p:cNvSpPr>
          <p:nvPr>
            <p:ph type="sldNum" sz="quarter" idx="4"/>
          </p:nvPr>
        </p:nvSpPr>
        <p:spPr>
          <a:xfrm>
            <a:off x="8077200" y="6356350"/>
            <a:ext cx="762000" cy="365125"/>
          </a:xfrm>
          <a:prstGeom prst="rect">
            <a:avLst/>
          </a:prstGeom>
        </p:spPr>
        <p:txBody>
          <a:bodyPr vert="horz" lIns="0" tIns="45720" rIns="0" bIns="45720" rtlCol="0" anchor="ctr"/>
          <a:lstStyle>
            <a:lvl1pPr algn="r">
              <a:defRPr sz="1100">
                <a:solidFill>
                  <a:schemeClr val="tx1">
                    <a:lumMod val="75000"/>
                  </a:schemeClr>
                </a:solidFill>
                <a:latin typeface="Arial"/>
                <a:cs typeface="Arial"/>
              </a:defRPr>
            </a:lvl1pPr>
          </a:lstStyle>
          <a:p>
            <a:fld id="{08164380-B414-744B-878F-3A4328105E41}"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hf hdr="0" dt="0"/>
  <p:txStyles>
    <p:titleStyle>
      <a:lvl1pPr algn="ctr" defTabSz="914400" rtl="0" eaLnBrk="1" latinLnBrk="0" hangingPunct="1">
        <a:spcBef>
          <a:spcPct val="0"/>
        </a:spcBef>
        <a:buNone/>
        <a:defRPr sz="4400" kern="1200">
          <a:solidFill>
            <a:schemeClr val="tx1"/>
          </a:solidFill>
          <a:latin typeface="Arial"/>
          <a:ea typeface="+mj-ea"/>
          <a:cs typeface="Arial"/>
        </a:defRPr>
      </a:lvl1pPr>
    </p:titleStyle>
    <p:bodyStyle>
      <a:lvl1pPr marL="349250" indent="-349250" algn="l" defTabSz="914400" rtl="0" eaLnBrk="1" latinLnBrk="0" hangingPunct="1">
        <a:spcBef>
          <a:spcPts val="2000"/>
        </a:spcBef>
        <a:buFont typeface="Wingdings 2" pitchFamily="18" charset="2"/>
        <a:buChar char=""/>
        <a:defRPr sz="2400" kern="1200">
          <a:solidFill>
            <a:schemeClr val="tx1"/>
          </a:solidFill>
          <a:latin typeface="Arial"/>
          <a:ea typeface="+mn-ea"/>
          <a:cs typeface="Arial"/>
        </a:defRPr>
      </a:lvl1pPr>
      <a:lvl2pPr marL="685800" indent="-336550" algn="l" defTabSz="914400" rtl="0" eaLnBrk="1" latinLnBrk="0" hangingPunct="1">
        <a:spcBef>
          <a:spcPts val="600"/>
        </a:spcBef>
        <a:buClr>
          <a:schemeClr val="tx1">
            <a:lumMod val="65000"/>
          </a:schemeClr>
        </a:buClr>
        <a:buFont typeface="Wingdings 2" pitchFamily="18" charset="2"/>
        <a:buChar char=""/>
        <a:defRPr sz="2200" kern="1200">
          <a:solidFill>
            <a:schemeClr val="tx1"/>
          </a:solidFill>
          <a:latin typeface="Arial"/>
          <a:ea typeface="+mn-ea"/>
          <a:cs typeface="Arial"/>
        </a:defRPr>
      </a:lvl2pPr>
      <a:lvl3pPr marL="968375" indent="-282575" algn="l" defTabSz="914400" rtl="0" eaLnBrk="1" latinLnBrk="0" hangingPunct="1">
        <a:spcBef>
          <a:spcPts val="600"/>
        </a:spcBef>
        <a:buFont typeface="Wingdings 2" pitchFamily="18" charset="2"/>
        <a:buChar char=""/>
        <a:defRPr sz="2000" kern="1200">
          <a:solidFill>
            <a:schemeClr val="tx1"/>
          </a:solidFill>
          <a:latin typeface="Arial"/>
          <a:ea typeface="+mn-ea"/>
          <a:cs typeface="Arial"/>
        </a:defRPr>
      </a:lvl3pPr>
      <a:lvl4pPr marL="1263650" indent="-295275" algn="l" defTabSz="914400" rtl="0" eaLnBrk="1" latinLnBrk="0" hangingPunct="1">
        <a:spcBef>
          <a:spcPts val="600"/>
        </a:spcBef>
        <a:buClr>
          <a:schemeClr val="tx1">
            <a:lumMod val="65000"/>
          </a:schemeClr>
        </a:buClr>
        <a:buFont typeface="Wingdings 2" pitchFamily="18" charset="2"/>
        <a:buChar char=""/>
        <a:defRPr sz="1800" kern="1200">
          <a:solidFill>
            <a:schemeClr val="tx1"/>
          </a:solidFill>
          <a:latin typeface="Arial"/>
          <a:ea typeface="+mn-ea"/>
          <a:cs typeface="Arial"/>
        </a:defRPr>
      </a:lvl4pPr>
      <a:lvl5pPr marL="1546225" indent="-282575" algn="l" defTabSz="914400" rtl="0" eaLnBrk="1" latinLnBrk="0" hangingPunct="1">
        <a:spcBef>
          <a:spcPts val="600"/>
        </a:spcBef>
        <a:buFont typeface="Wingdings 2" pitchFamily="18" charset="2"/>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Events Timing and Profiling</a:t>
            </a:r>
            <a:endParaRPr lang="en-US" dirty="0"/>
          </a:p>
        </p:txBody>
      </p:sp>
      <p:sp>
        <p:nvSpPr>
          <p:cNvPr id="3" name="Subtitle 2"/>
          <p:cNvSpPr>
            <a:spLocks noGrp="1"/>
          </p:cNvSpPr>
          <p:nvPr>
            <p:ph type="subTitle" idx="1"/>
          </p:nvPr>
        </p:nvSpPr>
        <p:spPr>
          <a:xfrm>
            <a:off x="658814" y="5357312"/>
            <a:ext cx="7826281" cy="860611"/>
          </a:xfrm>
        </p:spPr>
        <p:txBody>
          <a:bodyPr>
            <a:normAutofit fontScale="70000" lnSpcReduction="20000"/>
          </a:bodyPr>
          <a:lstStyle/>
          <a:p>
            <a:r>
              <a:rPr lang="en-US" dirty="0" smtClean="0"/>
              <a:t>A Collaboration Between</a:t>
            </a:r>
          </a:p>
          <a:p>
            <a:r>
              <a:rPr lang="en-US" dirty="0" smtClean="0"/>
              <a:t>David Kaeli, Northeastern University</a:t>
            </a:r>
          </a:p>
          <a:p>
            <a:r>
              <a:rPr lang="en-US" dirty="0" smtClean="0"/>
              <a:t>Benedict R. Gaster, AMD</a:t>
            </a:r>
          </a:p>
          <a:p>
            <a:r>
              <a:rPr lang="en-US" dirty="0" smtClean="0"/>
              <a:t>©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Events</a:t>
            </a:r>
            <a:endParaRPr lang="en-US" dirty="0"/>
          </a:p>
        </p:txBody>
      </p:sp>
      <p:sp>
        <p:nvSpPr>
          <p:cNvPr id="3" name="Content Placeholder 2"/>
          <p:cNvSpPr>
            <a:spLocks noGrp="1"/>
          </p:cNvSpPr>
          <p:nvPr>
            <p:ph idx="1"/>
          </p:nvPr>
        </p:nvSpPr>
        <p:spPr/>
        <p:txBody>
          <a:bodyPr>
            <a:normAutofit/>
          </a:bodyPr>
          <a:lstStyle/>
          <a:p>
            <a:r>
              <a:rPr lang="en-US" dirty="0" smtClean="0"/>
              <a:t>Previous OpenCL synchronization functions only operated on a per-command-queue granularity</a:t>
            </a:r>
          </a:p>
          <a:p>
            <a:r>
              <a:rPr lang="en-US" dirty="0" smtClean="0"/>
              <a:t>OpenCL events are needed to synchronize at a function granularity</a:t>
            </a:r>
          </a:p>
          <a:p>
            <a:r>
              <a:rPr lang="en-US" dirty="0" smtClean="0"/>
              <a:t>Explicit synchronization is required for </a:t>
            </a:r>
          </a:p>
          <a:p>
            <a:pPr lvl="1"/>
            <a:r>
              <a:rPr lang="en-US" dirty="0" smtClean="0"/>
              <a:t>Out-of-order command queues</a:t>
            </a:r>
          </a:p>
          <a:p>
            <a:pPr lvl="1"/>
            <a:r>
              <a:rPr lang="en-US" dirty="0" smtClean="0"/>
              <a:t>Multiple command queues</a:t>
            </a:r>
          </a:p>
          <a:p>
            <a:r>
              <a:rPr lang="en-US" dirty="0" smtClean="0"/>
              <a:t>OpenCL events are data-types defined by the specification for storing timing information returned by the device </a:t>
            </a:r>
            <a:endParaRPr lang="en-US" dirty="0"/>
          </a:p>
        </p:txBody>
      </p:sp>
      <p:sp>
        <p:nvSpPr>
          <p:cNvPr id="4" name="Slide Number Placeholder 3"/>
          <p:cNvSpPr>
            <a:spLocks noGrp="1"/>
          </p:cNvSpPr>
          <p:nvPr>
            <p:ph type="sldNum" sz="quarter" idx="12"/>
          </p:nvPr>
        </p:nvSpPr>
        <p:spPr/>
        <p:txBody>
          <a:bodyPr/>
          <a:lstStyle/>
          <a:p>
            <a:fld id="{08164380-B414-744B-878F-3A4328105E41}"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Events</a:t>
            </a:r>
            <a:endParaRPr lang="en-US" dirty="0"/>
          </a:p>
        </p:txBody>
      </p:sp>
      <p:sp>
        <p:nvSpPr>
          <p:cNvPr id="3" name="Content Placeholder 2"/>
          <p:cNvSpPr>
            <a:spLocks noGrp="1"/>
          </p:cNvSpPr>
          <p:nvPr>
            <p:ph idx="1"/>
          </p:nvPr>
        </p:nvSpPr>
        <p:spPr/>
        <p:txBody>
          <a:bodyPr>
            <a:normAutofit/>
          </a:bodyPr>
          <a:lstStyle/>
          <a:p>
            <a:r>
              <a:rPr lang="en-US" dirty="0" smtClean="0"/>
              <a:t>Profiling of OpenCL programs using events has to be enabled explicitly when creating a command queue</a:t>
            </a:r>
          </a:p>
          <a:p>
            <a:pPr lvl="1"/>
            <a:r>
              <a:rPr lang="en-US" dirty="0" smtClean="0">
                <a:latin typeface="Courier New"/>
                <a:cs typeface="Courier New"/>
              </a:rPr>
              <a:t>CL_QUEUE_PROFILING_ENABLE </a:t>
            </a:r>
            <a:r>
              <a:rPr lang="en-US" dirty="0" smtClean="0"/>
              <a:t>flag must be set  </a:t>
            </a:r>
          </a:p>
          <a:p>
            <a:pPr lvl="1"/>
            <a:r>
              <a:rPr lang="en-US" dirty="0" smtClean="0"/>
              <a:t>Keeping track of events may slow down execution</a:t>
            </a:r>
          </a:p>
          <a:p>
            <a:r>
              <a:rPr lang="en-US" dirty="0" smtClean="0"/>
              <a:t>A handle to store event information can be passed for all clEnqueue* commands</a:t>
            </a:r>
          </a:p>
          <a:p>
            <a:pPr lvl="1"/>
            <a:r>
              <a:rPr lang="en-US" dirty="0" smtClean="0"/>
              <a:t>When commands such as </a:t>
            </a:r>
            <a:r>
              <a:rPr lang="en-US" dirty="0" smtClean="0">
                <a:latin typeface="Courier New"/>
                <a:cs typeface="Courier New"/>
              </a:rPr>
              <a:t>clEnqueueNDRangeKernel</a:t>
            </a:r>
            <a:r>
              <a:rPr lang="en-US" dirty="0" smtClean="0"/>
              <a:t> and </a:t>
            </a:r>
            <a:r>
              <a:rPr lang="en-US" dirty="0" smtClean="0">
                <a:latin typeface="Courier New"/>
                <a:cs typeface="Courier New"/>
              </a:rPr>
              <a:t>clEnqueueReadBuffer</a:t>
            </a:r>
            <a:r>
              <a:rPr lang="en-US" dirty="0" smtClean="0"/>
              <a:t> are invoked timing information is recorded at the passed address</a:t>
            </a:r>
          </a:p>
        </p:txBody>
      </p:sp>
      <p:sp>
        <p:nvSpPr>
          <p:cNvPr id="4" name="Slide Number Placeholder 3"/>
          <p:cNvSpPr>
            <a:spLocks noGrp="1"/>
          </p:cNvSpPr>
          <p:nvPr>
            <p:ph type="sldNum" sz="quarter" idx="12"/>
          </p:nvPr>
        </p:nvSpPr>
        <p:spPr/>
        <p:txBody>
          <a:bodyPr/>
          <a:lstStyle/>
          <a:p>
            <a:fld id="{08164380-B414-744B-878F-3A4328105E41}"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OpenCL Events</a:t>
            </a:r>
            <a:endParaRPr lang="en-US" dirty="0"/>
          </a:p>
        </p:txBody>
      </p:sp>
      <p:sp>
        <p:nvSpPr>
          <p:cNvPr id="3" name="Content Placeholder 2"/>
          <p:cNvSpPr>
            <a:spLocks noGrp="1"/>
          </p:cNvSpPr>
          <p:nvPr>
            <p:ph idx="1"/>
          </p:nvPr>
        </p:nvSpPr>
        <p:spPr/>
        <p:txBody>
          <a:bodyPr/>
          <a:lstStyle/>
          <a:p>
            <a:r>
              <a:rPr lang="en-US" dirty="0" smtClean="0"/>
              <a:t>Using OpenCL Events we can:</a:t>
            </a:r>
          </a:p>
          <a:p>
            <a:pPr lvl="1"/>
            <a:r>
              <a:rPr lang="en-US" dirty="0" smtClean="0"/>
              <a:t>time execution of </a:t>
            </a:r>
            <a:r>
              <a:rPr lang="en-US" dirty="0" err="1" smtClean="0"/>
              <a:t>clEnqueue</a:t>
            </a:r>
            <a:r>
              <a:rPr lang="en-US" dirty="0" smtClean="0"/>
              <a:t>* calls like kernel execution or explicit data transfers</a:t>
            </a:r>
          </a:p>
          <a:p>
            <a:pPr lvl="1"/>
            <a:r>
              <a:rPr lang="en-US" dirty="0" smtClean="0"/>
              <a:t>use the events from OpenCL to schedule asynchronous data transfers between host and device</a:t>
            </a:r>
          </a:p>
          <a:p>
            <a:pPr lvl="1"/>
            <a:r>
              <a:rPr lang="en-US" dirty="0" smtClean="0"/>
              <a:t>profile an application to understand an execution flow </a:t>
            </a:r>
          </a:p>
          <a:p>
            <a:pPr lvl="1"/>
            <a:r>
              <a:rPr lang="en-US" dirty="0" smtClean="0"/>
              <a:t>observe overhead and time consumed by a kernel in the command queue versus actually executing</a:t>
            </a:r>
          </a:p>
          <a:p>
            <a:r>
              <a:rPr lang="en-US" b="1" dirty="0" smtClean="0"/>
              <a:t>Note: </a:t>
            </a:r>
            <a:r>
              <a:rPr lang="en-US" dirty="0" smtClean="0"/>
              <a:t>OpenCL event handling can be done in a consistent manner on both CPU and GPU for AMD and NVIDIA’s implementations</a:t>
            </a:r>
          </a:p>
        </p:txBody>
      </p:sp>
      <p:sp>
        <p:nvSpPr>
          <p:cNvPr id="4" name="Slide Number Placeholder 3"/>
          <p:cNvSpPr>
            <a:spLocks noGrp="1"/>
          </p:cNvSpPr>
          <p:nvPr>
            <p:ph type="sldNum" sz="quarter" idx="12"/>
          </p:nvPr>
        </p:nvSpPr>
        <p:spPr/>
        <p:txBody>
          <a:bodyPr/>
          <a:lstStyle/>
          <a:p>
            <a:fld id="{08164380-B414-744B-878F-3A4328105E41}"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Event Information</a:t>
            </a:r>
            <a:endParaRPr lang="en-US" dirty="0"/>
          </a:p>
        </p:txBody>
      </p:sp>
      <p:sp>
        <p:nvSpPr>
          <p:cNvPr id="3" name="Content Placeholder 2"/>
          <p:cNvSpPr>
            <a:spLocks noGrp="1"/>
          </p:cNvSpPr>
          <p:nvPr>
            <p:ph idx="1"/>
          </p:nvPr>
        </p:nvSpPr>
        <p:spPr>
          <a:xfrm>
            <a:off x="618565" y="3253619"/>
            <a:ext cx="7878788" cy="2985817"/>
          </a:xfrm>
        </p:spPr>
        <p:txBody>
          <a:bodyPr>
            <a:normAutofit/>
          </a:bodyPr>
          <a:lstStyle/>
          <a:p>
            <a:r>
              <a:rPr lang="en-US" dirty="0" err="1" smtClean="0">
                <a:latin typeface="Courier New"/>
                <a:cs typeface="Courier New"/>
              </a:rPr>
              <a:t>clGetEventProfilingInfo</a:t>
            </a:r>
            <a:r>
              <a:rPr lang="en-US" dirty="0" smtClean="0">
                <a:latin typeface="Courier New"/>
                <a:cs typeface="Courier New"/>
              </a:rPr>
              <a:t> </a:t>
            </a:r>
            <a:r>
              <a:rPr lang="en-US" dirty="0" smtClean="0"/>
              <a:t>allows us to query </a:t>
            </a:r>
            <a:r>
              <a:rPr lang="en-US" dirty="0" smtClean="0">
                <a:latin typeface="Courier New"/>
                <a:cs typeface="Courier New"/>
              </a:rPr>
              <a:t>cl_event </a:t>
            </a:r>
            <a:r>
              <a:rPr lang="en-US" dirty="0" smtClean="0"/>
              <a:t>to get required counter values</a:t>
            </a:r>
          </a:p>
          <a:p>
            <a:r>
              <a:rPr lang="en-US" dirty="0" smtClean="0"/>
              <a:t>Timing information returned as </a:t>
            </a:r>
            <a:r>
              <a:rPr lang="en-US" dirty="0" err="1" smtClean="0">
                <a:latin typeface="Courier New"/>
                <a:cs typeface="Courier New"/>
              </a:rPr>
              <a:t>cl_ulong</a:t>
            </a:r>
            <a:r>
              <a:rPr lang="en-US" dirty="0" smtClean="0">
                <a:latin typeface="Courier New"/>
                <a:cs typeface="Courier New"/>
              </a:rPr>
              <a:t> </a:t>
            </a:r>
            <a:r>
              <a:rPr lang="en-US" dirty="0" smtClean="0"/>
              <a:t>data types</a:t>
            </a:r>
          </a:p>
          <a:p>
            <a:pPr lvl="1"/>
            <a:r>
              <a:rPr lang="en-US" dirty="0" smtClean="0"/>
              <a:t>Returns device time counter in nanoseconds</a:t>
            </a:r>
          </a:p>
        </p:txBody>
      </p:sp>
      <p:sp>
        <p:nvSpPr>
          <p:cNvPr id="4" name="Rectangle 3"/>
          <p:cNvSpPr/>
          <p:nvPr/>
        </p:nvSpPr>
        <p:spPr>
          <a:xfrm>
            <a:off x="806450" y="1463524"/>
            <a:ext cx="7486650" cy="1384995"/>
          </a:xfrm>
          <a:prstGeom prst="rect">
            <a:avLst/>
          </a:prstGeom>
        </p:spPr>
        <p:txBody>
          <a:bodyPr wrap="square">
            <a:spAutoFit/>
          </a:bodyPr>
          <a:lstStyle/>
          <a:p>
            <a:r>
              <a:rPr lang="en-US" sz="1400" dirty="0" smtClean="0">
                <a:latin typeface="Arial"/>
                <a:cs typeface="Arial"/>
              </a:rPr>
              <a:t>cl_int </a:t>
            </a:r>
            <a:r>
              <a:rPr lang="en-US" sz="1400" b="1" dirty="0" err="1" smtClean="0">
                <a:latin typeface="Arial"/>
                <a:cs typeface="Arial"/>
              </a:rPr>
              <a:t>clGetEventProfilingInfo</a:t>
            </a:r>
            <a:r>
              <a:rPr lang="en-US" sz="1400" b="1" dirty="0" smtClean="0">
                <a:latin typeface="Arial"/>
                <a:cs typeface="Arial"/>
              </a:rPr>
              <a:t> </a:t>
            </a:r>
            <a:r>
              <a:rPr lang="en-US" sz="1400" dirty="0" smtClean="0">
                <a:latin typeface="Arial"/>
                <a:cs typeface="Arial"/>
              </a:rPr>
              <a:t>(</a:t>
            </a:r>
          </a:p>
          <a:p>
            <a:r>
              <a:rPr lang="en-US" sz="1400" dirty="0" smtClean="0">
                <a:latin typeface="Arial"/>
                <a:cs typeface="Arial"/>
              </a:rPr>
              <a:t>		cl_event  </a:t>
            </a:r>
            <a:r>
              <a:rPr lang="en-US" sz="1400" i="1" dirty="0" smtClean="0">
                <a:latin typeface="Arial"/>
                <a:cs typeface="Arial"/>
              </a:rPr>
              <a:t>event</a:t>
            </a:r>
            <a:r>
              <a:rPr lang="en-US" sz="1400" dirty="0" smtClean="0">
                <a:latin typeface="Arial"/>
                <a:cs typeface="Arial"/>
              </a:rPr>
              <a:t>,				</a:t>
            </a:r>
            <a:r>
              <a:rPr lang="en-US" sz="1400" dirty="0" smtClean="0">
                <a:solidFill>
                  <a:schemeClr val="accent2"/>
                </a:solidFill>
                <a:latin typeface="Arial"/>
                <a:cs typeface="Arial"/>
              </a:rPr>
              <a:t>//event object</a:t>
            </a:r>
          </a:p>
          <a:p>
            <a:r>
              <a:rPr lang="en-US" sz="1400" dirty="0" smtClean="0">
                <a:latin typeface="Arial"/>
                <a:cs typeface="Arial"/>
              </a:rPr>
              <a:t>		</a:t>
            </a:r>
            <a:r>
              <a:rPr lang="en-US" sz="1400" dirty="0" err="1" smtClean="0">
                <a:latin typeface="Arial"/>
                <a:cs typeface="Arial"/>
              </a:rPr>
              <a:t>cl_profiling_info</a:t>
            </a:r>
            <a:r>
              <a:rPr lang="en-US" sz="1400" dirty="0" smtClean="0">
                <a:latin typeface="Arial"/>
                <a:cs typeface="Arial"/>
              </a:rPr>
              <a:t>  </a:t>
            </a:r>
            <a:r>
              <a:rPr lang="en-US" sz="1400" i="1" dirty="0" err="1" smtClean="0">
                <a:latin typeface="Arial"/>
                <a:cs typeface="Arial"/>
              </a:rPr>
              <a:t>param_name</a:t>
            </a:r>
            <a:r>
              <a:rPr lang="en-US" sz="1400" dirty="0" smtClean="0">
                <a:latin typeface="Arial"/>
                <a:cs typeface="Arial"/>
              </a:rPr>
              <a:t>, 	</a:t>
            </a:r>
            <a:r>
              <a:rPr lang="en-US" sz="1400" dirty="0" smtClean="0">
                <a:solidFill>
                  <a:srgbClr val="00FF00"/>
                </a:solidFill>
                <a:latin typeface="Arial"/>
                <a:cs typeface="Arial"/>
              </a:rPr>
              <a:t>//Type of data of event </a:t>
            </a:r>
          </a:p>
          <a:p>
            <a:r>
              <a:rPr lang="en-US" sz="1400" dirty="0" smtClean="0">
                <a:latin typeface="Arial"/>
                <a:cs typeface="Arial"/>
              </a:rPr>
              <a:t>		size_t  </a:t>
            </a:r>
            <a:r>
              <a:rPr lang="en-US" sz="1400" i="1" dirty="0" err="1" smtClean="0">
                <a:latin typeface="Arial"/>
                <a:cs typeface="Arial"/>
              </a:rPr>
              <a:t>param_value_size</a:t>
            </a:r>
            <a:r>
              <a:rPr lang="en-US" sz="1400" dirty="0" smtClean="0">
                <a:latin typeface="Arial"/>
                <a:cs typeface="Arial"/>
              </a:rPr>
              <a:t>,		</a:t>
            </a:r>
            <a:r>
              <a:rPr lang="en-US" sz="1400" dirty="0" smtClean="0">
                <a:solidFill>
                  <a:srgbClr val="00FF00"/>
                </a:solidFill>
                <a:latin typeface="Arial"/>
                <a:cs typeface="Arial"/>
              </a:rPr>
              <a:t>//size of memory pointed to by </a:t>
            </a:r>
            <a:r>
              <a:rPr lang="en-US" sz="1400" dirty="0" err="1" smtClean="0">
                <a:solidFill>
                  <a:srgbClr val="00FF00"/>
                </a:solidFill>
                <a:latin typeface="Arial"/>
                <a:cs typeface="Arial"/>
              </a:rPr>
              <a:t>param_value</a:t>
            </a:r>
            <a:r>
              <a:rPr lang="en-US" sz="1400" dirty="0" smtClean="0">
                <a:latin typeface="Arial"/>
                <a:cs typeface="Arial"/>
              </a:rPr>
              <a:t>		void *  </a:t>
            </a:r>
            <a:r>
              <a:rPr lang="en-US" sz="1400" i="1" dirty="0" err="1" smtClean="0">
                <a:latin typeface="Arial"/>
                <a:cs typeface="Arial"/>
              </a:rPr>
              <a:t>param_value</a:t>
            </a:r>
            <a:r>
              <a:rPr lang="en-US" sz="1400" dirty="0" smtClean="0">
                <a:latin typeface="Arial"/>
                <a:cs typeface="Arial"/>
              </a:rPr>
              <a:t>,		        	</a:t>
            </a:r>
            <a:r>
              <a:rPr lang="en-US" sz="1400" dirty="0" smtClean="0">
                <a:solidFill>
                  <a:srgbClr val="00FF00"/>
                </a:solidFill>
                <a:latin typeface="Arial"/>
                <a:cs typeface="Arial"/>
              </a:rPr>
              <a:t>//Pointer to returned timestamp</a:t>
            </a:r>
          </a:p>
          <a:p>
            <a:r>
              <a:rPr lang="en-US" sz="1400" dirty="0" smtClean="0">
                <a:latin typeface="Arial"/>
                <a:cs typeface="Arial"/>
              </a:rPr>
              <a:t> 		size_t * </a:t>
            </a:r>
            <a:r>
              <a:rPr lang="en-US" sz="1400" i="1" dirty="0" err="1" smtClean="0">
                <a:latin typeface="Arial"/>
                <a:cs typeface="Arial"/>
              </a:rPr>
              <a:t>param_value_size_ret</a:t>
            </a:r>
            <a:r>
              <a:rPr lang="en-US" sz="1400" dirty="0" smtClean="0">
                <a:latin typeface="Arial"/>
                <a:cs typeface="Arial"/>
              </a:rPr>
              <a:t>) 	 </a:t>
            </a:r>
            <a:r>
              <a:rPr lang="en-US" sz="1400" dirty="0" smtClean="0">
                <a:solidFill>
                  <a:srgbClr val="00FF00"/>
                </a:solidFill>
                <a:latin typeface="Arial"/>
                <a:cs typeface="Arial"/>
              </a:rPr>
              <a:t>//size of data copied to </a:t>
            </a:r>
            <a:r>
              <a:rPr lang="en-US" sz="1400" dirty="0" err="1" smtClean="0">
                <a:solidFill>
                  <a:srgbClr val="00FF00"/>
                </a:solidFill>
                <a:latin typeface="Arial"/>
                <a:cs typeface="Arial"/>
              </a:rPr>
              <a:t>param_value</a:t>
            </a:r>
            <a:endParaRPr lang="en-US" sz="1400" dirty="0">
              <a:solidFill>
                <a:srgbClr val="00FF00"/>
              </a:solidFill>
              <a:latin typeface="Arial"/>
              <a:cs typeface="Arial"/>
            </a:endParaRPr>
          </a:p>
        </p:txBody>
      </p:sp>
      <p:sp>
        <p:nvSpPr>
          <p:cNvPr id="5" name="Slide Number Placeholder 4"/>
          <p:cNvSpPr>
            <a:spLocks noGrp="1"/>
          </p:cNvSpPr>
          <p:nvPr>
            <p:ph type="sldNum" sz="quarter" idx="12"/>
          </p:nvPr>
        </p:nvSpPr>
        <p:spPr/>
        <p:txBody>
          <a:bodyPr/>
          <a:lstStyle/>
          <a:p>
            <a:fld id="{08164380-B414-744B-878F-3A4328105E41}" type="slidenum">
              <a:rPr lang="en-US" smtClean="0"/>
              <a:pPr/>
              <a:t>13</a:t>
            </a:fld>
            <a:endParaRPr lang="en-US" dirty="0"/>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dirty="0" smtClean="0"/>
              <a:t>Event Profiling Information</a:t>
            </a:r>
            <a:endParaRPr lang="en-US" sz="3900" dirty="0"/>
          </a:p>
        </p:txBody>
      </p:sp>
      <p:sp>
        <p:nvSpPr>
          <p:cNvPr id="11" name="Content Placeholder 10"/>
          <p:cNvSpPr>
            <a:spLocks noGrp="1"/>
          </p:cNvSpPr>
          <p:nvPr>
            <p:ph idx="1"/>
          </p:nvPr>
        </p:nvSpPr>
        <p:spPr>
          <a:xfrm>
            <a:off x="618565" y="2975428"/>
            <a:ext cx="7878788" cy="3264007"/>
          </a:xfrm>
        </p:spPr>
        <p:txBody>
          <a:bodyPr>
            <a:normAutofit/>
          </a:bodyPr>
          <a:lstStyle/>
          <a:p>
            <a:r>
              <a:rPr lang="en-US" sz="2000" dirty="0" smtClean="0"/>
              <a:t>Table shows event types described using </a:t>
            </a:r>
            <a:r>
              <a:rPr lang="en-US" sz="2000" dirty="0" err="1" smtClean="0">
                <a:latin typeface="Courier New"/>
                <a:cs typeface="Courier New"/>
              </a:rPr>
              <a:t>cl_profiling_info</a:t>
            </a:r>
            <a:r>
              <a:rPr lang="en-US" sz="2000" dirty="0" smtClean="0">
                <a:latin typeface="Courier New"/>
                <a:cs typeface="Courier New"/>
              </a:rPr>
              <a:t> </a:t>
            </a:r>
            <a:r>
              <a:rPr lang="en-US" sz="2000" dirty="0" smtClean="0"/>
              <a:t>enumerated type</a:t>
            </a:r>
          </a:p>
        </p:txBody>
      </p:sp>
      <p:graphicFrame>
        <p:nvGraphicFramePr>
          <p:cNvPr id="12" name="Content Placeholder 3"/>
          <p:cNvGraphicFramePr>
            <a:graphicFrameLocks/>
          </p:cNvGraphicFramePr>
          <p:nvPr/>
        </p:nvGraphicFramePr>
        <p:xfrm>
          <a:off x="641885" y="3708400"/>
          <a:ext cx="7856003" cy="2209800"/>
        </p:xfrm>
        <a:graphic>
          <a:graphicData uri="http://schemas.openxmlformats.org/drawingml/2006/table">
            <a:tbl>
              <a:tblPr firstRow="1" bandRow="1">
                <a:tableStyleId>{1FECB4D8-DB02-4DC6-A0A2-4F2EBAE1DC90}</a:tableStyleId>
              </a:tblPr>
              <a:tblGrid>
                <a:gridCol w="3785507"/>
                <a:gridCol w="4070496"/>
              </a:tblGrid>
              <a:tr h="370840">
                <a:tc>
                  <a:txBody>
                    <a:bodyPr/>
                    <a:lstStyle/>
                    <a:p>
                      <a:pPr algn="ctr"/>
                      <a:r>
                        <a:rPr lang="en-US" sz="1500" dirty="0" smtClean="0">
                          <a:latin typeface="Arial"/>
                          <a:cs typeface="Arial"/>
                        </a:rPr>
                        <a:t>Event Type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Description</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500" dirty="0" smtClean="0">
                          <a:latin typeface="Arial"/>
                          <a:cs typeface="Arial"/>
                        </a:rPr>
                        <a:t>CL_PROFILING_COMMAND_QUEUED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500" dirty="0" smtClean="0">
                          <a:latin typeface="Arial"/>
                          <a:cs typeface="Arial"/>
                        </a:rPr>
                        <a:t>Command is </a:t>
                      </a:r>
                      <a:r>
                        <a:rPr lang="en-US" sz="1500" dirty="0" err="1" smtClean="0">
                          <a:latin typeface="Arial"/>
                          <a:cs typeface="Arial"/>
                        </a:rPr>
                        <a:t>enqueued</a:t>
                      </a:r>
                      <a:r>
                        <a:rPr lang="en-US" sz="1500" dirty="0" smtClean="0">
                          <a:latin typeface="Arial"/>
                          <a:cs typeface="Arial"/>
                        </a:rPr>
                        <a:t> in a command-queue by the host.</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a:cs typeface="Arial"/>
                        </a:rPr>
                        <a:t>CL_PROFILING_COMMAND_SUBMIT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a:cs typeface="Arial"/>
                        </a:rPr>
                        <a:t>Command is submitted by the host to the device associated with the command queue.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a:cs typeface="Arial"/>
                        </a:rPr>
                        <a:t>CL_PROFILING_COMMAND_START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500" dirty="0" smtClean="0">
                          <a:latin typeface="Arial"/>
                          <a:cs typeface="Arial"/>
                        </a:rPr>
                        <a:t>Command starts execution on device.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a:cs typeface="Arial"/>
                        </a:rPr>
                        <a:t>CL_PROFILING_COMMAND_END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500" dirty="0" smtClean="0">
                          <a:latin typeface="Arial"/>
                          <a:cs typeface="Arial"/>
                        </a:rPr>
                        <a:t>Command has finished execution on device.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Rectangle 6"/>
          <p:cNvSpPr/>
          <p:nvPr/>
        </p:nvSpPr>
        <p:spPr>
          <a:xfrm>
            <a:off x="1052284" y="1439153"/>
            <a:ext cx="7422284" cy="1384995"/>
          </a:xfrm>
          <a:prstGeom prst="rect">
            <a:avLst/>
          </a:prstGeom>
        </p:spPr>
        <p:txBody>
          <a:bodyPr wrap="square">
            <a:spAutoFit/>
          </a:bodyPr>
          <a:lstStyle/>
          <a:p>
            <a:r>
              <a:rPr lang="en-US" sz="1400" dirty="0" smtClean="0">
                <a:latin typeface="Arial"/>
                <a:cs typeface="Arial"/>
              </a:rPr>
              <a:t>cl_int </a:t>
            </a:r>
            <a:r>
              <a:rPr lang="en-US" sz="1400" b="1" dirty="0" err="1" smtClean="0">
                <a:latin typeface="Arial"/>
                <a:cs typeface="Arial"/>
              </a:rPr>
              <a:t>clGetEventProfilingInfo</a:t>
            </a:r>
            <a:r>
              <a:rPr lang="en-US" sz="1400" b="1" dirty="0" smtClean="0">
                <a:latin typeface="Arial"/>
                <a:cs typeface="Arial"/>
              </a:rPr>
              <a:t> </a:t>
            </a:r>
            <a:r>
              <a:rPr lang="en-US" sz="1400" dirty="0" smtClean="0">
                <a:latin typeface="Arial"/>
                <a:cs typeface="Arial"/>
              </a:rPr>
              <a:t>(</a:t>
            </a:r>
          </a:p>
          <a:p>
            <a:r>
              <a:rPr lang="en-US" sz="1400" dirty="0" smtClean="0">
                <a:latin typeface="Arial"/>
                <a:cs typeface="Arial"/>
              </a:rPr>
              <a:t>		cl_event  </a:t>
            </a:r>
            <a:r>
              <a:rPr lang="en-US" sz="1400" i="1" dirty="0" smtClean="0">
                <a:latin typeface="Arial"/>
                <a:cs typeface="Arial"/>
              </a:rPr>
              <a:t>event</a:t>
            </a:r>
            <a:r>
              <a:rPr lang="en-US" sz="1400" dirty="0" smtClean="0">
                <a:latin typeface="Arial"/>
                <a:cs typeface="Arial"/>
              </a:rPr>
              <a:t>,				</a:t>
            </a:r>
            <a:r>
              <a:rPr lang="en-US" sz="1400" dirty="0" smtClean="0">
                <a:solidFill>
                  <a:schemeClr val="accent2"/>
                </a:solidFill>
                <a:latin typeface="Arial"/>
                <a:cs typeface="Arial"/>
              </a:rPr>
              <a:t>//event object</a:t>
            </a:r>
          </a:p>
          <a:p>
            <a:r>
              <a:rPr lang="en-US" sz="1400" dirty="0" smtClean="0">
                <a:latin typeface="Arial"/>
                <a:cs typeface="Arial"/>
              </a:rPr>
              <a:t>		</a:t>
            </a:r>
            <a:r>
              <a:rPr lang="en-US" sz="1400" dirty="0" err="1" smtClean="0">
                <a:latin typeface="Arial"/>
                <a:cs typeface="Arial"/>
              </a:rPr>
              <a:t>cl_profiling_info</a:t>
            </a:r>
            <a:r>
              <a:rPr lang="en-US" sz="1400" dirty="0" smtClean="0">
                <a:latin typeface="Arial"/>
                <a:cs typeface="Arial"/>
              </a:rPr>
              <a:t>  </a:t>
            </a:r>
            <a:r>
              <a:rPr lang="en-US" sz="1400" i="1" dirty="0" err="1" smtClean="0">
                <a:latin typeface="Arial"/>
                <a:cs typeface="Arial"/>
              </a:rPr>
              <a:t>param_name</a:t>
            </a:r>
            <a:r>
              <a:rPr lang="en-US" sz="1400" dirty="0" smtClean="0">
                <a:latin typeface="Arial"/>
                <a:cs typeface="Arial"/>
              </a:rPr>
              <a:t>,	</a:t>
            </a:r>
            <a:r>
              <a:rPr lang="en-US" sz="1400" dirty="0" smtClean="0">
                <a:solidFill>
                  <a:srgbClr val="00FF00"/>
                </a:solidFill>
                <a:latin typeface="Arial"/>
                <a:cs typeface="Arial"/>
              </a:rPr>
              <a:t>//Type of data of event </a:t>
            </a:r>
          </a:p>
          <a:p>
            <a:r>
              <a:rPr lang="en-US" sz="1400" dirty="0" smtClean="0">
                <a:latin typeface="Arial"/>
                <a:cs typeface="Arial"/>
              </a:rPr>
              <a:t>		size_t  </a:t>
            </a:r>
            <a:r>
              <a:rPr lang="en-US" sz="1400" i="1" dirty="0" err="1" smtClean="0">
                <a:latin typeface="Arial"/>
                <a:cs typeface="Arial"/>
              </a:rPr>
              <a:t>param_value_size</a:t>
            </a:r>
            <a:r>
              <a:rPr lang="en-US" sz="1400" dirty="0" smtClean="0">
                <a:latin typeface="Arial"/>
                <a:cs typeface="Arial"/>
              </a:rPr>
              <a:t>,		</a:t>
            </a:r>
            <a:r>
              <a:rPr lang="en-US" sz="1400" dirty="0" smtClean="0">
                <a:solidFill>
                  <a:srgbClr val="00FF00"/>
                </a:solidFill>
                <a:latin typeface="Arial"/>
                <a:cs typeface="Arial"/>
              </a:rPr>
              <a:t>//size of memory pointed to by </a:t>
            </a:r>
            <a:r>
              <a:rPr lang="en-US" sz="1400" dirty="0" err="1" smtClean="0">
                <a:solidFill>
                  <a:srgbClr val="00FF00"/>
                </a:solidFill>
                <a:latin typeface="Arial"/>
                <a:cs typeface="Arial"/>
              </a:rPr>
              <a:t>param_value</a:t>
            </a:r>
            <a:endParaRPr lang="en-US" sz="1400" dirty="0" smtClean="0">
              <a:solidFill>
                <a:srgbClr val="00FF00"/>
              </a:solidFill>
              <a:latin typeface="Arial"/>
              <a:cs typeface="Arial"/>
            </a:endParaRPr>
          </a:p>
          <a:p>
            <a:r>
              <a:rPr lang="en-US" sz="1400" dirty="0" smtClean="0">
                <a:latin typeface="Arial"/>
                <a:cs typeface="Arial"/>
              </a:rPr>
              <a:t>		void *  </a:t>
            </a:r>
            <a:r>
              <a:rPr lang="en-US" sz="1400" i="1" dirty="0" err="1" smtClean="0">
                <a:latin typeface="Arial"/>
                <a:cs typeface="Arial"/>
              </a:rPr>
              <a:t>param_value</a:t>
            </a:r>
            <a:r>
              <a:rPr lang="en-US" sz="1400" dirty="0" smtClean="0">
                <a:latin typeface="Arial"/>
                <a:cs typeface="Arial"/>
              </a:rPr>
              <a:t>,		        	</a:t>
            </a:r>
            <a:r>
              <a:rPr lang="en-US" sz="1400" dirty="0" smtClean="0">
                <a:solidFill>
                  <a:srgbClr val="00FF00"/>
                </a:solidFill>
                <a:latin typeface="Arial"/>
                <a:cs typeface="Arial"/>
              </a:rPr>
              <a:t>//Pointer to returned timestamp</a:t>
            </a:r>
          </a:p>
          <a:p>
            <a:r>
              <a:rPr lang="en-US" sz="1400" dirty="0" smtClean="0">
                <a:latin typeface="Arial"/>
                <a:cs typeface="Arial"/>
              </a:rPr>
              <a:t> 		size_t * </a:t>
            </a:r>
            <a:r>
              <a:rPr lang="en-US" sz="1400" i="1" dirty="0" err="1" smtClean="0">
                <a:latin typeface="Arial"/>
                <a:cs typeface="Arial"/>
              </a:rPr>
              <a:t>param_value_size_ret</a:t>
            </a:r>
            <a:r>
              <a:rPr lang="en-US" sz="1400" dirty="0" smtClean="0">
                <a:latin typeface="Arial"/>
                <a:cs typeface="Arial"/>
              </a:rPr>
              <a:t>) 	</a:t>
            </a:r>
            <a:r>
              <a:rPr lang="en-US" sz="1400" dirty="0" smtClean="0">
                <a:solidFill>
                  <a:srgbClr val="00FF00"/>
                </a:solidFill>
                <a:latin typeface="Arial"/>
                <a:cs typeface="Arial"/>
              </a:rPr>
              <a:t>//size of data copied to </a:t>
            </a:r>
            <a:r>
              <a:rPr lang="en-US" sz="1400" dirty="0" err="1" smtClean="0">
                <a:solidFill>
                  <a:srgbClr val="00FF00"/>
                </a:solidFill>
                <a:latin typeface="Arial"/>
                <a:cs typeface="Arial"/>
              </a:rPr>
              <a:t>param_value</a:t>
            </a:r>
            <a:endParaRPr lang="en-US" sz="1400" dirty="0">
              <a:solidFill>
                <a:srgbClr val="00FF00"/>
              </a:solidFill>
              <a:latin typeface="Arial"/>
              <a:cs typeface="Arial"/>
            </a:endParaRPr>
          </a:p>
        </p:txBody>
      </p:sp>
      <p:sp>
        <p:nvSpPr>
          <p:cNvPr id="6" name="Slide Number Placeholder 5"/>
          <p:cNvSpPr>
            <a:spLocks noGrp="1"/>
          </p:cNvSpPr>
          <p:nvPr>
            <p:ph type="sldNum" sz="quarter" idx="12"/>
          </p:nvPr>
        </p:nvSpPr>
        <p:spPr/>
        <p:txBody>
          <a:bodyPr/>
          <a:lstStyle/>
          <a:p>
            <a:fld id="{08164380-B414-744B-878F-3A4328105E41}" type="slidenum">
              <a:rPr lang="en-US" smtClean="0"/>
              <a:pPr/>
              <a:t>14</a:t>
            </a:fld>
            <a:endParaRPr lang="en-US" dirty="0"/>
          </a:p>
        </p:txBody>
      </p:sp>
      <p:sp>
        <p:nvSpPr>
          <p:cNvPr id="8" name="Footer Placeholder 7"/>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Event Information</a:t>
            </a:r>
            <a:endParaRPr lang="en-US" dirty="0"/>
          </a:p>
        </p:txBody>
      </p:sp>
      <p:sp>
        <p:nvSpPr>
          <p:cNvPr id="3" name="Content Placeholder 2"/>
          <p:cNvSpPr>
            <a:spLocks noGrp="1"/>
          </p:cNvSpPr>
          <p:nvPr>
            <p:ph idx="1"/>
          </p:nvPr>
        </p:nvSpPr>
        <p:spPr>
          <a:xfrm>
            <a:off x="618565" y="2819400"/>
            <a:ext cx="7878788" cy="3420036"/>
          </a:xfrm>
        </p:spPr>
        <p:txBody>
          <a:bodyPr>
            <a:normAutofit fontScale="92500"/>
          </a:bodyPr>
          <a:lstStyle/>
          <a:p>
            <a:r>
              <a:rPr lang="en-US" dirty="0" err="1" smtClean="0">
                <a:latin typeface="Courier New"/>
                <a:cs typeface="Courier New"/>
              </a:rPr>
              <a:t>clGetEventInfo</a:t>
            </a:r>
            <a:r>
              <a:rPr lang="en-US" dirty="0" smtClean="0">
                <a:latin typeface="Courier New"/>
                <a:cs typeface="Courier New"/>
              </a:rPr>
              <a:t> </a:t>
            </a:r>
            <a:r>
              <a:rPr lang="en-US" dirty="0" smtClean="0"/>
              <a:t>can be used to return information about the event object</a:t>
            </a:r>
          </a:p>
          <a:p>
            <a:r>
              <a:rPr lang="en-US" dirty="0" smtClean="0"/>
              <a:t>It can return details about the command queue, context, type of command associated with events, execution status</a:t>
            </a:r>
          </a:p>
          <a:p>
            <a:r>
              <a:rPr lang="en-US" dirty="0" smtClean="0"/>
              <a:t>This command can be used by along with timing provided by </a:t>
            </a:r>
            <a:r>
              <a:rPr lang="en-US" dirty="0" err="1" smtClean="0">
                <a:latin typeface="Courier New"/>
                <a:cs typeface="Courier New"/>
              </a:rPr>
              <a:t>clGetEventProfilingInfo</a:t>
            </a:r>
            <a:r>
              <a:rPr lang="en-US" dirty="0" smtClean="0"/>
              <a:t> as part of a high level profiling framework to keep track of commands</a:t>
            </a:r>
          </a:p>
        </p:txBody>
      </p:sp>
      <p:sp>
        <p:nvSpPr>
          <p:cNvPr id="4" name="Rectangle 3"/>
          <p:cNvSpPr/>
          <p:nvPr/>
        </p:nvSpPr>
        <p:spPr>
          <a:xfrm>
            <a:off x="641350" y="1384300"/>
            <a:ext cx="7856538" cy="1169551"/>
          </a:xfrm>
          <a:prstGeom prst="rect">
            <a:avLst/>
          </a:prstGeom>
        </p:spPr>
        <p:txBody>
          <a:bodyPr wrap="square">
            <a:spAutoFit/>
          </a:bodyPr>
          <a:lstStyle/>
          <a:p>
            <a:r>
              <a:rPr lang="en-US" sz="1400" dirty="0" smtClean="0">
                <a:latin typeface="Arial"/>
                <a:cs typeface="Arial"/>
              </a:rPr>
              <a:t>cl_int </a:t>
            </a:r>
            <a:r>
              <a:rPr lang="en-US" sz="1400" dirty="0" err="1" smtClean="0">
                <a:latin typeface="Arial"/>
                <a:cs typeface="Arial"/>
              </a:rPr>
              <a:t>clGetEventInfo</a:t>
            </a:r>
            <a:r>
              <a:rPr lang="en-US" sz="1400" dirty="0" smtClean="0">
                <a:latin typeface="Arial"/>
                <a:cs typeface="Arial"/>
              </a:rPr>
              <a:t> (	</a:t>
            </a:r>
          </a:p>
          <a:p>
            <a:r>
              <a:rPr lang="en-US" sz="1400" dirty="0" smtClean="0">
                <a:latin typeface="Arial"/>
                <a:cs typeface="Arial"/>
              </a:rPr>
              <a:t>	cl_event </a:t>
            </a:r>
            <a:r>
              <a:rPr lang="en-US" sz="1400" i="1" dirty="0" smtClean="0">
                <a:latin typeface="Arial"/>
                <a:cs typeface="Arial"/>
              </a:rPr>
              <a:t>event</a:t>
            </a:r>
            <a:r>
              <a:rPr lang="en-US" sz="1400" dirty="0" smtClean="0">
                <a:latin typeface="Arial"/>
                <a:cs typeface="Arial"/>
              </a:rPr>
              <a:t>,				</a:t>
            </a:r>
            <a:r>
              <a:rPr lang="en-US" sz="1400" dirty="0" smtClean="0">
                <a:solidFill>
                  <a:schemeClr val="accent2"/>
                </a:solidFill>
                <a:latin typeface="Arial"/>
                <a:cs typeface="Arial"/>
              </a:rPr>
              <a:t>//event object</a:t>
            </a:r>
            <a:endParaRPr lang="en-US" sz="1400" dirty="0" smtClean="0">
              <a:latin typeface="Arial"/>
              <a:cs typeface="Arial"/>
            </a:endParaRPr>
          </a:p>
          <a:p>
            <a:r>
              <a:rPr lang="en-US" sz="1400" dirty="0" smtClean="0">
                <a:latin typeface="Arial"/>
                <a:cs typeface="Arial"/>
              </a:rPr>
              <a:t> 	</a:t>
            </a:r>
            <a:r>
              <a:rPr lang="en-US" sz="1400" dirty="0" err="1" smtClean="0">
                <a:latin typeface="Arial"/>
                <a:cs typeface="Arial"/>
              </a:rPr>
              <a:t>cl_event_info</a:t>
            </a:r>
            <a:r>
              <a:rPr lang="en-US" sz="1400" dirty="0" smtClean="0">
                <a:latin typeface="Arial"/>
                <a:cs typeface="Arial"/>
              </a:rPr>
              <a:t> </a:t>
            </a:r>
            <a:r>
              <a:rPr lang="en-US" sz="1400" i="1" dirty="0" err="1" smtClean="0">
                <a:latin typeface="Arial"/>
                <a:cs typeface="Arial"/>
              </a:rPr>
              <a:t>param_name</a:t>
            </a:r>
            <a:r>
              <a:rPr lang="en-US" sz="1400" dirty="0" smtClean="0">
                <a:latin typeface="Arial"/>
                <a:cs typeface="Arial"/>
              </a:rPr>
              <a:t>,		</a:t>
            </a:r>
            <a:r>
              <a:rPr lang="en-US" sz="1400" dirty="0" smtClean="0">
                <a:solidFill>
                  <a:srgbClr val="00FF00"/>
                </a:solidFill>
                <a:latin typeface="Arial"/>
                <a:cs typeface="Arial"/>
              </a:rPr>
              <a:t>//Specifies the information to query.</a:t>
            </a:r>
          </a:p>
          <a:p>
            <a:r>
              <a:rPr lang="en-US" sz="1400" dirty="0" smtClean="0">
                <a:latin typeface="Arial"/>
                <a:cs typeface="Arial"/>
              </a:rPr>
              <a:t> 	void * </a:t>
            </a:r>
            <a:r>
              <a:rPr lang="en-US" sz="1400" i="1" dirty="0" err="1" smtClean="0">
                <a:latin typeface="Arial"/>
                <a:cs typeface="Arial"/>
              </a:rPr>
              <a:t>param_value</a:t>
            </a:r>
            <a:r>
              <a:rPr lang="en-US" sz="1400" dirty="0" smtClean="0">
                <a:latin typeface="Arial"/>
                <a:cs typeface="Arial"/>
              </a:rPr>
              <a:t>,			</a:t>
            </a:r>
            <a:r>
              <a:rPr lang="en-US" sz="1400" dirty="0" smtClean="0">
                <a:solidFill>
                  <a:srgbClr val="00FF00"/>
                </a:solidFill>
                <a:latin typeface="Arial"/>
                <a:cs typeface="Arial"/>
              </a:rPr>
              <a:t>//Pointer to memory where result queried is returned</a:t>
            </a:r>
          </a:p>
          <a:p>
            <a:r>
              <a:rPr lang="en-US" sz="1400" dirty="0" smtClean="0">
                <a:latin typeface="Arial"/>
                <a:cs typeface="Arial"/>
              </a:rPr>
              <a:t> 	size_t * </a:t>
            </a:r>
            <a:r>
              <a:rPr lang="en-US" sz="1400" i="1" dirty="0" err="1" smtClean="0">
                <a:latin typeface="Arial"/>
                <a:cs typeface="Arial"/>
              </a:rPr>
              <a:t>param_value_size_ret</a:t>
            </a:r>
            <a:r>
              <a:rPr lang="en-US" sz="1400" dirty="0" smtClean="0">
                <a:latin typeface="Arial"/>
                <a:cs typeface="Arial"/>
              </a:rPr>
              <a:t>)	</a:t>
            </a:r>
            <a:r>
              <a:rPr lang="en-US" sz="1400" dirty="0" smtClean="0">
                <a:solidFill>
                  <a:schemeClr val="accent2"/>
                </a:solidFill>
                <a:latin typeface="Arial"/>
                <a:cs typeface="Arial"/>
              </a:rPr>
              <a:t>//size in bytes of memory pointed to by </a:t>
            </a:r>
            <a:r>
              <a:rPr lang="en-US" sz="1400" dirty="0" err="1" smtClean="0">
                <a:solidFill>
                  <a:schemeClr val="accent2"/>
                </a:solidFill>
                <a:latin typeface="Arial"/>
                <a:cs typeface="Arial"/>
              </a:rPr>
              <a:t>param_value</a:t>
            </a:r>
            <a:endParaRPr lang="en-US" sz="1400" dirty="0">
              <a:solidFill>
                <a:schemeClr val="accent2"/>
              </a:solidFill>
              <a:latin typeface="Arial"/>
              <a:cs typeface="Arial"/>
            </a:endParaRPr>
          </a:p>
        </p:txBody>
      </p:sp>
      <p:sp>
        <p:nvSpPr>
          <p:cNvPr id="5" name="Slide Number Placeholder 4"/>
          <p:cNvSpPr>
            <a:spLocks noGrp="1"/>
          </p:cNvSpPr>
          <p:nvPr>
            <p:ph type="sldNum" sz="quarter" idx="12"/>
          </p:nvPr>
        </p:nvSpPr>
        <p:spPr/>
        <p:txBody>
          <a:bodyPr/>
          <a:lstStyle/>
          <a:p>
            <a:fld id="{08164380-B414-744B-878F-3A4328105E41}"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Events in OpenCL 1.1</a:t>
            </a:r>
            <a:endParaRPr lang="en-US" dirty="0"/>
          </a:p>
        </p:txBody>
      </p:sp>
      <p:sp>
        <p:nvSpPr>
          <p:cNvPr id="3" name="Content Placeholder 2"/>
          <p:cNvSpPr>
            <a:spLocks noGrp="1"/>
          </p:cNvSpPr>
          <p:nvPr>
            <p:ph idx="1"/>
          </p:nvPr>
        </p:nvSpPr>
        <p:spPr/>
        <p:txBody>
          <a:bodyPr>
            <a:normAutofit/>
          </a:bodyPr>
          <a:lstStyle/>
          <a:p>
            <a:r>
              <a:rPr lang="en-US" sz="2000" dirty="0" smtClean="0"/>
              <a:t>OpenCL 1.1 defines a user event object. Unlike clEnqueue* commands, user events can be set by the user</a:t>
            </a:r>
          </a:p>
          <a:p>
            <a:pPr>
              <a:buNone/>
            </a:pPr>
            <a:endParaRPr lang="en-US" sz="2000" dirty="0" smtClean="0"/>
          </a:p>
          <a:p>
            <a:pPr>
              <a:buNone/>
            </a:pPr>
            <a:endParaRPr lang="en-US" sz="2000" dirty="0" smtClean="0"/>
          </a:p>
          <a:p>
            <a:r>
              <a:rPr lang="en-US" sz="2000" dirty="0" smtClean="0"/>
              <a:t>When we create a user event, status is set to CL_SUBMITTED</a:t>
            </a:r>
          </a:p>
          <a:p>
            <a:r>
              <a:rPr lang="en-US" sz="2000" dirty="0" err="1" smtClean="0"/>
              <a:t>clSetUserEventStatus</a:t>
            </a:r>
            <a:r>
              <a:rPr lang="en-US" sz="2000" dirty="0" smtClean="0"/>
              <a:t> is used to set the execution status of a user event object. The status needs to be set to CL_COMPLETE</a:t>
            </a:r>
          </a:p>
          <a:p>
            <a:pPr>
              <a:buNone/>
            </a:pPr>
            <a:endParaRPr lang="en-US" sz="2000" dirty="0" smtClean="0"/>
          </a:p>
          <a:p>
            <a:endParaRPr lang="en-US" sz="2000" dirty="0" smtClean="0"/>
          </a:p>
          <a:p>
            <a:r>
              <a:rPr lang="en-US" sz="2000" dirty="0" smtClean="0"/>
              <a:t>A user event can only be set to CL_COMPLETE once</a:t>
            </a:r>
            <a:endParaRPr lang="en-US" sz="2000" dirty="0"/>
          </a:p>
        </p:txBody>
      </p:sp>
      <p:sp>
        <p:nvSpPr>
          <p:cNvPr id="5" name="Rectangle 4"/>
          <p:cNvSpPr/>
          <p:nvPr/>
        </p:nvSpPr>
        <p:spPr>
          <a:xfrm>
            <a:off x="1524000" y="2209800"/>
            <a:ext cx="5892800" cy="830997"/>
          </a:xfrm>
          <a:prstGeom prst="rect">
            <a:avLst/>
          </a:prstGeom>
          <a:ln>
            <a:solidFill>
              <a:schemeClr val="accent3"/>
            </a:solidFill>
          </a:ln>
        </p:spPr>
        <p:txBody>
          <a:bodyPr wrap="square">
            <a:spAutoFit/>
          </a:bodyPr>
          <a:lstStyle/>
          <a:p>
            <a:r>
              <a:rPr lang="en-US" sz="1600" dirty="0" smtClean="0">
                <a:latin typeface="Arial"/>
                <a:cs typeface="Arial"/>
              </a:rPr>
              <a:t>cl_event </a:t>
            </a:r>
            <a:r>
              <a:rPr lang="en-US" sz="1600" b="1" dirty="0" err="1" smtClean="0">
                <a:latin typeface="Arial"/>
                <a:cs typeface="Arial"/>
              </a:rPr>
              <a:t>clCreateUserEvent</a:t>
            </a:r>
            <a:r>
              <a:rPr lang="en-US" sz="1600" b="1" dirty="0" smtClean="0">
                <a:latin typeface="Arial"/>
                <a:cs typeface="Arial"/>
              </a:rPr>
              <a:t> </a:t>
            </a:r>
            <a:r>
              <a:rPr lang="en-US" sz="1600" dirty="0" smtClean="0">
                <a:latin typeface="Arial"/>
                <a:cs typeface="Arial"/>
              </a:rPr>
              <a:t>(	</a:t>
            </a:r>
          </a:p>
          <a:p>
            <a:r>
              <a:rPr lang="en-US" sz="1600" dirty="0" smtClean="0">
                <a:latin typeface="Arial"/>
                <a:cs typeface="Arial"/>
              </a:rPr>
              <a:t>			</a:t>
            </a:r>
            <a:r>
              <a:rPr lang="en-US" sz="1600" dirty="0" err="1" smtClean="0">
                <a:latin typeface="Arial"/>
                <a:cs typeface="Arial"/>
              </a:rPr>
              <a:t>cl_context</a:t>
            </a:r>
            <a:r>
              <a:rPr lang="en-US" sz="1600" dirty="0" smtClean="0">
                <a:latin typeface="Arial"/>
                <a:cs typeface="Arial"/>
              </a:rPr>
              <a:t> </a:t>
            </a:r>
            <a:r>
              <a:rPr lang="en-US" sz="1600" i="1" dirty="0" smtClean="0">
                <a:latin typeface="Arial"/>
                <a:cs typeface="Arial"/>
              </a:rPr>
              <a:t>context</a:t>
            </a:r>
            <a:r>
              <a:rPr lang="en-US" sz="1600" dirty="0" smtClean="0">
                <a:latin typeface="Arial"/>
                <a:cs typeface="Arial"/>
              </a:rPr>
              <a:t>,		</a:t>
            </a:r>
            <a:r>
              <a:rPr lang="en-US" sz="1600" dirty="0" smtClean="0">
                <a:solidFill>
                  <a:srgbClr val="00FF00"/>
                </a:solidFill>
                <a:latin typeface="Arial"/>
                <a:cs typeface="Arial"/>
              </a:rPr>
              <a:t>//OpenCL Context</a:t>
            </a:r>
          </a:p>
          <a:p>
            <a:r>
              <a:rPr lang="en-US" sz="1600" dirty="0" smtClean="0">
                <a:latin typeface="Arial"/>
                <a:cs typeface="Arial"/>
              </a:rPr>
              <a:t> 			cl_int *</a:t>
            </a:r>
            <a:r>
              <a:rPr lang="en-US" sz="1600" i="1" dirty="0" err="1" smtClean="0">
                <a:latin typeface="Arial"/>
                <a:cs typeface="Arial"/>
              </a:rPr>
              <a:t>errcode_ret</a:t>
            </a:r>
            <a:r>
              <a:rPr lang="en-US" sz="1600" i="1" dirty="0" smtClean="0">
                <a:latin typeface="Arial"/>
                <a:cs typeface="Arial"/>
              </a:rPr>
              <a:t> </a:t>
            </a:r>
            <a:r>
              <a:rPr lang="en-US" sz="1600" dirty="0" smtClean="0">
                <a:latin typeface="Arial"/>
                <a:cs typeface="Arial"/>
              </a:rPr>
              <a:t>)		</a:t>
            </a:r>
            <a:r>
              <a:rPr lang="en-US" sz="1600" dirty="0" smtClean="0">
                <a:solidFill>
                  <a:srgbClr val="00FF00"/>
                </a:solidFill>
                <a:latin typeface="Arial"/>
                <a:cs typeface="Arial"/>
              </a:rPr>
              <a:t>//Returned Error Code</a:t>
            </a:r>
          </a:p>
        </p:txBody>
      </p:sp>
      <p:sp>
        <p:nvSpPr>
          <p:cNvPr id="6" name="Rectangle 5"/>
          <p:cNvSpPr/>
          <p:nvPr/>
        </p:nvSpPr>
        <p:spPr>
          <a:xfrm>
            <a:off x="1524000" y="4813300"/>
            <a:ext cx="5651500" cy="830997"/>
          </a:xfrm>
          <a:prstGeom prst="rect">
            <a:avLst/>
          </a:prstGeom>
          <a:ln>
            <a:solidFill>
              <a:srgbClr val="0080FF"/>
            </a:solidFill>
          </a:ln>
        </p:spPr>
        <p:txBody>
          <a:bodyPr wrap="square">
            <a:spAutoFit/>
          </a:bodyPr>
          <a:lstStyle/>
          <a:p>
            <a:r>
              <a:rPr lang="en-US" sz="1600" dirty="0" err="1" smtClean="0">
                <a:latin typeface="Arial"/>
                <a:cs typeface="Arial"/>
              </a:rPr>
              <a:t>cl_mem</a:t>
            </a:r>
            <a:r>
              <a:rPr lang="en-US" sz="1600" dirty="0" smtClean="0">
                <a:latin typeface="Arial"/>
                <a:cs typeface="Arial"/>
              </a:rPr>
              <a:t> </a:t>
            </a:r>
            <a:r>
              <a:rPr lang="en-US" sz="1600" b="1" dirty="0" err="1" smtClean="0">
                <a:latin typeface="Arial"/>
                <a:cs typeface="Arial"/>
              </a:rPr>
              <a:t>clSetUserEventStatus</a:t>
            </a:r>
            <a:r>
              <a:rPr lang="en-US" sz="1600" b="1" dirty="0" smtClean="0">
                <a:latin typeface="Arial"/>
                <a:cs typeface="Arial"/>
              </a:rPr>
              <a:t> </a:t>
            </a:r>
            <a:r>
              <a:rPr lang="en-US" sz="1600" dirty="0" smtClean="0">
                <a:latin typeface="Arial"/>
                <a:cs typeface="Arial"/>
              </a:rPr>
              <a:t>(	</a:t>
            </a:r>
          </a:p>
          <a:p>
            <a:r>
              <a:rPr lang="en-US" sz="1600" dirty="0" smtClean="0">
                <a:latin typeface="Arial"/>
                <a:cs typeface="Arial"/>
              </a:rPr>
              <a:t>		cl_event event,			</a:t>
            </a:r>
            <a:r>
              <a:rPr lang="en-US" sz="1600" dirty="0" smtClean="0">
                <a:solidFill>
                  <a:srgbClr val="00FF00"/>
                </a:solidFill>
                <a:latin typeface="Arial"/>
                <a:cs typeface="Arial"/>
              </a:rPr>
              <a:t>//User event</a:t>
            </a:r>
          </a:p>
          <a:p>
            <a:r>
              <a:rPr lang="en-US" sz="1600" dirty="0" smtClean="0">
                <a:latin typeface="Arial"/>
                <a:cs typeface="Arial"/>
              </a:rPr>
              <a:t> 		cl_int </a:t>
            </a:r>
            <a:r>
              <a:rPr lang="en-US" sz="1600" dirty="0" err="1" smtClean="0">
                <a:latin typeface="Arial"/>
                <a:cs typeface="Arial"/>
              </a:rPr>
              <a:t>execution_status</a:t>
            </a:r>
            <a:r>
              <a:rPr lang="en-US" sz="1600" dirty="0" smtClean="0">
                <a:latin typeface="Arial"/>
                <a:cs typeface="Arial"/>
              </a:rPr>
              <a:t>)	</a:t>
            </a:r>
            <a:r>
              <a:rPr lang="en-US" sz="1600" dirty="0" smtClean="0">
                <a:solidFill>
                  <a:srgbClr val="00FF00"/>
                </a:solidFill>
                <a:latin typeface="Arial"/>
                <a:cs typeface="Arial"/>
              </a:rPr>
              <a:t>//Execution Status</a:t>
            </a:r>
            <a:endParaRPr lang="en-US" sz="1600" dirty="0">
              <a:solidFill>
                <a:srgbClr val="00FF00"/>
              </a:solidFill>
              <a:latin typeface="Arial"/>
              <a:cs typeface="Arial"/>
            </a:endParaRPr>
          </a:p>
        </p:txBody>
      </p:sp>
      <p:sp>
        <p:nvSpPr>
          <p:cNvPr id="7" name="Slide Number Placeholder 6"/>
          <p:cNvSpPr>
            <a:spLocks noGrp="1"/>
          </p:cNvSpPr>
          <p:nvPr>
            <p:ph type="sldNum" sz="quarter" idx="12"/>
          </p:nvPr>
        </p:nvSpPr>
        <p:spPr/>
        <p:txBody>
          <a:bodyPr/>
          <a:lstStyle/>
          <a:p>
            <a:fld id="{08164380-B414-744B-878F-3A4328105E41}"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User Events</a:t>
            </a:r>
            <a:endParaRPr lang="en-US" dirty="0"/>
          </a:p>
        </p:txBody>
      </p:sp>
      <p:sp>
        <p:nvSpPr>
          <p:cNvPr id="7" name="Content Placeholder 6"/>
          <p:cNvSpPr>
            <a:spLocks noGrp="1"/>
          </p:cNvSpPr>
          <p:nvPr>
            <p:ph idx="1"/>
          </p:nvPr>
        </p:nvSpPr>
        <p:spPr/>
        <p:txBody>
          <a:bodyPr/>
          <a:lstStyle/>
          <a:p>
            <a:r>
              <a:rPr lang="en-US" dirty="0" smtClean="0"/>
              <a:t>A simple example of user events being triggered and used in a command queue</a:t>
            </a:r>
            <a:endParaRPr lang="en-US" dirty="0"/>
          </a:p>
        </p:txBody>
      </p:sp>
      <p:sp>
        <p:nvSpPr>
          <p:cNvPr id="4" name="Rectangle 3"/>
          <p:cNvSpPr/>
          <p:nvPr/>
        </p:nvSpPr>
        <p:spPr>
          <a:xfrm>
            <a:off x="819150" y="2438400"/>
            <a:ext cx="7512050" cy="2554545"/>
          </a:xfrm>
          <a:prstGeom prst="rect">
            <a:avLst/>
          </a:prstGeom>
          <a:ln>
            <a:solidFill>
              <a:srgbClr val="0080FF"/>
            </a:solidFill>
          </a:ln>
        </p:spPr>
        <p:txBody>
          <a:bodyPr wrap="square">
            <a:spAutoFit/>
          </a:bodyPr>
          <a:lstStyle/>
          <a:p>
            <a:r>
              <a:rPr lang="en-US" sz="1600" dirty="0" smtClean="0">
                <a:solidFill>
                  <a:srgbClr val="00FF00"/>
                </a:solidFill>
                <a:latin typeface="Arial"/>
                <a:cs typeface="Arial"/>
              </a:rPr>
              <a:t>//Create  user event which will start the write of buf1</a:t>
            </a:r>
          </a:p>
          <a:p>
            <a:r>
              <a:rPr lang="en-US" sz="1600" dirty="0" err="1" smtClean="0">
                <a:latin typeface="Arial"/>
                <a:cs typeface="Arial"/>
              </a:rPr>
              <a:t>user_event</a:t>
            </a:r>
            <a:r>
              <a:rPr lang="en-US" sz="1600" dirty="0" smtClean="0">
                <a:latin typeface="Arial"/>
                <a:cs typeface="Arial"/>
              </a:rPr>
              <a:t> = </a:t>
            </a:r>
            <a:r>
              <a:rPr lang="en-US" sz="1600" dirty="0" err="1" smtClean="0">
                <a:latin typeface="Arial"/>
                <a:cs typeface="Arial"/>
              </a:rPr>
              <a:t>clCreateUserEvent(ctx</a:t>
            </a:r>
            <a:r>
              <a:rPr lang="en-US" sz="1600" dirty="0" smtClean="0">
                <a:latin typeface="Arial"/>
                <a:cs typeface="Arial"/>
              </a:rPr>
              <a:t>, NULL);</a:t>
            </a:r>
          </a:p>
          <a:p>
            <a:r>
              <a:rPr lang="en-US" sz="1600" dirty="0" smtClean="0">
                <a:latin typeface="Arial"/>
                <a:cs typeface="Arial"/>
              </a:rPr>
              <a:t>clEnqueueWriteBuffer( </a:t>
            </a:r>
            <a:r>
              <a:rPr lang="en-US" sz="1600" dirty="0" err="1" smtClean="0">
                <a:latin typeface="Arial"/>
                <a:cs typeface="Arial"/>
              </a:rPr>
              <a:t>cq</a:t>
            </a:r>
            <a:r>
              <a:rPr lang="en-US" sz="1600" dirty="0" smtClean="0">
                <a:latin typeface="Arial"/>
                <a:cs typeface="Arial"/>
              </a:rPr>
              <a:t>, buf1, CL_FALSE, ..., 1, &amp;</a:t>
            </a:r>
            <a:r>
              <a:rPr lang="en-US" sz="1600" dirty="0" err="1" smtClean="0">
                <a:latin typeface="Arial"/>
                <a:cs typeface="Arial"/>
              </a:rPr>
              <a:t>user_event</a:t>
            </a:r>
            <a:r>
              <a:rPr lang="en-US" sz="1600" dirty="0" smtClean="0">
                <a:latin typeface="Arial"/>
                <a:cs typeface="Arial"/>
              </a:rPr>
              <a:t> , NULL);</a:t>
            </a:r>
          </a:p>
          <a:p>
            <a:r>
              <a:rPr lang="en-US" sz="1600" dirty="0" smtClean="0">
                <a:solidFill>
                  <a:srgbClr val="00FF00"/>
                </a:solidFill>
                <a:latin typeface="Arial"/>
                <a:cs typeface="Arial"/>
              </a:rPr>
              <a:t>//The write of buf1 is now </a:t>
            </a:r>
            <a:r>
              <a:rPr lang="en-US" sz="1600" dirty="0" err="1" smtClean="0">
                <a:solidFill>
                  <a:srgbClr val="00FF00"/>
                </a:solidFill>
                <a:latin typeface="Arial"/>
                <a:cs typeface="Arial"/>
              </a:rPr>
              <a:t>enqued</a:t>
            </a:r>
            <a:r>
              <a:rPr lang="en-US" sz="1600" dirty="0" smtClean="0">
                <a:solidFill>
                  <a:srgbClr val="00FF00"/>
                </a:solidFill>
                <a:latin typeface="Arial"/>
                <a:cs typeface="Arial"/>
              </a:rPr>
              <a:t> and waiting on </a:t>
            </a:r>
            <a:r>
              <a:rPr lang="en-US" sz="1600" dirty="0" err="1" smtClean="0">
                <a:solidFill>
                  <a:srgbClr val="00FF00"/>
                </a:solidFill>
                <a:latin typeface="Arial"/>
                <a:cs typeface="Arial"/>
              </a:rPr>
              <a:t>user_event</a:t>
            </a:r>
            <a:endParaRPr lang="en-US" sz="1600" dirty="0" smtClean="0">
              <a:solidFill>
                <a:srgbClr val="00FF00"/>
              </a:solidFill>
              <a:latin typeface="Arial"/>
              <a:cs typeface="Arial"/>
            </a:endParaRPr>
          </a:p>
          <a:p>
            <a:endParaRPr lang="en-US" sz="1600" dirty="0" smtClean="0">
              <a:solidFill>
                <a:srgbClr val="00FF00"/>
              </a:solidFill>
              <a:latin typeface="Arial"/>
              <a:cs typeface="Arial"/>
            </a:endParaRPr>
          </a:p>
          <a:p>
            <a:r>
              <a:rPr lang="en-US" sz="1600" dirty="0" smtClean="0">
                <a:latin typeface="Arial"/>
                <a:cs typeface="Arial"/>
              </a:rPr>
              <a:t>X = </a:t>
            </a:r>
            <a:r>
              <a:rPr lang="en-US" sz="1600" dirty="0" err="1" smtClean="0">
                <a:latin typeface="Arial"/>
                <a:cs typeface="Arial"/>
              </a:rPr>
              <a:t>foo</a:t>
            </a:r>
            <a:r>
              <a:rPr lang="en-US" sz="1600" dirty="0" smtClean="0">
                <a:latin typeface="Arial"/>
                <a:cs typeface="Arial"/>
              </a:rPr>
              <a:t>(); </a:t>
            </a:r>
            <a:r>
              <a:rPr lang="en-US" sz="1600" dirty="0" smtClean="0">
                <a:solidFill>
                  <a:srgbClr val="00FF00"/>
                </a:solidFill>
                <a:latin typeface="Arial"/>
                <a:cs typeface="Arial"/>
              </a:rPr>
              <a:t>//Lots of complicated host processing code</a:t>
            </a:r>
          </a:p>
          <a:p>
            <a:endParaRPr lang="en-US" sz="1600" dirty="0" smtClean="0">
              <a:latin typeface="Arial"/>
              <a:cs typeface="Arial"/>
            </a:endParaRPr>
          </a:p>
          <a:p>
            <a:r>
              <a:rPr lang="en-US" sz="1600" dirty="0" err="1" smtClean="0">
                <a:latin typeface="Arial"/>
                <a:cs typeface="Arial"/>
              </a:rPr>
              <a:t>clSetUserEventStatus(user_event</a:t>
            </a:r>
            <a:r>
              <a:rPr lang="en-US" sz="1600" dirty="0" smtClean="0">
                <a:latin typeface="Arial"/>
                <a:cs typeface="Arial"/>
              </a:rPr>
              <a:t>, CL_COMPLETE);</a:t>
            </a:r>
          </a:p>
          <a:p>
            <a:r>
              <a:rPr lang="en-US" sz="1600" dirty="0" smtClean="0">
                <a:solidFill>
                  <a:srgbClr val="00FF00"/>
                </a:solidFill>
                <a:latin typeface="Arial"/>
                <a:cs typeface="Arial"/>
              </a:rPr>
              <a:t>//The clEnqueueWriteBuffer to buf1 can now proceed as per OP of </a:t>
            </a:r>
            <a:r>
              <a:rPr lang="en-US" sz="1600" dirty="0" err="1" smtClean="0">
                <a:solidFill>
                  <a:srgbClr val="00FF00"/>
                </a:solidFill>
                <a:latin typeface="Arial"/>
                <a:cs typeface="Arial"/>
              </a:rPr>
              <a:t>foo</a:t>
            </a:r>
            <a:r>
              <a:rPr lang="en-US" sz="1600" dirty="0" smtClean="0">
                <a:solidFill>
                  <a:srgbClr val="00FF00"/>
                </a:solidFill>
                <a:latin typeface="Arial"/>
                <a:cs typeface="Arial"/>
              </a:rPr>
              <a:t>()</a:t>
            </a:r>
          </a:p>
          <a:p>
            <a:endParaRPr lang="en-US" sz="1600" dirty="0" smtClean="0">
              <a:latin typeface="Arial"/>
              <a:cs typeface="Arial"/>
            </a:endParaRPr>
          </a:p>
        </p:txBody>
      </p:sp>
      <p:sp>
        <p:nvSpPr>
          <p:cNvPr id="5" name="Slide Number Placeholder 4"/>
          <p:cNvSpPr>
            <a:spLocks noGrp="1"/>
          </p:cNvSpPr>
          <p:nvPr>
            <p:ph type="sldNum" sz="quarter" idx="12"/>
          </p:nvPr>
        </p:nvSpPr>
        <p:spPr/>
        <p:txBody>
          <a:bodyPr/>
          <a:lstStyle/>
          <a:p>
            <a:fld id="{08164380-B414-744B-878F-3A4328105E41}" type="slidenum">
              <a:rPr lang="en-US" smtClean="0"/>
              <a:pPr/>
              <a:t>17</a:t>
            </a:fld>
            <a:endParaRPr lang="en-US" dirty="0"/>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Lists</a:t>
            </a:r>
            <a:endParaRPr lang="en-US" dirty="0"/>
          </a:p>
        </p:txBody>
      </p:sp>
      <p:sp>
        <p:nvSpPr>
          <p:cNvPr id="3" name="Content Placeholder 2"/>
          <p:cNvSpPr>
            <a:spLocks noGrp="1"/>
          </p:cNvSpPr>
          <p:nvPr>
            <p:ph idx="1"/>
          </p:nvPr>
        </p:nvSpPr>
        <p:spPr>
          <a:xfrm>
            <a:off x="618564" y="1284112"/>
            <a:ext cx="8080935" cy="4955324"/>
          </a:xfrm>
        </p:spPr>
        <p:txBody>
          <a:bodyPr>
            <a:noAutofit/>
          </a:bodyPr>
          <a:lstStyle/>
          <a:p>
            <a:r>
              <a:rPr lang="en-US" sz="2000" dirty="0" smtClean="0"/>
              <a:t>All clEnqueue* methods also accept event wait lists</a:t>
            </a:r>
          </a:p>
          <a:p>
            <a:pPr lvl="1"/>
            <a:r>
              <a:rPr lang="en-US" sz="2000" dirty="0" smtClean="0"/>
              <a:t>Waitlists are arrays of </a:t>
            </a:r>
            <a:r>
              <a:rPr lang="en-US" sz="2000" dirty="0" smtClean="0">
                <a:latin typeface="Courier New"/>
                <a:cs typeface="Courier New"/>
              </a:rPr>
              <a:t>cl_event </a:t>
            </a:r>
            <a:r>
              <a:rPr lang="en-US" sz="2000" dirty="0" smtClean="0"/>
              <a:t>type</a:t>
            </a:r>
          </a:p>
          <a:p>
            <a:r>
              <a:rPr lang="en-US" sz="2000" dirty="0" smtClean="0"/>
              <a:t>OpenCL defines </a:t>
            </a:r>
            <a:r>
              <a:rPr lang="en-US" sz="2000" i="1" dirty="0" smtClean="0"/>
              <a:t>waitlists </a:t>
            </a:r>
            <a:r>
              <a:rPr lang="en-US" sz="2000" dirty="0" smtClean="0"/>
              <a:t>to provide precedence rules</a:t>
            </a:r>
          </a:p>
          <a:p>
            <a:pPr>
              <a:buNone/>
            </a:pPr>
            <a:endParaRPr lang="en-US" sz="2000" dirty="0" smtClean="0"/>
          </a:p>
          <a:p>
            <a:pPr lvl="1"/>
            <a:endParaRPr lang="en-US" sz="2000" dirty="0" smtClean="0"/>
          </a:p>
          <a:p>
            <a:r>
              <a:rPr lang="en-US" sz="2000" dirty="0" smtClean="0"/>
              <a:t>Enqueue a list of events to wait for such that all events need to complete before this particular command can be executed</a:t>
            </a:r>
          </a:p>
          <a:p>
            <a:endParaRPr lang="en-US" dirty="0" smtClean="0"/>
          </a:p>
          <a:p>
            <a:r>
              <a:rPr lang="en-US" sz="2000" dirty="0" smtClean="0"/>
              <a:t>Enqueue a command  to mark this location in the queue with a unique event object that can be used for synchronization</a:t>
            </a:r>
            <a:endParaRPr lang="en-US" sz="2000" dirty="0"/>
          </a:p>
        </p:txBody>
      </p:sp>
      <p:sp>
        <p:nvSpPr>
          <p:cNvPr id="4" name="Rectangle 3"/>
          <p:cNvSpPr/>
          <p:nvPr/>
        </p:nvSpPr>
        <p:spPr>
          <a:xfrm>
            <a:off x="2219285" y="2680732"/>
            <a:ext cx="4210933" cy="369332"/>
          </a:xfrm>
          <a:prstGeom prst="rect">
            <a:avLst/>
          </a:prstGeom>
          <a:ln>
            <a:solidFill>
              <a:srgbClr val="0080FF"/>
            </a:solidFill>
          </a:ln>
        </p:spPr>
        <p:txBody>
          <a:bodyPr wrap="none">
            <a:spAutoFit/>
          </a:bodyPr>
          <a:lstStyle/>
          <a:p>
            <a:r>
              <a:rPr lang="en-US" dirty="0" smtClean="0">
                <a:latin typeface="Arial"/>
                <a:cs typeface="Arial"/>
              </a:rPr>
              <a:t> err = clWaitOnEvents(1, &amp;</a:t>
            </a:r>
            <a:r>
              <a:rPr lang="en-US" dirty="0" err="1" smtClean="0">
                <a:latin typeface="Arial"/>
                <a:cs typeface="Arial"/>
              </a:rPr>
              <a:t>read_event</a:t>
            </a:r>
            <a:r>
              <a:rPr lang="en-US" dirty="0" smtClean="0">
                <a:latin typeface="Arial"/>
                <a:cs typeface="Arial"/>
              </a:rPr>
              <a:t>);</a:t>
            </a:r>
            <a:endParaRPr lang="en-US" dirty="0">
              <a:latin typeface="Arial"/>
              <a:cs typeface="Arial"/>
            </a:endParaRPr>
          </a:p>
        </p:txBody>
      </p:sp>
      <p:sp>
        <p:nvSpPr>
          <p:cNvPr id="6" name="Rectangle 5"/>
          <p:cNvSpPr/>
          <p:nvPr/>
        </p:nvSpPr>
        <p:spPr>
          <a:xfrm>
            <a:off x="1012784" y="3234730"/>
            <a:ext cx="7485103" cy="369332"/>
          </a:xfrm>
          <a:prstGeom prst="rect">
            <a:avLst/>
          </a:prstGeom>
          <a:ln>
            <a:solidFill>
              <a:schemeClr val="accent3"/>
            </a:solidFill>
          </a:ln>
        </p:spPr>
        <p:txBody>
          <a:bodyPr wrap="square">
            <a:spAutoFit/>
          </a:bodyPr>
          <a:lstStyle/>
          <a:p>
            <a:r>
              <a:rPr lang="en-US" b="1" dirty="0" err="1" smtClean="0">
                <a:latin typeface="Arial"/>
                <a:cs typeface="Arial"/>
              </a:rPr>
              <a:t>clEnqueueWaitListForEvents</a:t>
            </a:r>
            <a:r>
              <a:rPr lang="en-US" dirty="0" smtClean="0">
                <a:latin typeface="Arial"/>
                <a:cs typeface="Arial"/>
              </a:rPr>
              <a:t>( </a:t>
            </a:r>
            <a:r>
              <a:rPr lang="en-US" dirty="0" err="1" smtClean="0">
                <a:latin typeface="Arial"/>
                <a:cs typeface="Arial"/>
              </a:rPr>
              <a:t>cl_command_queue</a:t>
            </a:r>
            <a:r>
              <a:rPr lang="en-US" dirty="0" smtClean="0">
                <a:latin typeface="Arial"/>
                <a:cs typeface="Arial"/>
              </a:rPr>
              <a:t> , </a:t>
            </a:r>
            <a:r>
              <a:rPr lang="en-US" dirty="0" err="1" smtClean="0">
                <a:latin typeface="Arial"/>
                <a:cs typeface="Arial"/>
              </a:rPr>
              <a:t>int</a:t>
            </a:r>
            <a:r>
              <a:rPr lang="en-US" dirty="0" smtClean="0">
                <a:latin typeface="Arial"/>
                <a:cs typeface="Arial"/>
              </a:rPr>
              <a:t>, cl_event *)</a:t>
            </a:r>
          </a:p>
        </p:txBody>
      </p:sp>
      <p:sp>
        <p:nvSpPr>
          <p:cNvPr id="7" name="Rectangle 6"/>
          <p:cNvSpPr/>
          <p:nvPr/>
        </p:nvSpPr>
        <p:spPr>
          <a:xfrm>
            <a:off x="1012783" y="4655066"/>
            <a:ext cx="7485104" cy="369332"/>
          </a:xfrm>
          <a:prstGeom prst="rect">
            <a:avLst/>
          </a:prstGeom>
          <a:ln>
            <a:solidFill>
              <a:srgbClr val="0080FF"/>
            </a:solidFill>
          </a:ln>
        </p:spPr>
        <p:txBody>
          <a:bodyPr wrap="square">
            <a:spAutoFit/>
          </a:bodyPr>
          <a:lstStyle/>
          <a:p>
            <a:r>
              <a:rPr lang="en-US" dirty="0" err="1" smtClean="0">
                <a:latin typeface="Arial"/>
                <a:cs typeface="Arial"/>
              </a:rPr>
              <a:t>clEnqueueMarker</a:t>
            </a:r>
            <a:r>
              <a:rPr lang="en-US" dirty="0" smtClean="0">
                <a:latin typeface="Arial"/>
                <a:cs typeface="Arial"/>
              </a:rPr>
              <a:t>( </a:t>
            </a:r>
            <a:r>
              <a:rPr lang="en-US" dirty="0" err="1" smtClean="0">
                <a:latin typeface="Arial"/>
                <a:cs typeface="Arial"/>
              </a:rPr>
              <a:t>cl_command_queue</a:t>
            </a:r>
            <a:r>
              <a:rPr lang="en-US" dirty="0" smtClean="0">
                <a:latin typeface="Arial"/>
                <a:cs typeface="Arial"/>
              </a:rPr>
              <a:t>, cl_event *)</a:t>
            </a:r>
          </a:p>
        </p:txBody>
      </p:sp>
      <p:sp>
        <p:nvSpPr>
          <p:cNvPr id="8" name="Slide Number Placeholder 7"/>
          <p:cNvSpPr>
            <a:spLocks noGrp="1"/>
          </p:cNvSpPr>
          <p:nvPr>
            <p:ph type="sldNum" sz="quarter" idx="12"/>
          </p:nvPr>
        </p:nvSpPr>
        <p:spPr/>
        <p:txBody>
          <a:bodyPr/>
          <a:lstStyle/>
          <a:p>
            <a:fld id="{08164380-B414-744B-878F-3A4328105E41}" type="slidenum">
              <a:rPr lang="en-US" smtClean="0"/>
              <a:pPr/>
              <a:t>18</a:t>
            </a:fld>
            <a:endParaRPr lang="en-US" dirty="0"/>
          </a:p>
        </p:txBody>
      </p:sp>
      <p:sp>
        <p:nvSpPr>
          <p:cNvPr id="9" name="Footer Placeholder 8"/>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Event </a:t>
            </a:r>
            <a:r>
              <a:rPr lang="en-US" dirty="0" err="1" smtClean="0"/>
              <a:t>CallBacks</a:t>
            </a:r>
            <a:endParaRPr lang="en-US" dirty="0"/>
          </a:p>
        </p:txBody>
      </p:sp>
      <p:sp>
        <p:nvSpPr>
          <p:cNvPr id="3" name="Content Placeholder 2"/>
          <p:cNvSpPr>
            <a:spLocks noGrp="1"/>
          </p:cNvSpPr>
          <p:nvPr>
            <p:ph idx="1"/>
          </p:nvPr>
        </p:nvSpPr>
        <p:spPr>
          <a:xfrm>
            <a:off x="618565" y="3378200"/>
            <a:ext cx="7878788" cy="2797736"/>
          </a:xfrm>
        </p:spPr>
        <p:txBody>
          <a:bodyPr>
            <a:normAutofit fontScale="92500" lnSpcReduction="20000"/>
          </a:bodyPr>
          <a:lstStyle/>
          <a:p>
            <a:r>
              <a:rPr lang="en-US" dirty="0" smtClean="0"/>
              <a:t>OpenCL 1.1 allows registration of a user callback function for a specific command execution status</a:t>
            </a:r>
          </a:p>
          <a:p>
            <a:pPr lvl="1"/>
            <a:r>
              <a:rPr lang="en-US" dirty="0" smtClean="0"/>
              <a:t>Event callbacks can be used to enqueue new commands based on event state changes in a non-blocking manner</a:t>
            </a:r>
          </a:p>
          <a:p>
            <a:pPr lvl="1"/>
            <a:r>
              <a:rPr lang="en-US" dirty="0" smtClean="0"/>
              <a:t>Using blocking versions of  clEnqueue* OpenCL functions in callback leads to undefined behavior</a:t>
            </a:r>
          </a:p>
          <a:p>
            <a:r>
              <a:rPr lang="en-US" dirty="0" smtClean="0"/>
              <a:t>The callback takes an cl_event, status and a pointer to user data as its parameters</a:t>
            </a:r>
          </a:p>
          <a:p>
            <a:endParaRPr lang="en-US" dirty="0"/>
          </a:p>
        </p:txBody>
      </p:sp>
      <p:sp>
        <p:nvSpPr>
          <p:cNvPr id="4" name="Rectangle 3"/>
          <p:cNvSpPr/>
          <p:nvPr/>
        </p:nvSpPr>
        <p:spPr>
          <a:xfrm>
            <a:off x="641350" y="1422400"/>
            <a:ext cx="7856538" cy="1569660"/>
          </a:xfrm>
          <a:prstGeom prst="rect">
            <a:avLst/>
          </a:prstGeom>
        </p:spPr>
        <p:txBody>
          <a:bodyPr wrap="square">
            <a:spAutoFit/>
          </a:bodyPr>
          <a:lstStyle/>
          <a:p>
            <a:r>
              <a:rPr lang="en-US" sz="1600" dirty="0" smtClean="0">
                <a:latin typeface="Arial"/>
                <a:cs typeface="Arial"/>
              </a:rPr>
              <a:t>cl_int </a:t>
            </a:r>
            <a:r>
              <a:rPr lang="en-US" sz="1600" b="1" dirty="0" smtClean="0">
                <a:latin typeface="Arial"/>
                <a:cs typeface="Arial"/>
              </a:rPr>
              <a:t>clSetEventCallback </a:t>
            </a:r>
            <a:r>
              <a:rPr lang="en-US" sz="1600" dirty="0" smtClean="0">
                <a:latin typeface="Arial"/>
                <a:cs typeface="Arial"/>
              </a:rPr>
              <a:t>(	</a:t>
            </a:r>
          </a:p>
          <a:p>
            <a:r>
              <a:rPr lang="en-US" sz="1600" dirty="0" smtClean="0">
                <a:latin typeface="Arial"/>
                <a:cs typeface="Arial"/>
              </a:rPr>
              <a:t>	cl_event </a:t>
            </a:r>
            <a:r>
              <a:rPr lang="en-US" sz="1600" i="1" dirty="0" smtClean="0">
                <a:latin typeface="Arial"/>
                <a:cs typeface="Arial"/>
              </a:rPr>
              <a:t>event</a:t>
            </a:r>
            <a:r>
              <a:rPr lang="en-US" sz="1600" dirty="0" smtClean="0">
                <a:latin typeface="Arial"/>
                <a:cs typeface="Arial"/>
              </a:rPr>
              <a:t>,						  </a:t>
            </a:r>
            <a:r>
              <a:rPr lang="en-US" sz="1600" dirty="0" smtClean="0">
                <a:solidFill>
                  <a:srgbClr val="00FF00"/>
                </a:solidFill>
                <a:latin typeface="Arial"/>
                <a:cs typeface="Arial"/>
              </a:rPr>
              <a:t>//Event Name</a:t>
            </a:r>
          </a:p>
          <a:p>
            <a:r>
              <a:rPr lang="en-US" sz="1600" dirty="0" smtClean="0">
                <a:latin typeface="Arial"/>
                <a:cs typeface="Arial"/>
              </a:rPr>
              <a:t> 	cl_int  </a:t>
            </a:r>
            <a:r>
              <a:rPr lang="en-US" sz="1600" i="1" dirty="0" smtClean="0">
                <a:latin typeface="Arial"/>
                <a:cs typeface="Arial"/>
              </a:rPr>
              <a:t>command_exec_type </a:t>
            </a:r>
            <a:r>
              <a:rPr lang="en-US" sz="1600" dirty="0" smtClean="0">
                <a:latin typeface="Arial"/>
                <a:cs typeface="Arial"/>
              </a:rPr>
              <a:t>,			  </a:t>
            </a:r>
            <a:r>
              <a:rPr lang="en-US" sz="1600" dirty="0" smtClean="0">
                <a:solidFill>
                  <a:srgbClr val="00FF00"/>
                </a:solidFill>
                <a:latin typeface="Arial"/>
                <a:cs typeface="Arial"/>
              </a:rPr>
              <a:t>//Status on which callback is invoked</a:t>
            </a:r>
          </a:p>
          <a:p>
            <a:r>
              <a:rPr lang="en-US" sz="1600" dirty="0" smtClean="0">
                <a:latin typeface="Arial"/>
                <a:cs typeface="Arial"/>
              </a:rPr>
              <a:t> 	void (CL_CALLBACK  *</a:t>
            </a:r>
            <a:r>
              <a:rPr lang="en-US" sz="1600" i="1" dirty="0" err="1" smtClean="0">
                <a:latin typeface="Arial"/>
                <a:cs typeface="Arial"/>
              </a:rPr>
              <a:t>pfn_event_notify</a:t>
            </a:r>
            <a:r>
              <a:rPr lang="en-US" sz="1600" dirty="0" smtClean="0">
                <a:latin typeface="Arial"/>
                <a:cs typeface="Arial"/>
              </a:rPr>
              <a:t>)  </a:t>
            </a:r>
            <a:r>
              <a:rPr lang="en-US" sz="1600" dirty="0" smtClean="0">
                <a:solidFill>
                  <a:srgbClr val="00FF00"/>
                </a:solidFill>
                <a:latin typeface="Arial"/>
                <a:cs typeface="Arial"/>
              </a:rPr>
              <a:t>//Callback Name </a:t>
            </a:r>
          </a:p>
          <a:p>
            <a:r>
              <a:rPr lang="en-US" sz="1600" dirty="0" smtClean="0">
                <a:latin typeface="Arial"/>
                <a:cs typeface="Arial"/>
              </a:rPr>
              <a:t>	 (cl_event event, cl_int event_command_exec_status, void *user_data),</a:t>
            </a:r>
          </a:p>
          <a:p>
            <a:r>
              <a:rPr lang="en-US" sz="1600" dirty="0" smtClean="0">
                <a:latin typeface="Arial"/>
                <a:cs typeface="Arial"/>
              </a:rPr>
              <a:t> 	void *  </a:t>
            </a:r>
            <a:r>
              <a:rPr lang="en-US" sz="1600" i="1" dirty="0" smtClean="0">
                <a:latin typeface="Arial"/>
                <a:cs typeface="Arial"/>
              </a:rPr>
              <a:t>user_data</a:t>
            </a:r>
            <a:r>
              <a:rPr lang="en-US" sz="1600" dirty="0" smtClean="0">
                <a:latin typeface="Arial"/>
                <a:cs typeface="Arial"/>
              </a:rPr>
              <a:t>)					  </a:t>
            </a:r>
            <a:r>
              <a:rPr lang="en-US" sz="1600" dirty="0" smtClean="0">
                <a:solidFill>
                  <a:srgbClr val="00FF00"/>
                </a:solidFill>
                <a:latin typeface="Arial"/>
                <a:cs typeface="Arial"/>
              </a:rPr>
              <a:t>//User Data Passed to callback</a:t>
            </a:r>
            <a:endParaRPr lang="en-US" sz="1600" dirty="0">
              <a:solidFill>
                <a:srgbClr val="00FF00"/>
              </a:solidFill>
              <a:latin typeface="Arial"/>
              <a:cs typeface="Arial"/>
            </a:endParaRPr>
          </a:p>
        </p:txBody>
      </p:sp>
      <p:sp>
        <p:nvSpPr>
          <p:cNvPr id="5" name="Slide Number Placeholder 4"/>
          <p:cNvSpPr>
            <a:spLocks noGrp="1"/>
          </p:cNvSpPr>
          <p:nvPr>
            <p:ph type="sldNum" sz="quarter" idx="12"/>
          </p:nvPr>
        </p:nvSpPr>
        <p:spPr/>
        <p:txBody>
          <a:bodyPr/>
          <a:lstStyle/>
          <a:p>
            <a:fld id="{08164380-B414-744B-878F-3A4328105E41}" type="slidenum">
              <a:rPr lang="en-US" smtClean="0"/>
              <a:pPr/>
              <a:t>19</a:t>
            </a:fld>
            <a:endParaRPr lang="en-US" dirty="0"/>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Instructor Notes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Discusses synchronization, timing and profiling in OpenCL</a:t>
            </a:r>
          </a:p>
          <a:p>
            <a:r>
              <a:rPr lang="en-US" dirty="0" smtClean="0"/>
              <a:t>Coarse grain synchronization covered which discusses synchronizing on a command queue granularity</a:t>
            </a:r>
          </a:p>
          <a:p>
            <a:pPr lvl="1"/>
            <a:r>
              <a:rPr lang="en-US" dirty="0" smtClean="0"/>
              <a:t>Discuss different types of command queues (in order and out of order) </a:t>
            </a:r>
          </a:p>
          <a:p>
            <a:r>
              <a:rPr lang="en-US" dirty="0" smtClean="0"/>
              <a:t>Fine grained synchronization which covers synchronization at a per function call granularity using OpenCL events</a:t>
            </a:r>
          </a:p>
          <a:p>
            <a:r>
              <a:rPr lang="en-US" dirty="0" smtClean="0"/>
              <a:t>Improved event handling capabilities like user defined events have been added in the OpenCL 1.1 specification</a:t>
            </a:r>
          </a:p>
          <a:p>
            <a:r>
              <a:rPr lang="en-US" dirty="0" smtClean="0"/>
              <a:t>Synchronization across multiple function calls and scheduling actions on the command queue discussed using wait lists</a:t>
            </a:r>
          </a:p>
          <a:p>
            <a:r>
              <a:rPr lang="en-US" dirty="0" smtClean="0"/>
              <a:t>The main applications of OpenCL events have been discussed here including timing, profiling and using events for managing asynchronous IO with a device</a:t>
            </a:r>
          </a:p>
          <a:p>
            <a:pPr lvl="1"/>
            <a:r>
              <a:rPr lang="en-US" dirty="0" smtClean="0"/>
              <a:t>Potential performance benefits with asynchronous IO explained using a asymptotic calculation and a real world medical imaging application</a:t>
            </a:r>
            <a:endParaRPr lang="en-US" dirty="0"/>
          </a:p>
        </p:txBody>
      </p:sp>
      <p:sp>
        <p:nvSpPr>
          <p:cNvPr id="4" name="Slide Number Placeholder 3"/>
          <p:cNvSpPr>
            <a:spLocks noGrp="1"/>
          </p:cNvSpPr>
          <p:nvPr>
            <p:ph type="sldNum" sz="quarter" idx="12"/>
          </p:nvPr>
        </p:nvSpPr>
        <p:spPr/>
        <p:txBody>
          <a:bodyPr/>
          <a:lstStyle/>
          <a:p>
            <a:fld id="{08164380-B414-744B-878F-3A4328105E41}"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Events Extension</a:t>
            </a:r>
            <a:endParaRPr lang="en-US" dirty="0"/>
          </a:p>
        </p:txBody>
      </p:sp>
      <p:sp>
        <p:nvSpPr>
          <p:cNvPr id="3" name="Content Placeholder 2"/>
          <p:cNvSpPr>
            <a:spLocks noGrp="1"/>
          </p:cNvSpPr>
          <p:nvPr>
            <p:ph idx="1"/>
          </p:nvPr>
        </p:nvSpPr>
        <p:spPr/>
        <p:txBody>
          <a:bodyPr/>
          <a:lstStyle/>
          <a:p>
            <a:r>
              <a:rPr lang="en-US" dirty="0" smtClean="0"/>
              <a:t>OpenCL event callbacks are valid only for the  </a:t>
            </a:r>
            <a:r>
              <a:rPr lang="en-US" dirty="0" smtClean="0">
                <a:latin typeface="Courier New"/>
                <a:cs typeface="Courier New"/>
              </a:rPr>
              <a:t>CL_COMPLETE </a:t>
            </a:r>
            <a:r>
              <a:rPr lang="en-US" dirty="0" smtClean="0"/>
              <a:t>state</a:t>
            </a:r>
          </a:p>
          <a:p>
            <a:r>
              <a:rPr lang="en-US" dirty="0" smtClean="0"/>
              <a:t>The </a:t>
            </a:r>
            <a:r>
              <a:rPr lang="en-US" dirty="0" smtClean="0">
                <a:latin typeface="Courier New"/>
                <a:cs typeface="Courier New"/>
              </a:rPr>
              <a:t>cl_amd_event_callback </a:t>
            </a:r>
            <a:r>
              <a:rPr lang="en-US" dirty="0" smtClean="0"/>
              <a:t>extension provides the ability to register event callbacks for states other than </a:t>
            </a:r>
            <a:r>
              <a:rPr lang="en-US" dirty="0" smtClean="0">
                <a:latin typeface="Courier New"/>
                <a:cs typeface="Courier New"/>
              </a:rPr>
              <a:t>CL_COMPLETE</a:t>
            </a:r>
          </a:p>
          <a:p>
            <a:r>
              <a:rPr lang="en-US" dirty="0" smtClean="0"/>
              <a:t>Lecture 10 discusses how to use vendor specific extensions in OpenCL</a:t>
            </a:r>
          </a:p>
          <a:p>
            <a:r>
              <a:rPr lang="en-US" dirty="0" smtClean="0"/>
              <a:t>The event states allowed are </a:t>
            </a:r>
            <a:r>
              <a:rPr lang="en-US" cap="all" dirty="0" smtClean="0">
                <a:latin typeface="Courier New"/>
                <a:cs typeface="Courier New"/>
              </a:rPr>
              <a:t>cl_queued</a:t>
            </a:r>
            <a:r>
              <a:rPr lang="en-US" dirty="0" smtClean="0"/>
              <a:t>, </a:t>
            </a:r>
            <a:r>
              <a:rPr lang="en-US" cap="all" dirty="0" smtClean="0">
                <a:latin typeface="Courier New"/>
                <a:cs typeface="Courier New"/>
              </a:rPr>
              <a:t>cl_submitted</a:t>
            </a:r>
            <a:r>
              <a:rPr lang="en-US" dirty="0" smtClean="0"/>
              <a:t>, and </a:t>
            </a:r>
            <a:r>
              <a:rPr lang="en-US" cap="all" dirty="0" err="1" smtClean="0">
                <a:latin typeface="Courier New"/>
                <a:cs typeface="Courier New"/>
              </a:rPr>
              <a:t>cl_running</a:t>
            </a:r>
            <a:endParaRPr lang="en-US" cap="all" dirty="0" smtClean="0">
              <a:latin typeface="Courier New"/>
              <a:cs typeface="Courier New"/>
            </a:endParaRPr>
          </a:p>
        </p:txBody>
      </p:sp>
      <p:sp>
        <p:nvSpPr>
          <p:cNvPr id="4" name="Slide Number Placeholder 3"/>
          <p:cNvSpPr>
            <a:spLocks noGrp="1"/>
          </p:cNvSpPr>
          <p:nvPr>
            <p:ph type="sldNum" sz="quarter" idx="12"/>
          </p:nvPr>
        </p:nvSpPr>
        <p:spPr/>
        <p:txBody>
          <a:bodyPr/>
          <a:lstStyle/>
          <a:p>
            <a:fld id="{08164380-B414-744B-878F-3A4328105E41}"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Events for Timing</a:t>
            </a:r>
            <a:endParaRPr lang="en-US" dirty="0"/>
          </a:p>
        </p:txBody>
      </p:sp>
      <p:sp>
        <p:nvSpPr>
          <p:cNvPr id="5" name="Content Placeholder 4"/>
          <p:cNvSpPr>
            <a:spLocks noGrp="1"/>
          </p:cNvSpPr>
          <p:nvPr>
            <p:ph sz="half" idx="1"/>
          </p:nvPr>
        </p:nvSpPr>
        <p:spPr/>
        <p:txBody>
          <a:bodyPr>
            <a:normAutofit/>
          </a:bodyPr>
          <a:lstStyle/>
          <a:p>
            <a:r>
              <a:rPr lang="en-US" sz="1800" dirty="0" smtClean="0"/>
              <a:t>OpenCL events can easily be used for timing durations of kernels. </a:t>
            </a:r>
          </a:p>
          <a:p>
            <a:r>
              <a:rPr lang="en-US" sz="1800" dirty="0" smtClean="0"/>
              <a:t>This method is reliable for performance optimizations since it uses counters from the device </a:t>
            </a:r>
          </a:p>
          <a:p>
            <a:r>
              <a:rPr lang="en-US" sz="1800" dirty="0" smtClean="0"/>
              <a:t>By taking differences of the start and end timestamps we are discounting overheads like time spent in the command queue</a:t>
            </a:r>
          </a:p>
        </p:txBody>
      </p:sp>
      <p:sp>
        <p:nvSpPr>
          <p:cNvPr id="6" name="Rectangle 5"/>
          <p:cNvSpPr/>
          <p:nvPr/>
        </p:nvSpPr>
        <p:spPr>
          <a:xfrm>
            <a:off x="4806326" y="1600201"/>
            <a:ext cx="3388910" cy="738664"/>
          </a:xfrm>
          <a:prstGeom prst="rect">
            <a:avLst/>
          </a:prstGeom>
          <a:ln>
            <a:solidFill>
              <a:schemeClr val="accent3"/>
            </a:solidFill>
          </a:ln>
        </p:spPr>
        <p:txBody>
          <a:bodyPr wrap="square">
            <a:spAutoFit/>
          </a:bodyPr>
          <a:lstStyle/>
          <a:p>
            <a:r>
              <a:rPr lang="en-US" sz="1400" b="1" dirty="0" err="1" smtClean="0">
                <a:latin typeface="Arial"/>
                <a:cs typeface="Arial"/>
              </a:rPr>
              <a:t>clGetEventProfilingInfo</a:t>
            </a:r>
            <a:r>
              <a:rPr lang="en-US" sz="1400" dirty="0" smtClean="0">
                <a:latin typeface="Arial"/>
                <a:cs typeface="Arial"/>
              </a:rPr>
              <a:t>( </a:t>
            </a:r>
            <a:r>
              <a:rPr lang="en-US" sz="1400" dirty="0" err="1" smtClean="0">
                <a:latin typeface="Arial"/>
                <a:cs typeface="Arial"/>
              </a:rPr>
              <a:t>event_time</a:t>
            </a:r>
            <a:r>
              <a:rPr lang="en-US" sz="1400" dirty="0" smtClean="0">
                <a:latin typeface="Arial"/>
                <a:cs typeface="Arial"/>
              </a:rPr>
              <a:t>, </a:t>
            </a:r>
          </a:p>
          <a:p>
            <a:r>
              <a:rPr lang="en-US" sz="1400" dirty="0" smtClean="0">
                <a:latin typeface="Arial"/>
                <a:cs typeface="Arial"/>
              </a:rPr>
              <a:t>CL_PROFILING_COMMAND_START, </a:t>
            </a:r>
          </a:p>
          <a:p>
            <a:r>
              <a:rPr lang="en-US" sz="1400" dirty="0" err="1" smtClean="0">
                <a:latin typeface="Arial"/>
                <a:cs typeface="Arial"/>
              </a:rPr>
              <a:t>sizeof(cl_ulong</a:t>
            </a:r>
            <a:r>
              <a:rPr lang="en-US" sz="1400" dirty="0" smtClean="0">
                <a:latin typeface="Arial"/>
                <a:cs typeface="Arial"/>
              </a:rPr>
              <a:t>), &amp;</a:t>
            </a:r>
            <a:r>
              <a:rPr lang="en-US" sz="1400" dirty="0" err="1" smtClean="0">
                <a:latin typeface="Arial"/>
                <a:cs typeface="Arial"/>
              </a:rPr>
              <a:t>starttime</a:t>
            </a:r>
            <a:r>
              <a:rPr lang="en-US" sz="1400" dirty="0" smtClean="0">
                <a:latin typeface="Arial"/>
                <a:cs typeface="Arial"/>
              </a:rPr>
              <a:t>, NULL);</a:t>
            </a:r>
          </a:p>
        </p:txBody>
      </p:sp>
      <p:sp>
        <p:nvSpPr>
          <p:cNvPr id="7" name="Rectangle 6"/>
          <p:cNvSpPr/>
          <p:nvPr/>
        </p:nvSpPr>
        <p:spPr>
          <a:xfrm>
            <a:off x="4806326" y="2882900"/>
            <a:ext cx="3388910" cy="738664"/>
          </a:xfrm>
          <a:prstGeom prst="rect">
            <a:avLst/>
          </a:prstGeom>
          <a:ln>
            <a:solidFill>
              <a:schemeClr val="accent3"/>
            </a:solidFill>
          </a:ln>
        </p:spPr>
        <p:txBody>
          <a:bodyPr wrap="square">
            <a:spAutoFit/>
          </a:bodyPr>
          <a:lstStyle/>
          <a:p>
            <a:r>
              <a:rPr lang="en-US" sz="1400" b="1" dirty="0" err="1" smtClean="0">
                <a:latin typeface="Arial"/>
                <a:cs typeface="Arial"/>
              </a:rPr>
              <a:t>clGetEventProfilingInfo</a:t>
            </a:r>
            <a:r>
              <a:rPr lang="en-US" sz="1400" dirty="0" err="1" smtClean="0">
                <a:latin typeface="Arial"/>
                <a:cs typeface="Arial"/>
              </a:rPr>
              <a:t>(event_time</a:t>
            </a:r>
            <a:r>
              <a:rPr lang="en-US" sz="1400" dirty="0" smtClean="0">
                <a:latin typeface="Arial"/>
                <a:cs typeface="Arial"/>
              </a:rPr>
              <a:t>, CL_PROFILING_COMMAND_END, </a:t>
            </a:r>
          </a:p>
          <a:p>
            <a:r>
              <a:rPr lang="en-US" sz="1400" dirty="0" err="1" smtClean="0">
                <a:latin typeface="Arial"/>
                <a:cs typeface="Arial"/>
              </a:rPr>
              <a:t>sizeof(cl_ulong</a:t>
            </a:r>
            <a:r>
              <a:rPr lang="en-US" sz="1400" dirty="0" smtClean="0">
                <a:latin typeface="Arial"/>
                <a:cs typeface="Arial"/>
              </a:rPr>
              <a:t>), &amp;</a:t>
            </a:r>
            <a:r>
              <a:rPr lang="en-US" sz="1400" dirty="0" err="1" smtClean="0">
                <a:latin typeface="Arial"/>
                <a:cs typeface="Arial"/>
              </a:rPr>
              <a:t>endtime</a:t>
            </a:r>
            <a:r>
              <a:rPr lang="en-US" sz="1400" dirty="0" smtClean="0">
                <a:latin typeface="Arial"/>
                <a:cs typeface="Arial"/>
              </a:rPr>
              <a:t>, NULL);</a:t>
            </a:r>
          </a:p>
        </p:txBody>
      </p:sp>
      <p:sp>
        <p:nvSpPr>
          <p:cNvPr id="8" name="Rectangle 7"/>
          <p:cNvSpPr/>
          <p:nvPr/>
        </p:nvSpPr>
        <p:spPr>
          <a:xfrm>
            <a:off x="4806326" y="4069089"/>
            <a:ext cx="3388910" cy="523220"/>
          </a:xfrm>
          <a:prstGeom prst="rect">
            <a:avLst/>
          </a:prstGeom>
          <a:ln>
            <a:solidFill>
              <a:schemeClr val="accent3"/>
            </a:solidFill>
          </a:ln>
        </p:spPr>
        <p:txBody>
          <a:bodyPr wrap="square">
            <a:spAutoFit/>
          </a:bodyPr>
          <a:lstStyle/>
          <a:p>
            <a:r>
              <a:rPr lang="en-US" sz="1400" dirty="0" smtClean="0">
                <a:latin typeface="Arial"/>
                <a:cs typeface="Arial"/>
              </a:rPr>
              <a:t>unsigned long elapsed =  </a:t>
            </a:r>
          </a:p>
          <a:p>
            <a:r>
              <a:rPr lang="en-US" sz="1400" dirty="0" smtClean="0">
                <a:latin typeface="Arial"/>
                <a:cs typeface="Arial"/>
              </a:rPr>
              <a:t>(unsigned </a:t>
            </a:r>
            <a:r>
              <a:rPr lang="en-US" sz="1400" dirty="0" err="1" smtClean="0">
                <a:latin typeface="Arial"/>
                <a:cs typeface="Arial"/>
              </a:rPr>
              <a:t>long)(endtime</a:t>
            </a:r>
            <a:r>
              <a:rPr lang="en-US" sz="1400" dirty="0" smtClean="0">
                <a:latin typeface="Arial"/>
                <a:cs typeface="Arial"/>
              </a:rPr>
              <a:t> - </a:t>
            </a:r>
            <a:r>
              <a:rPr lang="en-US" sz="1400" dirty="0" err="1" smtClean="0">
                <a:latin typeface="Arial"/>
                <a:cs typeface="Arial"/>
              </a:rPr>
              <a:t>starttime</a:t>
            </a:r>
            <a:r>
              <a:rPr lang="en-US" sz="1400" dirty="0" smtClean="0">
                <a:latin typeface="Arial"/>
                <a:cs typeface="Arial"/>
              </a:rPr>
              <a:t>);</a:t>
            </a:r>
            <a:endParaRPr lang="en-US" sz="1400" dirty="0">
              <a:latin typeface="Arial"/>
              <a:cs typeface="Arial"/>
            </a:endParaRPr>
          </a:p>
        </p:txBody>
      </p:sp>
      <p:sp>
        <p:nvSpPr>
          <p:cNvPr id="9" name="Slide Number Placeholder 8"/>
          <p:cNvSpPr>
            <a:spLocks noGrp="1"/>
          </p:cNvSpPr>
          <p:nvPr>
            <p:ph type="sldNum" sz="quarter" idx="12"/>
          </p:nvPr>
        </p:nvSpPr>
        <p:spPr/>
        <p:txBody>
          <a:bodyPr/>
          <a:lstStyle/>
          <a:p>
            <a:fld id="{717B09FF-B491-5447-AAF3-18F1A7B5A0B6}" type="slidenum">
              <a:rPr lang="en-US" smtClean="0"/>
              <a:pPr/>
              <a:t>21</a:t>
            </a:fld>
            <a:endParaRPr lang="en-US" dirty="0"/>
          </a:p>
        </p:txBody>
      </p:sp>
      <p:sp>
        <p:nvSpPr>
          <p:cNvPr id="10" name="Footer Placeholder 9"/>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Profiling Using Events</a:t>
            </a:r>
            <a:endParaRPr lang="en-US" dirty="0"/>
          </a:p>
        </p:txBody>
      </p:sp>
      <p:sp>
        <p:nvSpPr>
          <p:cNvPr id="3" name="Content Placeholder 2"/>
          <p:cNvSpPr>
            <a:spLocks noGrp="1"/>
          </p:cNvSpPr>
          <p:nvPr>
            <p:ph sz="half" idx="1"/>
          </p:nvPr>
        </p:nvSpPr>
        <p:spPr>
          <a:xfrm>
            <a:off x="254000" y="1447800"/>
            <a:ext cx="4289424" cy="4610794"/>
          </a:xfrm>
        </p:spPr>
        <p:txBody>
          <a:bodyPr>
            <a:normAutofit fontScale="70000" lnSpcReduction="20000"/>
          </a:bodyPr>
          <a:lstStyle/>
          <a:p>
            <a:r>
              <a:rPr lang="en-US" dirty="0" smtClean="0"/>
              <a:t>OpenCL calls occur asynchronously within a heterogeneous application</a:t>
            </a:r>
          </a:p>
          <a:p>
            <a:r>
              <a:rPr lang="en-US" dirty="0" smtClean="0"/>
              <a:t>A  </a:t>
            </a:r>
            <a:r>
              <a:rPr lang="en-US" dirty="0" err="1" smtClean="0">
                <a:latin typeface="Courier New"/>
                <a:cs typeface="Courier New"/>
              </a:rPr>
              <a:t>clFinish</a:t>
            </a:r>
            <a:r>
              <a:rPr lang="en-US" dirty="0" smtClean="0">
                <a:latin typeface="Courier New"/>
                <a:cs typeface="Courier New"/>
              </a:rPr>
              <a:t> </a:t>
            </a:r>
            <a:r>
              <a:rPr lang="en-US" dirty="0" smtClean="0"/>
              <a:t>to capture events after each function introduces interference  </a:t>
            </a:r>
          </a:p>
          <a:p>
            <a:r>
              <a:rPr lang="en-US" dirty="0" smtClean="0"/>
              <a:t>Obtaining a pipeline view of commands in an OpenCL context</a:t>
            </a:r>
          </a:p>
          <a:p>
            <a:pPr lvl="1"/>
            <a:r>
              <a:rPr lang="en-US" dirty="0" smtClean="0"/>
              <a:t>Declare a large array of events in beginning of application</a:t>
            </a:r>
          </a:p>
          <a:p>
            <a:pPr lvl="1"/>
            <a:r>
              <a:rPr lang="en-US" dirty="0" smtClean="0"/>
              <a:t>Assign an event from within this array to each clEnqueue* call</a:t>
            </a:r>
          </a:p>
          <a:p>
            <a:pPr lvl="1"/>
            <a:r>
              <a:rPr lang="en-US" dirty="0" smtClean="0"/>
              <a:t>Query all events at one time after the critical path of the application </a:t>
            </a:r>
          </a:p>
        </p:txBody>
      </p:sp>
      <p:sp>
        <p:nvSpPr>
          <p:cNvPr id="7" name="Rectangle 6"/>
          <p:cNvSpPr/>
          <p:nvPr/>
        </p:nvSpPr>
        <p:spPr>
          <a:xfrm>
            <a:off x="4543424" y="1966914"/>
            <a:ext cx="1984376" cy="369886"/>
          </a:xfrm>
          <a:prstGeom prst="rect">
            <a:avLst/>
          </a:prstGeom>
          <a:noFill/>
          <a:ln w="25400" cap="flat" cmpd="sng" algn="ctr">
            <a:solidFill>
              <a:srgbClr val="0080FF"/>
            </a:solidFill>
            <a:prstDash val="solid"/>
            <a:round/>
            <a:headEnd type="none"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tx1"/>
                </a:solidFill>
                <a:latin typeface="Arial"/>
                <a:cs typeface="Arial"/>
              </a:rPr>
              <a:t>Application Function 1</a:t>
            </a:r>
            <a:endParaRPr lang="en-US" sz="1200" dirty="0">
              <a:solidFill>
                <a:schemeClr val="tx1"/>
              </a:solidFill>
              <a:latin typeface="Arial"/>
              <a:cs typeface="Arial"/>
            </a:endParaRPr>
          </a:p>
        </p:txBody>
      </p:sp>
      <p:sp>
        <p:nvSpPr>
          <p:cNvPr id="12" name="Rectangle 11"/>
          <p:cNvSpPr/>
          <p:nvPr/>
        </p:nvSpPr>
        <p:spPr>
          <a:xfrm>
            <a:off x="4857747" y="4381500"/>
            <a:ext cx="2444753" cy="292099"/>
          </a:xfrm>
          <a:prstGeom prst="rect">
            <a:avLst/>
          </a:prstGeom>
          <a:noFill/>
          <a:ln w="25400" cap="flat" cmpd="sng" algn="ctr">
            <a:solidFill>
              <a:srgbClr val="008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Arial"/>
                <a:cs typeface="Arial"/>
              </a:rPr>
              <a:t>Event</a:t>
            </a:r>
            <a:r>
              <a:rPr lang="en-US" sz="1200" dirty="0" smtClean="0">
                <a:solidFill>
                  <a:schemeClr val="tx1"/>
                </a:solidFill>
                <a:latin typeface="Arial"/>
                <a:cs typeface="Arial"/>
              </a:rPr>
              <a:t> Logging Framework</a:t>
            </a:r>
            <a:endParaRPr lang="en-US" sz="1200" dirty="0">
              <a:solidFill>
                <a:schemeClr val="tx1"/>
              </a:solidFill>
              <a:latin typeface="Arial"/>
              <a:cs typeface="Arial"/>
            </a:endParaRPr>
          </a:p>
        </p:txBody>
      </p:sp>
      <p:sp>
        <p:nvSpPr>
          <p:cNvPr id="33" name="Rectangle 32"/>
          <p:cNvSpPr/>
          <p:nvPr/>
        </p:nvSpPr>
        <p:spPr>
          <a:xfrm>
            <a:off x="4857748" y="4660900"/>
            <a:ext cx="2444752" cy="533400"/>
          </a:xfrm>
          <a:prstGeom prst="rect">
            <a:avLst/>
          </a:prstGeom>
          <a:noFill/>
          <a:ln w="25400" cap="flat" cmpd="sng" algn="ctr">
            <a:solidFill>
              <a:srgbClr val="008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tx1"/>
                </a:solidFill>
                <a:latin typeface="Arial"/>
                <a:cs typeface="Arial"/>
              </a:rPr>
              <a:t>cl_event </a:t>
            </a:r>
            <a:r>
              <a:rPr lang="en-US" sz="1200" dirty="0" err="1" smtClean="0">
                <a:solidFill>
                  <a:schemeClr val="tx1"/>
                </a:solidFill>
                <a:latin typeface="Arial"/>
                <a:cs typeface="Arial"/>
              </a:rPr>
              <a:t>event_list[N</a:t>
            </a:r>
            <a:r>
              <a:rPr lang="en-US" sz="1200" dirty="0" smtClean="0">
                <a:solidFill>
                  <a:schemeClr val="tx1"/>
                </a:solidFill>
                <a:latin typeface="Arial"/>
                <a:cs typeface="Arial"/>
              </a:rPr>
              <a:t>]</a:t>
            </a:r>
          </a:p>
        </p:txBody>
      </p:sp>
      <p:sp>
        <p:nvSpPr>
          <p:cNvPr id="34" name="Rectangle 33"/>
          <p:cNvSpPr/>
          <p:nvPr/>
        </p:nvSpPr>
        <p:spPr>
          <a:xfrm>
            <a:off x="7302500" y="4381500"/>
            <a:ext cx="1397000" cy="738664"/>
          </a:xfrm>
          <a:prstGeom prst="rect">
            <a:avLst/>
          </a:prstGeom>
        </p:spPr>
        <p:txBody>
          <a:bodyPr wrap="square">
            <a:spAutoFit/>
          </a:bodyPr>
          <a:lstStyle/>
          <a:p>
            <a:pPr algn="ctr">
              <a:defRPr/>
            </a:pPr>
            <a:r>
              <a:rPr lang="en-US" sz="1400" dirty="0" smtClean="0">
                <a:latin typeface="Arial"/>
                <a:cs typeface="Arial"/>
              </a:rPr>
              <a:t>N = estimated no. of events in application</a:t>
            </a:r>
            <a:endParaRPr lang="en-US" sz="1400" dirty="0">
              <a:latin typeface="Arial"/>
              <a:cs typeface="Arial"/>
            </a:endParaRPr>
          </a:p>
        </p:txBody>
      </p:sp>
      <p:sp>
        <p:nvSpPr>
          <p:cNvPr id="35" name="Rectangle 34"/>
          <p:cNvSpPr/>
          <p:nvPr/>
        </p:nvSpPr>
        <p:spPr>
          <a:xfrm>
            <a:off x="4543424" y="2391570"/>
            <a:ext cx="1984376" cy="923129"/>
          </a:xfrm>
          <a:prstGeom prst="rect">
            <a:avLst/>
          </a:prstGeom>
          <a:noFill/>
          <a:ln w="25400" cap="flat" cmpd="sng" algn="ctr">
            <a:solidFill>
              <a:srgbClr val="0080FF"/>
            </a:solidFill>
            <a:prstDash val="solid"/>
            <a:round/>
            <a:headEnd type="none"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000" dirty="0" smtClean="0">
                <a:solidFill>
                  <a:schemeClr val="tx1"/>
                </a:solidFill>
                <a:latin typeface="Arial"/>
                <a:cs typeface="Arial"/>
              </a:rPr>
              <a:t>clEnqueueNDRangeKernel(</a:t>
            </a:r>
          </a:p>
          <a:p>
            <a:r>
              <a:rPr lang="en-US" sz="1200" dirty="0" smtClean="0">
                <a:solidFill>
                  <a:schemeClr val="tx1"/>
                </a:solidFill>
                <a:latin typeface="Arial"/>
                <a:cs typeface="Arial"/>
              </a:rPr>
              <a:t>kernel1,</a:t>
            </a:r>
          </a:p>
          <a:p>
            <a:r>
              <a:rPr lang="en-US" sz="1200" dirty="0" smtClean="0">
                <a:solidFill>
                  <a:schemeClr val="tx1"/>
                </a:solidFill>
                <a:latin typeface="Arial"/>
                <a:cs typeface="Arial"/>
              </a:rPr>
              <a:t>&amp;</a:t>
            </a:r>
            <a:r>
              <a:rPr lang="en-US" sz="1200" dirty="0" err="1" smtClean="0">
                <a:solidFill>
                  <a:schemeClr val="tx1"/>
                </a:solidFill>
                <a:latin typeface="Arial"/>
                <a:cs typeface="Arial"/>
              </a:rPr>
              <a:t>event_list[i</a:t>
            </a:r>
            <a:r>
              <a:rPr lang="en-US" sz="1200" dirty="0" smtClean="0">
                <a:solidFill>
                  <a:schemeClr val="tx1"/>
                </a:solidFill>
                <a:latin typeface="Arial"/>
                <a:cs typeface="Arial"/>
              </a:rPr>
              <a:t>] );</a:t>
            </a:r>
          </a:p>
        </p:txBody>
      </p:sp>
      <p:sp>
        <p:nvSpPr>
          <p:cNvPr id="38" name="Rectangle 37"/>
          <p:cNvSpPr/>
          <p:nvPr/>
        </p:nvSpPr>
        <p:spPr>
          <a:xfrm>
            <a:off x="6794500" y="1966914"/>
            <a:ext cx="1905000" cy="369886"/>
          </a:xfrm>
          <a:prstGeom prst="rect">
            <a:avLst/>
          </a:prstGeom>
          <a:noFill/>
          <a:ln w="25400" cap="flat" cmpd="sng" algn="ctr">
            <a:solidFill>
              <a:srgbClr val="0080FF"/>
            </a:solidFill>
            <a:prstDash val="solid"/>
            <a:round/>
            <a:headEnd type="none"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tx1"/>
                </a:solidFill>
                <a:latin typeface="Arial"/>
                <a:cs typeface="Arial"/>
              </a:rPr>
              <a:t>Application Function 2</a:t>
            </a:r>
            <a:endParaRPr lang="en-US" sz="1200" dirty="0">
              <a:solidFill>
                <a:schemeClr val="tx1"/>
              </a:solidFill>
              <a:latin typeface="Arial"/>
              <a:cs typeface="Arial"/>
            </a:endParaRPr>
          </a:p>
        </p:txBody>
      </p:sp>
      <p:sp>
        <p:nvSpPr>
          <p:cNvPr id="39" name="Rectangle 38"/>
          <p:cNvSpPr/>
          <p:nvPr/>
        </p:nvSpPr>
        <p:spPr>
          <a:xfrm>
            <a:off x="6794500" y="2391570"/>
            <a:ext cx="1905000" cy="923129"/>
          </a:xfrm>
          <a:prstGeom prst="rect">
            <a:avLst/>
          </a:prstGeom>
          <a:noFill/>
          <a:ln w="25400" cap="flat" cmpd="sng" algn="ctr">
            <a:solidFill>
              <a:srgbClr val="0080FF"/>
            </a:solidFill>
            <a:prstDash val="solid"/>
            <a:round/>
            <a:headEnd type="none"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000" dirty="0" smtClean="0">
                <a:solidFill>
                  <a:schemeClr val="tx1"/>
                </a:solidFill>
                <a:latin typeface="Arial"/>
                <a:cs typeface="Arial"/>
              </a:rPr>
              <a:t>clEnqueueNDRangeKernel(</a:t>
            </a:r>
          </a:p>
          <a:p>
            <a:r>
              <a:rPr lang="en-US" sz="1200" dirty="0" smtClean="0">
                <a:solidFill>
                  <a:schemeClr val="tx1"/>
                </a:solidFill>
                <a:latin typeface="Arial"/>
                <a:cs typeface="Arial"/>
              </a:rPr>
              <a:t>kernel2,</a:t>
            </a:r>
          </a:p>
          <a:p>
            <a:r>
              <a:rPr lang="en-US" sz="1200" dirty="0" smtClean="0">
                <a:solidFill>
                  <a:schemeClr val="tx1"/>
                </a:solidFill>
                <a:latin typeface="Arial"/>
                <a:cs typeface="Arial"/>
              </a:rPr>
              <a:t>&amp;</a:t>
            </a:r>
            <a:r>
              <a:rPr lang="en-US" sz="1200" dirty="0" err="1" smtClean="0">
                <a:solidFill>
                  <a:schemeClr val="tx1"/>
                </a:solidFill>
                <a:latin typeface="Arial"/>
                <a:cs typeface="Arial"/>
              </a:rPr>
              <a:t>event_list</a:t>
            </a:r>
            <a:r>
              <a:rPr lang="en-US" sz="1200" dirty="0" smtClean="0">
                <a:solidFill>
                  <a:schemeClr val="tx1"/>
                </a:solidFill>
                <a:latin typeface="Arial"/>
                <a:cs typeface="Arial"/>
              </a:rPr>
              <a:t> [i+1] );</a:t>
            </a:r>
          </a:p>
        </p:txBody>
      </p:sp>
      <p:cxnSp>
        <p:nvCxnSpPr>
          <p:cNvPr id="41" name="Elbow Connector 40"/>
          <p:cNvCxnSpPr>
            <a:stCxn id="12" idx="0"/>
            <a:endCxn id="35" idx="2"/>
          </p:cNvCxnSpPr>
          <p:nvPr/>
        </p:nvCxnSpPr>
        <p:spPr>
          <a:xfrm rot="16200000" flipV="1">
            <a:off x="5274468" y="3575844"/>
            <a:ext cx="1066801" cy="544512"/>
          </a:xfrm>
          <a:prstGeom prst="bentConnector3">
            <a:avLst>
              <a:gd name="adj1" fmla="val 50000"/>
            </a:avLst>
          </a:prstGeom>
          <a:ln w="25400" cap="flat" cmpd="sng" algn="ctr">
            <a:solidFill>
              <a:srgbClr val="008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2" idx="0"/>
            <a:endCxn id="39" idx="2"/>
          </p:cNvCxnSpPr>
          <p:nvPr/>
        </p:nvCxnSpPr>
        <p:spPr>
          <a:xfrm rot="5400000" flipH="1" flipV="1">
            <a:off x="6380162" y="3014662"/>
            <a:ext cx="1066801" cy="1666876"/>
          </a:xfrm>
          <a:prstGeom prst="bentConnector3">
            <a:avLst>
              <a:gd name="adj1" fmla="val 50000"/>
            </a:avLst>
          </a:prstGeom>
          <a:ln w="25400" cap="flat" cmpd="sng" algn="ctr">
            <a:solidFill>
              <a:srgbClr val="008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581988" y="3910061"/>
            <a:ext cx="1099880" cy="276999"/>
          </a:xfrm>
          <a:prstGeom prst="rect">
            <a:avLst/>
          </a:prstGeom>
          <a:ln w="25400" cap="flat" cmpd="sng" algn="ctr">
            <a:noFill/>
            <a:prstDash val="solid"/>
            <a:round/>
            <a:headEnd type="none" w="med" len="med"/>
            <a:tailEnd w="med" len="med"/>
          </a:ln>
        </p:spPr>
        <p:txBody>
          <a:bodyPr wrap="none">
            <a:spAutoFit/>
          </a:bodyPr>
          <a:lstStyle/>
          <a:p>
            <a:r>
              <a:rPr lang="en-US" sz="1200" dirty="0" smtClean="0">
                <a:latin typeface="Arial"/>
                <a:cs typeface="Arial"/>
              </a:rPr>
              <a:t>&amp;</a:t>
            </a:r>
            <a:r>
              <a:rPr lang="en-US" sz="1200" dirty="0" err="1" smtClean="0">
                <a:latin typeface="Arial"/>
                <a:cs typeface="Arial"/>
              </a:rPr>
              <a:t>event_list</a:t>
            </a:r>
            <a:r>
              <a:rPr lang="en-US" sz="1200" dirty="0" smtClean="0">
                <a:latin typeface="Arial"/>
                <a:cs typeface="Arial"/>
              </a:rPr>
              <a:t> [i]</a:t>
            </a:r>
            <a:endParaRPr lang="en-US" sz="1200" dirty="0">
              <a:latin typeface="Arial"/>
              <a:cs typeface="Arial"/>
            </a:endParaRPr>
          </a:p>
        </p:txBody>
      </p:sp>
      <p:sp>
        <p:nvSpPr>
          <p:cNvPr id="45" name="Rectangle 44"/>
          <p:cNvSpPr/>
          <p:nvPr/>
        </p:nvSpPr>
        <p:spPr>
          <a:xfrm>
            <a:off x="6794500" y="3910061"/>
            <a:ext cx="1275334" cy="276999"/>
          </a:xfrm>
          <a:prstGeom prst="rect">
            <a:avLst/>
          </a:prstGeom>
          <a:ln w="25400" cap="flat" cmpd="sng" algn="ctr">
            <a:noFill/>
            <a:prstDash val="solid"/>
            <a:round/>
            <a:headEnd type="none" w="med" len="med"/>
            <a:tailEnd w="med" len="med"/>
          </a:ln>
        </p:spPr>
        <p:txBody>
          <a:bodyPr wrap="none">
            <a:spAutoFit/>
          </a:bodyPr>
          <a:lstStyle/>
          <a:p>
            <a:r>
              <a:rPr lang="en-US" sz="1200" dirty="0" smtClean="0">
                <a:latin typeface="Arial"/>
                <a:cs typeface="Arial"/>
              </a:rPr>
              <a:t>&amp;</a:t>
            </a:r>
            <a:r>
              <a:rPr lang="en-US" sz="1200" dirty="0" err="1" smtClean="0">
                <a:latin typeface="Arial"/>
                <a:cs typeface="Arial"/>
              </a:rPr>
              <a:t>event_list</a:t>
            </a:r>
            <a:r>
              <a:rPr lang="en-US" sz="1200" dirty="0" smtClean="0">
                <a:latin typeface="Arial"/>
                <a:cs typeface="Arial"/>
              </a:rPr>
              <a:t> [i+1]</a:t>
            </a:r>
            <a:endParaRPr lang="en-US" sz="1200" dirty="0">
              <a:latin typeface="Arial"/>
              <a:cs typeface="Arial"/>
            </a:endParaRPr>
          </a:p>
        </p:txBody>
      </p:sp>
      <p:sp>
        <p:nvSpPr>
          <p:cNvPr id="65" name="Rectangle 64"/>
          <p:cNvSpPr/>
          <p:nvPr/>
        </p:nvSpPr>
        <p:spPr>
          <a:xfrm>
            <a:off x="4581988" y="5412263"/>
            <a:ext cx="4117512" cy="646331"/>
          </a:xfrm>
          <a:prstGeom prst="rect">
            <a:avLst/>
          </a:prstGeom>
        </p:spPr>
        <p:txBody>
          <a:bodyPr wrap="square">
            <a:spAutoFit/>
          </a:bodyPr>
          <a:lstStyle/>
          <a:p>
            <a:r>
              <a:rPr lang="en-US" dirty="0" smtClean="0">
                <a:latin typeface="Arial"/>
                <a:cs typeface="Arial"/>
              </a:rPr>
              <a:t>Event logging framework can query and format data stored in </a:t>
            </a:r>
            <a:r>
              <a:rPr lang="en-US" dirty="0" err="1" smtClean="0">
                <a:latin typeface="Arial"/>
                <a:cs typeface="Arial"/>
              </a:rPr>
              <a:t>event_list</a:t>
            </a:r>
            <a:endParaRPr lang="en-US" dirty="0" smtClean="0">
              <a:latin typeface="Arial"/>
              <a:cs typeface="Arial"/>
            </a:endParaRPr>
          </a:p>
        </p:txBody>
      </p:sp>
      <p:sp>
        <p:nvSpPr>
          <p:cNvPr id="16" name="Slide Number Placeholder 15"/>
          <p:cNvSpPr>
            <a:spLocks noGrp="1"/>
          </p:cNvSpPr>
          <p:nvPr>
            <p:ph type="sldNum" sz="quarter" idx="12"/>
          </p:nvPr>
        </p:nvSpPr>
        <p:spPr/>
        <p:txBody>
          <a:bodyPr/>
          <a:lstStyle/>
          <a:p>
            <a:fld id="{717B09FF-B491-5447-AAF3-18F1A7B5A0B6}" type="slidenum">
              <a:rPr lang="en-US" smtClean="0"/>
              <a:pPr/>
              <a:t>22</a:t>
            </a:fld>
            <a:endParaRPr lang="en-US" dirty="0"/>
          </a:p>
        </p:txBody>
      </p:sp>
      <p:sp>
        <p:nvSpPr>
          <p:cNvPr id="17" name="Footer Placeholder 16"/>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Profiling with Event Information</a:t>
            </a:r>
            <a:endParaRPr lang="en-US" dirty="0"/>
          </a:p>
        </p:txBody>
      </p:sp>
      <p:sp>
        <p:nvSpPr>
          <p:cNvPr id="3" name="Content Placeholder 2"/>
          <p:cNvSpPr>
            <a:spLocks noGrp="1"/>
          </p:cNvSpPr>
          <p:nvPr>
            <p:ph idx="1"/>
          </p:nvPr>
        </p:nvSpPr>
        <p:spPr/>
        <p:txBody>
          <a:bodyPr>
            <a:normAutofit/>
          </a:bodyPr>
          <a:lstStyle/>
          <a:p>
            <a:r>
              <a:rPr lang="en-US" dirty="0" smtClean="0"/>
              <a:t>Before getting timing information, we must make sure that the events we are interested in have completed</a:t>
            </a:r>
          </a:p>
          <a:p>
            <a:r>
              <a:rPr lang="en-US" dirty="0" smtClean="0"/>
              <a:t>There are different ways of waiting for events:</a:t>
            </a:r>
          </a:p>
          <a:p>
            <a:pPr lvl="1"/>
            <a:r>
              <a:rPr lang="en-US" dirty="0" smtClean="0">
                <a:latin typeface="Courier New"/>
                <a:cs typeface="Courier New"/>
              </a:rPr>
              <a:t>clWaitForEvents(numEvents, eventlist)</a:t>
            </a:r>
          </a:p>
          <a:p>
            <a:pPr lvl="1"/>
            <a:r>
              <a:rPr lang="en-US" dirty="0" smtClean="0">
                <a:latin typeface="Courier New"/>
                <a:cs typeface="Courier New"/>
              </a:rPr>
              <a:t>clFinish(commandQueue)</a:t>
            </a:r>
          </a:p>
          <a:p>
            <a:r>
              <a:rPr lang="en-US" dirty="0" smtClean="0"/>
              <a:t>Timer resolution can be obtained from the flag </a:t>
            </a:r>
            <a:r>
              <a:rPr lang="en-US" dirty="0" smtClean="0">
                <a:latin typeface="Courier New"/>
                <a:cs typeface="Courier New"/>
              </a:rPr>
              <a:t>CL_DEVICE_PROFILING_TIMER_RESOLUTION </a:t>
            </a:r>
            <a:r>
              <a:rPr lang="en-US" dirty="0" smtClean="0"/>
              <a:t>when calling </a:t>
            </a:r>
            <a:r>
              <a:rPr lang="en-US" dirty="0" smtClean="0">
                <a:latin typeface="Courier New"/>
                <a:cs typeface="Courier New"/>
              </a:rPr>
              <a:t>clGetDeviceInfo</a:t>
            </a:r>
            <a:r>
              <a:rPr lang="en-US" dirty="0" smtClean="0"/>
              <a:t>()</a:t>
            </a:r>
          </a:p>
          <a:p>
            <a:pPr>
              <a:buNone/>
            </a:pPr>
            <a:endParaRPr lang="en-US" dirty="0" smtClean="0"/>
          </a:p>
        </p:txBody>
      </p:sp>
      <p:sp>
        <p:nvSpPr>
          <p:cNvPr id="4" name="Slide Number Placeholder 3"/>
          <p:cNvSpPr>
            <a:spLocks noGrp="1"/>
          </p:cNvSpPr>
          <p:nvPr>
            <p:ph type="sldNum" sz="quarter" idx="12"/>
          </p:nvPr>
        </p:nvSpPr>
        <p:spPr/>
        <p:txBody>
          <a:bodyPr/>
          <a:lstStyle/>
          <a:p>
            <a:fld id="{08164380-B414-744B-878F-3A4328105E41}"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Profiling</a:t>
            </a:r>
            <a:endParaRPr lang="en-US" dirty="0"/>
          </a:p>
        </p:txBody>
      </p:sp>
      <p:sp>
        <p:nvSpPr>
          <p:cNvPr id="3" name="Content Placeholder 2"/>
          <p:cNvSpPr>
            <a:spLocks noGrp="1"/>
          </p:cNvSpPr>
          <p:nvPr>
            <p:ph sz="half" idx="1"/>
          </p:nvPr>
        </p:nvSpPr>
        <p:spPr>
          <a:xfrm>
            <a:off x="457200" y="1422401"/>
            <a:ext cx="8040688" cy="4703764"/>
          </a:xfrm>
        </p:spPr>
        <p:txBody>
          <a:bodyPr>
            <a:normAutofit fontScale="92500" lnSpcReduction="10000"/>
          </a:bodyPr>
          <a:lstStyle/>
          <a:p>
            <a:r>
              <a:rPr lang="en-US" sz="2162" dirty="0" smtClean="0"/>
              <a:t>A heterogeneous application can have multiple kernels and a large amount of host device IO</a:t>
            </a:r>
          </a:p>
          <a:p>
            <a:r>
              <a:rPr lang="en-US" sz="2162" dirty="0" smtClean="0"/>
              <a:t>Questions that can be answered by profiling using OpenCL events</a:t>
            </a:r>
          </a:p>
          <a:p>
            <a:pPr lvl="1"/>
            <a:r>
              <a:rPr lang="en-US" sz="2000" dirty="0" smtClean="0"/>
              <a:t>We need to know which kernel to optimize when multiple kernels take similar time ?</a:t>
            </a:r>
          </a:p>
          <a:p>
            <a:pPr lvl="2"/>
            <a:r>
              <a:rPr lang="en-US" dirty="0" smtClean="0"/>
              <a:t>Small kernels that may be called multiple times vs. large slow complicated kernel ?	</a:t>
            </a:r>
          </a:p>
          <a:p>
            <a:pPr lvl="1"/>
            <a:r>
              <a:rPr lang="en-US" sz="2000" dirty="0" smtClean="0"/>
              <a:t>Are the kernels spending too much time in queues ?</a:t>
            </a:r>
          </a:p>
          <a:p>
            <a:pPr lvl="1"/>
            <a:r>
              <a:rPr lang="en-US" sz="2000" dirty="0" smtClean="0"/>
              <a:t>Understand proportion between execution time and setup time for an application</a:t>
            </a:r>
          </a:p>
          <a:p>
            <a:pPr lvl="1"/>
            <a:r>
              <a:rPr lang="en-US" sz="2000" dirty="0" smtClean="0"/>
              <a:t>How much does host device IO matter ?</a:t>
            </a:r>
          </a:p>
          <a:p>
            <a:r>
              <a:rPr lang="en-US" sz="2162" dirty="0" smtClean="0"/>
              <a:t>By profiling an application with minimum overhead and no extra synchronization, most of the above questions can be answered</a:t>
            </a:r>
          </a:p>
        </p:txBody>
      </p:sp>
      <p:sp>
        <p:nvSpPr>
          <p:cNvPr id="4" name="Slide Number Placeholder 3"/>
          <p:cNvSpPr>
            <a:spLocks noGrp="1"/>
          </p:cNvSpPr>
          <p:nvPr>
            <p:ph type="sldNum" sz="quarter" idx="12"/>
          </p:nvPr>
        </p:nvSpPr>
        <p:spPr/>
        <p:txBody>
          <a:bodyPr/>
          <a:lstStyle/>
          <a:p>
            <a:fld id="{717B09FF-B491-5447-AAF3-18F1A7B5A0B6}"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IO</a:t>
            </a:r>
            <a:endParaRPr lang="en-US" dirty="0"/>
          </a:p>
        </p:txBody>
      </p:sp>
      <p:sp>
        <p:nvSpPr>
          <p:cNvPr id="3" name="Content Placeholder 2"/>
          <p:cNvSpPr>
            <a:spLocks noGrp="1"/>
          </p:cNvSpPr>
          <p:nvPr>
            <p:ph idx="1"/>
          </p:nvPr>
        </p:nvSpPr>
        <p:spPr/>
        <p:txBody>
          <a:bodyPr>
            <a:noAutofit/>
          </a:bodyPr>
          <a:lstStyle/>
          <a:p>
            <a:r>
              <a:rPr lang="en-US" sz="2000" dirty="0" smtClean="0"/>
              <a:t>Overlapping host-device I/O can lead to substantial application level performance improvements</a:t>
            </a:r>
          </a:p>
          <a:p>
            <a:r>
              <a:rPr lang="en-US" sz="2000" dirty="0" smtClean="0"/>
              <a:t>How much can we benefit from asynchronous IO</a:t>
            </a:r>
          </a:p>
          <a:p>
            <a:r>
              <a:rPr lang="en-US" sz="2000" dirty="0" smtClean="0"/>
              <a:t>Can prove to be a non-trivial coding effort, Is it worth it ?</a:t>
            </a:r>
          </a:p>
          <a:p>
            <a:pPr lvl="1"/>
            <a:r>
              <a:rPr lang="en-US" sz="1800" dirty="0" smtClean="0"/>
              <a:t>Useful for streaming workloads that can stall the GPU like medical imaging where new data is generated and processed in a continuous loop</a:t>
            </a:r>
          </a:p>
          <a:p>
            <a:pPr lvl="1"/>
            <a:r>
              <a:rPr lang="en-US" sz="1800" dirty="0" smtClean="0"/>
              <a:t>Other uses include workloads like linear algebra where the results of previous time steps can be transferred asynchronously to the host</a:t>
            </a:r>
          </a:p>
          <a:p>
            <a:pPr lvl="1"/>
            <a:r>
              <a:rPr lang="en-US" sz="1800" dirty="0" smtClean="0"/>
              <a:t>We need two command queues with a balanced amount of work on each queue</a:t>
            </a:r>
          </a:p>
          <a:p>
            <a:pPr>
              <a:buNone/>
            </a:pPr>
            <a:endParaRPr lang="en-US" sz="2000" dirty="0" smtClean="0"/>
          </a:p>
        </p:txBody>
      </p:sp>
      <p:sp>
        <p:nvSpPr>
          <p:cNvPr id="4" name="Slide Number Placeholder 3"/>
          <p:cNvSpPr>
            <a:spLocks noGrp="1"/>
          </p:cNvSpPr>
          <p:nvPr>
            <p:ph type="sldNum" sz="quarter" idx="12"/>
          </p:nvPr>
        </p:nvSpPr>
        <p:spPr/>
        <p:txBody>
          <a:bodyPr/>
          <a:lstStyle/>
          <a:p>
            <a:fld id="{08164380-B414-744B-878F-3A4328105E41}"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Asynchronous I/O</a:t>
            </a:r>
            <a:endParaRPr lang="en-US" dirty="0"/>
          </a:p>
        </p:txBody>
      </p:sp>
      <p:sp>
        <p:nvSpPr>
          <p:cNvPr id="15" name="Rectangle 14"/>
          <p:cNvSpPr/>
          <p:nvPr/>
        </p:nvSpPr>
        <p:spPr>
          <a:xfrm>
            <a:off x="641350" y="1393736"/>
            <a:ext cx="7833753" cy="1200329"/>
          </a:xfrm>
          <a:prstGeom prst="rect">
            <a:avLst/>
          </a:prstGeom>
        </p:spPr>
        <p:txBody>
          <a:bodyPr wrap="square">
            <a:spAutoFit/>
          </a:bodyPr>
          <a:lstStyle/>
          <a:p>
            <a:r>
              <a:rPr lang="en-US" dirty="0" smtClean="0">
                <a:latin typeface="Arial"/>
                <a:cs typeface="Arial"/>
              </a:rPr>
              <a:t>Asymptotic Approximation of benefit of asynchronous IO in OpenCL</a:t>
            </a:r>
          </a:p>
          <a:p>
            <a:r>
              <a:rPr lang="en-US" b="1" dirty="0" smtClean="0">
                <a:latin typeface="Arial"/>
                <a:cs typeface="Arial"/>
              </a:rPr>
              <a:t>Tc </a:t>
            </a:r>
            <a:r>
              <a:rPr lang="en-US" dirty="0" smtClean="0">
                <a:latin typeface="Arial"/>
                <a:cs typeface="Arial"/>
              </a:rPr>
              <a:t>= Time for computation</a:t>
            </a:r>
          </a:p>
          <a:p>
            <a:r>
              <a:rPr lang="en-US" b="1" dirty="0" smtClean="0">
                <a:latin typeface="Arial"/>
                <a:cs typeface="Arial"/>
              </a:rPr>
              <a:t>Ti </a:t>
            </a:r>
            <a:r>
              <a:rPr lang="en-US" dirty="0" smtClean="0">
                <a:latin typeface="Arial"/>
                <a:cs typeface="Arial"/>
              </a:rPr>
              <a:t>= Time to write I/P to device  </a:t>
            </a:r>
            <a:r>
              <a:rPr lang="en-US" b="1" dirty="0" smtClean="0">
                <a:latin typeface="Arial"/>
                <a:cs typeface="Arial"/>
              </a:rPr>
              <a:t>To</a:t>
            </a:r>
            <a:r>
              <a:rPr lang="en-US" dirty="0" smtClean="0">
                <a:latin typeface="Arial"/>
                <a:cs typeface="Arial"/>
              </a:rPr>
              <a:t> = Time to read OP for device</a:t>
            </a:r>
          </a:p>
          <a:p>
            <a:r>
              <a:rPr lang="en-US" dirty="0" smtClean="0">
                <a:latin typeface="Arial"/>
                <a:cs typeface="Arial"/>
              </a:rPr>
              <a:t>(Assume host to device and device to host I/O is same)</a:t>
            </a:r>
            <a:endParaRPr lang="en-US" dirty="0">
              <a:latin typeface="Arial"/>
              <a:cs typeface="Arial"/>
            </a:endParaRPr>
          </a:p>
        </p:txBody>
      </p:sp>
      <p:grpSp>
        <p:nvGrpSpPr>
          <p:cNvPr id="42" name="Group 41"/>
          <p:cNvGrpSpPr/>
          <p:nvPr/>
        </p:nvGrpSpPr>
        <p:grpSpPr>
          <a:xfrm>
            <a:off x="618565" y="2594065"/>
            <a:ext cx="7856755" cy="1266799"/>
            <a:chOff x="618565" y="2857500"/>
            <a:chExt cx="7932203" cy="1454210"/>
          </a:xfrm>
        </p:grpSpPr>
        <p:sp>
          <p:nvSpPr>
            <p:cNvPr id="16" name="Rectangle 15"/>
            <p:cNvSpPr/>
            <p:nvPr/>
          </p:nvSpPr>
          <p:spPr>
            <a:xfrm>
              <a:off x="618565" y="2857500"/>
              <a:ext cx="7932203" cy="1399569"/>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chemeClr val="tx1"/>
                </a:solidFill>
                <a:latin typeface="Arial"/>
                <a:cs typeface="Courier New"/>
              </a:endParaRPr>
            </a:p>
          </p:txBody>
        </p:sp>
        <p:sp>
          <p:nvSpPr>
            <p:cNvPr id="17" name="TextBox 16"/>
            <p:cNvSpPr txBox="1"/>
            <p:nvPr/>
          </p:nvSpPr>
          <p:spPr>
            <a:xfrm>
              <a:off x="3911600" y="2857500"/>
              <a:ext cx="1929885" cy="388640"/>
            </a:xfrm>
            <a:prstGeom prst="rect">
              <a:avLst/>
            </a:prstGeom>
            <a:noFill/>
          </p:spPr>
          <p:txBody>
            <a:bodyPr wrap="square" rtlCol="0">
              <a:spAutoFit/>
            </a:bodyPr>
            <a:lstStyle/>
            <a:p>
              <a:r>
                <a:rPr lang="en-US" sz="1600" dirty="0" smtClean="0">
                  <a:latin typeface="Arial"/>
                  <a:cs typeface="Arial"/>
                </a:rPr>
                <a:t>Case 1: 1 Queue</a:t>
              </a:r>
              <a:endParaRPr lang="en-US" sz="1600" dirty="0">
                <a:latin typeface="Arial"/>
                <a:cs typeface="Arial"/>
              </a:endParaRPr>
            </a:p>
          </p:txBody>
        </p:sp>
        <p:sp>
          <p:nvSpPr>
            <p:cNvPr id="18" name="TextBox 17"/>
            <p:cNvSpPr txBox="1"/>
            <p:nvPr/>
          </p:nvSpPr>
          <p:spPr>
            <a:xfrm>
              <a:off x="3096975" y="3887739"/>
              <a:ext cx="3064448" cy="423971"/>
            </a:xfrm>
            <a:prstGeom prst="rect">
              <a:avLst/>
            </a:prstGeom>
            <a:noFill/>
          </p:spPr>
          <p:txBody>
            <a:bodyPr wrap="square" rtlCol="0">
              <a:spAutoFit/>
            </a:bodyPr>
            <a:lstStyle/>
            <a:p>
              <a:r>
                <a:rPr lang="en-US" dirty="0" smtClean="0"/>
                <a:t>Total Time = 2Tc + 2Ti + 2To</a:t>
              </a:r>
              <a:endParaRPr lang="en-US" dirty="0"/>
            </a:p>
          </p:txBody>
        </p:sp>
        <p:sp>
          <p:nvSpPr>
            <p:cNvPr id="33" name="Left-Right Arrow 32"/>
            <p:cNvSpPr/>
            <p:nvPr/>
          </p:nvSpPr>
          <p:spPr>
            <a:xfrm>
              <a:off x="641350" y="3226832"/>
              <a:ext cx="998184"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Ti</a:t>
              </a:r>
            </a:p>
          </p:txBody>
        </p:sp>
        <p:sp>
          <p:nvSpPr>
            <p:cNvPr id="34" name="Left-Right Arrow 33"/>
            <p:cNvSpPr/>
            <p:nvPr/>
          </p:nvSpPr>
          <p:spPr>
            <a:xfrm>
              <a:off x="1639534" y="3226832"/>
              <a:ext cx="1948216"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Tc</a:t>
              </a:r>
            </a:p>
          </p:txBody>
        </p:sp>
        <p:sp>
          <p:nvSpPr>
            <p:cNvPr id="35" name="Left-Right Arrow 34"/>
            <p:cNvSpPr/>
            <p:nvPr/>
          </p:nvSpPr>
          <p:spPr>
            <a:xfrm>
              <a:off x="3587750" y="3226832"/>
              <a:ext cx="998184"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To</a:t>
              </a:r>
            </a:p>
          </p:txBody>
        </p:sp>
        <p:sp>
          <p:nvSpPr>
            <p:cNvPr id="36" name="Left-Right Arrow 35"/>
            <p:cNvSpPr/>
            <p:nvPr/>
          </p:nvSpPr>
          <p:spPr>
            <a:xfrm>
              <a:off x="4628969" y="3226832"/>
              <a:ext cx="998184"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Ti</a:t>
              </a:r>
            </a:p>
          </p:txBody>
        </p:sp>
        <p:sp>
          <p:nvSpPr>
            <p:cNvPr id="37" name="Left-Right Arrow 36"/>
            <p:cNvSpPr/>
            <p:nvPr/>
          </p:nvSpPr>
          <p:spPr>
            <a:xfrm>
              <a:off x="5627153" y="3226832"/>
              <a:ext cx="1948216"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Tc</a:t>
              </a:r>
            </a:p>
          </p:txBody>
        </p:sp>
        <p:sp>
          <p:nvSpPr>
            <p:cNvPr id="38" name="Left-Right Arrow 37"/>
            <p:cNvSpPr/>
            <p:nvPr/>
          </p:nvSpPr>
          <p:spPr>
            <a:xfrm>
              <a:off x="7552584" y="3226832"/>
              <a:ext cx="998184"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To</a:t>
              </a:r>
            </a:p>
          </p:txBody>
        </p:sp>
      </p:grpSp>
      <p:grpSp>
        <p:nvGrpSpPr>
          <p:cNvPr id="43" name="Group 42"/>
          <p:cNvGrpSpPr/>
          <p:nvPr/>
        </p:nvGrpSpPr>
        <p:grpSpPr>
          <a:xfrm>
            <a:off x="618565" y="3978620"/>
            <a:ext cx="7879322" cy="2230311"/>
            <a:chOff x="618566" y="4409469"/>
            <a:chExt cx="7954987" cy="2476667"/>
          </a:xfrm>
        </p:grpSpPr>
        <p:sp>
          <p:nvSpPr>
            <p:cNvPr id="20" name="Left-Right Arrow 19"/>
            <p:cNvSpPr/>
            <p:nvPr/>
          </p:nvSpPr>
          <p:spPr>
            <a:xfrm>
              <a:off x="965200" y="4901504"/>
              <a:ext cx="998184"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Ti</a:t>
              </a:r>
            </a:p>
          </p:txBody>
        </p:sp>
        <p:sp>
          <p:nvSpPr>
            <p:cNvPr id="21" name="Left-Right Arrow 20"/>
            <p:cNvSpPr/>
            <p:nvPr/>
          </p:nvSpPr>
          <p:spPr>
            <a:xfrm>
              <a:off x="1963384" y="4901504"/>
              <a:ext cx="1948216"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Tc</a:t>
              </a:r>
            </a:p>
          </p:txBody>
        </p:sp>
        <p:sp>
          <p:nvSpPr>
            <p:cNvPr id="26" name="Rectangle 25"/>
            <p:cNvSpPr/>
            <p:nvPr/>
          </p:nvSpPr>
          <p:spPr>
            <a:xfrm>
              <a:off x="641350" y="4409469"/>
              <a:ext cx="7932203" cy="2476667"/>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chemeClr val="tx1"/>
                </a:solidFill>
                <a:latin typeface="Arial"/>
                <a:cs typeface="Courier New"/>
              </a:endParaRPr>
            </a:p>
          </p:txBody>
        </p:sp>
        <p:sp>
          <p:nvSpPr>
            <p:cNvPr id="27" name="TextBox 26"/>
            <p:cNvSpPr txBox="1"/>
            <p:nvPr/>
          </p:nvSpPr>
          <p:spPr>
            <a:xfrm>
              <a:off x="2584315" y="4409469"/>
              <a:ext cx="4650937" cy="375950"/>
            </a:xfrm>
            <a:prstGeom prst="rect">
              <a:avLst/>
            </a:prstGeom>
            <a:noFill/>
          </p:spPr>
          <p:txBody>
            <a:bodyPr wrap="square" rtlCol="0">
              <a:spAutoFit/>
            </a:bodyPr>
            <a:lstStyle/>
            <a:p>
              <a:r>
                <a:rPr lang="en-US" sz="1600" dirty="0" smtClean="0">
                  <a:latin typeface="Arial"/>
                  <a:cs typeface="Arial"/>
                </a:rPr>
                <a:t>Case 2: 2 Queues – One device for compute</a:t>
              </a:r>
              <a:endParaRPr lang="en-US" sz="1600" dirty="0">
                <a:latin typeface="Arial"/>
                <a:cs typeface="Arial"/>
              </a:endParaRPr>
            </a:p>
          </p:txBody>
        </p:sp>
        <p:sp>
          <p:nvSpPr>
            <p:cNvPr id="28" name="TextBox 27"/>
            <p:cNvSpPr txBox="1"/>
            <p:nvPr/>
          </p:nvSpPr>
          <p:spPr>
            <a:xfrm>
              <a:off x="618566" y="5860817"/>
              <a:ext cx="4543819" cy="717724"/>
            </a:xfrm>
            <a:prstGeom prst="rect">
              <a:avLst/>
            </a:prstGeom>
            <a:noFill/>
          </p:spPr>
          <p:txBody>
            <a:bodyPr wrap="square" rtlCol="0">
              <a:spAutoFit/>
            </a:bodyPr>
            <a:lstStyle/>
            <a:p>
              <a:r>
                <a:rPr lang="en-US" dirty="0" smtClean="0"/>
                <a:t>Total Time for 2 kernels and their I/O </a:t>
              </a:r>
            </a:p>
            <a:p>
              <a:r>
                <a:rPr lang="en-US" dirty="0" smtClean="0"/>
                <a:t>= 2Tc + Ti + To</a:t>
              </a:r>
              <a:endParaRPr lang="en-US" dirty="0"/>
            </a:p>
          </p:txBody>
        </p:sp>
        <p:sp>
          <p:nvSpPr>
            <p:cNvPr id="29" name="Left-Right Arrow 28"/>
            <p:cNvSpPr/>
            <p:nvPr/>
          </p:nvSpPr>
          <p:spPr>
            <a:xfrm>
              <a:off x="3911600" y="4901504"/>
              <a:ext cx="998184"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To</a:t>
              </a:r>
            </a:p>
          </p:txBody>
        </p:sp>
        <p:sp>
          <p:nvSpPr>
            <p:cNvPr id="30" name="Left-Right Arrow 29"/>
            <p:cNvSpPr/>
            <p:nvPr/>
          </p:nvSpPr>
          <p:spPr>
            <a:xfrm>
              <a:off x="1940599" y="5447604"/>
              <a:ext cx="998184"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Ti</a:t>
              </a:r>
            </a:p>
          </p:txBody>
        </p:sp>
        <p:sp>
          <p:nvSpPr>
            <p:cNvPr id="31" name="Left-Right Arrow 30"/>
            <p:cNvSpPr/>
            <p:nvPr/>
          </p:nvSpPr>
          <p:spPr>
            <a:xfrm>
              <a:off x="3912891" y="5447604"/>
              <a:ext cx="1948216"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Tc</a:t>
              </a:r>
            </a:p>
          </p:txBody>
        </p:sp>
        <p:sp>
          <p:nvSpPr>
            <p:cNvPr id="32" name="Left-Right Arrow 31"/>
            <p:cNvSpPr/>
            <p:nvPr/>
          </p:nvSpPr>
          <p:spPr>
            <a:xfrm>
              <a:off x="5861107" y="5447604"/>
              <a:ext cx="998184" cy="3937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To</a:t>
              </a:r>
            </a:p>
          </p:txBody>
        </p:sp>
        <p:cxnSp>
          <p:nvCxnSpPr>
            <p:cNvPr id="40" name="Straight Arrow Connector 39"/>
            <p:cNvCxnSpPr>
              <a:stCxn id="30" idx="7"/>
              <a:endCxn id="31" idx="3"/>
            </p:cNvCxnSpPr>
            <p:nvPr/>
          </p:nvCxnSpPr>
          <p:spPr>
            <a:xfrm>
              <a:off x="2938783" y="5644454"/>
              <a:ext cx="974108" cy="1588"/>
            </a:xfrm>
            <a:prstGeom prst="straightConnector1">
              <a:avLst/>
            </a:prstGeom>
            <a:ln>
              <a:headEnd type="arrow" w="med" len="med"/>
              <a:tailEnd type="arrow" w="med" len="med"/>
            </a:ln>
          </p:spPr>
          <p:style>
            <a:lnRef idx="1">
              <a:schemeClr val="accent3"/>
            </a:lnRef>
            <a:fillRef idx="0">
              <a:schemeClr val="accent3"/>
            </a:fillRef>
            <a:effectRef idx="0">
              <a:schemeClr val="accent3"/>
            </a:effectRef>
            <a:fontRef idx="minor">
              <a:schemeClr val="tx1"/>
            </a:fontRef>
          </p:style>
        </p:cxnSp>
        <p:sp>
          <p:nvSpPr>
            <p:cNvPr id="41" name="TextBox 40"/>
            <p:cNvSpPr txBox="1"/>
            <p:nvPr/>
          </p:nvSpPr>
          <p:spPr>
            <a:xfrm>
              <a:off x="3268942" y="5369043"/>
              <a:ext cx="464139" cy="341774"/>
            </a:xfrm>
            <a:prstGeom prst="rect">
              <a:avLst/>
            </a:prstGeom>
            <a:noFill/>
          </p:spPr>
          <p:txBody>
            <a:bodyPr wrap="square" rtlCol="0">
              <a:spAutoFit/>
            </a:bodyPr>
            <a:lstStyle/>
            <a:p>
              <a:r>
                <a:rPr lang="en-US" sz="1400" dirty="0" smtClean="0">
                  <a:latin typeface="Arial"/>
                  <a:cs typeface="Arial"/>
                </a:rPr>
                <a:t>idle</a:t>
              </a:r>
              <a:endParaRPr lang="en-US" sz="1400" dirty="0">
                <a:latin typeface="Arial"/>
                <a:cs typeface="Arial"/>
              </a:endParaRPr>
            </a:p>
          </p:txBody>
        </p:sp>
      </p:grpSp>
      <p:sp>
        <p:nvSpPr>
          <p:cNvPr id="39" name="TextBox 38"/>
          <p:cNvSpPr txBox="1"/>
          <p:nvPr/>
        </p:nvSpPr>
        <p:spPr>
          <a:xfrm>
            <a:off x="4868966" y="5285601"/>
            <a:ext cx="3606137" cy="923330"/>
          </a:xfrm>
          <a:prstGeom prst="rect">
            <a:avLst/>
          </a:prstGeom>
          <a:noFill/>
        </p:spPr>
        <p:txBody>
          <a:bodyPr wrap="square" rtlCol="0">
            <a:spAutoFit/>
          </a:bodyPr>
          <a:lstStyle/>
          <a:p>
            <a:r>
              <a:rPr lang="en-US" dirty="0" smtClean="0"/>
              <a:t>Note: Idle time denotes time when no IO occurs. The compute units of the GPU are busy</a:t>
            </a:r>
            <a:endParaRPr lang="en-US" dirty="0"/>
          </a:p>
        </p:txBody>
      </p:sp>
      <p:sp>
        <p:nvSpPr>
          <p:cNvPr id="44" name="Slide Number Placeholder 43"/>
          <p:cNvSpPr>
            <a:spLocks noGrp="1"/>
          </p:cNvSpPr>
          <p:nvPr>
            <p:ph type="sldNum" sz="quarter" idx="12"/>
          </p:nvPr>
        </p:nvSpPr>
        <p:spPr/>
        <p:txBody>
          <a:bodyPr/>
          <a:lstStyle/>
          <a:p>
            <a:fld id="{08164380-B414-744B-878F-3A4328105E41}" type="slidenum">
              <a:rPr lang="en-US" smtClean="0"/>
              <a:pPr/>
              <a:t>26</a:t>
            </a:fld>
            <a:endParaRPr lang="en-US" dirty="0"/>
          </a:p>
        </p:txBody>
      </p:sp>
      <p:sp>
        <p:nvSpPr>
          <p:cNvPr id="45" name="Footer Placeholder 4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I/O</a:t>
            </a:r>
            <a:endParaRPr lang="en-US" dirty="0"/>
          </a:p>
        </p:txBody>
      </p:sp>
      <p:sp>
        <p:nvSpPr>
          <p:cNvPr id="3" name="Content Placeholder 2"/>
          <p:cNvSpPr>
            <a:spLocks noGrp="1"/>
          </p:cNvSpPr>
          <p:nvPr>
            <p:ph idx="1"/>
          </p:nvPr>
        </p:nvSpPr>
        <p:spPr/>
        <p:txBody>
          <a:bodyPr>
            <a:normAutofit/>
          </a:bodyPr>
          <a:lstStyle/>
          <a:p>
            <a:r>
              <a:rPr lang="en-US" sz="2000" dirty="0" smtClean="0"/>
              <a:t>Time with 1 Queue = 2Tc + 2Ti + 2To</a:t>
            </a:r>
          </a:p>
          <a:p>
            <a:pPr lvl="1"/>
            <a:r>
              <a:rPr lang="en-US" sz="1800" dirty="0" smtClean="0"/>
              <a:t>No asynchronous behavior</a:t>
            </a:r>
          </a:p>
          <a:p>
            <a:r>
              <a:rPr lang="en-US" sz="2000" dirty="0" smtClean="0"/>
              <a:t>Time with 2 Queues = 2Tc + Ti + To</a:t>
            </a:r>
          </a:p>
          <a:p>
            <a:pPr lvl="1"/>
            <a:r>
              <a:rPr lang="en-US" sz="1800" dirty="0" smtClean="0"/>
              <a:t>Overlap computation and communication</a:t>
            </a:r>
          </a:p>
          <a:p>
            <a:endParaRPr lang="en-US" sz="2000" dirty="0" smtClean="0"/>
          </a:p>
          <a:p>
            <a:pPr>
              <a:buNone/>
            </a:pPr>
            <a:endParaRPr lang="en-US" sz="2000" dirty="0" smtClean="0"/>
          </a:p>
          <a:p>
            <a:r>
              <a:rPr lang="en-US" sz="2000" dirty="0" smtClean="0"/>
              <a:t>Maximum benefit achievable with similar input and output data is approximately 30% of overlap when Tc = Ti = To since that would remove the idle time shown in the previous diagram</a:t>
            </a:r>
          </a:p>
          <a:p>
            <a:r>
              <a:rPr lang="en-US" sz="2000" dirty="0" smtClean="0"/>
              <a:t>Host-device I/O is limited by PCI bandwidth, so it's often not quite as big a win</a:t>
            </a:r>
          </a:p>
        </p:txBody>
      </p:sp>
      <p:graphicFrame>
        <p:nvGraphicFramePr>
          <p:cNvPr id="48133" name="Object 5"/>
          <p:cNvGraphicFramePr>
            <a:graphicFrameLocks noChangeAspect="1"/>
          </p:cNvGraphicFramePr>
          <p:nvPr/>
        </p:nvGraphicFramePr>
        <p:xfrm>
          <a:off x="1366838" y="3236913"/>
          <a:ext cx="6486525" cy="655637"/>
        </p:xfrm>
        <a:graphic>
          <a:graphicData uri="http://schemas.openxmlformats.org/presentationml/2006/ole">
            <p:oleObj spid="_x0000_s48133" name="Equation" r:id="rId4" imgW="3644900" imgH="368300" progId="Equation.3">
              <p:embed/>
            </p:oleObj>
          </a:graphicData>
        </a:graphic>
      </p:graphicFrame>
      <p:sp>
        <p:nvSpPr>
          <p:cNvPr id="5" name="Slide Number Placeholder 4"/>
          <p:cNvSpPr>
            <a:spLocks noGrp="1"/>
          </p:cNvSpPr>
          <p:nvPr>
            <p:ph type="sldNum" sz="quarter" idx="12"/>
          </p:nvPr>
        </p:nvSpPr>
        <p:spPr/>
        <p:txBody>
          <a:bodyPr/>
          <a:lstStyle/>
          <a:p>
            <a:fld id="{08164380-B414-744B-878F-3A4328105E41}" type="slidenum">
              <a:rPr lang="en-US" smtClean="0"/>
              <a:pPr/>
              <a:t>27</a:t>
            </a:fld>
            <a:endParaRPr lang="en-US" dirty="0"/>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DMA Engine Case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Nvidia Fermi GPUs, dual DMA engines allow simultaneous bidirectional IO. </a:t>
            </a:r>
          </a:p>
          <a:p>
            <a:endParaRPr lang="en-US" dirty="0" smtClean="0"/>
          </a:p>
          <a:p>
            <a:endParaRPr lang="en-US" dirty="0" smtClean="0"/>
          </a:p>
          <a:p>
            <a:endParaRPr lang="en-US" dirty="0" smtClean="0"/>
          </a:p>
          <a:p>
            <a:endParaRPr lang="en-US" dirty="0" smtClean="0"/>
          </a:p>
          <a:p>
            <a:endParaRPr lang="en-US" dirty="0" smtClean="0"/>
          </a:p>
          <a:p>
            <a:r>
              <a:rPr lang="en-US" dirty="0" smtClean="0"/>
              <a:t>Possible Improvement with dual DMA Engines</a:t>
            </a:r>
          </a:p>
          <a:p>
            <a:pPr lvl="1"/>
            <a:r>
              <a:rPr lang="en-US" dirty="0" smtClean="0"/>
              <a:t>Baseline with one queue = 3*5 = 15T</a:t>
            </a:r>
          </a:p>
          <a:p>
            <a:pPr lvl="1"/>
            <a:r>
              <a:rPr lang="en-US" dirty="0" smtClean="0"/>
              <a:t>Overlap Case = 7T</a:t>
            </a:r>
          </a:p>
          <a:p>
            <a:r>
              <a:rPr lang="en-US" dirty="0" smtClean="0"/>
              <a:t>Potential Performance Benefit ~ 50%</a:t>
            </a:r>
          </a:p>
        </p:txBody>
      </p:sp>
      <p:grpSp>
        <p:nvGrpSpPr>
          <p:cNvPr id="31" name="Group 30"/>
          <p:cNvGrpSpPr/>
          <p:nvPr/>
        </p:nvGrpSpPr>
        <p:grpSpPr>
          <a:xfrm>
            <a:off x="618030" y="2062144"/>
            <a:ext cx="7879323" cy="2429916"/>
            <a:chOff x="618565" y="2548484"/>
            <a:chExt cx="7879323" cy="2429916"/>
          </a:xfrm>
        </p:grpSpPr>
        <p:sp>
          <p:nvSpPr>
            <p:cNvPr id="5" name="Left-Right Arrow 4"/>
            <p:cNvSpPr/>
            <p:nvPr/>
          </p:nvSpPr>
          <p:spPr>
            <a:xfrm>
              <a:off x="938404" y="2991576"/>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Ti</a:t>
              </a:r>
            </a:p>
          </p:txBody>
        </p:sp>
        <p:sp>
          <p:nvSpPr>
            <p:cNvPr id="7" name="Rectangle 6"/>
            <p:cNvSpPr/>
            <p:nvPr/>
          </p:nvSpPr>
          <p:spPr>
            <a:xfrm>
              <a:off x="618565" y="2548484"/>
              <a:ext cx="7878788" cy="2429916"/>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chemeClr val="tx1"/>
                </a:solidFill>
                <a:latin typeface="Arial"/>
                <a:cs typeface="Courier New"/>
              </a:endParaRPr>
            </a:p>
          </p:txBody>
        </p:sp>
        <p:sp>
          <p:nvSpPr>
            <p:cNvPr id="8" name="TextBox 7"/>
            <p:cNvSpPr txBox="1"/>
            <p:nvPr/>
          </p:nvSpPr>
          <p:spPr>
            <a:xfrm>
              <a:off x="641350" y="2548484"/>
              <a:ext cx="7856538" cy="338554"/>
            </a:xfrm>
            <a:prstGeom prst="rect">
              <a:avLst/>
            </a:prstGeom>
            <a:noFill/>
          </p:spPr>
          <p:txBody>
            <a:bodyPr wrap="square" rtlCol="0">
              <a:spAutoFit/>
            </a:bodyPr>
            <a:lstStyle/>
            <a:p>
              <a:pPr algn="ctr"/>
              <a:r>
                <a:rPr lang="en-US" sz="1600" dirty="0" smtClean="0">
                  <a:latin typeface="Arial"/>
                  <a:cs typeface="Arial"/>
                </a:rPr>
                <a:t>Case 3: One device for compute but dual DMA Engines Tc ~ Ti ~ To = T</a:t>
              </a:r>
              <a:endParaRPr lang="en-US" sz="1600" dirty="0">
                <a:latin typeface="Arial"/>
                <a:cs typeface="Arial"/>
              </a:endParaRPr>
            </a:p>
          </p:txBody>
        </p:sp>
        <p:sp>
          <p:nvSpPr>
            <p:cNvPr id="9" name="TextBox 8"/>
            <p:cNvSpPr txBox="1"/>
            <p:nvPr/>
          </p:nvSpPr>
          <p:spPr>
            <a:xfrm>
              <a:off x="2887546" y="4609068"/>
              <a:ext cx="2540684" cy="369332"/>
            </a:xfrm>
            <a:prstGeom prst="rect">
              <a:avLst/>
            </a:prstGeom>
            <a:noFill/>
          </p:spPr>
          <p:txBody>
            <a:bodyPr wrap="square" rtlCol="0">
              <a:spAutoFit/>
            </a:bodyPr>
            <a:lstStyle/>
            <a:p>
              <a:r>
                <a:rPr lang="en-US" dirty="0" smtClean="0">
                  <a:latin typeface="Arial"/>
                  <a:cs typeface="Arial"/>
                </a:rPr>
                <a:t>Total Time = 7T</a:t>
              </a:r>
              <a:endParaRPr lang="en-US" dirty="0">
                <a:latin typeface="Arial"/>
                <a:cs typeface="Arial"/>
              </a:endParaRPr>
            </a:p>
          </p:txBody>
        </p:sp>
        <p:sp>
          <p:nvSpPr>
            <p:cNvPr id="16" name="Left-Right Arrow 15"/>
            <p:cNvSpPr/>
            <p:nvPr/>
          </p:nvSpPr>
          <p:spPr>
            <a:xfrm>
              <a:off x="1901724" y="2991576"/>
              <a:ext cx="985822" cy="354538"/>
            </a:xfrm>
            <a:prstGeom prst="leftRightArrow">
              <a:avLst>
                <a:gd name="adj1" fmla="val 35671"/>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Tc</a:t>
              </a:r>
            </a:p>
          </p:txBody>
        </p:sp>
        <p:sp>
          <p:nvSpPr>
            <p:cNvPr id="17" name="Left-Right Arrow 16"/>
            <p:cNvSpPr/>
            <p:nvPr/>
          </p:nvSpPr>
          <p:spPr>
            <a:xfrm>
              <a:off x="2863769" y="2991576"/>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To</a:t>
              </a:r>
            </a:p>
          </p:txBody>
        </p:sp>
        <p:sp>
          <p:nvSpPr>
            <p:cNvPr id="18" name="Left-Right Arrow 17"/>
            <p:cNvSpPr/>
            <p:nvPr/>
          </p:nvSpPr>
          <p:spPr>
            <a:xfrm>
              <a:off x="1924226" y="3346114"/>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Ti</a:t>
              </a:r>
            </a:p>
          </p:txBody>
        </p:sp>
        <p:sp>
          <p:nvSpPr>
            <p:cNvPr id="19" name="Left-Right Arrow 18"/>
            <p:cNvSpPr/>
            <p:nvPr/>
          </p:nvSpPr>
          <p:spPr>
            <a:xfrm>
              <a:off x="2887546" y="3346114"/>
              <a:ext cx="985822" cy="354538"/>
            </a:xfrm>
            <a:prstGeom prst="leftRightArrow">
              <a:avLst>
                <a:gd name="adj1" fmla="val 35671"/>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Tc</a:t>
              </a:r>
            </a:p>
          </p:txBody>
        </p:sp>
        <p:sp>
          <p:nvSpPr>
            <p:cNvPr id="20" name="Left-Right Arrow 19"/>
            <p:cNvSpPr/>
            <p:nvPr/>
          </p:nvSpPr>
          <p:spPr>
            <a:xfrm>
              <a:off x="3849591" y="3346114"/>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To</a:t>
              </a:r>
            </a:p>
          </p:txBody>
        </p:sp>
        <p:sp>
          <p:nvSpPr>
            <p:cNvPr id="21" name="Left-Right Arrow 20"/>
            <p:cNvSpPr/>
            <p:nvPr/>
          </p:nvSpPr>
          <p:spPr>
            <a:xfrm>
              <a:off x="2910048" y="3700652"/>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Ti</a:t>
              </a:r>
            </a:p>
          </p:txBody>
        </p:sp>
        <p:sp>
          <p:nvSpPr>
            <p:cNvPr id="22" name="Left-Right Arrow 21"/>
            <p:cNvSpPr/>
            <p:nvPr/>
          </p:nvSpPr>
          <p:spPr>
            <a:xfrm>
              <a:off x="3873368" y="3700652"/>
              <a:ext cx="985822" cy="354538"/>
            </a:xfrm>
            <a:prstGeom prst="leftRightArrow">
              <a:avLst>
                <a:gd name="adj1" fmla="val 35671"/>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Tc</a:t>
              </a:r>
            </a:p>
          </p:txBody>
        </p:sp>
        <p:sp>
          <p:nvSpPr>
            <p:cNvPr id="23" name="Left-Right Arrow 22"/>
            <p:cNvSpPr/>
            <p:nvPr/>
          </p:nvSpPr>
          <p:spPr>
            <a:xfrm>
              <a:off x="4835413" y="3700652"/>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To</a:t>
              </a:r>
            </a:p>
          </p:txBody>
        </p:sp>
        <p:sp>
          <p:nvSpPr>
            <p:cNvPr id="24" name="Left-Right Arrow 23"/>
            <p:cNvSpPr/>
            <p:nvPr/>
          </p:nvSpPr>
          <p:spPr>
            <a:xfrm>
              <a:off x="3873368" y="4055190"/>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Ti</a:t>
              </a:r>
            </a:p>
          </p:txBody>
        </p:sp>
        <p:sp>
          <p:nvSpPr>
            <p:cNvPr id="25" name="Left-Right Arrow 24"/>
            <p:cNvSpPr/>
            <p:nvPr/>
          </p:nvSpPr>
          <p:spPr>
            <a:xfrm>
              <a:off x="4836688" y="4055190"/>
              <a:ext cx="985822" cy="354538"/>
            </a:xfrm>
            <a:prstGeom prst="leftRightArrow">
              <a:avLst>
                <a:gd name="adj1" fmla="val 35671"/>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Tc</a:t>
              </a:r>
            </a:p>
          </p:txBody>
        </p:sp>
        <p:sp>
          <p:nvSpPr>
            <p:cNvPr id="26" name="Left-Right Arrow 25"/>
            <p:cNvSpPr/>
            <p:nvPr/>
          </p:nvSpPr>
          <p:spPr>
            <a:xfrm>
              <a:off x="5798733" y="4055190"/>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To</a:t>
              </a:r>
            </a:p>
          </p:txBody>
        </p:sp>
        <p:sp>
          <p:nvSpPr>
            <p:cNvPr id="27" name="Left-Right Arrow 26"/>
            <p:cNvSpPr/>
            <p:nvPr/>
          </p:nvSpPr>
          <p:spPr>
            <a:xfrm>
              <a:off x="4859190" y="4409728"/>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Ti</a:t>
              </a:r>
            </a:p>
          </p:txBody>
        </p:sp>
        <p:sp>
          <p:nvSpPr>
            <p:cNvPr id="28" name="Left-Right Arrow 27"/>
            <p:cNvSpPr/>
            <p:nvPr/>
          </p:nvSpPr>
          <p:spPr>
            <a:xfrm>
              <a:off x="5822510" y="4409728"/>
              <a:ext cx="985822" cy="354538"/>
            </a:xfrm>
            <a:prstGeom prst="leftRightArrow">
              <a:avLst>
                <a:gd name="adj1" fmla="val 35671"/>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Tc</a:t>
              </a:r>
            </a:p>
          </p:txBody>
        </p:sp>
        <p:sp>
          <p:nvSpPr>
            <p:cNvPr id="29" name="Left-Right Arrow 28"/>
            <p:cNvSpPr/>
            <p:nvPr/>
          </p:nvSpPr>
          <p:spPr>
            <a:xfrm>
              <a:off x="6784555" y="4409728"/>
              <a:ext cx="985822" cy="354538"/>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To</a:t>
              </a:r>
            </a:p>
          </p:txBody>
        </p:sp>
      </p:grpSp>
      <p:sp>
        <p:nvSpPr>
          <p:cNvPr id="30" name="Rectangle 29"/>
          <p:cNvSpPr/>
          <p:nvPr/>
        </p:nvSpPr>
        <p:spPr>
          <a:xfrm>
            <a:off x="3849056" y="2743200"/>
            <a:ext cx="1009599" cy="1448540"/>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err="1" smtClean="0">
              <a:solidFill>
                <a:schemeClr val="tx1"/>
              </a:solidFill>
              <a:latin typeface="Arial"/>
              <a:cs typeface="Courier New"/>
            </a:endParaRPr>
          </a:p>
        </p:txBody>
      </p:sp>
      <p:sp>
        <p:nvSpPr>
          <p:cNvPr id="32" name="TextBox 31"/>
          <p:cNvSpPr txBox="1"/>
          <p:nvPr/>
        </p:nvSpPr>
        <p:spPr>
          <a:xfrm>
            <a:off x="6032326" y="2743200"/>
            <a:ext cx="1826141" cy="369332"/>
          </a:xfrm>
          <a:prstGeom prst="rect">
            <a:avLst/>
          </a:prstGeom>
          <a:noFill/>
        </p:spPr>
        <p:txBody>
          <a:bodyPr wrap="none" rtlCol="0">
            <a:spAutoFit/>
          </a:bodyPr>
          <a:lstStyle/>
          <a:p>
            <a:r>
              <a:rPr lang="en-US" dirty="0" smtClean="0"/>
              <a:t>Dual DMA active </a:t>
            </a:r>
            <a:endParaRPr lang="en-US" dirty="0"/>
          </a:p>
        </p:txBody>
      </p:sp>
      <p:cxnSp>
        <p:nvCxnSpPr>
          <p:cNvPr id="34" name="Straight Arrow Connector 33"/>
          <p:cNvCxnSpPr>
            <a:stCxn id="32" idx="1"/>
          </p:cNvCxnSpPr>
          <p:nvPr/>
        </p:nvCxnSpPr>
        <p:spPr>
          <a:xfrm rot="10800000" flipV="1">
            <a:off x="4834878" y="2927866"/>
            <a:ext cx="1197448" cy="920"/>
          </a:xfrm>
          <a:prstGeom prst="straightConnector1">
            <a:avLst/>
          </a:prstGeom>
          <a:ln w="25400" cap="flat" cmpd="sng" algn="ctr">
            <a:solidFill>
              <a:srgbClr val="0080FF">
                <a:alpha val="95000"/>
              </a:srgb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Slide Number Placeholder 32"/>
          <p:cNvSpPr>
            <a:spLocks noGrp="1"/>
          </p:cNvSpPr>
          <p:nvPr>
            <p:ph type="sldNum" sz="quarter" idx="12"/>
          </p:nvPr>
        </p:nvSpPr>
        <p:spPr/>
        <p:txBody>
          <a:bodyPr/>
          <a:lstStyle/>
          <a:p>
            <a:fld id="{08164380-B414-744B-878F-3A4328105E41}" type="slidenum">
              <a:rPr lang="en-US" smtClean="0"/>
              <a:pPr/>
              <a:t>28</a:t>
            </a:fld>
            <a:endParaRPr lang="en-US" dirty="0"/>
          </a:p>
        </p:txBody>
      </p:sp>
      <p:sp>
        <p:nvSpPr>
          <p:cNvPr id="35" name="Footer Placeholder 3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Image Reconstruction</a:t>
            </a:r>
            <a:endParaRPr lang="en-US" dirty="0"/>
          </a:p>
        </p:txBody>
      </p:sp>
      <p:sp>
        <p:nvSpPr>
          <p:cNvPr id="23" name="Content Placeholder 22"/>
          <p:cNvSpPr>
            <a:spLocks noGrp="1"/>
          </p:cNvSpPr>
          <p:nvPr>
            <p:ph sz="half" idx="2"/>
          </p:nvPr>
        </p:nvSpPr>
        <p:spPr>
          <a:xfrm>
            <a:off x="4459256" y="1600201"/>
            <a:ext cx="4227544" cy="4525963"/>
          </a:xfrm>
        </p:spPr>
        <p:txBody>
          <a:bodyPr>
            <a:normAutofit/>
          </a:bodyPr>
          <a:lstStyle/>
          <a:p>
            <a:r>
              <a:rPr lang="en-US" sz="2200" dirty="0" smtClean="0"/>
              <a:t>Filtered Back-projection Application </a:t>
            </a:r>
          </a:p>
          <a:p>
            <a:r>
              <a:rPr lang="en-US" sz="2200" dirty="0" smtClean="0"/>
              <a:t>Multiple </a:t>
            </a:r>
            <a:r>
              <a:rPr lang="en-US" sz="2200" dirty="0" err="1" smtClean="0"/>
              <a:t>sinogram</a:t>
            </a:r>
            <a:r>
              <a:rPr lang="en-US" sz="2200" dirty="0" smtClean="0"/>
              <a:t> images processed to build a reconstructed image</a:t>
            </a:r>
          </a:p>
          <a:p>
            <a:r>
              <a:rPr lang="en-US" sz="2200" dirty="0" smtClean="0"/>
              <a:t>Images continuously fed in from scanner to iteratively improve resultant output</a:t>
            </a:r>
          </a:p>
          <a:p>
            <a:r>
              <a:rPr lang="en-US" sz="2200" dirty="0" smtClean="0"/>
              <a:t>Streaming style data flow</a:t>
            </a:r>
          </a:p>
        </p:txBody>
      </p:sp>
      <p:sp>
        <p:nvSpPr>
          <p:cNvPr id="24" name="TextBox 23"/>
          <p:cNvSpPr txBox="1"/>
          <p:nvPr/>
        </p:nvSpPr>
        <p:spPr>
          <a:xfrm rot="18914958">
            <a:off x="2790747" y="3566866"/>
            <a:ext cx="1980405" cy="369332"/>
          </a:xfrm>
          <a:prstGeom prst="rect">
            <a:avLst/>
          </a:prstGeom>
          <a:noFill/>
        </p:spPr>
        <p:txBody>
          <a:bodyPr wrap="square" rtlCol="0">
            <a:spAutoFit/>
          </a:bodyPr>
          <a:lstStyle/>
          <a:p>
            <a:r>
              <a:rPr lang="en-US" dirty="0" smtClean="0"/>
              <a:t>Input Image Stack</a:t>
            </a:r>
            <a:endParaRPr lang="en-US" dirty="0"/>
          </a:p>
        </p:txBody>
      </p:sp>
      <p:grpSp>
        <p:nvGrpSpPr>
          <p:cNvPr id="46" name="Group 45"/>
          <p:cNvGrpSpPr/>
          <p:nvPr/>
        </p:nvGrpSpPr>
        <p:grpSpPr>
          <a:xfrm>
            <a:off x="594214" y="1358719"/>
            <a:ext cx="3530262" cy="2925175"/>
            <a:chOff x="594216" y="1865685"/>
            <a:chExt cx="3530262" cy="2925175"/>
          </a:xfrm>
        </p:grpSpPr>
        <p:pic>
          <p:nvPicPr>
            <p:cNvPr id="27" name="Picture 26" descr="Screen shot 2010-10-18 at 3.19.58 AM.png"/>
            <p:cNvPicPr>
              <a:picLocks noChangeAspect="1"/>
            </p:cNvPicPr>
            <p:nvPr/>
          </p:nvPicPr>
          <p:blipFill>
            <a:blip r:embed="rId3"/>
            <a:stretch>
              <a:fillRect/>
            </a:stretch>
          </p:blipFill>
          <p:spPr>
            <a:xfrm>
              <a:off x="1770970" y="1865685"/>
              <a:ext cx="2353506" cy="1774669"/>
            </a:xfrm>
            <a:prstGeom prst="rect">
              <a:avLst/>
            </a:prstGeom>
            <a:ln w="25400" cap="flat" cmpd="sng" algn="ctr">
              <a:solidFill>
                <a:srgbClr val="FFFFFF"/>
              </a:solidFill>
              <a:prstDash val="solid"/>
              <a:round/>
              <a:headEnd type="none" w="med" len="med"/>
              <a:tailEnd type="none" w="med" len="med"/>
            </a:ln>
          </p:spPr>
        </p:pic>
        <p:pic>
          <p:nvPicPr>
            <p:cNvPr id="32" name="Picture 31" descr="Screen shot 2010-10-18 at 3.19.58 AM.png"/>
            <p:cNvPicPr>
              <a:picLocks noChangeAspect="1"/>
            </p:cNvPicPr>
            <p:nvPr/>
          </p:nvPicPr>
          <p:blipFill>
            <a:blip r:embed="rId3"/>
            <a:stretch>
              <a:fillRect/>
            </a:stretch>
          </p:blipFill>
          <p:spPr>
            <a:xfrm>
              <a:off x="1479198" y="2128856"/>
              <a:ext cx="2353506" cy="1774669"/>
            </a:xfrm>
            <a:prstGeom prst="rect">
              <a:avLst/>
            </a:prstGeom>
            <a:ln w="25400" cap="flat" cmpd="sng" algn="ctr">
              <a:solidFill>
                <a:srgbClr val="FFFFFF"/>
              </a:solidFill>
              <a:prstDash val="solid"/>
              <a:round/>
              <a:headEnd type="none" w="med" len="med"/>
              <a:tailEnd type="none" w="med" len="med"/>
            </a:ln>
          </p:spPr>
        </p:pic>
        <p:pic>
          <p:nvPicPr>
            <p:cNvPr id="28" name="Picture 27" descr="Screen shot 2010-10-18 at 3.19.58 AM.png"/>
            <p:cNvPicPr>
              <a:picLocks noChangeAspect="1"/>
            </p:cNvPicPr>
            <p:nvPr/>
          </p:nvPicPr>
          <p:blipFill>
            <a:blip r:embed="rId3"/>
            <a:stretch>
              <a:fillRect/>
            </a:stretch>
          </p:blipFill>
          <p:spPr>
            <a:xfrm>
              <a:off x="1258622" y="2496525"/>
              <a:ext cx="2353506" cy="1774669"/>
            </a:xfrm>
            <a:prstGeom prst="rect">
              <a:avLst/>
            </a:prstGeom>
            <a:ln w="25400" cap="flat" cmpd="sng" algn="ctr">
              <a:solidFill>
                <a:srgbClr val="FFFFFF"/>
              </a:solidFill>
              <a:prstDash val="solid"/>
              <a:round/>
              <a:headEnd type="none" w="med" len="med"/>
              <a:tailEnd type="none" w="med" len="med"/>
            </a:ln>
          </p:spPr>
        </p:pic>
        <p:pic>
          <p:nvPicPr>
            <p:cNvPr id="29" name="Picture 28" descr="Screen shot 2010-10-18 at 3.19.58 AM.png"/>
            <p:cNvPicPr>
              <a:picLocks noChangeAspect="1"/>
            </p:cNvPicPr>
            <p:nvPr/>
          </p:nvPicPr>
          <p:blipFill>
            <a:blip r:embed="rId3"/>
            <a:stretch>
              <a:fillRect/>
            </a:stretch>
          </p:blipFill>
          <p:spPr>
            <a:xfrm>
              <a:off x="962516" y="2753020"/>
              <a:ext cx="2353506" cy="1774669"/>
            </a:xfrm>
            <a:prstGeom prst="rect">
              <a:avLst/>
            </a:prstGeom>
            <a:ln w="25400" cap="flat" cmpd="sng" algn="ctr">
              <a:solidFill>
                <a:srgbClr val="FFFFFF"/>
              </a:solidFill>
              <a:prstDash val="solid"/>
              <a:round/>
              <a:headEnd type="none" w="med" len="med"/>
              <a:tailEnd type="none" w="med" len="med"/>
            </a:ln>
          </p:spPr>
        </p:pic>
        <p:pic>
          <p:nvPicPr>
            <p:cNvPr id="31" name="Picture 30" descr="Screen shot 2010-10-18 at 3.19.58 AM.png"/>
            <p:cNvPicPr>
              <a:picLocks noChangeAspect="1"/>
            </p:cNvPicPr>
            <p:nvPr/>
          </p:nvPicPr>
          <p:blipFill>
            <a:blip r:embed="rId3"/>
            <a:stretch>
              <a:fillRect/>
            </a:stretch>
          </p:blipFill>
          <p:spPr>
            <a:xfrm>
              <a:off x="594216" y="3016191"/>
              <a:ext cx="2353506" cy="1774669"/>
            </a:xfrm>
            <a:prstGeom prst="rect">
              <a:avLst/>
            </a:prstGeom>
            <a:ln w="25400" cap="flat" cmpd="sng" algn="ctr">
              <a:solidFill>
                <a:srgbClr val="FFFFFF"/>
              </a:solidFill>
              <a:prstDash val="solid"/>
              <a:round/>
              <a:headEnd type="none" w="med" len="med"/>
              <a:tailEnd type="none" w="med" len="med"/>
            </a:ln>
          </p:spPr>
        </p:pic>
        <p:cxnSp>
          <p:nvCxnSpPr>
            <p:cNvPr id="33" name="Straight Connector 32"/>
            <p:cNvCxnSpPr/>
            <p:nvPr/>
          </p:nvCxnSpPr>
          <p:spPr>
            <a:xfrm flipV="1">
              <a:off x="594216" y="1865685"/>
              <a:ext cx="1176754" cy="1172871"/>
            </a:xfrm>
            <a:prstGeom prst="line">
              <a:avLst/>
            </a:prstGeom>
            <a:ln w="25400" cap="flat" cmpd="sng" algn="ctr">
              <a:solidFill>
                <a:srgbClr val="FFFF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2947723" y="1865685"/>
              <a:ext cx="1176755" cy="1172871"/>
            </a:xfrm>
            <a:prstGeom prst="line">
              <a:avLst/>
            </a:prstGeom>
            <a:ln w="25400" cap="flat" cmpd="sng" algn="ctr">
              <a:solidFill>
                <a:srgbClr val="FFFF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2947722" y="3640354"/>
              <a:ext cx="1176754" cy="1085692"/>
            </a:xfrm>
            <a:prstGeom prst="line">
              <a:avLst/>
            </a:prstGeom>
            <a:ln w="25400" cap="flat" cmpd="sng" algn="ctr">
              <a:solidFill>
                <a:srgbClr val="FFFF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47" name="Picture 46" descr="Screen shot 2010-10-18 at 7.58.43 PM.png"/>
          <p:cNvPicPr>
            <a:picLocks noChangeAspect="1"/>
          </p:cNvPicPr>
          <p:nvPr/>
        </p:nvPicPr>
        <p:blipFill>
          <a:blip r:embed="rId4"/>
          <a:stretch>
            <a:fillRect/>
          </a:stretch>
        </p:blipFill>
        <p:spPr>
          <a:xfrm>
            <a:off x="594214" y="4524518"/>
            <a:ext cx="2306370" cy="1601646"/>
          </a:xfrm>
          <a:prstGeom prst="rect">
            <a:avLst/>
          </a:prstGeom>
        </p:spPr>
      </p:pic>
      <p:sp>
        <p:nvSpPr>
          <p:cNvPr id="48" name="TextBox 47"/>
          <p:cNvSpPr txBox="1"/>
          <p:nvPr/>
        </p:nvSpPr>
        <p:spPr>
          <a:xfrm>
            <a:off x="594214" y="6126164"/>
            <a:ext cx="2483748" cy="369332"/>
          </a:xfrm>
          <a:prstGeom prst="rect">
            <a:avLst/>
          </a:prstGeom>
          <a:noFill/>
        </p:spPr>
        <p:txBody>
          <a:bodyPr wrap="none" rtlCol="0">
            <a:spAutoFit/>
          </a:bodyPr>
          <a:lstStyle/>
          <a:p>
            <a:r>
              <a:rPr lang="en-US" dirty="0" smtClean="0"/>
              <a:t>Reconstructed OP Image</a:t>
            </a:r>
            <a:endParaRPr lang="en-US" dirty="0"/>
          </a:p>
        </p:txBody>
      </p:sp>
      <p:sp>
        <p:nvSpPr>
          <p:cNvPr id="50" name="Rectangle 49"/>
          <p:cNvSpPr/>
          <p:nvPr/>
        </p:nvSpPr>
        <p:spPr>
          <a:xfrm>
            <a:off x="3832702" y="5972276"/>
            <a:ext cx="5057298" cy="523220"/>
          </a:xfrm>
          <a:prstGeom prst="rect">
            <a:avLst/>
          </a:prstGeom>
        </p:spPr>
        <p:txBody>
          <a:bodyPr wrap="square">
            <a:spAutoFit/>
          </a:bodyPr>
          <a:lstStyle/>
          <a:p>
            <a:r>
              <a:rPr lang="en-US" sz="1400" dirty="0" smtClean="0">
                <a:latin typeface="Arial"/>
                <a:cs typeface="Arial"/>
              </a:rPr>
              <a:t>Image Source: </a:t>
            </a:r>
            <a:r>
              <a:rPr lang="en-US" sz="1400" dirty="0" err="1" smtClean="0">
                <a:latin typeface="Arial"/>
                <a:cs typeface="Arial"/>
              </a:rPr>
              <a:t>hem.bredband.net/luciadbb/Reconstruction_presentation.pdf</a:t>
            </a:r>
            <a:r>
              <a:rPr lang="en-US" sz="1400" dirty="0" smtClean="0">
                <a:latin typeface="Arial"/>
                <a:cs typeface="Arial"/>
              </a:rPr>
              <a:t> </a:t>
            </a:r>
            <a:endParaRPr lang="en-US" sz="1400" dirty="0">
              <a:latin typeface="Arial"/>
              <a:cs typeface="Arial"/>
            </a:endParaRPr>
          </a:p>
        </p:txBody>
      </p:sp>
      <p:sp>
        <p:nvSpPr>
          <p:cNvPr id="17" name="Slide Number Placeholder 16"/>
          <p:cNvSpPr>
            <a:spLocks noGrp="1"/>
          </p:cNvSpPr>
          <p:nvPr>
            <p:ph type="sldNum" sz="quarter" idx="12"/>
          </p:nvPr>
        </p:nvSpPr>
        <p:spPr/>
        <p:txBody>
          <a:bodyPr/>
          <a:lstStyle/>
          <a:p>
            <a:fld id="{717B09FF-B491-5447-AAF3-18F1A7B5A0B6}" type="slidenum">
              <a:rPr lang="en-US" smtClean="0"/>
              <a:pPr/>
              <a:t>29</a:t>
            </a:fld>
            <a:endParaRPr lang="en-US" dirty="0"/>
          </a:p>
        </p:txBody>
      </p:sp>
      <p:sp>
        <p:nvSpPr>
          <p:cNvPr id="18" name="Footer Placeholder 17"/>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OpenCL command queues</a:t>
            </a:r>
          </a:p>
          <a:p>
            <a:r>
              <a:rPr lang="en-US" dirty="0" smtClean="0"/>
              <a:t>Events and synchronization</a:t>
            </a:r>
          </a:p>
          <a:p>
            <a:r>
              <a:rPr lang="en-US" dirty="0" smtClean="0"/>
              <a:t>OpenCL 1.1 and event callbacks</a:t>
            </a:r>
          </a:p>
          <a:p>
            <a:r>
              <a:rPr lang="en-US" dirty="0" smtClean="0"/>
              <a:t>Using OpenCL events for timing and profiling</a:t>
            </a:r>
          </a:p>
          <a:p>
            <a:r>
              <a:rPr lang="en-US" dirty="0" smtClean="0"/>
              <a:t>Using OpenCL events for asynchronous host-device communication with image reconstruction example</a:t>
            </a:r>
          </a:p>
          <a:p>
            <a:endParaRPr lang="en-US" dirty="0"/>
          </a:p>
        </p:txBody>
      </p:sp>
      <p:sp>
        <p:nvSpPr>
          <p:cNvPr id="4" name="Slide Number Placeholder 3"/>
          <p:cNvSpPr>
            <a:spLocks noGrp="1"/>
          </p:cNvSpPr>
          <p:nvPr>
            <p:ph type="sldNum" sz="quarter" idx="12"/>
          </p:nvPr>
        </p:nvSpPr>
        <p:spPr/>
        <p:txBody>
          <a:bodyPr/>
          <a:lstStyle/>
          <a:p>
            <a:fld id="{08164380-B414-744B-878F-3A4328105E41}"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Asynchronous I/O</a:t>
            </a:r>
            <a:endParaRPr lang="en-US" dirty="0"/>
          </a:p>
        </p:txBody>
      </p:sp>
      <p:sp>
        <p:nvSpPr>
          <p:cNvPr id="3" name="Content Placeholder 2"/>
          <p:cNvSpPr>
            <a:spLocks noGrp="1"/>
          </p:cNvSpPr>
          <p:nvPr>
            <p:ph idx="1"/>
          </p:nvPr>
        </p:nvSpPr>
        <p:spPr>
          <a:xfrm>
            <a:off x="618565" y="1284112"/>
            <a:ext cx="7961518" cy="5116688"/>
          </a:xfrm>
        </p:spPr>
        <p:txBody>
          <a:bodyPr>
            <a:normAutofit/>
          </a:bodyPr>
          <a:lstStyle/>
          <a:p>
            <a:r>
              <a:rPr lang="en-US" sz="2000" dirty="0" smtClean="0"/>
              <a:t>Single Command Queue: N images = N( tcompute + transfer)</a:t>
            </a:r>
          </a:p>
          <a:p>
            <a:pPr lvl="1">
              <a:buNone/>
            </a:pPr>
            <a:endParaRPr lang="en-US" sz="2000" dirty="0" smtClean="0"/>
          </a:p>
          <a:p>
            <a:pPr lvl="1"/>
            <a:endParaRPr lang="en-US" sz="2000" dirty="0" smtClean="0"/>
          </a:p>
          <a:p>
            <a:pPr>
              <a:buNone/>
            </a:pPr>
            <a:endParaRPr lang="en-US" sz="2000" dirty="0" smtClean="0"/>
          </a:p>
          <a:p>
            <a:r>
              <a:rPr lang="en-US" sz="2000" dirty="0" smtClean="0"/>
              <a:t>Inefficient for medical imaging applications like reconstruction where large numbers of input images are used in a streaming fashion to incrementally reconstruct an image. </a:t>
            </a:r>
          </a:p>
          <a:p>
            <a:r>
              <a:rPr lang="en-US" sz="2000" dirty="0" smtClean="0"/>
              <a:t>Performance improvement by asynchronous IO is better than previously discussed case since no IO from device to host after each kernel call. </a:t>
            </a:r>
            <a:r>
              <a:rPr lang="en-US" sz="1800" dirty="0" smtClean="0"/>
              <a:t>This would reduce total IO time per kernel by ½</a:t>
            </a:r>
          </a:p>
          <a:p>
            <a:pPr lvl="1"/>
            <a:r>
              <a:rPr lang="en-US" sz="1800" dirty="0" smtClean="0"/>
              <a:t>Total time per image = Ti + Tc = 2T</a:t>
            </a:r>
          </a:p>
          <a:p>
            <a:pPr lvl="1"/>
            <a:r>
              <a:rPr lang="en-US" sz="1800" dirty="0" smtClean="0"/>
              <a:t>Overlapped Time  = T (if Ti = Tc) shows ~ 50% improvement scope</a:t>
            </a:r>
          </a:p>
        </p:txBody>
      </p:sp>
      <p:grpSp>
        <p:nvGrpSpPr>
          <p:cNvPr id="9" name="Group 8"/>
          <p:cNvGrpSpPr/>
          <p:nvPr/>
        </p:nvGrpSpPr>
        <p:grpSpPr>
          <a:xfrm>
            <a:off x="723545" y="2028868"/>
            <a:ext cx="7856538" cy="757157"/>
            <a:chOff x="338667" y="2991541"/>
            <a:chExt cx="8709392" cy="1007141"/>
          </a:xfrm>
        </p:grpSpPr>
        <p:sp>
          <p:nvSpPr>
            <p:cNvPr id="5" name="Rectangle 4"/>
            <p:cNvSpPr/>
            <p:nvPr/>
          </p:nvSpPr>
          <p:spPr>
            <a:xfrm>
              <a:off x="693241" y="3241525"/>
              <a:ext cx="1983619" cy="4959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solidFill>
                    <a:schemeClr val="tx1"/>
                  </a:solidFill>
                  <a:latin typeface="Arial"/>
                  <a:cs typeface="Courier New"/>
                </a:rPr>
                <a:t>ComputeKernel(Image0)</a:t>
              </a:r>
            </a:p>
          </p:txBody>
        </p:sp>
        <p:sp>
          <p:nvSpPr>
            <p:cNvPr id="6" name="Rectangle 5"/>
            <p:cNvSpPr/>
            <p:nvPr/>
          </p:nvSpPr>
          <p:spPr>
            <a:xfrm>
              <a:off x="4784481" y="3241525"/>
              <a:ext cx="1983619" cy="4959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solidFill>
                    <a:schemeClr val="tx1"/>
                  </a:solidFill>
                  <a:latin typeface="Arial"/>
                  <a:cs typeface="Courier New"/>
                </a:rPr>
                <a:t>ComputeKernel(Image1)</a:t>
              </a:r>
            </a:p>
          </p:txBody>
        </p:sp>
        <p:sp>
          <p:nvSpPr>
            <p:cNvPr id="7" name="Rectangle 6"/>
            <p:cNvSpPr/>
            <p:nvPr/>
          </p:nvSpPr>
          <p:spPr>
            <a:xfrm>
              <a:off x="7066668" y="3241525"/>
              <a:ext cx="1572837" cy="4959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solidFill>
                    <a:schemeClr val="tx1"/>
                  </a:solidFill>
                  <a:latin typeface="Arial"/>
                  <a:cs typeface="Courier New"/>
                </a:rPr>
                <a:t>Copy(Image1)</a:t>
              </a:r>
            </a:p>
          </p:txBody>
        </p:sp>
        <p:sp>
          <p:nvSpPr>
            <p:cNvPr id="8" name="Rectangle 7"/>
            <p:cNvSpPr/>
            <p:nvPr/>
          </p:nvSpPr>
          <p:spPr>
            <a:xfrm>
              <a:off x="2897623" y="3241525"/>
              <a:ext cx="1572837" cy="4959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solidFill>
                    <a:schemeClr val="tx1"/>
                  </a:solidFill>
                  <a:latin typeface="Arial"/>
                  <a:cs typeface="Courier New"/>
                </a:rPr>
                <a:t>Copy(Image1)</a:t>
              </a:r>
            </a:p>
          </p:txBody>
        </p:sp>
        <p:sp>
          <p:nvSpPr>
            <p:cNvPr id="4" name="Pentagon 3"/>
            <p:cNvSpPr/>
            <p:nvPr/>
          </p:nvSpPr>
          <p:spPr>
            <a:xfrm>
              <a:off x="338667" y="2991541"/>
              <a:ext cx="8709392" cy="1007141"/>
            </a:xfrm>
            <a:prstGeom prst="homePlate">
              <a:avLst/>
            </a:prstGeom>
            <a:noFill/>
            <a:ln>
              <a:solidFill>
                <a:srgbClr val="0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200" dirty="0" smtClean="0">
                <a:solidFill>
                  <a:schemeClr val="tx1"/>
                </a:solidFill>
                <a:latin typeface="Arial"/>
                <a:cs typeface="Courier New"/>
              </a:endParaRPr>
            </a:p>
          </p:txBody>
        </p:sp>
      </p:grpSp>
      <p:sp>
        <p:nvSpPr>
          <p:cNvPr id="10" name="Slide Number Placeholder 9"/>
          <p:cNvSpPr>
            <a:spLocks noGrp="1"/>
          </p:cNvSpPr>
          <p:nvPr>
            <p:ph type="sldNum" sz="quarter" idx="12"/>
          </p:nvPr>
        </p:nvSpPr>
        <p:spPr/>
        <p:txBody>
          <a:bodyPr/>
          <a:lstStyle/>
          <a:p>
            <a:fld id="{08164380-B414-744B-878F-3A4328105E41}"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Events for Asynchronous I/O</a:t>
            </a:r>
            <a:endParaRPr lang="en-US" dirty="0"/>
          </a:p>
        </p:txBody>
      </p:sp>
      <p:sp>
        <p:nvSpPr>
          <p:cNvPr id="3" name="Content Placeholder 2"/>
          <p:cNvSpPr>
            <a:spLocks noGrp="1"/>
          </p:cNvSpPr>
          <p:nvPr>
            <p:ph idx="1"/>
          </p:nvPr>
        </p:nvSpPr>
        <p:spPr>
          <a:xfrm>
            <a:off x="618565" y="1284112"/>
            <a:ext cx="7879323" cy="2455349"/>
          </a:xfrm>
        </p:spPr>
        <p:txBody>
          <a:bodyPr>
            <a:normAutofit fontScale="92500" lnSpcReduction="10000"/>
          </a:bodyPr>
          <a:lstStyle/>
          <a:p>
            <a:r>
              <a:rPr lang="en-US" dirty="0" smtClean="0"/>
              <a:t>Two command queues created on the same device</a:t>
            </a:r>
          </a:p>
          <a:p>
            <a:pPr lvl="1"/>
            <a:r>
              <a:rPr lang="en-US" dirty="0" smtClean="0"/>
              <a:t>Different from asymptotic analysis case of dividing computation between queues</a:t>
            </a:r>
          </a:p>
          <a:p>
            <a:pPr lvl="1"/>
            <a:r>
              <a:rPr lang="en-US" dirty="0" smtClean="0"/>
              <a:t>In this case we use different queues for IO and compute</a:t>
            </a:r>
          </a:p>
          <a:p>
            <a:pPr lvl="1"/>
            <a:r>
              <a:rPr lang="en-US" dirty="0" smtClean="0"/>
              <a:t>We have no output data moving from Host to device for each image, so using separate command queues will also allow for latency hiding</a:t>
            </a:r>
          </a:p>
        </p:txBody>
      </p:sp>
      <p:grpSp>
        <p:nvGrpSpPr>
          <p:cNvPr id="20" name="Group 19"/>
          <p:cNvGrpSpPr/>
          <p:nvPr/>
        </p:nvGrpSpPr>
        <p:grpSpPr>
          <a:xfrm>
            <a:off x="405664" y="3936574"/>
            <a:ext cx="8340348" cy="1498249"/>
            <a:chOff x="276789" y="3491506"/>
            <a:chExt cx="8809330" cy="2139268"/>
          </a:xfrm>
        </p:grpSpPr>
        <p:sp>
          <p:nvSpPr>
            <p:cNvPr id="8" name="Rectangle 7"/>
            <p:cNvSpPr/>
            <p:nvPr/>
          </p:nvSpPr>
          <p:spPr>
            <a:xfrm>
              <a:off x="276789" y="3491508"/>
              <a:ext cx="1087812" cy="747077"/>
            </a:xfrm>
            <a:prstGeom prst="rect">
              <a:avLst/>
            </a:prstGeom>
          </p:spPr>
          <p:txBody>
            <a:bodyPr wrap="square">
              <a:spAutoFit/>
            </a:bodyPr>
            <a:lstStyle/>
            <a:p>
              <a:pPr algn="ctr"/>
              <a:r>
                <a:rPr lang="en-US" sz="1400" i="1" dirty="0" smtClean="0">
                  <a:latin typeface="Arial"/>
                  <a:cs typeface="Courier New"/>
                </a:rPr>
                <a:t>Compute </a:t>
              </a:r>
              <a:r>
                <a:rPr lang="en-US" sz="1400" dirty="0" smtClean="0">
                  <a:latin typeface="Arial"/>
                  <a:cs typeface="Courier New"/>
                </a:rPr>
                <a:t>Queue</a:t>
              </a:r>
            </a:p>
          </p:txBody>
        </p:sp>
        <p:sp>
          <p:nvSpPr>
            <p:cNvPr id="9" name="Rectangle 8"/>
            <p:cNvSpPr/>
            <p:nvPr/>
          </p:nvSpPr>
          <p:spPr>
            <a:xfrm>
              <a:off x="2285156" y="3491509"/>
              <a:ext cx="1715371" cy="7571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ComputeKernel(Image0)</a:t>
              </a:r>
            </a:p>
          </p:txBody>
        </p:sp>
        <p:sp>
          <p:nvSpPr>
            <p:cNvPr id="10" name="Rectangle 9"/>
            <p:cNvSpPr/>
            <p:nvPr/>
          </p:nvSpPr>
          <p:spPr>
            <a:xfrm>
              <a:off x="4456581" y="3491509"/>
              <a:ext cx="1862808" cy="7571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ComputeKernel(Image1)</a:t>
              </a:r>
            </a:p>
          </p:txBody>
        </p:sp>
        <p:sp>
          <p:nvSpPr>
            <p:cNvPr id="16" name="Rectangle 15"/>
            <p:cNvSpPr/>
            <p:nvPr/>
          </p:nvSpPr>
          <p:spPr>
            <a:xfrm>
              <a:off x="343435" y="4387793"/>
              <a:ext cx="1021166" cy="747077"/>
            </a:xfrm>
            <a:prstGeom prst="rect">
              <a:avLst/>
            </a:prstGeom>
          </p:spPr>
          <p:txBody>
            <a:bodyPr wrap="square">
              <a:spAutoFit/>
            </a:bodyPr>
            <a:lstStyle/>
            <a:p>
              <a:pPr algn="ctr"/>
              <a:r>
                <a:rPr lang="en-US" sz="1400" i="1" dirty="0" smtClean="0">
                  <a:latin typeface="Arial"/>
                  <a:cs typeface="Courier New"/>
                </a:rPr>
                <a:t>I/O</a:t>
              </a:r>
              <a:r>
                <a:rPr lang="en-US" sz="1400" dirty="0" smtClean="0">
                  <a:latin typeface="Arial"/>
                  <a:cs typeface="Courier New"/>
                </a:rPr>
                <a:t> Queue</a:t>
              </a:r>
            </a:p>
          </p:txBody>
        </p:sp>
        <p:sp>
          <p:nvSpPr>
            <p:cNvPr id="15" name="Rectangle 14"/>
            <p:cNvSpPr/>
            <p:nvPr/>
          </p:nvSpPr>
          <p:spPr>
            <a:xfrm>
              <a:off x="6847133" y="3491509"/>
              <a:ext cx="1677270" cy="7571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ComputeKernel(Image2)</a:t>
              </a:r>
            </a:p>
          </p:txBody>
        </p:sp>
        <p:grpSp>
          <p:nvGrpSpPr>
            <p:cNvPr id="19" name="Group 18"/>
            <p:cNvGrpSpPr/>
            <p:nvPr/>
          </p:nvGrpSpPr>
          <p:grpSpPr>
            <a:xfrm>
              <a:off x="343436" y="3491506"/>
              <a:ext cx="8742683" cy="2139268"/>
              <a:chOff x="343436" y="3491506"/>
              <a:chExt cx="8742683" cy="2139268"/>
            </a:xfrm>
          </p:grpSpPr>
          <p:sp>
            <p:nvSpPr>
              <p:cNvPr id="11" name="Pentagon 10"/>
              <p:cNvSpPr/>
              <p:nvPr/>
            </p:nvSpPr>
            <p:spPr>
              <a:xfrm>
                <a:off x="1364601" y="3491506"/>
                <a:ext cx="7721518" cy="757156"/>
              </a:xfrm>
              <a:prstGeom prst="homePlate">
                <a:avLst>
                  <a:gd name="adj" fmla="val 71437"/>
                </a:avLst>
              </a:prstGeom>
              <a:noFill/>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dirty="0" smtClean="0">
                  <a:solidFill>
                    <a:schemeClr val="tx1"/>
                  </a:solidFill>
                  <a:latin typeface="Arial"/>
                  <a:cs typeface="Courier New"/>
                </a:endParaRPr>
              </a:p>
            </p:txBody>
          </p:sp>
          <p:sp>
            <p:nvSpPr>
              <p:cNvPr id="14" name="Rectangle 13"/>
              <p:cNvSpPr/>
              <p:nvPr/>
            </p:nvSpPr>
            <p:spPr>
              <a:xfrm>
                <a:off x="2285156" y="5134870"/>
                <a:ext cx="1497961" cy="4959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Copy(Image1)</a:t>
                </a:r>
              </a:p>
            </p:txBody>
          </p:sp>
          <p:cxnSp>
            <p:nvCxnSpPr>
              <p:cNvPr id="18" name="Elbow Connector 17"/>
              <p:cNvCxnSpPr>
                <a:stCxn id="14" idx="3"/>
                <a:endCxn id="10" idx="1"/>
              </p:cNvCxnSpPr>
              <p:nvPr/>
            </p:nvCxnSpPr>
            <p:spPr>
              <a:xfrm flipV="1">
                <a:off x="3783117" y="3870088"/>
                <a:ext cx="673464" cy="1512735"/>
              </a:xfrm>
              <a:prstGeom prst="bentConnector3">
                <a:avLst>
                  <a:gd name="adj1" fmla="val 50000"/>
                </a:avLst>
              </a:prstGeom>
              <a:ln w="25400" cap="flat" cmpd="sng" algn="ctr">
                <a:solidFill>
                  <a:schemeClr val="accent1">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255369" y="5134870"/>
                <a:ext cx="1394236" cy="4959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Copy(Image2)</a:t>
                </a:r>
              </a:p>
            </p:txBody>
          </p:sp>
          <p:cxnSp>
            <p:nvCxnSpPr>
              <p:cNvPr id="24" name="Elbow Connector 23"/>
              <p:cNvCxnSpPr>
                <a:stCxn id="21" idx="3"/>
                <a:endCxn id="15" idx="1"/>
              </p:cNvCxnSpPr>
              <p:nvPr/>
            </p:nvCxnSpPr>
            <p:spPr>
              <a:xfrm flipV="1">
                <a:off x="5649605" y="3870088"/>
                <a:ext cx="1197528" cy="1512735"/>
              </a:xfrm>
              <a:prstGeom prst="bentConnector3">
                <a:avLst>
                  <a:gd name="adj1" fmla="val 67922"/>
                </a:avLst>
              </a:prstGeom>
              <a:ln w="25400" cap="flat" cmpd="sng" algn="ctr">
                <a:solidFill>
                  <a:schemeClr val="accent1">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13886" y="5134870"/>
                <a:ext cx="1373148" cy="4959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Copy(Image0</a:t>
                </a:r>
              </a:p>
            </p:txBody>
          </p:sp>
          <p:cxnSp>
            <p:nvCxnSpPr>
              <p:cNvPr id="51" name="Elbow Connector 50"/>
              <p:cNvCxnSpPr>
                <a:stCxn id="44" idx="3"/>
                <a:endCxn id="9" idx="1"/>
              </p:cNvCxnSpPr>
              <p:nvPr/>
            </p:nvCxnSpPr>
            <p:spPr>
              <a:xfrm flipV="1">
                <a:off x="1787034" y="3870088"/>
                <a:ext cx="498123" cy="1512735"/>
              </a:xfrm>
              <a:prstGeom prst="bentConnector3">
                <a:avLst>
                  <a:gd name="adj1" fmla="val 50000"/>
                </a:avLst>
              </a:prstGeom>
              <a:ln w="25400" cap="flat" cmpd="sng" algn="ctr">
                <a:solidFill>
                  <a:schemeClr val="accent1">
                    <a:alpha val="9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Pentagon 11"/>
              <p:cNvSpPr/>
              <p:nvPr/>
            </p:nvSpPr>
            <p:spPr>
              <a:xfrm>
                <a:off x="343436" y="5134869"/>
                <a:ext cx="6932793" cy="495904"/>
              </a:xfrm>
              <a:prstGeom prst="homePlate">
                <a:avLst>
                  <a:gd name="adj" fmla="val 65132"/>
                </a:avLst>
              </a:prstGeom>
              <a:noFill/>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dirty="0" smtClean="0">
                  <a:solidFill>
                    <a:schemeClr val="tx1"/>
                  </a:solidFill>
                  <a:latin typeface="Arial"/>
                  <a:cs typeface="Courier New"/>
                </a:endParaRPr>
              </a:p>
            </p:txBody>
          </p:sp>
        </p:grpSp>
      </p:grpSp>
      <p:sp>
        <p:nvSpPr>
          <p:cNvPr id="22" name="Slide Number Placeholder 21"/>
          <p:cNvSpPr>
            <a:spLocks noGrp="1"/>
          </p:cNvSpPr>
          <p:nvPr>
            <p:ph type="sldNum" sz="quarter" idx="12"/>
          </p:nvPr>
        </p:nvSpPr>
        <p:spPr/>
        <p:txBody>
          <a:bodyPr/>
          <a:lstStyle/>
          <a:p>
            <a:fld id="{08164380-B414-744B-878F-3A4328105E41}" type="slidenum">
              <a:rPr lang="en-US" smtClean="0"/>
              <a:pPr/>
              <a:t>31</a:t>
            </a:fld>
            <a:endParaRPr lang="en-US" dirty="0"/>
          </a:p>
        </p:txBody>
      </p:sp>
      <p:sp>
        <p:nvSpPr>
          <p:cNvPr id="23" name="Footer Placeholder 22"/>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Backprojection</a:t>
            </a:r>
            <a:endParaRPr lang="en-US" dirty="0"/>
          </a:p>
        </p:txBody>
      </p:sp>
      <p:sp>
        <p:nvSpPr>
          <p:cNvPr id="3" name="Content Placeholder 2"/>
          <p:cNvSpPr>
            <a:spLocks noGrp="1"/>
          </p:cNvSpPr>
          <p:nvPr>
            <p:ph sz="half" idx="1"/>
          </p:nvPr>
        </p:nvSpPr>
        <p:spPr>
          <a:xfrm>
            <a:off x="641350" y="1354667"/>
            <a:ext cx="7856538" cy="1947333"/>
          </a:xfrm>
        </p:spPr>
        <p:txBody>
          <a:bodyPr>
            <a:normAutofit/>
          </a:bodyPr>
          <a:lstStyle/>
          <a:p>
            <a:r>
              <a:rPr lang="en-US" sz="2000" dirty="0" smtClean="0"/>
              <a:t>The </a:t>
            </a:r>
            <a:r>
              <a:rPr lang="en-US" sz="2000" dirty="0" err="1" smtClean="0"/>
              <a:t>Backprojection</a:t>
            </a:r>
            <a:r>
              <a:rPr lang="en-US" sz="2000" dirty="0" smtClean="0"/>
              <a:t> kernel isn’t  relevant to this discussion</a:t>
            </a:r>
          </a:p>
          <a:p>
            <a:pPr lvl="1"/>
            <a:r>
              <a:rPr lang="en-US" sz="1800" dirty="0" smtClean="0"/>
              <a:t>We simply wish to show how kernels and buffer writes can be </a:t>
            </a:r>
            <a:r>
              <a:rPr lang="en-US" sz="1800" dirty="0" err="1" smtClean="0"/>
              <a:t>enqueued</a:t>
            </a:r>
            <a:r>
              <a:rPr lang="en-US" sz="1800" dirty="0" smtClean="0"/>
              <a:t> to different queues to overlap IO and computation</a:t>
            </a:r>
          </a:p>
          <a:p>
            <a:r>
              <a:rPr lang="en-US" sz="2000" dirty="0" smtClean="0"/>
              <a:t>More optimizations possible like buffering strategies and memory management to avoid declaring N buffers on device</a:t>
            </a:r>
          </a:p>
        </p:txBody>
      </p:sp>
      <p:sp>
        <p:nvSpPr>
          <p:cNvPr id="4" name="TextBox 3"/>
          <p:cNvSpPr txBox="1"/>
          <p:nvPr/>
        </p:nvSpPr>
        <p:spPr>
          <a:xfrm>
            <a:off x="641350" y="3302000"/>
            <a:ext cx="7856538" cy="3046987"/>
          </a:xfrm>
          <a:prstGeom prst="rect">
            <a:avLst/>
          </a:prstGeom>
          <a:noFill/>
          <a:ln>
            <a:solidFill>
              <a:schemeClr val="accent3"/>
            </a:solidFill>
          </a:ln>
        </p:spPr>
        <p:txBody>
          <a:bodyPr wrap="square" rtlCol="0">
            <a:spAutoFit/>
          </a:bodyPr>
          <a:lstStyle/>
          <a:p>
            <a:r>
              <a:rPr lang="en-US" sz="1200" dirty="0" smtClean="0">
                <a:solidFill>
                  <a:srgbClr val="00FF00"/>
                </a:solidFill>
                <a:latin typeface="Arial"/>
                <a:cs typeface="Arial"/>
              </a:rPr>
              <a:t>//N is the number of images we wish to use</a:t>
            </a:r>
          </a:p>
          <a:p>
            <a:r>
              <a:rPr lang="en-US" sz="1200" dirty="0" smtClean="0">
                <a:latin typeface="Arial"/>
                <a:cs typeface="Arial"/>
              </a:rPr>
              <a:t>cl_event </a:t>
            </a:r>
            <a:r>
              <a:rPr lang="en-US" sz="1200" dirty="0" err="1" smtClean="0">
                <a:latin typeface="Arial"/>
                <a:cs typeface="Arial"/>
              </a:rPr>
              <a:t>event_list[N</a:t>
            </a:r>
            <a:r>
              <a:rPr lang="en-US" sz="1200" dirty="0" smtClean="0">
                <a:latin typeface="Arial"/>
                <a:cs typeface="Arial"/>
              </a:rPr>
              <a:t>];</a:t>
            </a:r>
          </a:p>
          <a:p>
            <a:r>
              <a:rPr lang="en-US" sz="1200" dirty="0" smtClean="0">
                <a:solidFill>
                  <a:srgbClr val="00FF00"/>
                </a:solidFill>
                <a:latin typeface="Arial"/>
                <a:cs typeface="Arial"/>
              </a:rPr>
              <a:t>//Start First Copy to device</a:t>
            </a:r>
          </a:p>
          <a:p>
            <a:r>
              <a:rPr lang="en-US" sz="1200" dirty="0" smtClean="0">
                <a:latin typeface="Arial"/>
                <a:cs typeface="Arial"/>
              </a:rPr>
              <a:t>clEnqueueWriteBuffer (queue1 , d_ip[0], CL_FALSE,  </a:t>
            </a:r>
          </a:p>
          <a:p>
            <a:r>
              <a:rPr lang="en-US" sz="1200" dirty="0" smtClean="0">
                <a:latin typeface="Arial"/>
                <a:cs typeface="Arial"/>
              </a:rPr>
              <a:t>			(void *)ip, 0, NULL, &amp;event_list[0] ) ;</a:t>
            </a:r>
          </a:p>
          <a:p>
            <a:endParaRPr lang="en-US" sz="1200" dirty="0" smtClean="0">
              <a:latin typeface="Arial"/>
              <a:cs typeface="Arial"/>
            </a:endParaRPr>
          </a:p>
          <a:p>
            <a:r>
              <a:rPr lang="en-US" sz="1200" dirty="0" smtClean="0">
                <a:latin typeface="Arial"/>
                <a:cs typeface="Arial"/>
              </a:rPr>
              <a:t>for ( </a:t>
            </a:r>
            <a:r>
              <a:rPr lang="en-US" sz="1200" dirty="0" err="1" smtClean="0">
                <a:latin typeface="Arial"/>
                <a:cs typeface="Arial"/>
              </a:rPr>
              <a:t>int</a:t>
            </a:r>
            <a:r>
              <a:rPr lang="en-US" sz="1200" dirty="0" smtClean="0">
                <a:latin typeface="Arial"/>
                <a:cs typeface="Arial"/>
              </a:rPr>
              <a:t> i = 1 ;  i &lt;N ; i++)</a:t>
            </a:r>
          </a:p>
          <a:p>
            <a:r>
              <a:rPr lang="en-US" sz="1200" dirty="0" smtClean="0">
                <a:latin typeface="Arial"/>
                <a:cs typeface="Arial"/>
              </a:rPr>
              <a:t>{	</a:t>
            </a:r>
            <a:r>
              <a:rPr lang="en-US" sz="1200" dirty="0" smtClean="0">
                <a:solidFill>
                  <a:srgbClr val="00FF00"/>
                </a:solidFill>
                <a:latin typeface="Arial"/>
                <a:cs typeface="Arial"/>
              </a:rPr>
              <a:t>//Wait till IO is finished  by specifying a wait list of one element which denotes the previous I/O</a:t>
            </a:r>
          </a:p>
          <a:p>
            <a:r>
              <a:rPr lang="en-US" sz="1200" dirty="0" smtClean="0">
                <a:latin typeface="Arial"/>
                <a:cs typeface="Arial"/>
              </a:rPr>
              <a:t>	clEnqueueNDRange(queue0, Kernel, …</a:t>
            </a:r>
          </a:p>
          <a:p>
            <a:r>
              <a:rPr lang="en-US" sz="1200" dirty="0" smtClean="0">
                <a:latin typeface="Arial"/>
                <a:cs typeface="Arial"/>
              </a:rPr>
              <a:t>			1,&amp;event_list[i-1], NULL); </a:t>
            </a:r>
            <a:r>
              <a:rPr lang="en-US" sz="1200" dirty="0" smtClean="0">
                <a:solidFill>
                  <a:srgbClr val="00FF00"/>
                </a:solidFill>
                <a:latin typeface="Arial"/>
                <a:cs typeface="Arial"/>
              </a:rPr>
              <a:t>//</a:t>
            </a:r>
            <a:r>
              <a:rPr lang="en-US" sz="1200" dirty="0" err="1" smtClean="0">
                <a:solidFill>
                  <a:srgbClr val="00FF00"/>
                </a:solidFill>
                <a:latin typeface="Arial"/>
                <a:cs typeface="Arial"/>
              </a:rPr>
              <a:t>clEnqueueND</a:t>
            </a:r>
            <a:r>
              <a:rPr lang="en-US" sz="1200" dirty="0" smtClean="0">
                <a:solidFill>
                  <a:srgbClr val="00FF00"/>
                </a:solidFill>
                <a:latin typeface="Arial"/>
                <a:cs typeface="Arial"/>
              </a:rPr>
              <a:t> will return asynchronously and begin IO</a:t>
            </a:r>
          </a:p>
          <a:p>
            <a:r>
              <a:rPr lang="en-US" sz="1200" dirty="0" smtClean="0">
                <a:solidFill>
                  <a:srgbClr val="00FF00"/>
                </a:solidFill>
                <a:latin typeface="Arial"/>
                <a:cs typeface="Arial"/>
              </a:rPr>
              <a:t>	</a:t>
            </a:r>
          </a:p>
          <a:p>
            <a:r>
              <a:rPr lang="en-US" sz="1200" dirty="0" smtClean="0">
                <a:solidFill>
                  <a:srgbClr val="00FF00"/>
                </a:solidFill>
                <a:latin typeface="Arial"/>
                <a:cs typeface="Arial"/>
              </a:rPr>
              <a:t>	//</a:t>
            </a:r>
            <a:r>
              <a:rPr lang="en-US" sz="1200" dirty="0" err="1" smtClean="0">
                <a:solidFill>
                  <a:srgbClr val="00FF00"/>
                </a:solidFill>
                <a:latin typeface="Arial"/>
                <a:cs typeface="Arial"/>
              </a:rPr>
              <a:t>Enque</a:t>
            </a:r>
            <a:r>
              <a:rPr lang="en-US" sz="1200" dirty="0" smtClean="0">
                <a:solidFill>
                  <a:srgbClr val="00FF00"/>
                </a:solidFill>
                <a:latin typeface="Arial"/>
                <a:cs typeface="Arial"/>
              </a:rPr>
              <a:t> a Non Blocking Write using other command queue</a:t>
            </a:r>
          </a:p>
          <a:p>
            <a:r>
              <a:rPr lang="en-US" sz="1200" dirty="0" smtClean="0">
                <a:latin typeface="Arial"/>
                <a:cs typeface="Arial"/>
              </a:rPr>
              <a:t>	clEnqueueWriteBuffer (queue1</a:t>
            </a:r>
          </a:p>
          <a:p>
            <a:r>
              <a:rPr lang="en-US" sz="1200" dirty="0" smtClean="0">
                <a:latin typeface="Arial"/>
                <a:cs typeface="Arial"/>
              </a:rPr>
              <a:t>		, d_ip [i-1], CL_FALSE, </a:t>
            </a:r>
          </a:p>
          <a:p>
            <a:r>
              <a:rPr lang="en-US" sz="1200" dirty="0" smtClean="0">
                <a:latin typeface="Arial"/>
                <a:cs typeface="Arial"/>
              </a:rPr>
              <a:t>	 	(void *)ip, 0, NULL, &amp;</a:t>
            </a:r>
            <a:r>
              <a:rPr lang="en-US" sz="1200" dirty="0" err="1" smtClean="0">
                <a:latin typeface="Arial"/>
                <a:cs typeface="Arial"/>
              </a:rPr>
              <a:t>event_list[i</a:t>
            </a:r>
            <a:r>
              <a:rPr lang="en-US" sz="1200" dirty="0" smtClean="0">
                <a:latin typeface="Arial"/>
                <a:cs typeface="Arial"/>
              </a:rPr>
              <a:t>])</a:t>
            </a:r>
          </a:p>
          <a:p>
            <a:r>
              <a:rPr lang="en-US" sz="1200" dirty="0" smtClean="0">
                <a:latin typeface="Arial"/>
                <a:cs typeface="Arial"/>
              </a:rPr>
              <a:t>}</a:t>
            </a:r>
            <a:endParaRPr lang="en-US" sz="1200" dirty="0">
              <a:latin typeface="Arial"/>
              <a:cs typeface="Arial"/>
            </a:endParaRPr>
          </a:p>
        </p:txBody>
      </p:sp>
      <p:sp>
        <p:nvSpPr>
          <p:cNvPr id="5" name="Slide Number Placeholder 4"/>
          <p:cNvSpPr>
            <a:spLocks noGrp="1"/>
          </p:cNvSpPr>
          <p:nvPr>
            <p:ph type="sldNum" sz="quarter" idx="12"/>
          </p:nvPr>
        </p:nvSpPr>
        <p:spPr/>
        <p:txBody>
          <a:bodyPr/>
          <a:lstStyle/>
          <a:p>
            <a:fld id="{717B09FF-B491-5447-AAF3-18F1A7B5A0B6}" type="slidenum">
              <a:rPr lang="en-US" smtClean="0"/>
              <a:pPr/>
              <a:t>32</a:t>
            </a:fld>
            <a:endParaRPr lang="en-US" dirty="0"/>
          </a:p>
        </p:txBody>
      </p:sp>
      <p:sp>
        <p:nvSpPr>
          <p:cNvPr id="6" name="Footer Placeholder 5"/>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OpenCL events allow us to use the execution model and synchronization to benefit application performance</a:t>
            </a:r>
          </a:p>
          <a:p>
            <a:pPr lvl="1"/>
            <a:r>
              <a:rPr lang="en-US" dirty="0" smtClean="0"/>
              <a:t>Use command queue synchronization constructs for coarse grained control</a:t>
            </a:r>
          </a:p>
          <a:p>
            <a:pPr lvl="1"/>
            <a:r>
              <a:rPr lang="en-US" dirty="0" smtClean="0"/>
              <a:t>Use events for fine grained control over an application</a:t>
            </a:r>
          </a:p>
          <a:p>
            <a:r>
              <a:rPr lang="en-US" dirty="0" smtClean="0"/>
              <a:t>OpenCL 1.1 allows more complicated event handling and adds callbacks. OpenCL 1.1 also provides for events that can be triggered by the user</a:t>
            </a:r>
          </a:p>
          <a:p>
            <a:r>
              <a:rPr lang="en-US" dirty="0" smtClean="0"/>
              <a:t>Specification provides events to understand an application performance. </a:t>
            </a:r>
          </a:p>
          <a:p>
            <a:r>
              <a:rPr lang="en-US" dirty="0" smtClean="0"/>
              <a:t>Per kernel analysis requires vendor specific tools</a:t>
            </a:r>
          </a:p>
          <a:p>
            <a:pPr lvl="1"/>
            <a:r>
              <a:rPr lang="en-US" dirty="0" smtClean="0"/>
              <a:t>Nvidia OpenCL Profiler</a:t>
            </a:r>
          </a:p>
          <a:p>
            <a:pPr lvl="1"/>
            <a:r>
              <a:rPr lang="en-US" dirty="0" smtClean="0"/>
              <a:t>AMD Accelerated Parallel Processing (APP) Profiler and Kernel Analyzer</a:t>
            </a:r>
          </a:p>
        </p:txBody>
      </p:sp>
      <p:sp>
        <p:nvSpPr>
          <p:cNvPr id="4" name="Slide Number Placeholder 3"/>
          <p:cNvSpPr>
            <a:spLocks noGrp="1"/>
          </p:cNvSpPr>
          <p:nvPr>
            <p:ph type="sldNum" sz="quarter" idx="12"/>
          </p:nvPr>
        </p:nvSpPr>
        <p:spPr/>
        <p:txBody>
          <a:bodyPr/>
          <a:lstStyle/>
          <a:p>
            <a:fld id="{08164380-B414-744B-878F-3A4328105E41}"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Queues</a:t>
            </a:r>
            <a:endParaRPr lang="en-US" dirty="0"/>
          </a:p>
        </p:txBody>
      </p:sp>
      <p:sp>
        <p:nvSpPr>
          <p:cNvPr id="3" name="Content Placeholder 2"/>
          <p:cNvSpPr>
            <a:spLocks noGrp="1"/>
          </p:cNvSpPr>
          <p:nvPr>
            <p:ph idx="1"/>
          </p:nvPr>
        </p:nvSpPr>
        <p:spPr/>
        <p:txBody>
          <a:bodyPr>
            <a:normAutofit/>
          </a:bodyPr>
          <a:lstStyle/>
          <a:p>
            <a:r>
              <a:rPr lang="en-US" sz="2000" dirty="0" smtClean="0"/>
              <a:t>We need to measure the performance of an application as a whole and not just our optimized kernels to understand bottlenecks</a:t>
            </a:r>
          </a:p>
          <a:p>
            <a:r>
              <a:rPr lang="en-US" sz="2000" dirty="0" smtClean="0"/>
              <a:t>This necessitates understanding of OpenCL synchronization techniques and events </a:t>
            </a:r>
          </a:p>
          <a:p>
            <a:r>
              <a:rPr lang="en-US" sz="2000" dirty="0" smtClean="0"/>
              <a:t>Command queues are used to submit work to a device</a:t>
            </a:r>
          </a:p>
          <a:p>
            <a:r>
              <a:rPr lang="en-US" sz="2000" dirty="0" smtClean="0"/>
              <a:t>Two main types of command queues</a:t>
            </a:r>
          </a:p>
          <a:p>
            <a:pPr lvl="1"/>
            <a:r>
              <a:rPr lang="en-US" sz="2000" dirty="0" smtClean="0"/>
              <a:t>In Order Queue</a:t>
            </a:r>
          </a:p>
          <a:p>
            <a:pPr lvl="1"/>
            <a:r>
              <a:rPr lang="en-US" sz="2000" dirty="0" smtClean="0"/>
              <a:t>Out of Order Queue</a:t>
            </a:r>
          </a:p>
          <a:p>
            <a:pPr lvl="1"/>
            <a:endParaRPr lang="en-US" sz="2000" dirty="0" smtClean="0"/>
          </a:p>
        </p:txBody>
      </p:sp>
      <p:sp>
        <p:nvSpPr>
          <p:cNvPr id="4" name="Slide Number Placeholder 3"/>
          <p:cNvSpPr>
            <a:spLocks noGrp="1"/>
          </p:cNvSpPr>
          <p:nvPr>
            <p:ph type="sldNum" sz="quarter" idx="12"/>
          </p:nvPr>
        </p:nvSpPr>
        <p:spPr/>
        <p:txBody>
          <a:bodyPr/>
          <a:lstStyle/>
          <a:p>
            <a:fld id="{08164380-B414-744B-878F-3A4328105E41}"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In-Order Execution</a:t>
            </a:r>
            <a:endParaRPr lang="en-US" dirty="0"/>
          </a:p>
        </p:txBody>
      </p:sp>
      <p:sp>
        <p:nvSpPr>
          <p:cNvPr id="3" name="Content Placeholder 2"/>
          <p:cNvSpPr>
            <a:spLocks noGrp="1"/>
          </p:cNvSpPr>
          <p:nvPr>
            <p:ph idx="1"/>
          </p:nvPr>
        </p:nvSpPr>
        <p:spPr>
          <a:xfrm>
            <a:off x="618564" y="1284112"/>
            <a:ext cx="7879324" cy="2259188"/>
          </a:xfrm>
        </p:spPr>
        <p:txBody>
          <a:bodyPr/>
          <a:lstStyle/>
          <a:p>
            <a:r>
              <a:rPr lang="en-US" dirty="0" smtClean="0"/>
              <a:t>In an in-order command queue, each command  executes after the previous one has finished</a:t>
            </a:r>
          </a:p>
          <a:p>
            <a:pPr lvl="1"/>
            <a:r>
              <a:rPr lang="en-US" dirty="0" smtClean="0"/>
              <a:t>For the set of commands shown, the read from the device would start after the kernel call has finished</a:t>
            </a:r>
          </a:p>
          <a:p>
            <a:r>
              <a:rPr lang="en-US" dirty="0" smtClean="0"/>
              <a:t> Memory transactions have consistent view</a:t>
            </a:r>
          </a:p>
          <a:p>
            <a:pPr>
              <a:buNone/>
            </a:pPr>
            <a:endParaRPr lang="en-US" dirty="0" smtClean="0"/>
          </a:p>
          <a:p>
            <a:endParaRPr lang="en-US" dirty="0"/>
          </a:p>
        </p:txBody>
      </p:sp>
      <p:sp>
        <p:nvSpPr>
          <p:cNvPr id="4" name="TextBox 3"/>
          <p:cNvSpPr txBox="1"/>
          <p:nvPr/>
        </p:nvSpPr>
        <p:spPr>
          <a:xfrm>
            <a:off x="356422" y="5931659"/>
            <a:ext cx="1446154" cy="307777"/>
          </a:xfrm>
          <a:prstGeom prst="rect">
            <a:avLst/>
          </a:prstGeom>
          <a:noFill/>
        </p:spPr>
        <p:txBody>
          <a:bodyPr wrap="none" rtlCol="0">
            <a:spAutoFit/>
          </a:bodyPr>
          <a:lstStyle/>
          <a:p>
            <a:r>
              <a:rPr lang="en-US" sz="1400" dirty="0" smtClean="0"/>
              <a:t>Command Queue</a:t>
            </a:r>
            <a:endParaRPr lang="en-US" sz="1400" dirty="0"/>
          </a:p>
        </p:txBody>
      </p:sp>
      <p:sp>
        <p:nvSpPr>
          <p:cNvPr id="7" name="Pentagon 6"/>
          <p:cNvSpPr/>
          <p:nvPr/>
        </p:nvSpPr>
        <p:spPr>
          <a:xfrm>
            <a:off x="1802576" y="5549853"/>
            <a:ext cx="4991077" cy="614382"/>
          </a:xfrm>
          <a:prstGeom prst="homePlate">
            <a:avLst>
              <a:gd name="adj" fmla="val 63725"/>
            </a:avLst>
          </a:prstGeom>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dirty="0" smtClean="0">
              <a:solidFill>
                <a:schemeClr val="tx1"/>
              </a:solidFill>
              <a:latin typeface="Arial"/>
              <a:cs typeface="Courier New"/>
            </a:endParaRPr>
          </a:p>
        </p:txBody>
      </p:sp>
      <p:sp>
        <p:nvSpPr>
          <p:cNvPr id="8" name="Rectangle 7"/>
          <p:cNvSpPr/>
          <p:nvPr/>
        </p:nvSpPr>
        <p:spPr>
          <a:xfrm>
            <a:off x="1917418" y="5647276"/>
            <a:ext cx="1074899" cy="3224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rgbClr val="000000"/>
                </a:solidFill>
                <a:latin typeface="Arial"/>
                <a:cs typeface="Courier New"/>
              </a:rPr>
              <a:t>clEnqWrite</a:t>
            </a:r>
          </a:p>
        </p:txBody>
      </p:sp>
      <p:sp>
        <p:nvSpPr>
          <p:cNvPr id="10" name="Rectangle 9"/>
          <p:cNvSpPr/>
          <p:nvPr/>
        </p:nvSpPr>
        <p:spPr>
          <a:xfrm rot="10800000" flipV="1">
            <a:off x="4891404" y="5649938"/>
            <a:ext cx="1192459" cy="319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rgbClr val="000000"/>
                </a:solidFill>
                <a:latin typeface="Arial"/>
                <a:cs typeface="Courier New"/>
              </a:rPr>
              <a:t>clEnqRead</a:t>
            </a:r>
          </a:p>
        </p:txBody>
      </p:sp>
      <p:sp>
        <p:nvSpPr>
          <p:cNvPr id="14" name="Rectangle 13"/>
          <p:cNvSpPr/>
          <p:nvPr/>
        </p:nvSpPr>
        <p:spPr>
          <a:xfrm rot="10800000" flipV="1">
            <a:off x="3148721" y="5649936"/>
            <a:ext cx="1477312" cy="319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rgbClr val="000000"/>
                </a:solidFill>
                <a:latin typeface="Arial"/>
                <a:cs typeface="Courier New"/>
              </a:rPr>
              <a:t>EnqNDRange</a:t>
            </a:r>
          </a:p>
        </p:txBody>
      </p:sp>
      <p:cxnSp>
        <p:nvCxnSpPr>
          <p:cNvPr id="21" name="Straight Arrow Connector 20"/>
          <p:cNvCxnSpPr/>
          <p:nvPr/>
        </p:nvCxnSpPr>
        <p:spPr>
          <a:xfrm>
            <a:off x="2723760" y="5380554"/>
            <a:ext cx="1930400"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4" name="TextBox 23"/>
          <p:cNvSpPr txBox="1"/>
          <p:nvPr/>
        </p:nvSpPr>
        <p:spPr>
          <a:xfrm>
            <a:off x="3567056" y="5011222"/>
            <a:ext cx="663688" cy="369332"/>
          </a:xfrm>
          <a:prstGeom prst="rect">
            <a:avLst/>
          </a:prstGeom>
          <a:noFill/>
        </p:spPr>
        <p:txBody>
          <a:bodyPr wrap="none" rtlCol="0">
            <a:spAutoFit/>
          </a:bodyPr>
          <a:lstStyle/>
          <a:p>
            <a:r>
              <a:rPr lang="en-US" dirty="0" smtClean="0"/>
              <a:t>Time</a:t>
            </a:r>
            <a:endParaRPr lang="en-US" dirty="0"/>
          </a:p>
        </p:txBody>
      </p:sp>
      <p:grpSp>
        <p:nvGrpSpPr>
          <p:cNvPr id="23" name="Group 22"/>
          <p:cNvGrpSpPr/>
          <p:nvPr/>
        </p:nvGrpSpPr>
        <p:grpSpPr>
          <a:xfrm>
            <a:off x="1091548" y="3648319"/>
            <a:ext cx="7137924" cy="1145063"/>
            <a:chOff x="1078847" y="4004270"/>
            <a:chExt cx="7137924" cy="1145063"/>
          </a:xfrm>
        </p:grpSpPr>
        <p:sp>
          <p:nvSpPr>
            <p:cNvPr id="16" name="Rectangle 15"/>
            <p:cNvSpPr/>
            <p:nvPr/>
          </p:nvSpPr>
          <p:spPr>
            <a:xfrm>
              <a:off x="1078847" y="4589044"/>
              <a:ext cx="7125223" cy="276999"/>
            </a:xfrm>
            <a:prstGeom prst="rect">
              <a:avLst/>
            </a:prstGeom>
          </p:spPr>
          <p:txBody>
            <a:bodyPr wrap="square">
              <a:spAutoFit/>
            </a:bodyPr>
            <a:lstStyle/>
            <a:p>
              <a:r>
                <a:rPr lang="en-US" sz="1200" b="1" dirty="0" smtClean="0">
                  <a:latin typeface="Arial"/>
                  <a:cs typeface="Arial"/>
                </a:rPr>
                <a:t>clEnqueueNDRangeKernel </a:t>
              </a:r>
              <a:r>
                <a:rPr lang="en-US" sz="1200" dirty="0" smtClean="0">
                  <a:latin typeface="Arial"/>
                  <a:cs typeface="Arial"/>
                </a:rPr>
                <a:t>(queue, kernel0, 2,0, global_work_size,   local_work_size, 0,NULL,NULL) </a:t>
              </a:r>
              <a:endParaRPr lang="en-US" sz="1200" dirty="0">
                <a:latin typeface="Arial"/>
                <a:cs typeface="Arial"/>
              </a:endParaRPr>
            </a:p>
          </p:txBody>
        </p:sp>
        <p:sp>
          <p:nvSpPr>
            <p:cNvPr id="17" name="Rectangle 16"/>
            <p:cNvSpPr/>
            <p:nvPr/>
          </p:nvSpPr>
          <p:spPr>
            <a:xfrm>
              <a:off x="1078848" y="4312047"/>
              <a:ext cx="7125223" cy="277001"/>
            </a:xfrm>
            <a:prstGeom prst="rect">
              <a:avLst/>
            </a:prstGeom>
          </p:spPr>
          <p:txBody>
            <a:bodyPr wrap="square">
              <a:spAutoFit/>
            </a:bodyPr>
            <a:lstStyle/>
            <a:p>
              <a:r>
                <a:rPr lang="en-US" sz="1200" b="1" dirty="0" smtClean="0">
                  <a:latin typeface="Arial"/>
                  <a:cs typeface="Arial"/>
                </a:rPr>
                <a:t>clEnqueueWriteBuffer </a:t>
              </a:r>
              <a:r>
                <a:rPr lang="en-US" sz="1200" dirty="0" smtClean="0">
                  <a:latin typeface="Arial"/>
                  <a:cs typeface="Arial"/>
                </a:rPr>
                <a:t>(queue , d_ip, CL_TRUE, 0, mem_size, (void *)ip, 0, NULL,  NULL)</a:t>
              </a:r>
              <a:endParaRPr lang="en-US" sz="1200" dirty="0">
                <a:latin typeface="Arial"/>
                <a:cs typeface="Arial"/>
              </a:endParaRPr>
            </a:p>
          </p:txBody>
        </p:sp>
        <p:sp>
          <p:nvSpPr>
            <p:cNvPr id="18" name="TextBox 17"/>
            <p:cNvSpPr txBox="1"/>
            <p:nvPr/>
          </p:nvSpPr>
          <p:spPr>
            <a:xfrm>
              <a:off x="1091548" y="4004270"/>
              <a:ext cx="7125223" cy="307777"/>
            </a:xfrm>
            <a:prstGeom prst="rect">
              <a:avLst/>
            </a:prstGeom>
            <a:noFill/>
            <a:ln w="25400" cap="flat" cmpd="sng" algn="ctr">
              <a:solidFill>
                <a:schemeClr val="accent3"/>
              </a:solidFill>
              <a:prstDash val="solid"/>
              <a:round/>
              <a:headEnd type="none" w="med" len="med"/>
              <a:tailEnd type="none" w="med" len="med"/>
            </a:ln>
          </p:spPr>
          <p:txBody>
            <a:bodyPr wrap="square" rtlCol="0">
              <a:spAutoFit/>
            </a:bodyPr>
            <a:lstStyle/>
            <a:p>
              <a:pPr algn="ctr"/>
              <a:r>
                <a:rPr lang="en-US" sz="1400" dirty="0" smtClean="0">
                  <a:latin typeface="Arial"/>
                  <a:cs typeface="Arial"/>
                </a:rPr>
                <a:t>Commands To Submit</a:t>
              </a:r>
              <a:endParaRPr lang="en-US" sz="1400" dirty="0">
                <a:latin typeface="Arial"/>
                <a:cs typeface="Arial"/>
              </a:endParaRPr>
            </a:p>
          </p:txBody>
        </p:sp>
        <p:sp>
          <p:nvSpPr>
            <p:cNvPr id="20" name="Rectangle 19"/>
            <p:cNvSpPr/>
            <p:nvPr/>
          </p:nvSpPr>
          <p:spPr>
            <a:xfrm>
              <a:off x="1091547" y="4312046"/>
              <a:ext cx="7125224" cy="837287"/>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chemeClr val="tx1"/>
                </a:solidFill>
                <a:latin typeface="Arial"/>
                <a:cs typeface="Courier New"/>
              </a:endParaRPr>
            </a:p>
          </p:txBody>
        </p:sp>
        <p:sp>
          <p:nvSpPr>
            <p:cNvPr id="22" name="Rectangle 21"/>
            <p:cNvSpPr/>
            <p:nvPr/>
          </p:nvSpPr>
          <p:spPr>
            <a:xfrm>
              <a:off x="1091547" y="4832858"/>
              <a:ext cx="7125223" cy="276999"/>
            </a:xfrm>
            <a:prstGeom prst="rect">
              <a:avLst/>
            </a:prstGeom>
          </p:spPr>
          <p:txBody>
            <a:bodyPr wrap="square">
              <a:spAutoFit/>
            </a:bodyPr>
            <a:lstStyle/>
            <a:p>
              <a:r>
                <a:rPr lang="en-US" sz="1200" b="1" dirty="0" smtClean="0">
                  <a:latin typeface="Arial"/>
                  <a:cs typeface="Arial"/>
                </a:rPr>
                <a:t>clEnqueueReadBuffer</a:t>
              </a:r>
              <a:r>
                <a:rPr lang="en-US" sz="1200" dirty="0" smtClean="0">
                  <a:latin typeface="Arial"/>
                  <a:cs typeface="Arial"/>
                </a:rPr>
                <a:t>( context, d_op,  CL_TRUE, 0, mem_size,  (void *) op, NULL, NULL,NULL);</a:t>
              </a:r>
              <a:endParaRPr lang="en-US" sz="1200" dirty="0">
                <a:latin typeface="Arial"/>
                <a:cs typeface="Arial"/>
              </a:endParaRPr>
            </a:p>
          </p:txBody>
        </p:sp>
      </p:grpSp>
      <p:grpSp>
        <p:nvGrpSpPr>
          <p:cNvPr id="27" name="Group 26"/>
          <p:cNvGrpSpPr/>
          <p:nvPr/>
        </p:nvGrpSpPr>
        <p:grpSpPr>
          <a:xfrm>
            <a:off x="6793653" y="5095034"/>
            <a:ext cx="1704234" cy="1277682"/>
            <a:chOff x="6793653" y="5011222"/>
            <a:chExt cx="1704234" cy="1277682"/>
          </a:xfrm>
        </p:grpSpPr>
        <p:sp>
          <p:nvSpPr>
            <p:cNvPr id="6" name="Rectangle 5"/>
            <p:cNvSpPr/>
            <p:nvPr/>
          </p:nvSpPr>
          <p:spPr>
            <a:xfrm>
              <a:off x="7099150" y="5649938"/>
              <a:ext cx="1130322" cy="514296"/>
            </a:xfrm>
            <a:prstGeom prst="rect">
              <a:avLst/>
            </a:prstGeom>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Device 0</a:t>
              </a:r>
            </a:p>
          </p:txBody>
        </p:sp>
        <p:sp>
          <p:nvSpPr>
            <p:cNvPr id="25" name="Rectangle 24"/>
            <p:cNvSpPr/>
            <p:nvPr/>
          </p:nvSpPr>
          <p:spPr>
            <a:xfrm>
              <a:off x="7099149" y="5219828"/>
              <a:ext cx="1117622" cy="321451"/>
            </a:xfrm>
            <a:prstGeom prst="rect">
              <a:avLst/>
            </a:prstGeom>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Mem</a:t>
              </a:r>
            </a:p>
          </p:txBody>
        </p:sp>
        <p:sp>
          <p:nvSpPr>
            <p:cNvPr id="26" name="Rectangle 25"/>
            <p:cNvSpPr/>
            <p:nvPr/>
          </p:nvSpPr>
          <p:spPr>
            <a:xfrm>
              <a:off x="6793653" y="5011222"/>
              <a:ext cx="1704234" cy="1277682"/>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chemeClr val="tx1"/>
                </a:solidFill>
                <a:latin typeface="Arial"/>
                <a:cs typeface="Courier New"/>
              </a:endParaRPr>
            </a:p>
          </p:txBody>
        </p:sp>
      </p:grpSp>
      <p:sp>
        <p:nvSpPr>
          <p:cNvPr id="28" name="Slide Number Placeholder 27"/>
          <p:cNvSpPr>
            <a:spLocks noGrp="1"/>
          </p:cNvSpPr>
          <p:nvPr>
            <p:ph type="sldNum" sz="quarter" idx="12"/>
          </p:nvPr>
        </p:nvSpPr>
        <p:spPr/>
        <p:txBody>
          <a:bodyPr/>
          <a:lstStyle/>
          <a:p>
            <a:fld id="{08164380-B414-744B-878F-3A4328105E41}" type="slidenum">
              <a:rPr lang="en-US" smtClean="0"/>
              <a:pPr/>
              <a:t>5</a:t>
            </a:fld>
            <a:endParaRPr lang="en-US" dirty="0"/>
          </a:p>
        </p:txBody>
      </p:sp>
      <p:sp>
        <p:nvSpPr>
          <p:cNvPr id="29" name="Footer Placeholder 28"/>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Out-of-Order Execution</a:t>
            </a:r>
            <a:endParaRPr lang="en-US" dirty="0"/>
          </a:p>
        </p:txBody>
      </p:sp>
      <p:sp>
        <p:nvSpPr>
          <p:cNvPr id="3" name="Content Placeholder 2"/>
          <p:cNvSpPr>
            <a:spLocks noGrp="1"/>
          </p:cNvSpPr>
          <p:nvPr>
            <p:ph idx="1"/>
          </p:nvPr>
        </p:nvSpPr>
        <p:spPr>
          <a:xfrm>
            <a:off x="618565" y="1284111"/>
            <a:ext cx="7807365" cy="2825553"/>
          </a:xfrm>
        </p:spPr>
        <p:txBody>
          <a:bodyPr>
            <a:normAutofit fontScale="92500" lnSpcReduction="10000"/>
          </a:bodyPr>
          <a:lstStyle/>
          <a:p>
            <a:r>
              <a:rPr lang="en-US" sz="2000" dirty="0" smtClean="0"/>
              <a:t>In an out-of-order command queue, commands are executed as soon as possible, without any ordering guarantees</a:t>
            </a:r>
          </a:p>
          <a:p>
            <a:r>
              <a:rPr lang="en-US" sz="2000" dirty="0" smtClean="0"/>
              <a:t>All memory operations occur in single memory pool</a:t>
            </a:r>
          </a:p>
          <a:p>
            <a:r>
              <a:rPr lang="en-US" sz="2000" dirty="0" smtClean="0"/>
              <a:t>Out-of-order queues result in memory transactions that will overlap and clobber data without some form of synchronization</a:t>
            </a:r>
          </a:p>
          <a:p>
            <a:r>
              <a:rPr lang="en-US" sz="2000" dirty="0" smtClean="0"/>
              <a:t>The commands discussed in the previous slide could execute in any order on device</a:t>
            </a:r>
          </a:p>
        </p:txBody>
      </p:sp>
      <p:sp>
        <p:nvSpPr>
          <p:cNvPr id="8" name="TextBox 7"/>
          <p:cNvSpPr txBox="1"/>
          <p:nvPr/>
        </p:nvSpPr>
        <p:spPr>
          <a:xfrm>
            <a:off x="641350" y="5748963"/>
            <a:ext cx="1806579" cy="369332"/>
          </a:xfrm>
          <a:prstGeom prst="rect">
            <a:avLst/>
          </a:prstGeom>
          <a:noFill/>
        </p:spPr>
        <p:txBody>
          <a:bodyPr wrap="none" rtlCol="0">
            <a:spAutoFit/>
          </a:bodyPr>
          <a:lstStyle/>
          <a:p>
            <a:r>
              <a:rPr lang="en-US" dirty="0" smtClean="0"/>
              <a:t>Command Queue</a:t>
            </a:r>
            <a:endParaRPr lang="en-US" dirty="0"/>
          </a:p>
        </p:txBody>
      </p:sp>
      <p:grpSp>
        <p:nvGrpSpPr>
          <p:cNvPr id="13" name="Group 12"/>
          <p:cNvGrpSpPr/>
          <p:nvPr/>
        </p:nvGrpSpPr>
        <p:grpSpPr>
          <a:xfrm>
            <a:off x="2596328" y="4807344"/>
            <a:ext cx="3265200" cy="1292552"/>
            <a:chOff x="3267046" y="3867150"/>
            <a:chExt cx="3375054" cy="1606550"/>
          </a:xfrm>
        </p:grpSpPr>
        <p:sp>
          <p:nvSpPr>
            <p:cNvPr id="6" name="Pentagon 5"/>
            <p:cNvSpPr/>
            <p:nvPr/>
          </p:nvSpPr>
          <p:spPr>
            <a:xfrm>
              <a:off x="3267046" y="3867150"/>
              <a:ext cx="3375054" cy="1606550"/>
            </a:xfrm>
            <a:prstGeom prst="homePlate">
              <a:avLst>
                <a:gd name="adj" fmla="val 63725"/>
              </a:avLst>
            </a:prstGeom>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dirty="0" smtClean="0">
                <a:solidFill>
                  <a:schemeClr val="tx1"/>
                </a:solidFill>
                <a:latin typeface="Arial"/>
                <a:cs typeface="Courier New"/>
              </a:endParaRPr>
            </a:p>
          </p:txBody>
        </p:sp>
        <p:sp>
          <p:nvSpPr>
            <p:cNvPr id="10" name="Rectangle 9"/>
            <p:cNvSpPr/>
            <p:nvPr/>
          </p:nvSpPr>
          <p:spPr>
            <a:xfrm>
              <a:off x="3441700" y="4032676"/>
              <a:ext cx="1473200" cy="3166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rgbClr val="000000"/>
                  </a:solidFill>
                  <a:latin typeface="Arial"/>
                  <a:cs typeface="Courier New"/>
                </a:rPr>
                <a:t>EnqWrite</a:t>
              </a:r>
            </a:p>
          </p:txBody>
        </p:sp>
        <p:sp>
          <p:nvSpPr>
            <p:cNvPr id="11" name="Rectangle 10"/>
            <p:cNvSpPr/>
            <p:nvPr/>
          </p:nvSpPr>
          <p:spPr>
            <a:xfrm>
              <a:off x="3911600" y="5021997"/>
              <a:ext cx="1651000" cy="3166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rgbClr val="000000"/>
                  </a:solidFill>
                  <a:latin typeface="Arial"/>
                  <a:cs typeface="Courier New"/>
                </a:rPr>
                <a:t>EnqNDRange</a:t>
              </a:r>
            </a:p>
          </p:txBody>
        </p:sp>
        <p:sp>
          <p:nvSpPr>
            <p:cNvPr id="12" name="Rectangle 11"/>
            <p:cNvSpPr/>
            <p:nvPr/>
          </p:nvSpPr>
          <p:spPr>
            <a:xfrm>
              <a:off x="4400520" y="4539823"/>
              <a:ext cx="1327180" cy="3166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rgbClr val="000000"/>
                  </a:solidFill>
                  <a:latin typeface="Arial"/>
                  <a:cs typeface="Courier New"/>
                </a:rPr>
                <a:t>EnqRead</a:t>
              </a:r>
            </a:p>
          </p:txBody>
        </p:sp>
      </p:grpSp>
      <p:cxnSp>
        <p:nvCxnSpPr>
          <p:cNvPr id="16" name="Straight Arrow Connector 15"/>
          <p:cNvCxnSpPr/>
          <p:nvPr/>
        </p:nvCxnSpPr>
        <p:spPr>
          <a:xfrm>
            <a:off x="2616898" y="4494372"/>
            <a:ext cx="1930400"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7" name="TextBox 16"/>
          <p:cNvSpPr txBox="1"/>
          <p:nvPr/>
        </p:nvSpPr>
        <p:spPr>
          <a:xfrm>
            <a:off x="3115946" y="4186595"/>
            <a:ext cx="576963" cy="307777"/>
          </a:xfrm>
          <a:prstGeom prst="rect">
            <a:avLst/>
          </a:prstGeom>
          <a:noFill/>
        </p:spPr>
        <p:txBody>
          <a:bodyPr wrap="none" rtlCol="0">
            <a:spAutoFit/>
          </a:bodyPr>
          <a:lstStyle/>
          <a:p>
            <a:r>
              <a:rPr lang="en-US" sz="1400" dirty="0" smtClean="0">
                <a:latin typeface="Arial"/>
                <a:cs typeface="Arial"/>
              </a:rPr>
              <a:t>Time</a:t>
            </a:r>
            <a:endParaRPr lang="en-US" sz="1400" dirty="0">
              <a:latin typeface="Arial"/>
              <a:cs typeface="Arial"/>
            </a:endParaRPr>
          </a:p>
        </p:txBody>
      </p:sp>
      <p:grpSp>
        <p:nvGrpSpPr>
          <p:cNvPr id="14" name="Group 13"/>
          <p:cNvGrpSpPr/>
          <p:nvPr/>
        </p:nvGrpSpPr>
        <p:grpSpPr>
          <a:xfrm>
            <a:off x="5861528" y="4807344"/>
            <a:ext cx="1704234" cy="1277682"/>
            <a:chOff x="6793653" y="5011222"/>
            <a:chExt cx="1704234" cy="1277682"/>
          </a:xfrm>
        </p:grpSpPr>
        <p:sp>
          <p:nvSpPr>
            <p:cNvPr id="15" name="Rectangle 14"/>
            <p:cNvSpPr/>
            <p:nvPr/>
          </p:nvSpPr>
          <p:spPr>
            <a:xfrm>
              <a:off x="7099150" y="5649938"/>
              <a:ext cx="1130322" cy="514296"/>
            </a:xfrm>
            <a:prstGeom prst="rect">
              <a:avLst/>
            </a:prstGeom>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tx1"/>
                  </a:solidFill>
                  <a:latin typeface="Arial"/>
                  <a:cs typeface="Courier New"/>
                </a:rPr>
                <a:t>Device 0</a:t>
              </a:r>
            </a:p>
          </p:txBody>
        </p:sp>
        <p:sp>
          <p:nvSpPr>
            <p:cNvPr id="18" name="Rectangle 17"/>
            <p:cNvSpPr/>
            <p:nvPr/>
          </p:nvSpPr>
          <p:spPr>
            <a:xfrm>
              <a:off x="7099149" y="5219828"/>
              <a:ext cx="1117622" cy="321451"/>
            </a:xfrm>
            <a:prstGeom prst="rect">
              <a:avLst/>
            </a:prstGeom>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solidFill>
                    <a:schemeClr val="tx1"/>
                  </a:solidFill>
                  <a:latin typeface="Arial"/>
                  <a:cs typeface="Courier New"/>
                </a:rPr>
                <a:t>Mem</a:t>
              </a:r>
            </a:p>
          </p:txBody>
        </p:sp>
        <p:sp>
          <p:nvSpPr>
            <p:cNvPr id="19" name="Rectangle 18"/>
            <p:cNvSpPr/>
            <p:nvPr/>
          </p:nvSpPr>
          <p:spPr>
            <a:xfrm>
              <a:off x="6793653" y="5011222"/>
              <a:ext cx="1704234" cy="1277682"/>
            </a:xfrm>
            <a:prstGeom prst="rect">
              <a:avLst/>
            </a:prstGeom>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smtClean="0">
                <a:solidFill>
                  <a:schemeClr val="tx1"/>
                </a:solidFill>
                <a:latin typeface="Arial"/>
                <a:cs typeface="Courier New"/>
              </a:endParaRPr>
            </a:p>
          </p:txBody>
        </p:sp>
      </p:grpSp>
      <p:sp>
        <p:nvSpPr>
          <p:cNvPr id="20" name="Slide Number Placeholder 19"/>
          <p:cNvSpPr>
            <a:spLocks noGrp="1"/>
          </p:cNvSpPr>
          <p:nvPr>
            <p:ph type="sldNum" sz="quarter" idx="12"/>
          </p:nvPr>
        </p:nvSpPr>
        <p:spPr/>
        <p:txBody>
          <a:bodyPr/>
          <a:lstStyle/>
          <a:p>
            <a:fld id="{08164380-B414-744B-878F-3A4328105E41}" type="slidenum">
              <a:rPr lang="en-US" smtClean="0"/>
              <a:pPr/>
              <a:t>6</a:t>
            </a:fld>
            <a:endParaRPr lang="en-US" dirty="0"/>
          </a:p>
        </p:txBody>
      </p:sp>
      <p:sp>
        <p:nvSpPr>
          <p:cNvPr id="21" name="Footer Placeholder 20"/>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in OpenCL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Synchronization is required if we use an out-of-order command queue or multiple command queues </a:t>
            </a:r>
          </a:p>
          <a:p>
            <a:r>
              <a:rPr lang="en-US" dirty="0" smtClean="0"/>
              <a:t>Coarse synchronization granularity</a:t>
            </a:r>
          </a:p>
          <a:p>
            <a:pPr lvl="1"/>
            <a:r>
              <a:rPr lang="en-US" dirty="0" smtClean="0"/>
              <a:t>Per command queue basis</a:t>
            </a:r>
          </a:p>
          <a:p>
            <a:r>
              <a:rPr lang="en-US" dirty="0" smtClean="0"/>
              <a:t>Finer synchronization granularity </a:t>
            </a:r>
          </a:p>
          <a:p>
            <a:pPr lvl="1"/>
            <a:r>
              <a:rPr lang="en-US" dirty="0" smtClean="0"/>
              <a:t>Per OpenCL operation basis using events</a:t>
            </a:r>
          </a:p>
          <a:p>
            <a:r>
              <a:rPr lang="en-US" dirty="0" smtClean="0"/>
              <a:t>Synchronization in OpenCL is restricted to within a context</a:t>
            </a:r>
          </a:p>
          <a:p>
            <a:r>
              <a:rPr lang="en-US" dirty="0" smtClean="0"/>
              <a:t>This is similar to the fact that it is not possible to share data between multiple contexts without explicit copying</a:t>
            </a:r>
          </a:p>
          <a:p>
            <a:r>
              <a:rPr lang="en-US" dirty="0" smtClean="0"/>
              <a:t>The proceeding discussion of synchronization is applicable to any OpenCL device (CPU or GPU)</a:t>
            </a:r>
          </a:p>
        </p:txBody>
      </p:sp>
      <p:sp>
        <p:nvSpPr>
          <p:cNvPr id="4" name="Slide Number Placeholder 3"/>
          <p:cNvSpPr>
            <a:spLocks noGrp="1"/>
          </p:cNvSpPr>
          <p:nvPr>
            <p:ph type="sldNum" sz="quarter" idx="12"/>
          </p:nvPr>
        </p:nvSpPr>
        <p:spPr/>
        <p:txBody>
          <a:bodyPr/>
          <a:lstStyle/>
          <a:p>
            <a:fld id="{08164380-B414-744B-878F-3A4328105E41}" type="slidenum">
              <a:rPr lang="en-US" smtClean="0"/>
              <a:pPr/>
              <a:t>7</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OpenCL Command Queue Control</a:t>
            </a:r>
            <a:endParaRPr lang="en-US" sz="3800" dirty="0"/>
          </a:p>
        </p:txBody>
      </p:sp>
      <p:sp>
        <p:nvSpPr>
          <p:cNvPr id="3" name="Content Placeholder 2"/>
          <p:cNvSpPr>
            <a:spLocks noGrp="1"/>
          </p:cNvSpPr>
          <p:nvPr>
            <p:ph idx="1"/>
          </p:nvPr>
        </p:nvSpPr>
        <p:spPr/>
        <p:txBody>
          <a:bodyPr>
            <a:normAutofit fontScale="92500"/>
          </a:bodyPr>
          <a:lstStyle/>
          <a:p>
            <a:r>
              <a:rPr lang="en-US" sz="2200" dirty="0" smtClean="0"/>
              <a:t>Command queue synchronization methods work on a per-queue basis</a:t>
            </a:r>
          </a:p>
          <a:p>
            <a:r>
              <a:rPr lang="en-US" sz="2200" b="1" dirty="0" smtClean="0"/>
              <a:t>Flush:</a:t>
            </a:r>
            <a:r>
              <a:rPr lang="en-US" sz="2200" dirty="0" smtClean="0"/>
              <a:t> </a:t>
            </a:r>
            <a:r>
              <a:rPr lang="en-US" sz="2200" dirty="0" err="1" smtClean="0"/>
              <a:t>clFlush(</a:t>
            </a:r>
            <a:r>
              <a:rPr lang="en-US" sz="2200" dirty="0" err="1" smtClean="0">
                <a:latin typeface="Courier New"/>
                <a:cs typeface="Courier New"/>
              </a:rPr>
              <a:t>cl_commandqueue</a:t>
            </a:r>
            <a:r>
              <a:rPr lang="en-US" sz="2200" dirty="0" smtClean="0"/>
              <a:t>)</a:t>
            </a:r>
          </a:p>
          <a:p>
            <a:pPr lvl="1"/>
            <a:r>
              <a:rPr lang="en-US" dirty="0" smtClean="0"/>
              <a:t>Send all commands in the queue to the compute device</a:t>
            </a:r>
          </a:p>
          <a:p>
            <a:pPr lvl="1"/>
            <a:r>
              <a:rPr lang="en-US" dirty="0" smtClean="0"/>
              <a:t>No guarantee that they will be complete when </a:t>
            </a:r>
            <a:r>
              <a:rPr lang="en-US" dirty="0" err="1" smtClean="0"/>
              <a:t>clFlush</a:t>
            </a:r>
            <a:r>
              <a:rPr lang="en-US" dirty="0" smtClean="0"/>
              <a:t> returns </a:t>
            </a:r>
          </a:p>
          <a:p>
            <a:r>
              <a:rPr lang="en-US" sz="2200" b="1" dirty="0" smtClean="0"/>
              <a:t>Finish:</a:t>
            </a:r>
            <a:r>
              <a:rPr lang="en-US" sz="2200" dirty="0" smtClean="0"/>
              <a:t> </a:t>
            </a:r>
            <a:r>
              <a:rPr lang="en-US" sz="2200" dirty="0" err="1" smtClean="0"/>
              <a:t>clFinish(</a:t>
            </a:r>
            <a:r>
              <a:rPr lang="en-US" sz="2200" dirty="0" err="1" smtClean="0">
                <a:latin typeface="Courier New"/>
                <a:cs typeface="Courier New"/>
              </a:rPr>
              <a:t>cl_commandqueue</a:t>
            </a:r>
            <a:r>
              <a:rPr lang="en-US" sz="2200" dirty="0" smtClean="0"/>
              <a:t>) </a:t>
            </a:r>
          </a:p>
          <a:p>
            <a:pPr lvl="1"/>
            <a:r>
              <a:rPr lang="en-US" dirty="0" smtClean="0"/>
              <a:t>Waits for all commands in the command queue to complete before proceeding (host blocks on this call)</a:t>
            </a:r>
          </a:p>
          <a:p>
            <a:r>
              <a:rPr lang="en-US" sz="2200" b="1" dirty="0" smtClean="0"/>
              <a:t>Barrier:</a:t>
            </a:r>
            <a:r>
              <a:rPr lang="en-US" sz="2200" dirty="0" smtClean="0"/>
              <a:t> clEnqueueBarrier(</a:t>
            </a:r>
            <a:r>
              <a:rPr lang="en-US" sz="2200" dirty="0" smtClean="0">
                <a:latin typeface="Courier New"/>
                <a:cs typeface="Courier New"/>
              </a:rPr>
              <a:t>cl_commandqueue</a:t>
            </a:r>
            <a:r>
              <a:rPr lang="en-US" sz="2200" dirty="0" smtClean="0"/>
              <a:t>)</a:t>
            </a:r>
          </a:p>
          <a:p>
            <a:pPr lvl="1"/>
            <a:r>
              <a:rPr lang="en-US" dirty="0" smtClean="0"/>
              <a:t>Enqueue a synchronization point that ensures all prior commands in a queue have completed before any further commands execute</a:t>
            </a:r>
          </a:p>
        </p:txBody>
      </p:sp>
      <p:sp>
        <p:nvSpPr>
          <p:cNvPr id="4" name="Slide Number Placeholder 3"/>
          <p:cNvSpPr>
            <a:spLocks noGrp="1"/>
          </p:cNvSpPr>
          <p:nvPr>
            <p:ph type="sldNum" sz="quarter" idx="12"/>
          </p:nvPr>
        </p:nvSpPr>
        <p:spPr/>
        <p:txBody>
          <a:bodyPr/>
          <a:lstStyle/>
          <a:p>
            <a:fld id="{08164380-B414-744B-878F-3A4328105E41}"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Synchronization for clEnqueue Functions</a:t>
            </a:r>
            <a:endParaRPr lang="en-US" sz="3200" dirty="0"/>
          </a:p>
        </p:txBody>
      </p:sp>
      <p:sp>
        <p:nvSpPr>
          <p:cNvPr id="3" name="Content Placeholder 2"/>
          <p:cNvSpPr>
            <a:spLocks noGrp="1"/>
          </p:cNvSpPr>
          <p:nvPr>
            <p:ph idx="1"/>
          </p:nvPr>
        </p:nvSpPr>
        <p:spPr>
          <a:xfrm>
            <a:off x="618564" y="1284112"/>
            <a:ext cx="8055535" cy="4955324"/>
          </a:xfrm>
        </p:spPr>
        <p:txBody>
          <a:bodyPr>
            <a:noAutofit/>
          </a:bodyPr>
          <a:lstStyle/>
          <a:p>
            <a:r>
              <a:rPr lang="en-US" sz="2000" dirty="0" smtClean="0"/>
              <a:t>Functions like clEnqueueReadBuffer and clEnqueueWriteBuffer have a </a:t>
            </a:r>
            <a:r>
              <a:rPr lang="en-US" sz="2000" dirty="0" err="1" smtClean="0"/>
              <a:t>boolean</a:t>
            </a:r>
            <a:r>
              <a:rPr lang="en-US" sz="2000" dirty="0" smtClean="0"/>
              <a:t> parameter to determine if the function is blocking</a:t>
            </a:r>
          </a:p>
          <a:p>
            <a:pPr lvl="1"/>
            <a:r>
              <a:rPr lang="en-US" sz="1800" dirty="0" smtClean="0"/>
              <a:t>This provides a blocking construct that can be </a:t>
            </a:r>
            <a:r>
              <a:rPr lang="en-US" sz="1800" smtClean="0"/>
              <a:t>invoked to </a:t>
            </a:r>
            <a:r>
              <a:rPr lang="en-US" sz="1800" dirty="0" smtClean="0"/>
              <a:t>block the host</a:t>
            </a:r>
          </a:p>
          <a:p>
            <a:r>
              <a:rPr lang="en-US" sz="2000" dirty="0" smtClean="0"/>
              <a:t>If blocking is </a:t>
            </a:r>
            <a:r>
              <a:rPr lang="en-US" sz="2000" b="1" dirty="0" smtClean="0"/>
              <a:t>TRUE</a:t>
            </a:r>
            <a:r>
              <a:rPr lang="en-US" sz="2000" dirty="0" smtClean="0"/>
              <a:t>, OpenCL enqueues the operation using the host pointer in the command-queue</a:t>
            </a:r>
          </a:p>
          <a:p>
            <a:pPr lvl="1"/>
            <a:r>
              <a:rPr lang="en-US" sz="1600" dirty="0" smtClean="0"/>
              <a:t>Host pointer </a:t>
            </a:r>
            <a:r>
              <a:rPr lang="en-US" sz="1600" b="1" dirty="0" smtClean="0"/>
              <a:t>can </a:t>
            </a:r>
            <a:r>
              <a:rPr lang="en-US" sz="1600" dirty="0" smtClean="0"/>
              <a:t>be reused by the application after the enqueue call returns</a:t>
            </a:r>
          </a:p>
          <a:p>
            <a:r>
              <a:rPr lang="en-US" sz="2000" dirty="0" smtClean="0"/>
              <a:t>If blocking is </a:t>
            </a:r>
            <a:r>
              <a:rPr lang="en-US" sz="2000" b="1" dirty="0" smtClean="0"/>
              <a:t>FALSE</a:t>
            </a:r>
            <a:r>
              <a:rPr lang="en-US" sz="2000" dirty="0" smtClean="0"/>
              <a:t>, OpenCL will use the host pointer parameter to perform a non-blocking read/write and returns immediately</a:t>
            </a:r>
          </a:p>
          <a:p>
            <a:pPr lvl="1"/>
            <a:r>
              <a:rPr lang="en-US" sz="1600" dirty="0" smtClean="0"/>
              <a:t>Host pointer </a:t>
            </a:r>
            <a:r>
              <a:rPr lang="en-US" sz="1600" b="1" dirty="0" smtClean="0"/>
              <a:t>cannot </a:t>
            </a:r>
            <a:r>
              <a:rPr lang="en-US" sz="1600" dirty="0" smtClean="0"/>
              <a:t>be reused safely by the application after the call returns</a:t>
            </a:r>
          </a:p>
          <a:p>
            <a:pPr lvl="1"/>
            <a:r>
              <a:rPr lang="en-US" sz="1600" dirty="0" smtClean="0"/>
              <a:t>Event handle returned by clEnqueue* operations can be used to check if the non-blocking operation has completed</a:t>
            </a:r>
          </a:p>
        </p:txBody>
      </p:sp>
      <p:sp>
        <p:nvSpPr>
          <p:cNvPr id="4" name="Slide Number Placeholder 3"/>
          <p:cNvSpPr>
            <a:spLocks noGrp="1"/>
          </p:cNvSpPr>
          <p:nvPr>
            <p:ph type="sldNum" sz="quarter" idx="12"/>
          </p:nvPr>
        </p:nvSpPr>
        <p:spPr/>
        <p:txBody>
          <a:bodyPr/>
          <a:lstStyle/>
          <a:p>
            <a:fld id="{08164380-B414-744B-878F-3A4328105E41}" type="slidenum">
              <a:rPr lang="en-US" smtClean="0"/>
              <a:pPr/>
              <a:t>9</a:t>
            </a:fld>
            <a:endParaRPr lang="en-US" dirty="0"/>
          </a:p>
        </p:txBody>
      </p:sp>
      <p:sp>
        <p:nvSpPr>
          <p:cNvPr id="5" name="Footer Placeholder 4"/>
          <p:cNvSpPr>
            <a:spLocks noGrp="1"/>
          </p:cNvSpPr>
          <p:nvPr>
            <p:ph type="ftr" sz="quarter" idx="11"/>
          </p:nvPr>
        </p:nvSpPr>
        <p:spPr/>
        <p:txBody>
          <a:bodyPr/>
          <a:lstStyle/>
          <a:p>
            <a:r>
              <a:rPr lang="en-US" smtClean="0"/>
              <a:t>A Collaboration Between David Kaeli, Northeastern University and Benedict R. Gaster, AMD   © 2011</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hibit">
  <a:themeElements>
    <a:clrScheme name="Custom 1">
      <a:dk1>
        <a:sysClr val="windowText" lastClr="000000"/>
      </a:dk1>
      <a:lt1>
        <a:sysClr val="window" lastClr="FFFFFF"/>
      </a:lt1>
      <a:dk2>
        <a:srgbClr val="1C3264"/>
      </a:dk2>
      <a:lt2>
        <a:srgbClr val="CCCCCC"/>
      </a:lt2>
      <a:accent1>
        <a:srgbClr val="66FFFF"/>
      </a:accent1>
      <a:accent2>
        <a:srgbClr val="00FF00"/>
      </a:accent2>
      <a:accent3>
        <a:srgbClr val="0080FF"/>
      </a:accent3>
      <a:accent4>
        <a:srgbClr val="66FFFF"/>
      </a:accent4>
      <a:accent5>
        <a:srgbClr val="66FFFF"/>
      </a:accent5>
      <a:accent6>
        <a:srgbClr val="66FFFF"/>
      </a:accent6>
      <a:hlink>
        <a:srgbClr val="6699FF"/>
      </a:hlink>
      <a:folHlink>
        <a:srgbClr val="66FFCC"/>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xhibit">
      <a:fillStyleLst>
        <a:solidFill>
          <a:schemeClr val="phClr"/>
        </a:solidFill>
        <a:gradFill rotWithShape="1">
          <a:gsLst>
            <a:gs pos="0">
              <a:schemeClr val="phClr">
                <a:tint val="100000"/>
                <a:shade val="50000"/>
                <a:satMod val="110000"/>
                <a:lumMod val="70000"/>
              </a:schemeClr>
            </a:gs>
            <a:gs pos="50000">
              <a:schemeClr val="phClr">
                <a:tint val="80000"/>
                <a:satMod val="135000"/>
              </a:schemeClr>
            </a:gs>
            <a:gs pos="100000">
              <a:schemeClr val="phClr">
                <a:tint val="30000"/>
                <a:satMod val="150000"/>
              </a:schemeClr>
            </a:gs>
          </a:gsLst>
          <a:lin ang="16200000" scaled="1"/>
        </a:gradFill>
        <a:gradFill rotWithShape="1">
          <a:gsLst>
            <a:gs pos="0">
              <a:schemeClr val="phClr">
                <a:shade val="50000"/>
                <a:satMod val="110000"/>
                <a:lumMod val="70000"/>
              </a:schemeClr>
            </a:gs>
            <a:gs pos="65000">
              <a:schemeClr val="phClr">
                <a:shade val="90000"/>
                <a:satMod val="200000"/>
                <a:lumMod val="110000"/>
              </a:schemeClr>
            </a:gs>
            <a:gs pos="100000">
              <a:schemeClr val="phClr">
                <a:tint val="90000"/>
                <a:shade val="100000"/>
                <a:satMod val="250000"/>
                <a:lumMod val="150000"/>
              </a:schemeClr>
            </a:gs>
          </a:gsLst>
          <a:lin ang="16200000" scaled="1"/>
        </a:gradFill>
      </a:fillStyleLst>
      <a:lnStyleLst>
        <a:ln w="31750" cap="flat" cmpd="sng" algn="ctr">
          <a:solidFill>
            <a:schemeClr val="phClr">
              <a:satMod val="105000"/>
            </a:schemeClr>
          </a:solidFill>
          <a:prstDash val="solid"/>
        </a:ln>
        <a:ln w="50800" cap="flat" cmpd="sng" algn="ctr">
          <a:solidFill>
            <a:schemeClr val="phClr">
              <a:alpha val="95000"/>
            </a:schemeClr>
          </a:solidFill>
          <a:prstDash val="solid"/>
        </a:ln>
        <a:ln w="50800" cap="flat" cmpd="sng" algn="ctr">
          <a:solidFill>
            <a:schemeClr val="phClr">
              <a:alpha val="90000"/>
            </a:schemeClr>
          </a:solidFill>
          <a:prstDash val="solid"/>
        </a:ln>
      </a:lnStyleLst>
      <a:effectStyleLst>
        <a:effectStyle>
          <a:effectLst/>
        </a:effectStyle>
        <a:effectStyle>
          <a:effectLst>
            <a:reflection blurRad="12700" stA="25000" endPos="15000" dist="50800" dir="5400000" sy="-100000" rotWithShape="0"/>
          </a:effectLst>
        </a:effectStyle>
        <a:effectStyle>
          <a:effectLst>
            <a:innerShdw blurRad="76200" dist="25400" dir="5400000">
              <a:srgbClr val="FFFFFF">
                <a:alpha val="50000"/>
              </a:srgbClr>
            </a:innerShdw>
            <a:outerShdw blurRad="254000" dist="254000" dir="5400000" sx="90000" sy="-30000" rotWithShape="0">
              <a:srgbClr val="000000">
                <a:alpha val="25000"/>
              </a:srgbClr>
            </a:outerShdw>
          </a:effectLst>
          <a:scene3d>
            <a:camera prst="orthographicFront">
              <a:rot lat="0" lon="0" rev="0"/>
            </a:camera>
            <a:lightRig rig="twoPt" dir="t">
              <a:rot lat="0" lon="0" rev="54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70000"/>
                <a:satMod val="120000"/>
                <a:lumMod val="30000"/>
              </a:schemeClr>
              <a:schemeClr val="phClr">
                <a:tint val="70000"/>
                <a:satMod val="500000"/>
                <a:lumMod val="500000"/>
              </a:schemeClr>
            </a:duotone>
          </a:blip>
          <a:stretch/>
        </a:blipFill>
      </a:bgFillStyleLst>
    </a:fmtScheme>
  </a:themeElements>
  <a:objectDefaults>
    <a:spDef>
      <a:spPr/>
      <a:bodyPr rtlCol="0" anchor="ctr"/>
      <a:lstStyle>
        <a:defPPr>
          <a:defRPr sz="1600" dirty="0" err="1" smtClean="0">
            <a:solidFill>
              <a:schemeClr val="tx1"/>
            </a:solidFill>
            <a:latin typeface="Arial"/>
            <a:cs typeface="Courier New"/>
          </a:defRPr>
        </a:defPPr>
      </a:lstStyle>
      <a:style>
        <a:lnRef idx="1">
          <a:schemeClr val="accent3"/>
        </a:lnRef>
        <a:fillRef idx="3">
          <a:schemeClr val="accent3"/>
        </a:fillRef>
        <a:effectRef idx="2">
          <a:schemeClr val="accent3"/>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template.potx</Template>
  <TotalTime>3518</TotalTime>
  <Words>3499</Words>
  <Application>Microsoft Office PowerPoint</Application>
  <PresentationFormat>On-screen Show (4:3)</PresentationFormat>
  <Paragraphs>496</Paragraphs>
  <Slides>33</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Exhibit</vt:lpstr>
      <vt:lpstr>Equation</vt:lpstr>
      <vt:lpstr>Events Timing and Profiling</vt:lpstr>
      <vt:lpstr>Instructor Notes</vt:lpstr>
      <vt:lpstr>Topics</vt:lpstr>
      <vt:lpstr>Command Queues</vt:lpstr>
      <vt:lpstr>In-Order Execution</vt:lpstr>
      <vt:lpstr>Out-of-Order Execution</vt:lpstr>
      <vt:lpstr>Synchronization in OpenCL</vt:lpstr>
      <vt:lpstr>OpenCL Command Queue Control</vt:lpstr>
      <vt:lpstr>Synchronization for clEnqueue Functions</vt:lpstr>
      <vt:lpstr>OpenCL Events</vt:lpstr>
      <vt:lpstr>OpenCL Events</vt:lpstr>
      <vt:lpstr>Uses of OpenCL Events</vt:lpstr>
      <vt:lpstr>Capturing Event Information</vt:lpstr>
      <vt:lpstr>Event Profiling Information</vt:lpstr>
      <vt:lpstr>Capturing Event Information</vt:lpstr>
      <vt:lpstr>User Events in OpenCL 1.1</vt:lpstr>
      <vt:lpstr>Using User Events</vt:lpstr>
      <vt:lpstr>Wait Lists</vt:lpstr>
      <vt:lpstr>Example of Event CallBacks</vt:lpstr>
      <vt:lpstr>AMD Events Extension</vt:lpstr>
      <vt:lpstr>Using Events for Timing</vt:lpstr>
      <vt:lpstr>Profiling Using Events</vt:lpstr>
      <vt:lpstr>Profiling with Event Information</vt:lpstr>
      <vt:lpstr>Example of Profiling</vt:lpstr>
      <vt:lpstr>Asynchronous IO</vt:lpstr>
      <vt:lpstr>Asynchronous I/O</vt:lpstr>
      <vt:lpstr>Asynchronous I/O</vt:lpstr>
      <vt:lpstr>Dual DMA Engine Case</vt:lpstr>
      <vt:lpstr>Example: Image Reconstruction</vt:lpstr>
      <vt:lpstr>Without Asynchronous I/O</vt:lpstr>
      <vt:lpstr>Events for Asynchronous I/O</vt:lpstr>
      <vt:lpstr>Backprojection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Timing and Profiling</dc:title>
  <dc:creator>Dana Schaa</dc:creator>
  <cp:lastModifiedBy>BaoHuong Phan</cp:lastModifiedBy>
  <cp:revision>647</cp:revision>
  <dcterms:created xsi:type="dcterms:W3CDTF">2010-12-21T08:02:59Z</dcterms:created>
  <dcterms:modified xsi:type="dcterms:W3CDTF">2011-01-20T02:31:36Z</dcterms:modified>
</cp:coreProperties>
</file>