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78" r:id="rId3"/>
    <p:sldId id="257" r:id="rId4"/>
    <p:sldId id="258" r:id="rId5"/>
    <p:sldId id="263" r:id="rId6"/>
    <p:sldId id="268" r:id="rId7"/>
    <p:sldId id="269" r:id="rId8"/>
    <p:sldId id="259" r:id="rId9"/>
    <p:sldId id="270" r:id="rId10"/>
    <p:sldId id="271" r:id="rId11"/>
    <p:sldId id="272" r:id="rId12"/>
    <p:sldId id="275" r:id="rId13"/>
    <p:sldId id="274" r:id="rId14"/>
    <p:sldId id="273" r:id="rId15"/>
    <p:sldId id="276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5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DFC1C-EB2F-7543-9E38-F68EB96AF0D0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41C3-F7DE-3840-900D-212D3A1EB3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AMD’s </a:t>
            </a:r>
            <a:r>
              <a:rPr lang="en-US" dirty="0" err="1" smtClean="0"/>
              <a:t>OpenCL</a:t>
            </a:r>
            <a:r>
              <a:rPr lang="en-US" baseline="0" dirty="0" smtClean="0"/>
              <a:t> programming guide has a section dedicated to </a:t>
            </a:r>
            <a:r>
              <a:rPr lang="en-US" baseline="0" smtClean="0"/>
              <a:t>debugging with GDB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641C3-F7DE-3840-900D-212D3A1EB3A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46113" y="1447800"/>
            <a:ext cx="7851775" cy="3200400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813" y="1537447"/>
            <a:ext cx="7826281" cy="1627093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813" y="3218329"/>
            <a:ext cx="7826281" cy="86061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 2" pitchFamily="18" charset="2"/>
              <a:buNone/>
              <a:defRPr sz="18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6C2D944-1DE3-4C34-86A7-AF31F7FD2839}" type="datetime1">
              <a:rPr lang="en-US" smtClean="0"/>
              <a:t>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F5912C6-8408-C448-83B1-626DD4CD9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B38C-88F9-483F-B753-A4F01CBF41D2}" type="datetime1">
              <a:rPr lang="en-US" smtClean="0"/>
              <a:t>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2C6-8408-C448-83B1-626DD4CD9E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80416" y="1199444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Freeform 1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1350" y="107576"/>
            <a:ext cx="7856538" cy="10072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565" y="1284112"/>
            <a:ext cx="7878788" cy="4955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10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E4F3C8B-7AC4-47AA-8AD0-68B6A13F21E9}" type="datetime1">
              <a:rPr lang="en-US" smtClean="0"/>
              <a:t>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416" y="6356350"/>
            <a:ext cx="2895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76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F5912C6-8408-C448-83B1-626DD4CD9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9683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15462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58814" y="5357312"/>
            <a:ext cx="7826281" cy="86061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Collaboration Between</a:t>
            </a:r>
          </a:p>
          <a:p>
            <a:r>
              <a:rPr lang="en-US" dirty="0" smtClean="0"/>
              <a:t>David Kaeli, Northeastern University</a:t>
            </a:r>
          </a:p>
          <a:p>
            <a:r>
              <a:rPr lang="en-US" dirty="0" smtClean="0"/>
              <a:t>Benedict R. Gaster, AMD</a:t>
            </a:r>
          </a:p>
          <a:p>
            <a:r>
              <a:rPr lang="en-US" dirty="0" smtClean="0"/>
              <a:t>© 2011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</a:t>
            </a:r>
            <a:r>
              <a:rPr lang="en-US" dirty="0" err="1" smtClean="0"/>
              <a:t>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works by buffering output until the end of execution and transferring the output back to the host</a:t>
            </a:r>
          </a:p>
          <a:p>
            <a:pPr lvl="1"/>
            <a:r>
              <a:rPr lang="en-US" dirty="0" smtClean="0"/>
              <a:t>It is important that a kernel completes in order to retrieve printed information</a:t>
            </a:r>
          </a:p>
          <a:p>
            <a:pPr lvl="1"/>
            <a:r>
              <a:rPr lang="en-US" dirty="0" smtClean="0"/>
              <a:t>Commenting out code following </a:t>
            </a: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is a good technique if the kernel is crashing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2C6-8408-C448-83B1-626DD4CD9E1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gDEBugger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1284112"/>
            <a:ext cx="8076739" cy="4955324"/>
          </a:xfrm>
        </p:spPr>
        <p:txBody>
          <a:bodyPr/>
          <a:lstStyle/>
          <a:p>
            <a:r>
              <a:rPr lang="en-US" dirty="0" smtClean="0"/>
              <a:t>Developed by Graphic Remedy</a:t>
            </a:r>
          </a:p>
          <a:p>
            <a:pPr lvl="1"/>
            <a:r>
              <a:rPr lang="en-US" dirty="0" smtClean="0"/>
              <a:t>Cost: not free</a:t>
            </a:r>
          </a:p>
          <a:p>
            <a:r>
              <a:rPr lang="en-US" dirty="0" smtClean="0"/>
              <a:t>Debugger, profiler, memory analyzer</a:t>
            </a:r>
          </a:p>
          <a:p>
            <a:r>
              <a:rPr lang="en-US" dirty="0" smtClean="0"/>
              <a:t>Integrated with AMD/ATI and NVIDIA performance counters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36" y="3703345"/>
            <a:ext cx="5634010" cy="265271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2C6-8408-C448-83B1-626DD4CD9E1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gDEBugger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Displays information about </a:t>
            </a:r>
            <a:r>
              <a:rPr lang="en-US" dirty="0" err="1" smtClean="0"/>
              <a:t>OpenCL</a:t>
            </a:r>
            <a:r>
              <a:rPr lang="en-US" dirty="0" smtClean="0"/>
              <a:t> platforms and devices present in the 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169" y="2396896"/>
            <a:ext cx="6661499" cy="351859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2C6-8408-C448-83B1-626DD4CD9E1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gDEBugger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step through </a:t>
            </a:r>
            <a:r>
              <a:rPr lang="en-US" dirty="0" err="1" smtClean="0"/>
              <a:t>OpenCL</a:t>
            </a:r>
            <a:r>
              <a:rPr lang="en-US" dirty="0" smtClean="0"/>
              <a:t> calls, and view arguments</a:t>
            </a:r>
          </a:p>
          <a:p>
            <a:pPr lvl="1"/>
            <a:r>
              <a:rPr lang="en-US" dirty="0" smtClean="0"/>
              <a:t>Links to programs, kernels, etc. when possible in the function call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94" y="2565676"/>
            <a:ext cx="3631107" cy="35058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687" y="2565676"/>
            <a:ext cx="3505896" cy="35058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2C6-8408-C448-83B1-626DD4CD9E1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gDEBugger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detects </a:t>
            </a:r>
            <a:r>
              <a:rPr lang="en-US" dirty="0" err="1" smtClean="0"/>
              <a:t>OpenCL</a:t>
            </a:r>
            <a:r>
              <a:rPr lang="en-US" dirty="0" smtClean="0"/>
              <a:t> errors and memory leaks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350" y="2333227"/>
            <a:ext cx="4813300" cy="3746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2C6-8408-C448-83B1-626DD4CD9E1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gDEBugger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Displays contents of buffers and images present on </a:t>
            </a:r>
            <a:r>
              <a:rPr lang="en-US" dirty="0" err="1" smtClean="0"/>
              <a:t>OpenCL</a:t>
            </a:r>
            <a:r>
              <a:rPr lang="en-US" dirty="0" smtClean="0"/>
              <a:t> devices</a:t>
            </a:r>
          </a:p>
          <a:p>
            <a:pPr lvl="1"/>
            <a:r>
              <a:rPr lang="en-US" dirty="0" smtClean="0"/>
              <a:t>View live</a:t>
            </a:r>
          </a:p>
          <a:p>
            <a:pPr lvl="1"/>
            <a:r>
              <a:rPr lang="en-US" dirty="0" smtClean="0"/>
              <a:t>Export to disk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54" y="2076586"/>
            <a:ext cx="4067426" cy="41628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2C6-8408-C448-83B1-626DD4CD9E1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GPU debugging is still immature</a:t>
            </a:r>
          </a:p>
          <a:p>
            <a:pPr lvl="1"/>
            <a:r>
              <a:rPr lang="en-US" dirty="0" smtClean="0"/>
              <a:t>NVIDIA has a live debugger for Windows only</a:t>
            </a:r>
          </a:p>
          <a:p>
            <a:pPr lvl="1"/>
            <a:r>
              <a:rPr lang="en-US" dirty="0" smtClean="0"/>
              <a:t>AMD and NVIDIA allow restrictive printing from the GPU</a:t>
            </a:r>
          </a:p>
          <a:p>
            <a:pPr lvl="1"/>
            <a:r>
              <a:rPr lang="en-US" dirty="0" smtClean="0"/>
              <a:t>AMD allows code to be compiled and run with </a:t>
            </a:r>
            <a:r>
              <a:rPr lang="en-US" dirty="0" err="1" smtClean="0"/>
              <a:t>gdb</a:t>
            </a:r>
            <a:r>
              <a:rPr lang="en-US" dirty="0" smtClean="0"/>
              <a:t> on the CPU</a:t>
            </a:r>
          </a:p>
          <a:p>
            <a:pPr lvl="1"/>
            <a:r>
              <a:rPr lang="en-US" dirty="0" smtClean="0"/>
              <a:t>Graphic Remedy (</a:t>
            </a:r>
            <a:r>
              <a:rPr lang="en-US" dirty="0" err="1" smtClean="0"/>
              <a:t>gDEBugger</a:t>
            </a:r>
            <a:r>
              <a:rPr lang="en-US" dirty="0" smtClean="0"/>
              <a:t>) provides online memory analysis and is integrated with performance counters, but cannot debug on a thread-by-thread basis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2C6-8408-C448-83B1-626DD4CD9E1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GPU debugging is still immature, but being improved daily.  You should definitely check to see the latest options available before giving this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2C6-8408-C448-83B1-626DD4CD9E1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for x86 CPU</a:t>
            </a:r>
          </a:p>
          <a:p>
            <a:pPr lvl="1"/>
            <a:r>
              <a:rPr lang="en-US" dirty="0" smtClean="0"/>
              <a:t>Debugging with GDB</a:t>
            </a:r>
          </a:p>
          <a:p>
            <a:r>
              <a:rPr lang="en-US" dirty="0" smtClean="0"/>
              <a:t>GPU </a:t>
            </a:r>
            <a:r>
              <a:rPr lang="en-US" dirty="0" err="1" smtClean="0"/>
              <a:t>printf</a:t>
            </a:r>
            <a:endParaRPr lang="en-US" dirty="0" smtClean="0"/>
          </a:p>
          <a:p>
            <a:r>
              <a:rPr lang="en-US" dirty="0" smtClean="0"/>
              <a:t>Live debuggers</a:t>
            </a:r>
          </a:p>
          <a:p>
            <a:pPr lvl="1"/>
            <a:r>
              <a:rPr lang="en-US" dirty="0" smtClean="0"/>
              <a:t>Parallel </a:t>
            </a:r>
            <a:r>
              <a:rPr lang="en-US" dirty="0" err="1" smtClean="0"/>
              <a:t>Nsight</a:t>
            </a:r>
            <a:endParaRPr lang="en-US" dirty="0" smtClean="0"/>
          </a:p>
          <a:p>
            <a:pPr lvl="1"/>
            <a:r>
              <a:rPr lang="en-US" dirty="0" err="1" smtClean="0"/>
              <a:t>gDEBugger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2C6-8408-C448-83B1-626DD4CD9E1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1284112"/>
            <a:ext cx="7878788" cy="513007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allows the same code to run on different types of devices</a:t>
            </a:r>
          </a:p>
          <a:p>
            <a:pPr lvl="1"/>
            <a:r>
              <a:rPr lang="en-US" dirty="0" smtClean="0"/>
              <a:t>Compiling to run on a CPU provides some extra facilities for debugging</a:t>
            </a:r>
          </a:p>
          <a:p>
            <a:pPr lvl="1"/>
            <a:r>
              <a:rPr lang="en-US" dirty="0" smtClean="0"/>
              <a:t>Additional forms of IO (such as writing to disk) are still not available from the kernel</a:t>
            </a:r>
          </a:p>
          <a:p>
            <a:r>
              <a:rPr lang="en-US" dirty="0" smtClean="0"/>
              <a:t>AMD’s </a:t>
            </a:r>
            <a:r>
              <a:rPr lang="en-US" dirty="0" err="1" smtClean="0"/>
              <a:t>OpenCL</a:t>
            </a:r>
            <a:r>
              <a:rPr lang="en-US" dirty="0" smtClean="0"/>
              <a:t> implementation recognizes any x86 processor as a target device</a:t>
            </a:r>
          </a:p>
          <a:p>
            <a:pPr lvl="1"/>
            <a:r>
              <a:rPr lang="en-US" dirty="0" smtClean="0"/>
              <a:t>Simply select the CPU as the target device when executing the program</a:t>
            </a:r>
          </a:p>
          <a:p>
            <a:r>
              <a:rPr lang="en-US" dirty="0" smtClean="0"/>
              <a:t>NVIDIA’s </a:t>
            </a:r>
            <a:r>
              <a:rPr lang="en-US" dirty="0" err="1" smtClean="0"/>
              <a:t>OpenCL</a:t>
            </a:r>
            <a:r>
              <a:rPr lang="en-US" dirty="0" smtClean="0"/>
              <a:t> implementation can support compiling to x86 CPUs if AMD’s installable client driver is installed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2C6-8408-C448-83B1-626DD4CD9E1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Debugging with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for GDB</a:t>
            </a:r>
          </a:p>
          <a:p>
            <a:pPr lvl="1"/>
            <a:r>
              <a:rPr lang="en-US" dirty="0" smtClean="0"/>
              <a:t>Pass the compiler the “-</a:t>
            </a:r>
            <a:r>
              <a:rPr lang="en-US" dirty="0" err="1" smtClean="0"/>
              <a:t>g</a:t>
            </a:r>
            <a:r>
              <a:rPr lang="en-US" dirty="0" smtClean="0"/>
              <a:t>” flag</a:t>
            </a:r>
          </a:p>
          <a:p>
            <a:pPr lvl="2"/>
            <a:r>
              <a:rPr lang="en-US" dirty="0" smtClean="0"/>
              <a:t>Pass “-</a:t>
            </a:r>
            <a:r>
              <a:rPr lang="en-US" dirty="0" err="1" smtClean="0"/>
              <a:t>g</a:t>
            </a:r>
            <a:r>
              <a:rPr lang="en-US" dirty="0" smtClean="0"/>
              <a:t>” to </a:t>
            </a:r>
            <a:r>
              <a:rPr lang="en-US" dirty="0" err="1" smtClean="0">
                <a:latin typeface="Courier New"/>
                <a:cs typeface="Courier New"/>
              </a:rPr>
              <a:t>clBuildProgram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endParaRPr lang="en-US" dirty="0" smtClean="0"/>
          </a:p>
          <a:p>
            <a:pPr lvl="2"/>
            <a:r>
              <a:rPr lang="en-US" dirty="0" smtClean="0"/>
              <a:t>Set an environment variable </a:t>
            </a:r>
            <a:r>
              <a:rPr lang="en-US" dirty="0" smtClean="0">
                <a:latin typeface="Courier New"/>
                <a:cs typeface="Courier New"/>
              </a:rPr>
              <a:t>CPU_COMPILER_OPTIONS=“-</a:t>
            </a:r>
            <a:r>
              <a:rPr lang="en-US" dirty="0" err="1" smtClean="0">
                <a:latin typeface="Courier New"/>
                <a:cs typeface="Courier New"/>
              </a:rPr>
              <a:t>g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pPr lvl="1"/>
            <a:r>
              <a:rPr lang="en-US" dirty="0" smtClean="0"/>
              <a:t>Avoid non-deterministic execution by setting an environment variable </a:t>
            </a:r>
            <a:r>
              <a:rPr lang="en-US" dirty="0" smtClean="0">
                <a:latin typeface="Courier New"/>
                <a:cs typeface="Courier New"/>
              </a:rPr>
              <a:t>CPU_MAX_COMPUTE_UNITS=1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2C6-8408-C448-83B1-626DD4CD9E1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Debugging with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Run </a:t>
            </a:r>
            <a:r>
              <a:rPr lang="en-US" dirty="0" err="1" smtClean="0"/>
              <a:t>gdb</a:t>
            </a:r>
            <a:r>
              <a:rPr lang="en-US" dirty="0" smtClean="0"/>
              <a:t> with the </a:t>
            </a:r>
            <a:r>
              <a:rPr lang="en-US" dirty="0" err="1" smtClean="0"/>
              <a:t>OpenCL</a:t>
            </a:r>
            <a:r>
              <a:rPr lang="en-US" dirty="0" smtClean="0"/>
              <a:t> executable</a:t>
            </a:r>
          </a:p>
          <a:p>
            <a:pPr lvl="1">
              <a:buNone/>
            </a:pPr>
            <a:r>
              <a:rPr lang="en-US" dirty="0" smtClean="0">
                <a:latin typeface="Courier New"/>
                <a:cs typeface="Courier New"/>
              </a:rPr>
              <a:t>&gt; </a:t>
            </a:r>
            <a:r>
              <a:rPr lang="en-US" dirty="0" err="1" smtClean="0">
                <a:latin typeface="Courier New"/>
                <a:cs typeface="Courier New"/>
              </a:rPr>
              <a:t>gdb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a.out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Breakpoints can be set by line number, function name, or kernel name</a:t>
            </a:r>
          </a:p>
          <a:p>
            <a:r>
              <a:rPr lang="en-US" dirty="0" smtClean="0"/>
              <a:t>To break at the kernel </a:t>
            </a:r>
            <a:r>
              <a:rPr lang="en-US" dirty="0" smtClean="0">
                <a:latin typeface="Courier New"/>
                <a:cs typeface="Courier New"/>
              </a:rPr>
              <a:t>hello</a:t>
            </a:r>
            <a:r>
              <a:rPr lang="en-US" dirty="0" smtClean="0"/>
              <a:t> within </a:t>
            </a:r>
            <a:r>
              <a:rPr lang="en-US" dirty="0" err="1" smtClean="0"/>
              <a:t>gdb</a:t>
            </a:r>
            <a:r>
              <a:rPr lang="en-US" dirty="0" smtClean="0"/>
              <a:t>, enter:</a:t>
            </a:r>
          </a:p>
          <a:p>
            <a:pPr lvl="1">
              <a:buNone/>
            </a:pP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gdb</a:t>
            </a:r>
            <a:r>
              <a:rPr lang="en-US" dirty="0" smtClean="0">
                <a:latin typeface="Courier New"/>
                <a:cs typeface="Courier New"/>
              </a:rPr>
              <a:t>) </a:t>
            </a:r>
            <a:r>
              <a:rPr lang="en-US" dirty="0" err="1" smtClean="0">
                <a:latin typeface="Courier New"/>
                <a:cs typeface="Courier New"/>
              </a:rPr>
              <a:t>b</a:t>
            </a:r>
            <a:r>
              <a:rPr lang="en-US" dirty="0" smtClean="0">
                <a:latin typeface="Courier New"/>
                <a:cs typeface="Courier New"/>
              </a:rPr>
              <a:t> __</a:t>
            </a:r>
            <a:r>
              <a:rPr lang="en-US" dirty="0" err="1" smtClean="0">
                <a:latin typeface="Courier New"/>
                <a:cs typeface="Courier New"/>
              </a:rPr>
              <a:t>OpenCL_hello_kernel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The prefix and suffix are required for kernel names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kernel symbols are not known until the kernel is loaded, so setting a breakpoint at </a:t>
            </a:r>
            <a:r>
              <a:rPr lang="en-US" dirty="0" err="1" smtClean="0">
                <a:latin typeface="Courier New"/>
                <a:cs typeface="Courier New"/>
              </a:rPr>
              <a:t>clEnqueueNDRangeKernel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Arial "/>
                <a:cs typeface="Arial "/>
              </a:rPr>
              <a:t> is helpful</a:t>
            </a:r>
          </a:p>
          <a:p>
            <a:pPr marL="349250" lvl="1" indent="-349250">
              <a:spcBef>
                <a:spcPts val="2000"/>
              </a:spcBef>
              <a:buClrTx/>
              <a:buNone/>
            </a:pPr>
            <a:r>
              <a:rPr lang="en-US" dirty="0" smtClean="0">
                <a:latin typeface="Courier New"/>
                <a:cs typeface="Courier New"/>
              </a:rPr>
              <a:t>	(</a:t>
            </a:r>
            <a:r>
              <a:rPr lang="en-US" dirty="0" err="1" smtClean="0">
                <a:latin typeface="Courier New"/>
                <a:cs typeface="Courier New"/>
              </a:rPr>
              <a:t>gdb</a:t>
            </a:r>
            <a:r>
              <a:rPr lang="en-US" dirty="0" smtClean="0">
                <a:latin typeface="Courier New"/>
                <a:cs typeface="Courier New"/>
              </a:rPr>
              <a:t>) </a:t>
            </a:r>
            <a:r>
              <a:rPr lang="en-US" dirty="0" err="1" smtClean="0">
                <a:latin typeface="Courier New"/>
                <a:cs typeface="Courier New"/>
              </a:rPr>
              <a:t>b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clEnqueueNDRangeKernel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2C6-8408-C448-83B1-626DD4CD9E1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Debugging with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break on a certain thread, introduce a conditional statement in the kernel and set the breakpoint inside the conditional body</a:t>
            </a:r>
          </a:p>
          <a:p>
            <a:pPr lvl="1"/>
            <a:r>
              <a:rPr lang="en-US" dirty="0" smtClean="0"/>
              <a:t>Can use </a:t>
            </a:r>
            <a:r>
              <a:rPr lang="en-US" dirty="0" err="1" smtClean="0"/>
              <a:t>gdb</a:t>
            </a:r>
            <a:r>
              <a:rPr lang="en-US" dirty="0" smtClean="0"/>
              <a:t> commands to view thread state at this point</a:t>
            </a:r>
          </a:p>
          <a:p>
            <a:pPr lvl="1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dirty="0" smtClean="0">
                <a:latin typeface="Courier New"/>
                <a:cs typeface="Courier New"/>
              </a:rPr>
              <a:t>...</a:t>
            </a:r>
          </a:p>
          <a:p>
            <a:pPr lvl="1">
              <a:buNone/>
            </a:pPr>
            <a:r>
              <a:rPr lang="en-US" dirty="0" smtClean="0">
                <a:latin typeface="Courier New"/>
                <a:cs typeface="Courier New"/>
              </a:rPr>
              <a:t>if(get_global_id(1) == 20 &amp;&amp;</a:t>
            </a:r>
          </a:p>
          <a:p>
            <a:pPr lvl="1">
              <a:buNone/>
            </a:pPr>
            <a:r>
              <a:rPr lang="en-US" dirty="0" smtClean="0">
                <a:latin typeface="Courier New"/>
                <a:cs typeface="Courier New"/>
              </a:rPr>
              <a:t>   get_global_id(0) == 34) {</a:t>
            </a:r>
          </a:p>
          <a:p>
            <a:pPr lvl="1">
              <a:buNone/>
            </a:pPr>
            <a:r>
              <a:rPr lang="en-US" dirty="0" smtClean="0">
                <a:latin typeface="Courier New"/>
                <a:cs typeface="Courier New"/>
              </a:rPr>
              <a:t>   ;  // Set breakpoint on this line</a:t>
            </a:r>
          </a:p>
          <a:p>
            <a:pPr lvl="1"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2C6-8408-C448-83B1-626DD4CD9E1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</a:t>
            </a:r>
            <a:r>
              <a:rPr lang="en-US" dirty="0" err="1" smtClean="0"/>
              <a:t>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AMD </a:t>
            </a:r>
            <a:r>
              <a:rPr lang="en-US" dirty="0" err="1" smtClean="0"/>
              <a:t>GPUs</a:t>
            </a:r>
            <a:r>
              <a:rPr lang="en-US" dirty="0" smtClean="0"/>
              <a:t> support printing during execution using </a:t>
            </a: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NVIDIA does not currently support printing for </a:t>
            </a:r>
            <a:r>
              <a:rPr lang="en-US" dirty="0" err="1" smtClean="0"/>
              <a:t>OpenCL</a:t>
            </a:r>
            <a:r>
              <a:rPr lang="en-US" dirty="0" smtClean="0"/>
              <a:t> kernels (though they do with CUDA/C)</a:t>
            </a:r>
          </a:p>
          <a:p>
            <a:r>
              <a:rPr lang="en-US" dirty="0" smtClean="0"/>
              <a:t>AMD requires the </a:t>
            </a:r>
            <a:r>
              <a:rPr lang="en-US" dirty="0" err="1" smtClean="0"/>
              <a:t>OpenCL</a:t>
            </a:r>
            <a:r>
              <a:rPr lang="en-US" dirty="0" smtClean="0"/>
              <a:t> extension </a:t>
            </a:r>
            <a:r>
              <a:rPr lang="en-US" i="1" dirty="0" err="1" smtClean="0"/>
              <a:t>cl_amd_printf</a:t>
            </a:r>
            <a:r>
              <a:rPr lang="en-US" dirty="0" smtClean="0"/>
              <a:t> to be enabled in the kernel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closely matches the definition found in the C99 standard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2C6-8408-C448-83B1-626DD4CD9E1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</a:t>
            </a:r>
            <a:r>
              <a:rPr lang="en-US" dirty="0" err="1" smtClean="0"/>
              <a:t>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can be used to print information about threads or check help track down bugs</a:t>
            </a:r>
          </a:p>
          <a:p>
            <a:r>
              <a:rPr lang="en-US" dirty="0" smtClean="0"/>
              <a:t>The following example prints information about threads trying to perform an improper memory access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myIdx</a:t>
            </a:r>
            <a:r>
              <a:rPr lang="en-US" sz="1800" dirty="0" smtClean="0">
                <a:latin typeface="Courier New"/>
                <a:cs typeface="Courier New"/>
              </a:rPr>
              <a:t> = ... // index for addressing a matrix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</a:t>
            </a:r>
            <a:r>
              <a:rPr lang="en-US" sz="1800" dirty="0" err="1" smtClean="0">
                <a:latin typeface="Courier New"/>
                <a:cs typeface="Courier New"/>
              </a:rPr>
              <a:t>if(myIdx</a:t>
            </a:r>
            <a:r>
              <a:rPr lang="en-US" sz="1800" dirty="0" smtClean="0">
                <a:latin typeface="Courier New"/>
                <a:cs typeface="Courier New"/>
              </a:rPr>
              <a:t> &lt; 0 || </a:t>
            </a:r>
            <a:r>
              <a:rPr lang="en-US" sz="1800" dirty="0" err="1" smtClean="0">
                <a:latin typeface="Courier New"/>
                <a:cs typeface="Courier New"/>
              </a:rPr>
              <a:t>myIdx</a:t>
            </a:r>
            <a:r>
              <a:rPr lang="en-US" sz="1800" dirty="0" smtClean="0">
                <a:latin typeface="Courier New"/>
                <a:cs typeface="Courier New"/>
              </a:rPr>
              <a:t> &gt;= rows || </a:t>
            </a:r>
            <a:r>
              <a:rPr lang="en-US" sz="1800" dirty="0" err="1" smtClean="0">
                <a:latin typeface="Courier New"/>
                <a:cs typeface="Courier New"/>
              </a:rPr>
              <a:t>myIdx</a:t>
            </a:r>
            <a:r>
              <a:rPr lang="en-US" sz="1800" dirty="0" smtClean="0">
                <a:latin typeface="Courier New"/>
                <a:cs typeface="Courier New"/>
              </a:rPr>
              <a:t> &gt;= cols) {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	</a:t>
            </a:r>
            <a:r>
              <a:rPr lang="en-US" sz="1800" dirty="0" err="1" smtClean="0">
                <a:latin typeface="Courier New"/>
                <a:cs typeface="Courier New"/>
              </a:rPr>
              <a:t>printf(“Thread</a:t>
            </a:r>
            <a:r>
              <a:rPr lang="en-US" sz="1800" dirty="0" smtClean="0">
                <a:latin typeface="Courier New"/>
                <a:cs typeface="Courier New"/>
              </a:rPr>
              <a:t> %</a:t>
            </a:r>
            <a:r>
              <a:rPr lang="en-US" sz="1800" dirty="0" err="1" smtClean="0">
                <a:latin typeface="Courier New"/>
                <a:cs typeface="Courier New"/>
              </a:rPr>
              <a:t>d,%d</a:t>
            </a:r>
            <a:r>
              <a:rPr lang="en-US" sz="1800" dirty="0" smtClean="0">
                <a:latin typeface="Courier New"/>
                <a:cs typeface="Courier New"/>
              </a:rPr>
              <a:t>: bad index (%</a:t>
            </a:r>
            <a:r>
              <a:rPr lang="en-US" sz="1800" dirty="0" err="1" smtClean="0">
                <a:latin typeface="Courier New"/>
                <a:cs typeface="Courier New"/>
              </a:rPr>
              <a:t>d)\n</a:t>
            </a:r>
            <a:r>
              <a:rPr lang="en-US" sz="1800" dirty="0" smtClean="0">
                <a:latin typeface="Courier New"/>
                <a:cs typeface="Courier New"/>
              </a:rPr>
              <a:t>”, 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	get_global_id(1), get_global_id(0), </a:t>
            </a:r>
            <a:r>
              <a:rPr lang="en-US" sz="1800" dirty="0" err="1" smtClean="0">
                <a:latin typeface="Courier New"/>
                <a:cs typeface="Courier New"/>
              </a:rPr>
              <a:t>myIdx</a:t>
            </a:r>
            <a:r>
              <a:rPr lang="en-US" sz="1800" dirty="0" smtClean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}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2C6-8408-C448-83B1-626DD4CD9E1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hibit">
  <a:themeElements>
    <a:clrScheme name="Custom 3">
      <a:dk1>
        <a:sysClr val="windowText" lastClr="000000"/>
      </a:dk1>
      <a:lt1>
        <a:sysClr val="window" lastClr="FFFFFF"/>
      </a:lt1>
      <a:dk2>
        <a:srgbClr val="1C3264"/>
      </a:dk2>
      <a:lt2>
        <a:srgbClr val="CCCCCC"/>
      </a:lt2>
      <a:accent1>
        <a:srgbClr val="66FFFF"/>
      </a:accent1>
      <a:accent2>
        <a:srgbClr val="00FF00"/>
      </a:accent2>
      <a:accent3>
        <a:srgbClr val="0080FF"/>
      </a:accent3>
      <a:accent4>
        <a:srgbClr val="66FFFF"/>
      </a:accent4>
      <a:accent5>
        <a:srgbClr val="66FFFF"/>
      </a:accent5>
      <a:accent6>
        <a:srgbClr val="66FFFF"/>
      </a:accent6>
      <a:hlink>
        <a:srgbClr val="6699FF"/>
      </a:hlink>
      <a:folHlink>
        <a:srgbClr val="66FFCC"/>
      </a:folHlink>
    </a:clrScheme>
    <a:fontScheme name="Exhibit">
      <a:majorFont>
        <a:latin typeface="Corbel"/>
        <a:ea typeface=""/>
        <a:cs typeface=""/>
        <a:font script="Jpan" typeface="ＭＳ Ｐゴシック"/>
      </a:majorFont>
      <a:minorFont>
        <a:latin typeface="Corbel"/>
        <a:ea typeface=""/>
        <a:cs typeface=""/>
        <a:font script="Jpan" typeface="ＭＳ Ｐゴシック"/>
      </a:minorFont>
    </a:fontScheme>
    <a:fmtScheme name="Exhibi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0000"/>
                <a:satMod val="110000"/>
                <a:lumMod val="70000"/>
              </a:schemeClr>
            </a:gs>
            <a:gs pos="50000">
              <a:schemeClr val="phClr">
                <a:tint val="80000"/>
                <a:satMod val="135000"/>
              </a:schemeClr>
            </a:gs>
            <a:gs pos="100000">
              <a:schemeClr val="phClr">
                <a:tint val="3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10000"/>
                <a:lumMod val="70000"/>
              </a:schemeClr>
            </a:gs>
            <a:gs pos="65000">
              <a:schemeClr val="phClr">
                <a:shade val="90000"/>
                <a:satMod val="200000"/>
                <a:lumMod val="110000"/>
              </a:schemeClr>
            </a:gs>
            <a:gs pos="100000">
              <a:schemeClr val="phClr">
                <a:tint val="90000"/>
                <a:shade val="100000"/>
                <a:satMod val="250000"/>
                <a:lumMod val="150000"/>
              </a:schemeClr>
            </a:gs>
          </a:gsLst>
          <a:lin ang="16200000" scaled="1"/>
        </a:gradFill>
      </a:fillStyleLst>
      <a:lnStyleLst>
        <a:ln w="31750" cap="flat" cmpd="sng" algn="ctr">
          <a:solidFill>
            <a:schemeClr val="phClr"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alpha val="95000"/>
            </a:schemeClr>
          </a:solidFill>
          <a:prstDash val="solid"/>
        </a:ln>
        <a:ln w="50800" cap="flat" cmpd="sng" algn="ctr">
          <a:solidFill>
            <a:schemeClr val="phClr">
              <a:alpha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5000" endPos="15000" dist="50800" dir="5400000" sy="-100000" rotWithShape="0"/>
          </a:effectLst>
        </a:effectStyle>
        <a:effectStyle>
          <a:effectLst>
            <a:innerShdw blurRad="76200" dist="25400" dir="5400000">
              <a:srgbClr val="FFFFFF">
                <a:alpha val="50000"/>
              </a:srgbClr>
            </a:innerShdw>
            <a:outerShdw blurRad="254000" dist="254000" dir="5400000" sx="90000" sy="-30000" rotWithShape="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  <a:lumMod val="30000"/>
              </a:schemeClr>
              <a:schemeClr val="phClr">
                <a:tint val="70000"/>
                <a:satMod val="500000"/>
                <a:lumMod val="5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270</TotalTime>
  <Words>873</Words>
  <Application>Microsoft Office PowerPoint</Application>
  <PresentationFormat>On-screen Show (4:3)</PresentationFormat>
  <Paragraphs>116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Exhibit</vt:lpstr>
      <vt:lpstr>Debugging</vt:lpstr>
      <vt:lpstr>Instructor Notes</vt:lpstr>
      <vt:lpstr>Debugging Techniques</vt:lpstr>
      <vt:lpstr>CPU Debugging</vt:lpstr>
      <vt:lpstr>CPU Debugging with GDB</vt:lpstr>
      <vt:lpstr>CPU Debugging with GDB</vt:lpstr>
      <vt:lpstr>CPU Debugging with GDB</vt:lpstr>
      <vt:lpstr>GPU Printf</vt:lpstr>
      <vt:lpstr>GPU Printf</vt:lpstr>
      <vt:lpstr>GPU Printf</vt:lpstr>
      <vt:lpstr>gDEBugger</vt:lpstr>
      <vt:lpstr>gDEBugger</vt:lpstr>
      <vt:lpstr>gDEBugger</vt:lpstr>
      <vt:lpstr>gDEBugger</vt:lpstr>
      <vt:lpstr>gDEBugger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Dana Schaa</dc:creator>
  <cp:lastModifiedBy>BaoHuong Phan</cp:lastModifiedBy>
  <cp:revision>30</cp:revision>
  <dcterms:created xsi:type="dcterms:W3CDTF">2010-11-27T22:31:11Z</dcterms:created>
  <dcterms:modified xsi:type="dcterms:W3CDTF">2011-01-20T01:16:08Z</dcterms:modified>
</cp:coreProperties>
</file>